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ayla W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04T15:04:17.080">
    <p:pos x="466" y="636"/>
    <p:text>Inspiration
Where are the best cocoa beans grown?
Which countries produce the highest-rated bars?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475354ba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475354ba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475354ba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475354b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Backstory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did you become interested in this problem?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you want to know or achieve?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47e2947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47e2947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exactly did you do?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What's one challenge you overcame while working on the project, and how did you solve it?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47e2947b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47e2947b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your most interesting result so far.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did you learn doing this?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 fact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one random thing you learned during this project that is entertaining or interesting to the audience but mostly beside the point?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47e2947b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47e2947b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47e2947b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47e2947b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oodbeverageinsider.com/confectionery/chocolate-preferred-candy-america-poll-finds" TargetMode="External"/><Relationship Id="rId4" Type="http://schemas.openxmlformats.org/officeDocument/2006/relationships/hyperlink" Target="https://www.foodbeverageinsider.com/confectionery/chocolate-preferred-candy-america-poll-finds" TargetMode="External"/><Relationship Id="rId10" Type="http://schemas.openxmlformats.org/officeDocument/2006/relationships/hyperlink" Target="https://www.kaggle.com/datasets/statchaitya/country-to-continent?resource=download" TargetMode="External"/><Relationship Id="rId9" Type="http://schemas.openxmlformats.org/officeDocument/2006/relationships/hyperlink" Target="https://www.kaggle.com/datasets/statchaitya/country-to-continent?resource=download" TargetMode="External"/><Relationship Id="rId5" Type="http://schemas.openxmlformats.org/officeDocument/2006/relationships/hyperlink" Target="https://damecacao.com/chocolate-statistics/#:~:text=With%20around%207.7%20billion%20people,pounds%20of%20chocolate%20a%20year" TargetMode="External"/><Relationship Id="rId6" Type="http://schemas.openxmlformats.org/officeDocument/2006/relationships/hyperlink" Target="https://damecacao.com/chocolate-statistics/#:~:text=With%20around%207.7%20billion%20people,pounds%20of%20chocolate%20a%20year" TargetMode="External"/><Relationship Id="rId7" Type="http://schemas.openxmlformats.org/officeDocument/2006/relationships/hyperlink" Target="https://www.kdnuggets.com/2017/05/simplifying-decision-tree-interpretation-decision-rules-python.html" TargetMode="External"/><Relationship Id="rId8" Type="http://schemas.openxmlformats.org/officeDocument/2006/relationships/hyperlink" Target="https://www.kdnuggets.com/2017/05/simplifying-decision-tree-interpretation-decision-rules-pyth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DB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50" y="-13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1898350"/>
            <a:ext cx="4780800" cy="22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CHOCOLATE BAR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RATINGS PREDICTION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7D5F"/>
                </a:solidFill>
                <a:latin typeface="Comfortaa"/>
                <a:ea typeface="Comfortaa"/>
                <a:cs typeface="Comfortaa"/>
                <a:sym typeface="Comfortaa"/>
              </a:rPr>
              <a:t>By: Xiang Fu, Kayla Wu</a:t>
            </a:r>
            <a:endParaRPr b="1" sz="2000">
              <a:solidFill>
                <a:srgbClr val="D97D5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DBE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413875" y="1094000"/>
            <a:ext cx="282475" cy="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5">
            <a:alphaModFix/>
          </a:blip>
          <a:srcRect b="0" l="0" r="65183" t="45557"/>
          <a:stretch/>
        </p:blipFill>
        <p:spPr>
          <a:xfrm>
            <a:off x="-202600" y="2453050"/>
            <a:ext cx="3058699" cy="26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5502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FUN FACTS + BACKSTORY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3289175" y="2524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PROBLEM STATEMENT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40000" y="1010025"/>
            <a:ext cx="80139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Chocolate is ranked the most </a:t>
            </a: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popular</a:t>
            </a: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candy in the world</a:t>
            </a:r>
            <a:r>
              <a:rPr baseline="30000"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413875" y="1459575"/>
            <a:ext cx="282475" cy="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739675" y="1375475"/>
            <a:ext cx="80139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The average American eats about 3 chocolate bars</a:t>
            </a: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per </a:t>
            </a: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week</a:t>
            </a:r>
            <a:r>
              <a:rPr baseline="30000"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aseline="30000"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3320550" y="3132175"/>
            <a:ext cx="48270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What parameter has the greatest impact on the </a:t>
            </a:r>
            <a:r>
              <a:rPr lang="en" sz="15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rating</a:t>
            </a: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of a </a:t>
            </a: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chocolate</a:t>
            </a: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bar?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3408975" y="3951325"/>
            <a:ext cx="282475" cy="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type="title"/>
          </p:nvPr>
        </p:nvSpPr>
        <p:spPr>
          <a:xfrm>
            <a:off x="3757225" y="3894638"/>
            <a:ext cx="2560500" cy="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Company</a:t>
            </a: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manufactured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3408975" y="4397650"/>
            <a:ext cx="282475" cy="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type="title"/>
          </p:nvPr>
        </p:nvSpPr>
        <p:spPr>
          <a:xfrm>
            <a:off x="3757225" y="4338800"/>
            <a:ext cx="2834700" cy="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Country of </a:t>
            </a:r>
            <a:r>
              <a:rPr lang="en" sz="13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bean origin</a:t>
            </a: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6249750" y="4397650"/>
            <a:ext cx="282475" cy="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591925" y="4338800"/>
            <a:ext cx="2560500" cy="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Bean type</a:t>
            </a:r>
            <a:r>
              <a:rPr lang="en" sz="1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6249750" y="3983513"/>
            <a:ext cx="282475" cy="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title"/>
          </p:nvPr>
        </p:nvSpPr>
        <p:spPr>
          <a:xfrm>
            <a:off x="6591925" y="3924050"/>
            <a:ext cx="2560500" cy="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Cocoa percentage</a:t>
            </a:r>
            <a:endParaRPr sz="1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402150" y="1831188"/>
            <a:ext cx="282475" cy="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>
            <p:ph type="title"/>
          </p:nvPr>
        </p:nvSpPr>
        <p:spPr>
          <a:xfrm>
            <a:off x="727950" y="1747088"/>
            <a:ext cx="80139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 chocolate lovers ourselves, we were keen to explore this dataset!</a:t>
            </a:r>
            <a:endParaRPr baseline="30000"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DBE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CHALLENGE + METHODS 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03425" y="1294575"/>
            <a:ext cx="3082200" cy="607800"/>
          </a:xfrm>
          <a:prstGeom prst="homePlate">
            <a:avLst>
              <a:gd fmla="val 50000" name="adj"/>
            </a:avLst>
          </a:prstGeom>
          <a:solidFill>
            <a:srgbClr val="D97D5F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503425" y="2088850"/>
            <a:ext cx="2767800" cy="2650800"/>
          </a:xfrm>
          <a:prstGeom prst="rect">
            <a:avLst/>
          </a:prstGeom>
          <a:ln cap="flat" cmpd="sng" w="19050">
            <a:solidFill>
              <a:srgbClr val="D97D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Challenge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 Dataset contained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entries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that are missing, redundant, inconsistent, and abbreviated 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Solution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b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We standardized formats by pattern-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matching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replacing, and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dropping values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452400" y="1294575"/>
            <a:ext cx="5127600" cy="607800"/>
          </a:xfrm>
          <a:prstGeom prst="chevron">
            <a:avLst>
              <a:gd fmla="val 50000" name="adj"/>
            </a:avLst>
          </a:prstGeom>
          <a:solidFill>
            <a:srgbClr val="D97D5F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452403" y="2088850"/>
            <a:ext cx="4831800" cy="2650800"/>
          </a:xfrm>
          <a:prstGeom prst="rect">
            <a:avLst/>
          </a:prstGeom>
          <a:ln cap="flat" cmpd="sng" w="19050">
            <a:solidFill>
              <a:srgbClr val="D97D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Type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 Regression Tree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Data Splitting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 random.seed()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dtmtoCode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 A function that can turn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decision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tree to function</a:t>
            </a:r>
            <a:r>
              <a:rPr baseline="30000"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baseline="30000"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Parameter Tuning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 GridCVSearch to to tune 'max_depth', max_features', 'min_samples_leaf', 'min_samples_split'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Model Evaluations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 Accuracy calculated based on MAPE, with further insights via RMSE and R2 score</a:t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911425" y="1415775"/>
            <a:ext cx="21630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CLEANSE</a:t>
            </a:r>
            <a:endParaRPr b="1"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3522250" y="1415775"/>
            <a:ext cx="44424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DECISION TREE &amp; RANDOM FOREST</a:t>
            </a:r>
            <a:endParaRPr b="1"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DB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11700" y="410000"/>
            <a:ext cx="267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2856850" y="2524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3388875" y="3177575"/>
            <a:ext cx="57552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Inspect unexpected, incorrect, inconsistent data early 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413875" y="1031250"/>
            <a:ext cx="81819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Cocoa percentage</a:t>
            </a: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(33-37%) has the greatest impact on chocolate bar ratings: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15031" r="28902" t="21838"/>
          <a:stretch/>
        </p:blipFill>
        <p:spPr>
          <a:xfrm>
            <a:off x="123825" y="2875000"/>
            <a:ext cx="2390875" cy="18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413875" y="1398800"/>
            <a:ext cx="282475" cy="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413875" y="1840575"/>
            <a:ext cx="282475" cy="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696350" y="1374250"/>
            <a:ext cx="510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86.7%</a:t>
            </a: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accuracy from Decision Tree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720250" y="1782100"/>
            <a:ext cx="495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87.0%</a:t>
            </a: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accuracy from Random Forest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2962650" y="3265975"/>
            <a:ext cx="282475" cy="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 b="56829" l="22409" r="65237" t="22420"/>
          <a:stretch/>
        </p:blipFill>
        <p:spPr>
          <a:xfrm>
            <a:off x="2962650" y="3707750"/>
            <a:ext cx="282475" cy="2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>
            <p:ph type="title"/>
          </p:nvPr>
        </p:nvSpPr>
        <p:spPr>
          <a:xfrm>
            <a:off x="3388875" y="3590525"/>
            <a:ext cx="57552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Verify correctness before reporting changes made</a:t>
            </a:r>
            <a:endParaRPr sz="15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DBE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26000" y="1057700"/>
            <a:ext cx="85206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440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Chocolate preferred candy in America, poll finds. (n.d.). Retrieved from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https://www.foodbeverageinsider.com/confectionery/chocolate-preferred-candy-america-poll-finds</a:t>
            </a:r>
            <a:endParaRPr sz="1200" u="sng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31 Current Chocolate Statistics (Chocolate Market Data 2022) (n.d.). Retrieved from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https://damecacao.com/chocolate-statistics/#:~:text=With%20around%207.7%20billion%20people,pounds%20of%20chocolate%20a%20year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Lantz, B. (2017, May 3). Simplifying Decision Tree Interpretation: Decision Rules in Python. Retrieved from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https://www.kdnuggets.com/2017/05/simplifying-decision-tree-interpretation-decision-rules-python.html</a:t>
            </a:r>
            <a:endParaRPr sz="1200" u="sng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>
                <a:solidFill>
                  <a:schemeClr val="lt1"/>
                </a:solidFill>
              </a:rPr>
              <a:t>StatChaitya. (n.d.). Country to Continent. Retrieved from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10"/>
              </a:rPr>
              <a:t>https://www.kaggle.com/datasets/statchaitya/country-to-continent?resource=download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DBE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579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