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helpdesk/lo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5608"/>
            <a:ext cx="5943600" cy="1554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696712"/>
            <a:ext cx="5943600" cy="29565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3856" y="722376"/>
            <a:ext cx="4416552" cy="4693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181608" indent="0" algn="ctr">
              <a:spcAft>
                <a:spcPts val="420"/>
              </a:spcAft>
            </a:pPr>
            <a:r>
              <a:rPr lang="en-US" sz="1500" b="1" dirty="0">
                <a:latin typeface="Candara"/>
              </a:rPr>
              <a:t>Helpdesk App</a:t>
            </a:r>
            <a:endParaRPr lang="en-US" sz="1600" dirty="0">
              <a:solidFill>
                <a:srgbClr val="333333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2208" y="3401568"/>
            <a:ext cx="2462784" cy="22768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840"/>
              </a:spcAft>
            </a:pPr>
            <a:r>
              <a:rPr lang="en-US" sz="900" b="1">
                <a:latin typeface="Arial"/>
              </a:rPr>
              <a:t>Link Local :</a:t>
            </a:r>
            <a:r>
              <a:rPr lang="en-US" sz="900" b="1">
                <a:latin typeface="Arial"/>
                <a:hlinkClick r:id="rId4"/>
              </a:rPr>
              <a:t> </a:t>
            </a:r>
            <a:r>
              <a:rPr lang="en-US" sz="900" b="1" u="sng">
                <a:solidFill>
                  <a:srgbClr val="0000FF"/>
                </a:solidFill>
                <a:latin typeface="Arial"/>
                <a:hlinkClick r:id="rId4"/>
              </a:rPr>
              <a:t>http://localhost/helpdesk/login</a:t>
            </a:r>
          </a:p>
          <a:p>
            <a:pPr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1.    Technologies</a:t>
            </a:r>
          </a:p>
          <a:p>
            <a:pPr marL="2540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a.    Programming Language</a:t>
            </a:r>
          </a:p>
          <a:p>
            <a:pPr marL="4699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-    Minimum PHP version: 7.3.33</a:t>
            </a:r>
          </a:p>
          <a:p>
            <a:pPr marL="4699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-    HTML5</a:t>
            </a:r>
          </a:p>
          <a:p>
            <a:pPr marL="4699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-    Javascript</a:t>
            </a:r>
          </a:p>
          <a:p>
            <a:pPr marL="4699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-    JQuery</a:t>
            </a:r>
          </a:p>
          <a:p>
            <a:pPr marL="4699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-    Codeigniter 3=2,3</a:t>
            </a:r>
          </a:p>
          <a:p>
            <a:pPr marL="2540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b.    Database</a:t>
            </a:r>
          </a:p>
          <a:p>
            <a:pPr marL="469900" indent="0" algn="just">
              <a:lnSpc>
                <a:spcPts val="1440"/>
              </a:lnSpc>
            </a:pPr>
            <a:r>
              <a:rPr lang="en-US" sz="900" b="1">
                <a:latin typeface="Arial"/>
              </a:rPr>
              <a:t>-    Mysql</a:t>
            </a:r>
          </a:p>
          <a:p>
            <a:pPr marL="254000" marR="1463040" indent="-254000">
              <a:lnSpc>
                <a:spcPts val="1440"/>
              </a:lnSpc>
            </a:pPr>
            <a:r>
              <a:rPr lang="en-US" sz="900" b="1">
                <a:latin typeface="Arial"/>
              </a:rPr>
              <a:t>2.    Flow Process a. Request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856" y="8872728"/>
            <a:ext cx="126492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 b="1">
                <a:latin typeface="Arial"/>
              </a:rPr>
              <a:t>b. Delegation Ticket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5943600" cy="2993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71416"/>
            <a:ext cx="5943600" cy="39441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2208" y="4312920"/>
            <a:ext cx="490728" cy="131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 b="1">
                <a:latin typeface="Arial"/>
              </a:rPr>
              <a:t>3. ERD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160" y="8817864"/>
            <a:ext cx="1075944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 b="1">
                <a:latin typeface="Arial"/>
              </a:rPr>
              <a:t>4. Application UI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914400"/>
            <a:ext cx="5943600" cy="3005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6035040"/>
            <a:ext cx="5541264" cy="627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888" y="6022848"/>
            <a:ext cx="365760" cy="4084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120896"/>
          <a:ext cx="5919216" cy="585216"/>
        </p:xfrm>
        <a:graphic>
          <a:graphicData uri="http://schemas.openxmlformats.org/drawingml/2006/table">
            <a:tbl>
              <a:tblPr/>
              <a:tblGrid>
                <a:gridCol w="299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&lt;-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GO localhost/helpdesk/myticket/myticket.list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A8A7A8"/>
                          </a:solidFill>
                          <a:latin typeface="Arial"/>
                        </a:rPr>
                        <a:t>^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ft Incognito </a:t>
                      </a:r>
                      <a:r>
                        <a:rPr lang="en-US" sz="400">
                          <a:solidFill>
                            <a:srgbClr val="A8A7A8"/>
                          </a:solidFill>
                          <a:latin typeface="Arial"/>
                        </a:rPr>
                        <a:t>■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 spc="-50">
                          <a:solidFill>
                            <a:srgbClr val="D7C9C0"/>
                          </a:solidFill>
                          <a:latin typeface="Arial"/>
                        </a:rPr>
                        <a:t>Q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GitHufc facrtoook/-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d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30 vidro project G_ </a:t>
                      </a:r>
                      <a:r>
                        <a:rPr lang="en-US" sz="400" spc="-50">
                          <a:solidFill>
                            <a:srgbClr val="B7B5B9"/>
                          </a:solidFill>
                          <a:latin typeface="Arial"/>
                        </a:rPr>
                        <a:t>Q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Orator Studio ratebook Was. </a:t>
                      </a:r>
                      <a:r>
                        <a:rPr lang="en-US" sz="400" i="1" spc="-50">
                          <a:solidFill>
                            <a:srgbClr val="C66746"/>
                          </a:solidFill>
                          <a:latin typeface="Arial"/>
                        </a:rPr>
                        <a:t>tfi</a:t>
                      </a:r>
                      <a:r>
                        <a:rPr lang="en-US" sz="400">
                          <a:solidFill>
                            <a:srgbClr val="C66746"/>
                          </a:solidFill>
                          <a:latin typeface="Arial"/>
                        </a:rPr>
                        <a:t>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cPanrl Far Manage*- </a:t>
                      </a:r>
                      <a:r>
                        <a:rPr lang="en-US" sz="400">
                          <a:solidFill>
                            <a:srgbClr val="B7B5B9"/>
                          </a:solidFill>
                          <a:latin typeface="Arial"/>
                        </a:rPr>
                        <a:t>|*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*1 rvri? | Mo </a:t>
                      </a:r>
                      <a:r>
                        <a:rPr lang="en-US" sz="400" spc="-50">
                          <a:solidFill>
                            <a:srgbClr val="CD8193"/>
                          </a:solidFill>
                          <a:latin typeface="Arial"/>
                        </a:rPr>
                        <a:t>fie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Dntord </a:t>
                      </a:r>
                      <a:r>
                        <a:rPr lang="en-US" sz="400">
                          <a:solidFill>
                            <a:srgbClr val="D7C9C0"/>
                          </a:solidFill>
                          <a:latin typeface="Arial"/>
                        </a:rPr>
                        <a:t>Q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Ho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v to fa Windo-. </a:t>
                      </a:r>
                      <a:r>
                        <a:rPr lang="en-US" sz="400" spc="-50">
                          <a:solidFill>
                            <a:srgbClr val="B29159"/>
                          </a:solidFill>
                          <a:latin typeface="Arial"/>
                        </a:rPr>
                        <a:t>t^fk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ptipmyodmin tar agon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spc="-50">
                          <a:solidFill>
                            <a:srgbClr val="FA9F7E"/>
                          </a:solidFill>
                          <a:latin typeface="Arial"/>
                        </a:rPr>
                        <a:t>•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Rract </a:t>
                      </a:r>
                      <a:r>
                        <a:rPr lang="en-US" sz="400" i="1" spc="-50">
                          <a:solidFill>
                            <a:srgbClr val="8A8B89"/>
                          </a:solidFill>
                          <a:latin typeface="Arial"/>
                        </a:rPr>
                        <a:t>IS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 Crash Cour- </a:t>
                      </a:r>
                      <a:r>
                        <a:rPr lang="en-US" sz="400">
                          <a:solidFill>
                            <a:srgbClr val="EDBFA6"/>
                          </a:solidFill>
                          <a:latin typeface="Arial"/>
                        </a:rPr>
                        <a:t>L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laptops and net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boo.- </a:t>
                      </a:r>
                      <a:r>
                        <a:rPr lang="en-US" sz="400">
                          <a:solidFill>
                            <a:srgbClr val="95B7D7"/>
                          </a:solidFill>
                          <a:latin typeface="Arial"/>
                        </a:rPr>
                        <a:t>O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Mr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nl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-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CSS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•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Hon &lt;o_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»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CD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All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Bookmark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436E9A"/>
                          </a:solidFill>
                          <a:latin typeface="Arial"/>
                        </a:rPr>
                        <a:t>HELP DESK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SYSTEM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&lt;0, DESI </a:t>
                      </a:r>
                      <a:r>
                        <a:rPr lang="en-US" sz="400" b="1">
                          <a:solidFill>
                            <a:srgbClr val="E1E2DB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76">
                <a:tc gridSpan="5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solidFill>
                      <a:srgbClr val="2FA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57984" y="4748784"/>
            <a:ext cx="475488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B7B5B9"/>
                </a:solidFill>
                <a:latin typeface="Arial"/>
              </a:rPr>
              <a:t>^ </a:t>
            </a:r>
            <a:r>
              <a:rPr lang="en-US" sz="400" b="1">
                <a:solidFill>
                  <a:srgbClr val="95B7D7"/>
                </a:solidFill>
                <a:latin typeface="Arial"/>
              </a:rPr>
              <a:t>My Ticket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91512" y="5260848"/>
          <a:ext cx="3547872" cy="63398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No Id Ticket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Tanggal Ticket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Nama Kategon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Nama Sub Kategon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Progress (%)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1 </a:t>
                      </a:r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T201612180006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2016-12-18 07 00 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SOLVED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2 </a:t>
                      </a:r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T201612180007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2016-12-18 06 09:25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KOMPONEN MONITOR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SOLVED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3 T202407I40013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2024-07-14 0018 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MENUNGGU DISETUJUI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Showing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1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to 3 o»3 tows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50" b="1">
                          <a:solidFill>
                            <a:srgbClr val="8A8B89"/>
                          </a:solidFill>
                          <a:latin typeface="Candara"/>
                        </a:rPr>
                        <a:t>10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 </a:t>
                      </a:r>
                      <a:r>
                        <a:rPr lang="en-US" sz="400" b="1">
                          <a:solidFill>
                            <a:srgbClr val="464F56"/>
                          </a:solidFill>
                          <a:latin typeface="Arial"/>
                        </a:rPr>
                        <a:t>~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records pet page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39968" y="5266944"/>
            <a:ext cx="1018032" cy="438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Feedback</a:t>
            </a:r>
          </a:p>
          <a:p>
            <a:pPr marR="114300" indent="0" algn="just">
              <a:lnSpc>
                <a:spcPts val="912"/>
              </a:lnSpc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ANDA MEMBERIKAN FEEDBACK NEGATIF ANDA MEMBERIKAN FEEDBACK POSIT1F MENUNGGU STATUS SOLVED DARI TEKNISI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6272" y="6662928"/>
            <a:ext cx="627888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50">
                <a:solidFill>
                  <a:srgbClr val="76B4FB"/>
                </a:solidFill>
                <a:latin typeface="Arial"/>
              </a:rPr>
              <a:t>Approval Ticket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34256" y="6903720"/>
          <a:ext cx="2554224" cy="521208"/>
        </p:xfrm>
        <a:graphic>
          <a:graphicData uri="http://schemas.openxmlformats.org/drawingml/2006/table">
            <a:tbl>
              <a:tblPr/>
              <a:tblGrid>
                <a:gridCol w="49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spc="50">
                          <a:solidFill>
                            <a:srgbClr val="576A7A"/>
                          </a:solidFill>
                          <a:latin typeface="Arial"/>
                        </a:rPr>
                        <a:t>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52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_ Nama Kategon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Nama Sub Kategori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A9087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AKSI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spc="50">
                          <a:solidFill>
                            <a:srgbClr val="8C94A2"/>
                          </a:solidFill>
                          <a:latin typeface="Arial"/>
                        </a:rPr>
                        <a:t>IIH </a:t>
                      </a:r>
                      <a:r>
                        <a:rPr lang="en-US" sz="400" spc="50">
                          <a:solidFill>
                            <a:srgbClr val="D65352"/>
                          </a:solidFill>
                          <a:latin typeface="Arial"/>
                        </a:rPr>
                        <a:t>ill I M ■il'tl I </a:t>
                      </a:r>
                      <a:r>
                        <a:rPr lang="en-US" sz="400" spc="50">
                          <a:solidFill>
                            <a:srgbClr val="E27373"/>
                          </a:solidFill>
                          <a:latin typeface="Arial"/>
                        </a:rPr>
                        <a:t>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_ MENUNGGU APPROVAL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spc="50">
                          <a:solidFill>
                            <a:srgbClr val="89D918"/>
                          </a:solidFill>
                          <a:latin typeface="Arial"/>
                        </a:rPr>
                        <a:t>□ </a:t>
                      </a:r>
                      <a:r>
                        <a:rPr lang="en-US" sz="400" spc="50">
                          <a:solidFill>
                            <a:srgbClr val="F82440"/>
                          </a:solidFill>
                          <a:latin typeface="Arial"/>
                        </a:rPr>
                        <a:t>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MENUNGGU APPROVAL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spc="50">
                          <a:solidFill>
                            <a:srgbClr val="EF3942"/>
                          </a:solidFill>
                          <a:latin typeface="Arial"/>
                        </a:rPr>
                        <a:t>^ </a:t>
                      </a:r>
                      <a:r>
                        <a:rPr lang="en-US" sz="400" spc="50">
                          <a:solidFill>
                            <a:srgbClr val="89D918"/>
                          </a:solidFill>
                          <a:latin typeface="Arial"/>
                        </a:rPr>
                        <a:t>□ </a:t>
                      </a:r>
                      <a:r>
                        <a:rPr lang="en-US" sz="400" spc="50">
                          <a:solidFill>
                            <a:srgbClr val="EF3942"/>
                          </a:solidFill>
                          <a:latin typeface="Arial"/>
                        </a:rPr>
                        <a:t>□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82368" y="7522464"/>
            <a:ext cx="1091184" cy="731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B7B5B9"/>
                </a:solidFill>
                <a:latin typeface="Arial"/>
              </a:rPr>
              <a:t>Showing I lo </a:t>
            </a:r>
            <a:r>
              <a:rPr lang="en-US" sz="400">
                <a:solidFill>
                  <a:srgbClr val="8C94A2"/>
                </a:solidFill>
                <a:latin typeface="Arial"/>
              </a:rPr>
              <a:t>2 </a:t>
            </a:r>
            <a:r>
              <a:rPr lang="en-US" sz="400">
                <a:solidFill>
                  <a:srgbClr val="B7B5B9"/>
                </a:solidFill>
                <a:latin typeface="Arial"/>
              </a:rPr>
              <a:t>of 2 lows </a:t>
            </a:r>
            <a:r>
              <a:rPr lang="en-US" sz="400">
                <a:solidFill>
                  <a:srgbClr val="8C94A2"/>
                </a:solidFill>
                <a:latin typeface="Georgia"/>
              </a:rPr>
              <a:t>10</a:t>
            </a:r>
            <a:r>
              <a:rPr lang="en-US" sz="400">
                <a:solidFill>
                  <a:srgbClr val="8C94A2"/>
                </a:solidFill>
                <a:latin typeface="Arial"/>
              </a:rPr>
              <a:t> </a:t>
            </a:r>
            <a:r>
              <a:rPr lang="en-US" sz="400">
                <a:solidFill>
                  <a:srgbClr val="2D4057"/>
                </a:solidFill>
                <a:latin typeface="Arial"/>
              </a:rPr>
              <a:t>» </a:t>
            </a:r>
            <a:r>
              <a:rPr lang="en-US" sz="400">
                <a:solidFill>
                  <a:srgbClr val="B7B5B9"/>
                </a:solidFill>
                <a:latin typeface="Arial"/>
              </a:rPr>
              <a:t>reeoras per page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5943600" cy="413918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2718816"/>
            <a:ext cx="5943600" cy="217017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914400"/>
          <a:ext cx="6042152" cy="1780032"/>
        </p:xfrm>
        <a:graphic>
          <a:graphicData uri="http://schemas.openxmlformats.org/drawingml/2006/table">
            <a:tbl>
              <a:tblPr/>
              <a:tblGrid>
                <a:gridCol w="97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9728"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&lt;- • C ©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lacalhost/helpd«b/list_tkket/tkket_lisi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6731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☆ </a:t>
                      </a:r>
                      <a:r>
                        <a:rPr lang="en-US" sz="400" i="1" spc="-50">
                          <a:solidFill>
                            <a:srgbClr val="A8A7A8"/>
                          </a:solidFill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t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Incognito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D7C9C0"/>
                          </a:solidFill>
                          <a:latin typeface="Arial"/>
                        </a:rPr>
                        <a:t>^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GriHub - Idcrbaok/... </a:t>
                      </a:r>
                      <a:r>
                        <a:rPr lang="en-US" sz="400" b="1">
                          <a:solidFill>
                            <a:srgbClr val="B1A44D"/>
                          </a:solidFill>
                          <a:latin typeface="Arial"/>
                        </a:rPr>
                        <a:t>ii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BO video project - G-_ i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)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Cre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aloiSto*. FecebootBosoew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DC6530"/>
                          </a:solidFill>
                          <a:latin typeface="Arial"/>
                        </a:rPr>
                        <a:t>. cP cParel File Manager,. |® FLevel? | Tieilo Oatoid Q H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w to </a:t>
                      </a:r>
                      <a:r>
                        <a:rPr lang="en-US" sz="400" b="1" cap="small">
                          <a:solidFill>
                            <a:srgbClr val="8A8B89"/>
                          </a:solidFill>
                          <a:latin typeface="Arial"/>
                        </a:rPr>
                        <a:t>Ik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 - Waldo... </a:t>
                      </a:r>
                      <a:r>
                        <a:rPr lang="en-US" sz="400" b="1">
                          <a:solidFill>
                            <a:srgbClr val="D78D41"/>
                          </a:solidFill>
                          <a:latin typeface="Arial"/>
                        </a:rPr>
                        <a:t>ijt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phpmyadmir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laragen </a:t>
                      </a:r>
                      <a:r>
                        <a:rPr lang="en-US" sz="400" b="1">
                          <a:solidFill>
                            <a:srgbClr val="FAC4C3"/>
                          </a:solidFill>
                          <a:latin typeface="Arial"/>
                        </a:rPr>
                        <a:t>.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Hear. JS Cr«h C«ir... </a:t>
                      </a:r>
                      <a:r>
                        <a:rPr lang="en-US" sz="400" b="1">
                          <a:solidFill>
                            <a:srgbClr val="ED9494"/>
                          </a:solidFill>
                          <a:latin typeface="Arial"/>
                        </a:rPr>
                        <a:t>L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laptop, and re.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too.. </a:t>
                      </a:r>
                      <a:r>
                        <a:rPr lang="en-US" sz="400" b="1">
                          <a:solidFill>
                            <a:srgbClr val="6BADC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Mini - CSS - How to— »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□ All Bookman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2A77BA"/>
                          </a:solidFill>
                          <a:latin typeface="Arial"/>
                        </a:rPr>
                        <a:t>HELP DESK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SYSTEM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£ NOR SURATMAN </a:t>
                      </a:r>
                      <a:r>
                        <a:rPr lang="en-US" sz="400" b="1">
                          <a:solidFill>
                            <a:srgbClr val="E1E2DB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BFE0FC"/>
                          </a:solidFill>
                          <a:latin typeface="Arial"/>
                        </a:rPr>
                        <a:t>CD Dastiboaid</a:t>
                      </a:r>
                    </a:p>
                  </a:txBody>
                  <a:tcPr marL="0" marR="0" marT="0" marB="0" anchor="ctr">
                    <a:solidFill>
                      <a:srgbClr val="2FA5FF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C7FB"/>
                          </a:solidFill>
                          <a:latin typeface="Lucida Sans Unicode"/>
                        </a:rPr>
                        <a:t>1ft</a:t>
                      </a:r>
                    </a:p>
                  </a:txBody>
                  <a:tcPr marL="0" marR="0" marT="0" marB="0" anchor="ctr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My </a:t>
                      </a:r>
                      <a:r>
                        <a:rPr lang="en-US" sz="400">
                          <a:solidFill>
                            <a:srgbClr val="A8A7A8"/>
                          </a:solidFill>
                          <a:latin typeface="Arial"/>
                        </a:rPr>
                        <a:t>Ticket</a:t>
                      </a:r>
                    </a:p>
                  </a:txBody>
                  <a:tcPr marL="0" marR="0" marT="0" marB="0" anchor="ctr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2CDFC"/>
                          </a:solidFill>
                          <a:latin typeface="Arial"/>
                        </a:rPr>
                        <a:t>Q </a:t>
                      </a:r>
                      <a:r>
                        <a:rPr lang="en-US" sz="400" b="1">
                          <a:solidFill>
                            <a:srgbClr val="BFE0FC"/>
                          </a:solidFill>
                          <a:latin typeface="Arial"/>
                        </a:rPr>
                        <a:t>New Ticket</a:t>
                      </a:r>
                    </a:p>
                  </a:txBody>
                  <a:tcPr marL="0" marR="0" marT="0" marB="0" anchor="ctr">
                    <a:solidFill>
                      <a:srgbClr val="2FA5FF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@ List Ticket (1)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A8A7A8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8EC7FB"/>
                          </a:solidFill>
                          <a:latin typeface="Arial"/>
                        </a:rPr>
                        <a:t>List Ticket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56B4FE"/>
                          </a:solidFill>
                          <a:latin typeface="Arial"/>
                        </a:rPr>
                        <a:t>0 </a:t>
                      </a:r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Approval Ticket (I)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 indent="0"/>
                      <a:r>
                        <a:rPr lang="en-US" sz="400" b="1">
                          <a:solidFill>
                            <a:srgbClr val="AA9087"/>
                          </a:solidFill>
                          <a:latin typeface="Arial"/>
                        </a:rPr>
                        <a:t>Desi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S </a:t>
                      </a:r>
                      <a:r>
                        <a:rPr lang="en-US" sz="400" b="1">
                          <a:solidFill>
                            <a:srgbClr val="2D4057"/>
                          </a:solidFill>
                          <a:latin typeface="Arial"/>
                        </a:rPr>
                        <a:t>K-</a:t>
                      </a:r>
                    </a:p>
                  </a:txBody>
                  <a:tcPr marL="0" marR="0" marT="0" marB="0" anchor="b"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indent="0"/>
                      <a:r>
                        <a:rPr lang="en-US" sz="400" i="1" spc="-50">
                          <a:solidFill>
                            <a:srgbClr val="8EC7FB"/>
                          </a:solidFill>
                          <a:latin typeface="Arial"/>
                        </a:rPr>
                        <a:t>Q</a:t>
                      </a:r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 My Ticket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 indent="0" algn="just"/>
                      <a:r>
                        <a:rPr lang="en-US" sz="400" b="1">
                          <a:solidFill>
                            <a:srgbClr val="56B4FE"/>
                          </a:solidFill>
                          <a:latin typeface="Arial"/>
                        </a:rPr>
                        <a:t>1_1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35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C7FB"/>
                          </a:solidFill>
                          <a:latin typeface="Arial"/>
                        </a:rPr>
                        <a:t>g </a:t>
                      </a:r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Assigment Ticket (0)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No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Id Ticket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Reported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Dept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Tanggal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00" indent="0"/>
                      <a:r>
                        <a:rPr lang="en-US" sz="400" b="1">
                          <a:solidFill>
                            <a:srgbClr val="AA9087"/>
                          </a:solidFill>
                          <a:latin typeface="Arial"/>
                        </a:rPr>
                        <a:t>Nama Kategori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Nama Sub Kategon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,A, Report Teknisi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6 </a:t>
                      </a:r>
                      <a:r>
                        <a:rPr lang="en-US" sz="400" b="1">
                          <a:solidFill>
                            <a:srgbClr val="A2CDFC"/>
                          </a:solidFill>
                          <a:latin typeface="Arial"/>
                        </a:rPr>
                        <a:t>T201612180006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OESI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2016-12-18 07:00:49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SOLVED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|s| Report Buianan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7 </a:t>
                      </a:r>
                      <a:r>
                        <a:rPr lang="en-US" sz="400" b="1">
                          <a:solidFill>
                            <a:srgbClr val="A2CDFC"/>
                          </a:solidFill>
                          <a:latin typeface="Arial"/>
                        </a:rPr>
                        <a:t>T201612180007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D6B4B4"/>
                          </a:solidFill>
                          <a:latin typeface="Arial"/>
                        </a:rPr>
                        <a:t>DESI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FE0FC"/>
                          </a:solidFill>
                          <a:latin typeface="Arial"/>
                        </a:rPr>
                        <a:t>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2016-12-18 08 09:25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KOMPONEN MONITOR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SOLVED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12 T</a:t>
                      </a:r>
                      <a:r>
                        <a:rPr lang="en-US" sz="400" b="1">
                          <a:solidFill>
                            <a:srgbClr val="A2CDFC"/>
                          </a:solidFill>
                          <a:latin typeface="Arial"/>
                        </a:rPr>
                        <a:t>202407140013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OESI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2024-07-14 0018:$*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00"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MENUNGGU APPROVAL TEKNISI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Showing 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1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to 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3 of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3 rows 10 </a:t>
                      </a:r>
                      <a:r>
                        <a:rPr lang="en-US" sz="400" b="1">
                          <a:solidFill>
                            <a:srgbClr val="576A7A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records per 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B7B5B9"/>
                          </a:solidFill>
                          <a:latin typeface="Arial"/>
                        </a:rPr>
                        <a:t>1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««M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1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» »»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52144" y="4913376"/>
          <a:ext cx="5925312" cy="521208"/>
        </p:xfrm>
        <a:graphic>
          <a:graphicData uri="http://schemas.openxmlformats.org/drawingml/2006/table">
            <a:tbl>
              <a:tblPr/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pPr marL="152400" indent="0"/>
                      <a:r>
                        <a:rPr lang="en-US" sz="400" i="1" spc="-50">
                          <a:solidFill>
                            <a:srgbClr val="6A6A68"/>
                          </a:solidFill>
                          <a:latin typeface="Arial"/>
                        </a:rPr>
                        <a:t>■* </a:t>
                      </a:r>
                      <a:r>
                        <a:rPr lang="en-US" sz="400" i="1" spc="-50">
                          <a:solidFill>
                            <a:srgbClr val="A8A7A8"/>
                          </a:solidFill>
                          <a:latin typeface="Arial"/>
                        </a:rPr>
                        <a:t>O</a:t>
                      </a:r>
                      <a:r>
                        <a:rPr lang="en-US" sz="400">
                          <a:solidFill>
                            <a:srgbClr val="A8A7A8"/>
                          </a:solidFill>
                          <a:latin typeface="Arial"/>
                        </a:rPr>
                        <a:t> ©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localho*rt/helpdesk/myassignm*ritfmyBssignm«itJ.st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C94A2"/>
                          </a:solidFill>
                          <a:latin typeface="Arial"/>
                        </a:rPr>
                        <a:t>A A a Incognito ;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">
                <a:tc row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E1E2DB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GitHjb - faceboofc/... </a:t>
                      </a:r>
                      <a:r>
                        <a:rPr lang="en-US" sz="400">
                          <a:solidFill>
                            <a:srgbClr val="929F5D"/>
                          </a:solidFill>
                          <a:latin typeface="Arial"/>
                        </a:rPr>
                        <a:t>a 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30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 vOea project - C- </a:t>
                      </a:r>
                      <a:r>
                        <a:rPr lang="en-US" sz="400">
                          <a:solidFill>
                            <a:srgbClr val="B7B5B9"/>
                          </a:solidFill>
                          <a:latin typeface="Arial"/>
                        </a:rPr>
                        <a:t>©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Creator Studio Factbook Business... clanel File Manage)... </a:t>
                      </a:r>
                      <a:r>
                        <a:rPr lang="en-US" sz="400">
                          <a:solidFill>
                            <a:srgbClr val="B7B5B9"/>
                          </a:solidFill>
                          <a:latin typeface="Arial"/>
                        </a:rPr>
                        <a:t>I*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*Level</a:t>
                      </a:r>
                      <a:r>
                        <a:rPr lang="en-US" sz="400" spc="-50">
                          <a:solidFill>
                            <a:srgbClr val="8A8B89"/>
                          </a:solidFill>
                          <a:latin typeface="Arial"/>
                        </a:rPr>
                        <a:t>2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 | Fretls </a:t>
                      </a:r>
                      <a:r>
                        <a:rPr lang="en-US" sz="400">
                          <a:solidFill>
                            <a:srgbClr val="ED9494"/>
                          </a:solidFill>
                          <a:latin typeface="Arial"/>
                        </a:rPr>
                        <a:t>jQ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Pdrord </a:t>
                      </a:r>
                      <a:r>
                        <a:rPr lang="en-US" sz="400" spc="-5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40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tofu- WV*Jo_. </a:t>
                      </a:r>
                      <a:r>
                        <a:rPr lang="en-US" sz="400">
                          <a:solidFill>
                            <a:srgbClr val="B47D49"/>
                          </a:solidFill>
                          <a:latin typeface="Arial"/>
                        </a:rPr>
                        <a:t>|£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phproywlmm laragon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ED9494"/>
                          </a:solidFill>
                          <a:latin typeface="Arial"/>
                        </a:rPr>
                        <a:t>*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React tSC/adi Co - </a:t>
                      </a:r>
                      <a:r>
                        <a:rPr lang="en-US" sz="450">
                          <a:solidFill>
                            <a:srgbClr val="ED9494"/>
                          </a:solidFill>
                          <a:latin typeface="Arial"/>
                        </a:rPr>
                        <a:t>L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la andnetooo. </a:t>
                      </a:r>
                      <a:r>
                        <a:rPr lang="en-US" sz="400">
                          <a:solidFill>
                            <a:srgbClr val="6BADC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btoil CSS Howto » CD AllSookmad:</a:t>
                      </a:r>
                    </a:p>
                  </a:txBody>
                  <a:tcPr marL="0" marR="0" marT="0" marB="0" anchor="b"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A77BA"/>
                          </a:solidFill>
                          <a:latin typeface="Arial"/>
                        </a:rPr>
                        <a:t>HELP DESK </a:t>
                      </a:r>
                      <a:r>
                        <a:rPr lang="en-US" sz="450">
                          <a:solidFill>
                            <a:srgbClr val="B7B5B9"/>
                          </a:solidFill>
                          <a:latin typeface="Arial"/>
                        </a:rPr>
                        <a:t>SYSTEM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B7B5B9"/>
                          </a:solidFill>
                          <a:latin typeface="Arial"/>
                        </a:rPr>
                        <a:t>^ MUHLISON </a:t>
                      </a:r>
                      <a:r>
                        <a:rPr lang="en-US" sz="400">
                          <a:solidFill>
                            <a:srgbClr val="FFFFFF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"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C7FB"/>
                          </a:solidFill>
                          <a:latin typeface="Arial"/>
                        </a:rPr>
                        <a:t>^ £| My Assignment Ticket</a:t>
                      </a:r>
                    </a:p>
                  </a:txBody>
                  <a:tcPr marL="0" marR="0" marT="0" marB="0" anchor="ctr">
                    <a:solidFill>
                      <a:srgbClr val="E9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31392" y="5468112"/>
            <a:ext cx="499872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8EC7FB"/>
                </a:solidFill>
                <a:latin typeface="Arial"/>
              </a:rPr>
              <a:t>My A&amp;sjgment Ticket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2368" y="5535168"/>
            <a:ext cx="798576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179832" indent="0"/>
            <a:r>
              <a:rPr lang="en-US" sz="450">
                <a:solidFill>
                  <a:srgbClr val="8EC7FB"/>
                </a:solidFill>
                <a:latin typeface="Arial"/>
              </a:rPr>
              <a:t>My Assignment Ticket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46376" y="5791200"/>
          <a:ext cx="4313936" cy="993648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A9087"/>
                          </a:solidFill>
                          <a:latin typeface="Arial"/>
                        </a:rPr>
                        <a:t>Id 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Ticket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AA9087"/>
                          </a:solidFill>
                          <a:latin typeface="Arial"/>
                        </a:rPr>
                        <a:t>Tanggal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Nama Kategon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Nama Sub Kategon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 indent="0">
                        <a:spcAft>
                          <a:spcPts val="420"/>
                        </a:spcAft>
                      </a:pP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Searcn</a:t>
                      </a:r>
                    </a:p>
                    <a:p>
                      <a:pPr marL="3556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Progress {%)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E1E2D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T201612180006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2016-12-18070049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T201612180Q07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2016-12-18 08 09:25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KOMPONEN MONITOR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indent="0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T201612190006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2016-12-19 13 02 2$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T201612190010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2016-12-19 </a:t>
                      </a:r>
                      <a:r>
                        <a:rPr lang="en-US" sz="400" b="1">
                          <a:solidFill>
                            <a:srgbClr val="AA9087"/>
                          </a:solidFill>
                          <a:latin typeface="Arial"/>
                        </a:rPr>
                        <a:t>14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35-33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KOMPONEN MONITOR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T201612280011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2016-12-28 15 15:32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KOMPONEN MONITOR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indent="0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F34C4C"/>
                          </a:solidFill>
                          <a:latin typeface="Arial"/>
                        </a:rPr>
                        <a:t>1 </a:t>
                      </a:r>
                      <a:r>
                        <a:rPr lang="en-US" sz="400" b="1">
                          <a:solidFill>
                            <a:srgbClr val="A2CDFC"/>
                          </a:solidFill>
                          <a:latin typeface="Arial"/>
                        </a:rPr>
                        <a:t>T2Q24Q7140013 </a:t>
                      </a:r>
                      <a:r>
                        <a:rPr lang="en-US" sz="400" b="1">
                          <a:solidFill>
                            <a:srgbClr val="F34C4C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2024-07-14 00 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18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KERUSAKAN KEYBOARD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indent="0"/>
                      <a:r>
                        <a:rPr lang="en-US" sz="400" b="1">
                          <a:solidFill>
                            <a:srgbClr val="B0C6E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914400"/>
            <a:ext cx="5943600" cy="287121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3803904"/>
          <a:ext cx="5943600" cy="667512"/>
        </p:xfrm>
        <a:graphic>
          <a:graphicData uri="http://schemas.openxmlformats.org/drawingml/2006/table">
            <a:tbl>
              <a:tblPr/>
              <a:tblGrid>
                <a:gridCol w="98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 i="1" spc="-50">
                          <a:solidFill>
                            <a:srgbClr val="8A8B89"/>
                          </a:solidFill>
                          <a:latin typeface="Arial"/>
                        </a:rPr>
                        <a:t>*■ </a:t>
                      </a:r>
                      <a:r>
                        <a:rPr lang="en-US" sz="400" i="1" spc="-50">
                          <a:solidFill>
                            <a:srgbClr val="6A6A68"/>
                          </a:solidFill>
                          <a:latin typeface="Arial"/>
                        </a:rPr>
                        <a:t>* </a:t>
                      </a:r>
                      <a:r>
                        <a:rPr lang="en-US" sz="400" i="1" spc="-50">
                          <a:solidFill>
                            <a:srgbClr val="A8A7A8"/>
                          </a:solidFill>
                          <a:latin typeface="Arial"/>
                        </a:rPr>
                        <a:t>a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 ©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localhost/helpdesk/mytkk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et/rnylickeljisl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☆ </a:t>
                      </a:r>
                      <a:r>
                        <a:rPr lang="en-US" sz="400">
                          <a:solidFill>
                            <a:srgbClr val="A8A7A8"/>
                          </a:solidFill>
                          <a:latin typeface="Arial"/>
                        </a:rPr>
                        <a:t>.4. ;9r Incognito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E1E2DB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GhHub - facebook/™ </a:t>
                      </a:r>
                      <a:r>
                        <a:rPr lang="en-US" sz="400" b="1">
                          <a:solidFill>
                            <a:srgbClr val="B1A44D"/>
                          </a:solidFill>
                          <a:latin typeface="Arial"/>
                        </a:rPr>
                        <a:t>44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30 video project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- S... </a:t>
                      </a:r>
                      <a:r>
                        <a:rPr lang="en-US" sz="400" b="1" i="1">
                          <a:solidFill>
                            <a:srgbClr val="B7B5B9"/>
                          </a:solidFill>
                          <a:latin typeface="Arial"/>
                        </a:rPr>
                        <a:t>i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B7B5B9"/>
                          </a:solidFill>
                          <a:latin typeface="Arial"/>
                        </a:rPr>
                        <a:t>5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Creator Studio Facetxx* Business </a:t>
                      </a:r>
                      <a:r>
                        <a:rPr lang="en-US" sz="400">
                          <a:solidFill>
                            <a:srgbClr val="DC6530"/>
                          </a:solidFill>
                          <a:latin typeface="Arial"/>
                        </a:rPr>
                        <a:t>cP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cPanel hie Manager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|C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JLe*el2 | hello </a:t>
                      </a:r>
                      <a:r>
                        <a:rPr lang="en-US" sz="400">
                          <a:solidFill>
                            <a:srgbClr val="ED9494"/>
                          </a:solidFill>
                          <a:latin typeface="Arial"/>
                        </a:rPr>
                        <a:t>gt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Discord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Q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‘-cwTofix - Wind*-. phpniyadmin laragon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AC4C3"/>
                          </a:solidFill>
                          <a:latin typeface="Arial"/>
                        </a:rPr>
                        <a:t>*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React .15 Crash Cow,..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L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laptops and netboo,,, </a:t>
                      </a:r>
                      <a:r>
                        <a:rPr lang="en-US" sz="400">
                          <a:solidFill>
                            <a:srgbClr val="6BADC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htr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1*1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-CSS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-Howto™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» I Cl </a:t>
                      </a:r>
                      <a:r>
                        <a:rPr lang="en-US" sz="400">
                          <a:solidFill>
                            <a:srgbClr val="8A8B89"/>
                          </a:solidFill>
                          <a:latin typeface="Arial"/>
                        </a:rPr>
                        <a:t>All Boo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2A77BA"/>
                          </a:solidFill>
                          <a:latin typeface="Arial"/>
                        </a:rPr>
                        <a:t>HELP DESK </a:t>
                      </a:r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SYSTEM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B7B5B9"/>
                          </a:solidFill>
                          <a:latin typeface="Arial"/>
                        </a:rPr>
                        <a:t>&amp; </a:t>
                      </a:r>
                      <a:r>
                        <a:rPr lang="en-US" sz="400" b="1">
                          <a:solidFill>
                            <a:srgbClr val="7EABB6"/>
                          </a:solidFill>
                          <a:latin typeface="Arial"/>
                        </a:rPr>
                        <a:t>DE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FE0FC"/>
                          </a:solidFill>
                          <a:latin typeface="Arial"/>
                        </a:rPr>
                        <a:t>25 Dashboard</a:t>
                      </a:r>
                    </a:p>
                  </a:txBody>
                  <a:tcPr marL="0" marR="0" marT="0" marB="0" anchor="ctr">
                    <a:solidFill>
                      <a:srgbClr val="2FA5FF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EC7FB"/>
                          </a:solidFill>
                          <a:latin typeface="Arial"/>
                        </a:rPr>
                        <a:t>fit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My Ticket</a:t>
                      </a:r>
                    </a:p>
                  </a:txBody>
                  <a:tcPr marL="0" marR="0" marT="0" marB="0" anchor="ctr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FE0FC"/>
                          </a:solidFill>
                          <a:latin typeface="Arial"/>
                        </a:rPr>
                        <a:t>Q New Ticket</a:t>
                      </a:r>
                    </a:p>
                  </a:txBody>
                  <a:tcPr marL="0" marR="0" marT="0" marB="0" anchor="ctr">
                    <a:solidFill>
                      <a:srgbClr val="2FA5FF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82368" y="4450080"/>
            <a:ext cx="268224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 b="1">
                <a:solidFill>
                  <a:srgbClr val="B7B5B9"/>
                </a:solidFill>
                <a:latin typeface="Arial"/>
              </a:rPr>
              <a:t>iL </a:t>
            </a:r>
            <a:r>
              <a:rPr lang="en-US" sz="400" b="1">
                <a:solidFill>
                  <a:srgbClr val="76B4FB"/>
                </a:solidFill>
                <a:latin typeface="Arial"/>
              </a:rPr>
              <a:t>My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2848" y="4974336"/>
            <a:ext cx="43891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No </a:t>
            </a:r>
            <a:r>
              <a:rPr lang="en-US" sz="400" b="1">
                <a:solidFill>
                  <a:srgbClr val="B7B5B9"/>
                </a:solidFill>
                <a:latin typeface="Arial"/>
              </a:rPr>
              <a:t>Id </a:t>
            </a:r>
            <a:r>
              <a:rPr lang="en-US" sz="400" b="1">
                <a:solidFill>
                  <a:srgbClr val="A8A7A8"/>
                </a:solidFill>
                <a:latin typeface="Arial"/>
              </a:rPr>
              <a:t>Ticket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7920" y="4809744"/>
            <a:ext cx="420624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T202407140013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1168" y="4974336"/>
            <a:ext cx="542544" cy="731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Name Sub Kategori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5248" y="5120640"/>
            <a:ext cx="101803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 b="1">
                <a:solidFill>
                  <a:srgbClr val="A2CDFC"/>
                </a:solidFill>
                <a:latin typeface="Arial"/>
              </a:rPr>
              <a:t>T202407140013    </a:t>
            </a:r>
            <a:r>
              <a:rPr lang="en-US" sz="400" b="1">
                <a:solidFill>
                  <a:srgbClr val="B7B5B9"/>
                </a:solidFill>
                <a:latin typeface="Arial"/>
              </a:rPr>
              <a:t>2024-07-</a:t>
            </a:r>
            <a:r>
              <a:rPr lang="en-US" sz="400" b="1">
                <a:solidFill>
                  <a:srgbClr val="8A8B89"/>
                </a:solidFill>
                <a:latin typeface="Arial"/>
              </a:rPr>
              <a:t>1d </a:t>
            </a:r>
            <a:r>
              <a:rPr lang="en-US" sz="400" b="1">
                <a:solidFill>
                  <a:srgbClr val="B7B5B9"/>
                </a:solidFill>
                <a:latin typeface="Arial"/>
              </a:rPr>
              <a:t>00 18 54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6912" y="5120640"/>
            <a:ext cx="353568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HARDWARE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1168" y="5120640"/>
            <a:ext cx="633984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KERUSAKAN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4752" y="5120640"/>
            <a:ext cx="463296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PROSES TEKNISI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5584" y="5120640"/>
            <a:ext cx="103632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MENUNGGU STATUS SOLVED DARI TEKNISI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43000" y="5492496"/>
          <a:ext cx="5943600" cy="652272"/>
        </p:xfrm>
        <a:graphic>
          <a:graphicData uri="http://schemas.openxmlformats.org/drawingml/2006/table">
            <a:tbl>
              <a:tblPr/>
              <a:tblGrid>
                <a:gridCol w="380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 b="1" i="1">
                          <a:solidFill>
                            <a:srgbClr val="8C94A2"/>
                          </a:solidFill>
                          <a:latin typeface="Arial"/>
                        </a:rPr>
                        <a:t>*- </a:t>
                      </a:r>
                      <a:r>
                        <a:rPr lang="en-US" sz="400" b="1" i="1">
                          <a:solidFill>
                            <a:srgbClr val="8A8B89"/>
                          </a:solidFill>
                          <a:latin typeface="Arial"/>
                        </a:rPr>
                        <a:t>-* </a:t>
                      </a:r>
                      <a:r>
                        <a:rPr lang="en-US" sz="400" i="1" spc="-50">
                          <a:solidFill>
                            <a:srgbClr val="8C94A2"/>
                          </a:solidFill>
                          <a:latin typeface="Arial"/>
                        </a:rPr>
                        <a:t>C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 © local host/help </a:t>
                      </a:r>
                      <a:r>
                        <a:rPr lang="en-US" sz="400" b="1">
                          <a:solidFill>
                            <a:srgbClr val="6789A3"/>
                          </a:solidFill>
                          <a:latin typeface="Arial"/>
                        </a:rPr>
                        <a:t>desk/mytic 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ket/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mytick </a:t>
                      </a:r>
                      <a:r>
                        <a:rPr lang="en-US" sz="400" b="1">
                          <a:solidFill>
                            <a:srgbClr val="6789A3"/>
                          </a:solidFill>
                          <a:latin typeface="Arial"/>
                        </a:rPr>
                        <a:t>et _ </a:t>
                      </a:r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list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8C94A2"/>
                          </a:solidFill>
                          <a:latin typeface="Arial"/>
                        </a:rPr>
                        <a:t>☆ Aft Incognito ;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pPr indent="0"/>
                      <a:r>
                        <a:rPr lang="en-US" sz="400" b="1" i="1">
                          <a:solidFill>
                            <a:srgbClr val="E1E2DB"/>
                          </a:solidFill>
                          <a:latin typeface="Arial"/>
                        </a:rPr>
                        <a:t>o</a:t>
                      </a:r>
                      <a:r>
                        <a:rPr lang="en-US" sz="400" b="1">
                          <a:solidFill>
                            <a:srgbClr val="E1E2DB"/>
                          </a:solidFill>
                          <a:latin typeface="Arial"/>
                        </a:rPr>
                        <a:t>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GtHub - facebook/- </a:t>
                      </a:r>
                      <a:r>
                        <a:rPr lang="en-US" sz="400" b="1">
                          <a:solidFill>
                            <a:srgbClr val="B29159"/>
                          </a:solidFill>
                          <a:latin typeface="Arial"/>
                        </a:rPr>
                        <a:t>44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30 video project - 6.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©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Creator Stucfo Facebook Business. </a:t>
                      </a:r>
                      <a:r>
                        <a:rPr lang="en-US" sz="400" b="1">
                          <a:solidFill>
                            <a:srgbClr val="DC6530"/>
                          </a:solidFill>
                          <a:latin typeface="Arial"/>
                        </a:rPr>
                        <a:t>cP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cfanel file Manager... </a:t>
                      </a:r>
                      <a:r>
                        <a:rPr lang="en-US" sz="400" b="1">
                          <a:solidFill>
                            <a:srgbClr val="D6B4B4"/>
                          </a:solidFill>
                          <a:latin typeface="Arial"/>
                        </a:rPr>
                        <a:t>I*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»leve!21 Tre*o </a:t>
                      </a:r>
                      <a:r>
                        <a:rPr lang="en-US" sz="400" b="1">
                          <a:solidFill>
                            <a:srgbClr val="CD8193"/>
                          </a:solidFill>
                          <a:latin typeface="Arial"/>
                        </a:rPr>
                        <a:t>^Discord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Q </a:t>
                      </a:r>
                      <a:r>
                        <a:rPr lang="en-US" sz="400" cap="small">
                          <a:solidFill>
                            <a:srgbClr val="FFFFFF"/>
                          </a:solidFill>
                          <a:latin typeface="Georgia"/>
                        </a:rPr>
                        <a:t>h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»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to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fit - Wndo™ </a:t>
                      </a:r>
                      <a:r>
                        <a:rPr lang="en-US" sz="400" b="1">
                          <a:solidFill>
                            <a:srgbClr val="B29159"/>
                          </a:solidFill>
                          <a:latin typeface="Arial"/>
                        </a:rPr>
                        <a:t>l£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phpmyadmin laragon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ED9494"/>
                          </a:solidFill>
                          <a:latin typeface="Arial"/>
                        </a:rPr>
                        <a:t>‘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React JS Crash Cow™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L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laptops and netboo- </a:t>
                      </a:r>
                      <a:r>
                        <a:rPr lang="en-US" sz="400" b="1">
                          <a:solidFill>
                            <a:srgbClr val="6BADC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"it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nl-CSS-How to™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» 1 CJ All Bookmarts</a:t>
                      </a:r>
                    </a:p>
                  </a:txBody>
                  <a:tcPr marL="0" marR="0" marT="0" marB="0" anchor="ctr"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2B6B9D"/>
                          </a:solidFill>
                          <a:latin typeface="Arial"/>
                        </a:rPr>
                        <a:t>HELP </a:t>
                      </a:r>
                      <a:r>
                        <a:rPr lang="en-US" sz="400" b="1">
                          <a:solidFill>
                            <a:srgbClr val="2D78D4"/>
                          </a:solidFill>
                          <a:latin typeface="Arial"/>
                        </a:rPr>
                        <a:t>DESK </a:t>
                      </a:r>
                      <a:r>
                        <a:rPr lang="en-US" sz="400" b="1">
                          <a:solidFill>
                            <a:srgbClr val="A8A7A8"/>
                          </a:solidFill>
                          <a:latin typeface="Arial"/>
                        </a:rPr>
                        <a:t>SYSTEM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8A8B89"/>
                          </a:solidFill>
                          <a:latin typeface="Arial"/>
                        </a:rPr>
                        <a:t>DESI </a:t>
                      </a:r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FE0FC"/>
                          </a:solidFill>
                          <a:latin typeface="Arial"/>
                        </a:rPr>
                        <a:t>.. Dii jlibJird</a:t>
                      </a:r>
                    </a:p>
                  </a:txBody>
                  <a:tcPr marL="0" marR="0" marT="0" marB="0" anchor="ctr">
                    <a:solidFill>
                      <a:srgbClr val="2FA5FF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BFE0FC"/>
                          </a:solidFill>
                          <a:latin typeface="Arial"/>
                        </a:rPr>
                        <a:t>Q New Ticket</a:t>
                      </a:r>
                    </a:p>
                  </a:txBody>
                  <a:tcPr marL="0" marR="0" marT="0" marB="0" anchor="ctr">
                    <a:solidFill>
                      <a:srgbClr val="2FA5FF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FFFFFF"/>
                          </a:solidFill>
                          <a:latin typeface="Arial"/>
                        </a:rPr>
                        <a:t>^</a:t>
                      </a:r>
                      <a:r>
                        <a:rPr lang="en-US" sz="400" b="1" i="1" baseline="-25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182368" y="6120384"/>
            <a:ext cx="438912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 b="1">
                <a:solidFill>
                  <a:srgbClr val="76B4FB"/>
                </a:solidFill>
                <a:latin typeface="Arial"/>
              </a:rPr>
              <a:t>My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18944" y="6632448"/>
            <a:ext cx="609600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en-US" sz="400" b="1">
                <a:solidFill>
                  <a:srgbClr val="8A8B89"/>
                </a:solidFill>
                <a:latin typeface="Arial"/>
              </a:rPr>
              <a:t>No    </a:t>
            </a:r>
            <a:r>
              <a:rPr lang="en-US" sz="400" b="1">
                <a:solidFill>
                  <a:srgbClr val="A8A7A8"/>
                </a:solidFill>
                <a:latin typeface="Arial"/>
              </a:rPr>
              <a:t>Id Ticket</a:t>
            </a:r>
          </a:p>
          <a:p>
            <a:pPr indent="0" algn="just"/>
            <a:r>
              <a:rPr lang="en-US" sz="400" b="1">
                <a:solidFill>
                  <a:srgbClr val="8EC7FB"/>
                </a:solidFill>
                <a:latin typeface="Arial"/>
              </a:rPr>
              <a:t>3    T202407140013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60192" y="6632448"/>
            <a:ext cx="505968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139700" indent="0" algn="just">
              <a:lnSpc>
                <a:spcPts val="1080"/>
              </a:lnSpc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Tanggal Ticket 2024-07-14 0018:54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8464" y="6955536"/>
            <a:ext cx="1097280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B7B5B9"/>
                </a:solidFill>
                <a:latin typeface="Arial"/>
              </a:rPr>
              <a:t>Showing 1 to 1 of 1 rows </a:t>
            </a:r>
            <a:r>
              <a:rPr lang="en-US" sz="400" b="1">
                <a:solidFill>
                  <a:srgbClr val="6789A3"/>
                </a:solidFill>
                <a:latin typeface="Arial"/>
              </a:rPr>
              <a:t>10. </a:t>
            </a:r>
            <a:r>
              <a:rPr lang="en-US" sz="400" b="1">
                <a:solidFill>
                  <a:srgbClr val="B7B5B9"/>
                </a:solidFill>
                <a:latin typeface="Arial"/>
              </a:rPr>
              <a:t>records per page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64864" y="6632448"/>
            <a:ext cx="426720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080"/>
              </a:lnSpc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Nama Kategori</a:t>
            </a:r>
          </a:p>
          <a:p>
            <a:pPr indent="0">
              <a:lnSpc>
                <a:spcPts val="1080"/>
              </a:lnSpc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HARDWARE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35424" y="6632448"/>
            <a:ext cx="615696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Nama Sub Kategori</a:t>
            </a:r>
          </a:p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KERUSAKAN KEYBOARD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8192" y="6473952"/>
            <a:ext cx="414528" cy="3596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176"/>
              </a:lnSpc>
            </a:pPr>
            <a:r>
              <a:rPr lang="en-US" sz="400" b="1" u="sng">
                <a:solidFill>
                  <a:srgbClr val="76B4FB"/>
                </a:solidFill>
                <a:latin typeface="Arial"/>
              </a:rPr>
              <a:t>| </a:t>
            </a:r>
            <a:r>
              <a:rPr lang="en-US" sz="400" b="1" u="sng">
                <a:solidFill>
                  <a:srgbClr val="A8A7A8"/>
                </a:solidFill>
                <a:latin typeface="Arial"/>
              </a:rPr>
              <a:t>T202407140Q13 </a:t>
            </a:r>
            <a:r>
              <a:rPr lang="en-US" sz="400" b="1">
                <a:solidFill>
                  <a:srgbClr val="A8A7A8"/>
                </a:solidFill>
                <a:latin typeface="Arial"/>
              </a:rPr>
              <a:t>Status SOLVED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4816" y="7165848"/>
            <a:ext cx="1261872" cy="51816"/>
          </a:xfrm>
          <a:prstGeom prst="rect">
            <a:avLst/>
          </a:prstGeom>
          <a:solidFill>
            <a:srgbClr val="252525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056"/>
              </a:lnSpc>
            </a:pPr>
            <a:r>
              <a:rPr lang="en-US" sz="400">
                <a:solidFill>
                  <a:srgbClr val="B7B5B9"/>
                </a:solidFill>
                <a:latin typeface="Georgia"/>
              </a:rPr>
              <a:t>&lt;-    </a:t>
            </a:r>
            <a:r>
              <a:rPr lang="en-US" sz="400">
                <a:solidFill>
                  <a:srgbClr val="6A6A68"/>
                </a:solidFill>
                <a:latin typeface="Georgia"/>
              </a:rPr>
              <a:t>-&gt; </a:t>
            </a:r>
            <a:r>
              <a:rPr lang="en-US" sz="400" i="1">
                <a:solidFill>
                  <a:srgbClr val="B7B5B9"/>
                </a:solidFill>
                <a:latin typeface="Georgia"/>
              </a:rPr>
              <a:t>G</a:t>
            </a:r>
            <a:r>
              <a:rPr lang="en-US" sz="400">
                <a:solidFill>
                  <a:srgbClr val="B7B5B9"/>
                </a:solidFill>
                <a:latin typeface="Georgia"/>
              </a:rPr>
              <a:t> </a:t>
            </a:r>
            <a:r>
              <a:rPr lang="en-US" sz="400">
                <a:solidFill>
                  <a:srgbClr val="8A8B89"/>
                </a:solidFill>
                <a:latin typeface="Georgia"/>
              </a:rPr>
              <a:t>© tocalhost/helpdisk/mytickM/mytickelJist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6528" y="7278624"/>
            <a:ext cx="1734312" cy="472440"/>
          </a:xfrm>
          <a:prstGeom prst="rect">
            <a:avLst/>
          </a:prstGeom>
          <a:solidFill>
            <a:srgbClr val="252525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056"/>
              </a:lnSpc>
            </a:pPr>
            <a:r>
              <a:rPr lang="en-US" sz="400">
                <a:solidFill>
                  <a:srgbClr val="E1E2DB"/>
                </a:solidFill>
                <a:latin typeface="Arial"/>
              </a:rPr>
              <a:t>O </a:t>
            </a:r>
            <a:r>
              <a:rPr lang="en-US" sz="400">
                <a:solidFill>
                  <a:srgbClr val="8A8B89"/>
                </a:solidFill>
                <a:latin typeface="Arial"/>
              </a:rPr>
              <a:t>GitH ub ■ facebodo'... </a:t>
            </a:r>
            <a:r>
              <a:rPr lang="en-US" sz="400">
                <a:solidFill>
                  <a:srgbClr val="B29159"/>
                </a:solidFill>
                <a:latin typeface="Arial"/>
              </a:rPr>
              <a:t>44 </a:t>
            </a:r>
            <a:r>
              <a:rPr lang="en-US" sz="400">
                <a:solidFill>
                  <a:srgbClr val="8A8B89"/>
                </a:solidFill>
                <a:latin typeface="Arial"/>
              </a:rPr>
              <a:t>30 video project - </a:t>
            </a:r>
            <a:r>
              <a:rPr lang="en-US" sz="400">
                <a:solidFill>
                  <a:srgbClr val="6A6A68"/>
                </a:solidFill>
                <a:latin typeface="Arial"/>
              </a:rPr>
              <a:t>G™ </a:t>
            </a:r>
            <a:r>
              <a:rPr lang="en-US" sz="400">
                <a:solidFill>
                  <a:srgbClr val="B7B5B9"/>
                </a:solidFill>
                <a:latin typeface="Arial"/>
              </a:rPr>
              <a:t>^ </a:t>
            </a:r>
            <a:r>
              <a:rPr lang="en-US" sz="400">
                <a:solidFill>
                  <a:srgbClr val="8A8B89"/>
                </a:solidFill>
                <a:latin typeface="Arial"/>
              </a:rPr>
              <a:t>OoUiSude Factbock Uusintss-</a:t>
            </a:r>
            <a:r>
              <a:rPr lang="en-US" sz="400" b="1">
                <a:solidFill>
                  <a:srgbClr val="2A77BA"/>
                </a:solidFill>
                <a:latin typeface="Arial"/>
              </a:rPr>
              <a:t>HELP DESK </a:t>
            </a:r>
            <a:r>
              <a:rPr lang="en-US" sz="450">
                <a:solidFill>
                  <a:srgbClr val="B7B5B9"/>
                </a:solidFill>
                <a:latin typeface="Arial"/>
              </a:rPr>
              <a:t>SYSTEM </a:t>
            </a:r>
            <a:r>
              <a:rPr lang="en-US" sz="400" b="1">
                <a:solidFill>
                  <a:srgbClr val="BFE0FC"/>
                </a:solidFill>
                <a:latin typeface="Arial"/>
              </a:rPr>
              <a:t>£3 Dash Board a New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11424" y="7272528"/>
            <a:ext cx="707136" cy="73152"/>
          </a:xfrm>
          <a:prstGeom prst="rect">
            <a:avLst/>
          </a:prstGeom>
          <a:solidFill>
            <a:srgbClr val="3C3C3C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DC6530"/>
                </a:solidFill>
                <a:latin typeface="Arial"/>
              </a:rPr>
              <a:t>» c </a:t>
            </a:r>
            <a:r>
              <a:rPr lang="en-US" sz="400" b="1">
                <a:solidFill>
                  <a:srgbClr val="8A8B89"/>
                </a:solidFill>
                <a:latin typeface="Arial"/>
              </a:rPr>
              <a:t>Panel fik Manager- </a:t>
            </a:r>
            <a:r>
              <a:rPr lang="en-US" sz="400" b="1">
                <a:solidFill>
                  <a:srgbClr val="D6B4B4"/>
                </a:solidFill>
                <a:latin typeface="Arial"/>
              </a:rPr>
              <a:t>I* </a:t>
            </a:r>
            <a:r>
              <a:rPr lang="en-US" sz="400" b="1">
                <a:solidFill>
                  <a:srgbClr val="8A8B89"/>
                </a:solidFill>
                <a:latin typeface="Arial"/>
              </a:rPr>
              <a:t>&lt;Leve!21T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55008" y="7272528"/>
            <a:ext cx="2182368" cy="73152"/>
          </a:xfrm>
          <a:prstGeom prst="rect">
            <a:avLst/>
          </a:prstGeom>
          <a:solidFill>
            <a:srgbClr val="3C3C3C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8A8B89"/>
                </a:solidFill>
                <a:latin typeface="Arial"/>
              </a:rPr>
              <a:t>to fix - Windo- phpmyadmin laragon </a:t>
            </a:r>
            <a:r>
              <a:rPr lang="en-US" sz="400" b="1">
                <a:solidFill>
                  <a:srgbClr val="ED9494"/>
                </a:solidFill>
                <a:latin typeface="Arial"/>
              </a:rPr>
              <a:t>► </a:t>
            </a:r>
            <a:r>
              <a:rPr lang="en-US" sz="400" b="1">
                <a:solidFill>
                  <a:srgbClr val="8A8B89"/>
                </a:solidFill>
                <a:latin typeface="Arial"/>
              </a:rPr>
              <a:t>React IS Crash Covr™ </a:t>
            </a:r>
            <a:r>
              <a:rPr lang="en-US" sz="400" b="1">
                <a:solidFill>
                  <a:srgbClr val="FAC4C3"/>
                </a:solidFill>
                <a:latin typeface="Arial"/>
              </a:rPr>
              <a:t>L </a:t>
            </a:r>
            <a:r>
              <a:rPr lang="en-US" sz="400" b="1">
                <a:solidFill>
                  <a:srgbClr val="8A8B89"/>
                </a:solidFill>
                <a:latin typeface="Arial"/>
              </a:rPr>
              <a:t>laptops and netboo^, </a:t>
            </a:r>
            <a:r>
              <a:rPr lang="en-US" sz="400" b="1">
                <a:solidFill>
                  <a:srgbClr val="6BADC8"/>
                </a:solidFill>
                <a:latin typeface="Arial"/>
              </a:rPr>
              <a:t>O </a:t>
            </a:r>
            <a:r>
              <a:rPr lang="en-US" sz="400" b="1">
                <a:solidFill>
                  <a:srgbClr val="8A8B89"/>
                </a:solidFill>
                <a:latin typeface="Arial"/>
              </a:rPr>
              <a:t>html • CSS • Howto.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1856" y="8449056"/>
            <a:ext cx="62788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KERUSAKAN KEYBOARD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46064" y="8302752"/>
            <a:ext cx="926592" cy="2072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400" b="1">
                <a:solidFill>
                  <a:srgbClr val="A8A7A8"/>
                </a:solidFill>
                <a:latin typeface="Arial"/>
              </a:rPr>
              <a:t>Feedback</a:t>
            </a:r>
          </a:p>
          <a:p>
            <a:pPr indent="0"/>
            <a:r>
              <a:rPr lang="en-US" sz="400" b="1">
                <a:solidFill>
                  <a:srgbClr val="A8A7A8"/>
                </a:solidFill>
                <a:latin typeface="Arial"/>
              </a:rPr>
              <a:t>ANDAMEMBERIKAN FEEDBACK POSITIF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2208" y="8860536"/>
            <a:ext cx="758952" cy="1280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 b="1">
                <a:latin typeface="Arial"/>
              </a:rPr>
              <a:t>5. Features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7760" y="935736"/>
            <a:ext cx="448056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900" b="1">
                <a:latin typeface="Arial"/>
              </a:rPr>
              <a:t>Admin: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3104" y="1200912"/>
            <a:ext cx="2612136" cy="152400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lstStyle/>
          <a:p>
            <a:pPr indent="596900">
              <a:lnSpc>
                <a:spcPts val="2328"/>
              </a:lnSpc>
              <a:spcBef>
                <a:spcPts val="840"/>
              </a:spcBef>
              <a:spcAft>
                <a:spcPts val="420"/>
              </a:spcAft>
            </a:pPr>
            <a:r>
              <a:rPr lang="en-US" sz="750" b="1">
                <a:solidFill>
                  <a:srgbClr val="A8A7A8"/>
                </a:solidFill>
                <a:latin typeface="Arial"/>
              </a:rPr>
              <a:t>G © localhost/helpdesk/home </a:t>
            </a:r>
            <a:r>
              <a:rPr lang="en-US" sz="900" b="1">
                <a:solidFill>
                  <a:srgbClr val="FFFFFF"/>
                </a:solidFill>
                <a:latin typeface="Arial"/>
              </a:rPr>
              <a:t>o </a:t>
            </a:r>
            <a:r>
              <a:rPr lang="en-US" sz="700" b="1">
                <a:solidFill>
                  <a:srgbClr val="A8A7A8"/>
                </a:solidFill>
                <a:latin typeface="Arial"/>
              </a:rPr>
              <a:t>GitHub - facebook/... 30 video project - G...    </a:t>
            </a:r>
            <a:r>
              <a:rPr lang="en-US" sz="900" b="1">
                <a:solidFill>
                  <a:srgbClr val="A8A7A8"/>
                </a:solidFill>
                <a:latin typeface="Arial"/>
              </a:rPr>
              <a:t>0</a:t>
            </a:r>
          </a:p>
          <a:p>
            <a:pPr indent="0">
              <a:spcAft>
                <a:spcPts val="1260"/>
              </a:spcAft>
            </a:pPr>
            <a:r>
              <a:rPr lang="en-US" sz="750" b="1" spc="100">
                <a:solidFill>
                  <a:srgbClr val="2B93E9"/>
                </a:solidFill>
                <a:latin typeface="Arial"/>
              </a:rPr>
              <a:t>HELP DESK </a:t>
            </a:r>
            <a:r>
              <a:rPr lang="en-US" sz="750" b="1" spc="100">
                <a:solidFill>
                  <a:srgbClr val="E2F0F6"/>
                </a:solidFill>
                <a:latin typeface="Arial"/>
              </a:rPr>
              <a:t>SYSTEM</a:t>
            </a:r>
          </a:p>
          <a:p>
            <a:pPr marR="1031240" indent="0">
              <a:lnSpc>
                <a:spcPts val="2544"/>
              </a:lnSpc>
            </a:pPr>
            <a:r>
              <a:rPr lang="en-US" sz="800" b="1">
                <a:solidFill>
                  <a:srgbClr val="E2F0F6"/>
                </a:solidFill>
                <a:latin typeface="Arial"/>
              </a:rPr>
              <a:t>S</a:t>
            </a:r>
            <a:r>
              <a:rPr lang="en-US" sz="900">
                <a:solidFill>
                  <a:srgbClr val="E2F0F6"/>
                </a:solidFill>
                <a:latin typeface="Candara"/>
              </a:rPr>
              <a:t>3</a:t>
            </a:r>
            <a:r>
              <a:rPr lang="en-US" sz="800" b="1">
                <a:solidFill>
                  <a:srgbClr val="E2F0F6"/>
                </a:solidFill>
                <a:latin typeface="Arial"/>
              </a:rPr>
              <a:t> Dashboard Q New Ticket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008" y="2895600"/>
            <a:ext cx="1341120" cy="17739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44"/>
              </a:lnSpc>
            </a:pPr>
            <a:r>
              <a:rPr lang="en-US" sz="800" b="1">
                <a:solidFill>
                  <a:srgbClr val="56B4FE"/>
                </a:solidFill>
                <a:latin typeface="Arial"/>
              </a:rPr>
              <a:t>jj List Ticket (1)</a:t>
            </a:r>
          </a:p>
          <a:p>
            <a:pPr indent="0">
              <a:lnSpc>
                <a:spcPts val="2544"/>
              </a:lnSpc>
            </a:pPr>
            <a:r>
              <a:rPr lang="en-US" sz="800" b="1">
                <a:solidFill>
                  <a:srgbClr val="56B4FE"/>
                </a:solidFill>
                <a:latin typeface="Arial"/>
              </a:rPr>
              <a:t>El Aprroval Ticket (1) </a:t>
            </a:r>
            <a:r>
              <a:rPr lang="en-US" sz="800" i="1">
                <a:solidFill>
                  <a:srgbClr val="56B4FE"/>
                </a:solidFill>
                <a:latin typeface="Arial"/>
              </a:rPr>
              <a:t>Q</a:t>
            </a:r>
            <a:r>
              <a:rPr lang="en-US" sz="800" b="1">
                <a:solidFill>
                  <a:srgbClr val="56B4FE"/>
                </a:solidFill>
                <a:latin typeface="Arial"/>
              </a:rPr>
              <a:t> My Ticket H Assigment Ticket (0) </a:t>
            </a:r>
            <a:r>
              <a:rPr lang="en-US" sz="800" b="1" u="sng">
                <a:solidFill>
                  <a:srgbClr val="56B4FE"/>
                </a:solidFill>
                <a:latin typeface="Arial"/>
              </a:rPr>
              <a:t>TL</a:t>
            </a:r>
            <a:r>
              <a:rPr lang="en-US" sz="800" b="1">
                <a:solidFill>
                  <a:srgbClr val="56B4FE"/>
                </a:solidFill>
                <a:latin typeface="Arial"/>
              </a:rPr>
              <a:t> Report Teknisi jj Report Bulanan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4864608"/>
            <a:ext cx="499872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900" b="1">
                <a:latin typeface="Arial"/>
              </a:rPr>
              <a:t>Teknisi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5169408"/>
            <a:ext cx="2450592" cy="1149096"/>
          </a:xfrm>
          <a:prstGeom prst="rect">
            <a:avLst/>
          </a:prstGeom>
          <a:solidFill>
            <a:srgbClr val="252525"/>
          </a:solidFill>
        </p:spPr>
        <p:txBody>
          <a:bodyPr lIns="0" tIns="0" rIns="0" bIns="0">
            <a:noAutofit/>
          </a:bodyPr>
          <a:lstStyle/>
          <a:p>
            <a:pPr indent="596900">
              <a:lnSpc>
                <a:spcPts val="2208"/>
              </a:lnSpc>
              <a:spcBef>
                <a:spcPts val="840"/>
              </a:spcBef>
              <a:spcAft>
                <a:spcPts val="420"/>
              </a:spcAft>
            </a:pPr>
            <a:r>
              <a:rPr lang="en-US" sz="750" b="1">
                <a:solidFill>
                  <a:srgbClr val="A8A7A8"/>
                </a:solidFill>
                <a:latin typeface="Arial"/>
              </a:rPr>
              <a:t>O </a:t>
            </a:r>
            <a:r>
              <a:rPr lang="en-US" sz="750" b="1">
                <a:solidFill>
                  <a:srgbClr val="E1E2DB"/>
                </a:solidFill>
                <a:latin typeface="Arial"/>
              </a:rPr>
              <a:t>© </a:t>
            </a:r>
            <a:r>
              <a:rPr lang="en-US" sz="750" b="1">
                <a:solidFill>
                  <a:srgbClr val="A8A7A8"/>
                </a:solidFill>
                <a:latin typeface="Arial"/>
              </a:rPr>
              <a:t>localhost/helpdesk/home </a:t>
            </a:r>
            <a:r>
              <a:rPr lang="en-US" sz="700" b="1">
                <a:solidFill>
                  <a:srgbClr val="FFFFFF"/>
                </a:solidFill>
                <a:latin typeface="Arial"/>
              </a:rPr>
              <a:t>Q </a:t>
            </a:r>
            <a:r>
              <a:rPr lang="en-US" sz="700" b="1">
                <a:solidFill>
                  <a:srgbClr val="A8A7A8"/>
                </a:solidFill>
                <a:latin typeface="Arial"/>
              </a:rPr>
              <a:t>GitHub - facebook/...    30 video project - G...    £</a:t>
            </a:r>
          </a:p>
          <a:p>
            <a:pPr marR="875792" indent="0">
              <a:lnSpc>
                <a:spcPts val="2784"/>
              </a:lnSpc>
            </a:pPr>
            <a:r>
              <a:rPr lang="en-US" sz="750" b="1" spc="100">
                <a:solidFill>
                  <a:srgbClr val="2B93E9"/>
                </a:solidFill>
                <a:latin typeface="Arial"/>
              </a:rPr>
              <a:t>HELP DESK </a:t>
            </a:r>
            <a:r>
              <a:rPr lang="en-US" sz="750" b="1" spc="100">
                <a:solidFill>
                  <a:srgbClr val="E1E2DB"/>
                </a:solidFill>
                <a:latin typeface="Arial"/>
              </a:rPr>
              <a:t>SYSTEM </a:t>
            </a:r>
            <a:r>
              <a:rPr lang="en-US" sz="800" b="1" u="sng">
                <a:solidFill>
                  <a:srgbClr val="BFE0FC"/>
                </a:solidFill>
                <a:latin typeface="Arial"/>
              </a:rPr>
              <a:t>S3</a:t>
            </a:r>
            <a:r>
              <a:rPr lang="en-US" sz="800" b="1">
                <a:solidFill>
                  <a:srgbClr val="BFE0FC"/>
                </a:solidFill>
                <a:latin typeface="Arial"/>
              </a:rPr>
              <a:t> </a:t>
            </a:r>
            <a:r>
              <a:rPr lang="en-US" sz="800" b="1">
                <a:solidFill>
                  <a:srgbClr val="FFFFFF"/>
                </a:solidFill>
                <a:latin typeface="Arial"/>
              </a:rPr>
              <a:t>Dashboard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824" y="6486144"/>
            <a:ext cx="1252728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800" b="1">
                <a:solidFill>
                  <a:srgbClr val="56B4FE"/>
                </a:solidFill>
                <a:latin typeface="Arial"/>
              </a:rPr>
              <a:t>6| My Assig ment Ticket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6790944"/>
            <a:ext cx="338328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840"/>
              </a:spcBef>
              <a:spcAft>
                <a:spcPts val="420"/>
              </a:spcAft>
            </a:pPr>
            <a:r>
              <a:rPr lang="en-US" sz="900" b="1">
                <a:latin typeface="Arial"/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9576" y="6982968"/>
            <a:ext cx="2502408" cy="1459992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lstStyle/>
          <a:p>
            <a:pPr indent="596900">
              <a:lnSpc>
                <a:spcPts val="2208"/>
              </a:lnSpc>
              <a:spcBef>
                <a:spcPts val="420"/>
              </a:spcBef>
              <a:spcAft>
                <a:spcPts val="420"/>
              </a:spcAft>
            </a:pPr>
            <a:r>
              <a:rPr lang="en-US" sz="750" b="1">
                <a:solidFill>
                  <a:srgbClr val="A8A7A8"/>
                </a:solidFill>
                <a:latin typeface="Arial"/>
              </a:rPr>
              <a:t>G </a:t>
            </a:r>
            <a:r>
              <a:rPr lang="en-US" sz="750" b="1">
                <a:solidFill>
                  <a:srgbClr val="E1E2DB"/>
                </a:solidFill>
                <a:latin typeface="Arial"/>
              </a:rPr>
              <a:t>© </a:t>
            </a:r>
            <a:r>
              <a:rPr lang="en-US" sz="750" b="1">
                <a:solidFill>
                  <a:srgbClr val="A8A7A8"/>
                </a:solidFill>
                <a:latin typeface="Arial"/>
              </a:rPr>
              <a:t>localhost/helpdesk/home </a:t>
            </a:r>
            <a:r>
              <a:rPr lang="en-US" sz="1600" b="1">
                <a:solidFill>
                  <a:srgbClr val="FFFFFF"/>
                </a:solidFill>
                <a:latin typeface="Arial"/>
              </a:rPr>
              <a:t>o </a:t>
            </a:r>
            <a:r>
              <a:rPr lang="en-US" sz="700" b="1">
                <a:solidFill>
                  <a:srgbClr val="A8A7A8"/>
                </a:solidFill>
                <a:latin typeface="Arial"/>
              </a:rPr>
              <a:t>GitHub - facebook/... </a:t>
            </a:r>
            <a:r>
              <a:rPr lang="en-US" sz="700" b="1">
                <a:solidFill>
                  <a:srgbClr val="929F5D"/>
                </a:solidFill>
                <a:latin typeface="Arial"/>
              </a:rPr>
              <a:t>4S </a:t>
            </a:r>
            <a:r>
              <a:rPr lang="en-US" sz="700" b="1">
                <a:solidFill>
                  <a:srgbClr val="A8A7A8"/>
                </a:solidFill>
                <a:latin typeface="Arial"/>
              </a:rPr>
              <a:t>30 video project - G...    0</a:t>
            </a:r>
          </a:p>
          <a:p>
            <a:pPr indent="0">
              <a:spcAft>
                <a:spcPts val="1260"/>
              </a:spcAft>
            </a:pPr>
            <a:r>
              <a:rPr lang="en-US" sz="750" b="1" spc="100">
                <a:solidFill>
                  <a:srgbClr val="2B93E9"/>
                </a:solidFill>
                <a:latin typeface="Arial"/>
              </a:rPr>
              <a:t>HELP DESK </a:t>
            </a:r>
            <a:r>
              <a:rPr lang="en-US" sz="750" b="1" spc="100">
                <a:solidFill>
                  <a:srgbClr val="E1E2DB"/>
                </a:solidFill>
                <a:latin typeface="Arial"/>
              </a:rPr>
              <a:t>SYSTEM</a:t>
            </a:r>
          </a:p>
          <a:p>
            <a:pPr marR="887984" indent="0">
              <a:lnSpc>
                <a:spcPts val="2424"/>
              </a:lnSpc>
            </a:pPr>
            <a:r>
              <a:rPr lang="en-US" sz="800" b="1">
                <a:solidFill>
                  <a:srgbClr val="BFE0FC"/>
                </a:solidFill>
                <a:latin typeface="Arial"/>
              </a:rPr>
              <a:t>S</a:t>
            </a:r>
            <a:r>
              <a:rPr lang="en-US" sz="900">
                <a:solidFill>
                  <a:srgbClr val="BFE0FC"/>
                </a:solidFill>
                <a:latin typeface="Candara"/>
              </a:rPr>
              <a:t>3</a:t>
            </a:r>
            <a:r>
              <a:rPr lang="en-US" sz="800" b="1">
                <a:solidFill>
                  <a:srgbClr val="BFE0FC"/>
                </a:solidFill>
                <a:latin typeface="Arial"/>
              </a:rPr>
              <a:t> </a:t>
            </a:r>
            <a:r>
              <a:rPr lang="en-US" sz="800" b="1">
                <a:solidFill>
                  <a:srgbClr val="FFFFFF"/>
                </a:solidFill>
                <a:latin typeface="Arial"/>
              </a:rPr>
              <a:t>Dashboard 0 New Ticket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3960" y="8601456"/>
            <a:ext cx="728472" cy="1432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 i="1">
                <a:solidFill>
                  <a:srgbClr val="56B4FE"/>
                </a:solidFill>
                <a:latin typeface="Arial"/>
              </a:rPr>
              <a:t>Q</a:t>
            </a:r>
            <a:r>
              <a:rPr lang="en-US" sz="800" b="1">
                <a:solidFill>
                  <a:srgbClr val="56B4FE"/>
                </a:solidFill>
                <a:latin typeface="Arial"/>
              </a:rPr>
              <a:t> My Ticket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Custom</PresentationFormat>
  <Paragraphs>244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Candara</vt:lpstr>
      <vt:lpstr>Georgia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Abdul Rosid</dc:creator>
  <cp:keywords/>
  <cp:lastModifiedBy>Abdul Rosid</cp:lastModifiedBy>
  <cp:revision>1</cp:revision>
  <dcterms:modified xsi:type="dcterms:W3CDTF">2024-07-13T17:39:01Z</dcterms:modified>
</cp:coreProperties>
</file>