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notesSlides/notesSlide2.xml" ContentType="application/vnd.openxmlformats-officedocument.presentationml.notesSlide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6.xml" ContentType="application/vnd.openxmlformats-officedocument.presentationml.notesSlide+xml"/>
  <Override PartName="/ppt/tags/tag16.xml" ContentType="application/vnd.openxmlformats-officedocument.presentationml.tags+xml"/>
  <Override PartName="/ppt/notesSlides/notesSlide7.xml" ContentType="application/vnd.openxmlformats-officedocument.presentationml.notesSlide+xml"/>
  <Override PartName="/ppt/tags/tag17.xml" ContentType="application/vnd.openxmlformats-officedocument.presentationml.tags+xml"/>
  <Override PartName="/ppt/notesSlides/notesSlide8.xml" ContentType="application/vnd.openxmlformats-officedocument.presentationml.notesSlide+xml"/>
  <Override PartName="/ppt/tags/tag18.xml" ContentType="application/vnd.openxmlformats-officedocument.presentationml.tags+xml"/>
  <Override PartName="/ppt/notesSlides/notesSlide9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0.xml" ContentType="application/vnd.openxmlformats-officedocument.presentationml.notesSlide+xml"/>
  <Override PartName="/ppt/tags/tag23.xml" ContentType="application/vnd.openxmlformats-officedocument.presentationml.tags+xml"/>
  <Override PartName="/ppt/notesSlides/notesSlide11.xml" ContentType="application/vnd.openxmlformats-officedocument.presentationml.notesSlide+xml"/>
  <Override PartName="/ppt/tags/tag24.xml" ContentType="application/vnd.openxmlformats-officedocument.presentationml.tags+xml"/>
  <Override PartName="/ppt/notesSlides/notesSlide1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3.xml" ContentType="application/vnd.openxmlformats-officedocument.presentationml.notesSlide+xml"/>
  <Override PartName="/ppt/tags/tag27.xml" ContentType="application/vnd.openxmlformats-officedocument.presentationml.tags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332" r:id="rId2"/>
    <p:sldId id="270" r:id="rId3"/>
    <p:sldId id="271" r:id="rId4"/>
    <p:sldId id="303" r:id="rId5"/>
    <p:sldId id="304" r:id="rId6"/>
    <p:sldId id="277" r:id="rId7"/>
    <p:sldId id="334" r:id="rId8"/>
    <p:sldId id="337" r:id="rId9"/>
    <p:sldId id="335" r:id="rId10"/>
    <p:sldId id="272" r:id="rId11"/>
    <p:sldId id="305" r:id="rId12"/>
    <p:sldId id="282" r:id="rId13"/>
    <p:sldId id="349" r:id="rId14"/>
    <p:sldId id="351" r:id="rId15"/>
    <p:sldId id="352" r:id="rId16"/>
    <p:sldId id="340" r:id="rId17"/>
    <p:sldId id="341" r:id="rId18"/>
    <p:sldId id="328" r:id="rId19"/>
    <p:sldId id="316" r:id="rId20"/>
    <p:sldId id="344" r:id="rId21"/>
    <p:sldId id="345" r:id="rId22"/>
    <p:sldId id="346" r:id="rId23"/>
    <p:sldId id="321" r:id="rId24"/>
    <p:sldId id="353" r:id="rId25"/>
    <p:sldId id="329" r:id="rId26"/>
    <p:sldId id="308" r:id="rId27"/>
    <p:sldId id="306" r:id="rId28"/>
    <p:sldId id="310" r:id="rId29"/>
    <p:sldId id="325" r:id="rId30"/>
    <p:sldId id="318" r:id="rId31"/>
    <p:sldId id="317" r:id="rId32"/>
    <p:sldId id="330" r:id="rId33"/>
    <p:sldId id="314" r:id="rId34"/>
    <p:sldId id="326" r:id="rId35"/>
    <p:sldId id="287" r:id="rId36"/>
    <p:sldId id="319" r:id="rId37"/>
    <p:sldId id="331" r:id="rId38"/>
    <p:sldId id="320" r:id="rId39"/>
    <p:sldId id="323" r:id="rId40"/>
    <p:sldId id="322" r:id="rId41"/>
    <p:sldId id="324" r:id="rId42"/>
    <p:sldId id="347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2129"/>
    <a:srgbClr val="D6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55"/>
    <p:restoredTop sz="94864"/>
  </p:normalViewPr>
  <p:slideViewPr>
    <p:cSldViewPr snapToGrid="0" snapToObjects="1">
      <p:cViewPr varScale="1">
        <p:scale>
          <a:sx n="131" d="100"/>
          <a:sy n="131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8C746-30E9-B34B-9863-49ED8EA21439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4140E-168E-5B48-96FA-2A473CFEA1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39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140E-168E-5B48-96FA-2A473CFEA1C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764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140E-168E-5B48-96FA-2A473CFEA1C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0185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140E-168E-5B48-96FA-2A473CFEA1C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839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140E-168E-5B48-96FA-2A473CFEA1C4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732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140E-168E-5B48-96FA-2A473CFEA1C4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726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140E-168E-5B48-96FA-2A473CFEA1C4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237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EEC29-F280-04D7-D1CD-8A60C7135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7AAD7F-3AA9-2D70-805B-3F34B2190F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51EB88-0B4F-A257-C6A8-E44DC82279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5523E-17CB-5E1B-EF5D-321A1A8CD6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140E-168E-5B48-96FA-2A473CFEA1C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24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8EF3B-9740-5B64-C141-27E32B3DC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D1342B-C86E-EB2B-F182-54385DBD79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A97F6A-08B8-50FC-B0E8-8A545B693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35DB1-F57A-246D-A2A1-B281C4A16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140E-168E-5B48-96FA-2A473CFEA1C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500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AA8F0-9C5B-6E1E-EA37-6E6FA71BC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AE2DD36-1773-F3C2-FA3B-222C565B90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74CC99-3686-F0D6-9933-6B46A2467E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0F7A5-5FC9-0B8A-E320-234C8FC2F6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140E-168E-5B48-96FA-2A473CFEA1C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66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140E-168E-5B48-96FA-2A473CFEA1C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584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140E-168E-5B48-96FA-2A473CFEA1C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856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3CBC7-9DF9-DBF5-86A5-1114FBCE0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6F8574-9A54-C06B-A4C3-D9461FC787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555EEA-7D49-D518-4A19-88B86F487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9AE18-07F1-327A-1635-4BD2D9C42B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140E-168E-5B48-96FA-2A473CFEA1C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56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CE670-6C9D-6E65-1204-EBE4E2F58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E33C3-249F-3EC0-45A6-920F5C2510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379524-99F9-AAA6-5B28-55A186EA44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7A2C76-B2F7-9949-4C9F-371D9F0331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140E-168E-5B48-96FA-2A473CFEA1C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928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2DC39-6C7E-2853-C40B-9FDEFCCCD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A85E67-6E94-B095-11CC-4B46DEDD4C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9D7A0A-9B4E-F732-5C30-94D0C831F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4E22A-F0BD-E313-9A70-9ED14FFB5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4140E-168E-5B48-96FA-2A473CFEA1C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34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45000">
              <a:schemeClr val="bg1"/>
            </a:gs>
            <a:gs pos="100000">
              <a:srgbClr val="D6E5FF">
                <a:lumMod val="50000"/>
                <a:lumOff val="5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19EE-26D6-B74A-BE3C-B68786FB9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AB9D6-51A9-3149-9AF2-1073246FC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4ADA3-2F26-FB40-A989-F736C2A44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F849-B727-5945-9F28-21D16F9D0AFB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E8B63-A021-DF43-A099-0C2109143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03CF5-2351-7E4A-A72F-394F852D8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309-D94C-7842-9F51-CABD0FE0E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57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5BF69-573C-0845-9C70-C7914FD87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39649-3C28-A848-99FB-B69BA860AA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910F2-FDD4-BA44-B6E3-08F74511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F849-B727-5945-9F28-21D16F9D0AFB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339D4-19CA-6244-A79E-581E9301C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8B231-E8A0-5A4D-9782-83E0103A1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309-D94C-7842-9F51-CABD0FE0E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158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7A4DB4-8D9B-1A4B-A290-9C19A3B13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0DFB0-ECD7-7346-8098-12E9CE5A1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BB29A-E333-3048-9FCE-BD391CEEC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F849-B727-5945-9F28-21D16F9D0AFB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AF62A-D7BD-D141-A142-27F25D82F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A914F2-FDF6-094A-A161-8C527B48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309-D94C-7842-9F51-CABD0FE0E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86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7677C-70EB-CD42-A407-ACFBE5F72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51" y="175555"/>
            <a:ext cx="10515600" cy="9507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634DD-92C1-2343-B282-D2B3D683C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28D1-F151-104A-B8C7-DF13AE759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F849-B727-5945-9F28-21D16F9D0AFB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9AEEA-5016-AB4C-B2CD-8EB17B813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C6696-6720-714B-84A8-38466CD9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309-D94C-7842-9F51-CABD0FE0E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91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15C86-C6E9-264A-86E8-E0D8041B1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58CAE-5475-5546-9120-70A7B69B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2DD833-538F-1D4B-B6BE-54C8635C0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F849-B727-5945-9F28-21D16F9D0AFB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18861-FEA0-D74B-82AA-70CD79ECE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8DB9C-30C4-2944-84E1-20DE44EC3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309-D94C-7842-9F51-CABD0FE0E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931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1408-3F05-B64C-94E6-3C8516FBC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6F61A-A832-0A40-9118-A82734F735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F8EA2-A12C-B341-8485-9C28F6CD7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030F0-C6BF-9A45-AC1D-A3453BFC6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F849-B727-5945-9F28-21D16F9D0AFB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844B4-FE3B-6843-8AC9-BA8659D2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44D7F-7F24-9C4D-8E5F-7469BA8A0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309-D94C-7842-9F51-CABD0FE0E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51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81285-2B09-C249-ACA9-BAB1382DC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6EEEE-473F-2745-8BA1-0856B7276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4A6B9-7B97-0448-A1F3-3ED220C336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A2C182-2FDB-1E47-BBFC-4070DCAC2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65EA8E-1116-1D47-8FE7-75331BBC8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FA657C-01CF-FB42-A0D4-02C0AE87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F849-B727-5945-9F28-21D16F9D0AFB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7AEB9F-B9E1-0D45-BE6F-DC3617414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8CBDA-2884-F040-953E-EDECC8D60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309-D94C-7842-9F51-CABD0FE0E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7E8A2-052A-2243-ACAA-8428854C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9EF83-61FA-E54C-83FA-2F3A86FF4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F849-B727-5945-9F28-21D16F9D0AFB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D37278-AA15-DD4D-866D-AA1E2C655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DEE47-7B8B-6B48-A422-9B84B9E4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309-D94C-7842-9F51-CABD0FE0E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342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7BAC5D-9569-DA4D-B65C-750BBDA54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F849-B727-5945-9F28-21D16F9D0AFB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6FCE3-7598-BA40-AFBC-EBF9B9815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7EE56-F6FE-8749-A57E-834556C3A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309-D94C-7842-9F51-CABD0FE0E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47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F0023-B866-654F-9846-CA060459C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0656A-48BA-6B49-8B88-FC5CBB4EA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4A2DE-85DE-5741-8F7A-C584477D71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520CE-7033-A34B-A95E-11E0C7ED3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F849-B727-5945-9F28-21D16F9D0AFB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973F63-C609-6249-B935-6FBEBF9E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7C18E9-1422-4D40-A6D3-0E91A6B97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309-D94C-7842-9F51-CABD0FE0E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96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6F222-6AB8-784B-9DDE-1F913F3F7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2634D7-E0CD-1A42-90A3-93482E89B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CF48F3-0A11-D84F-BAE3-653A80B93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0769A-CCCA-4443-A45A-2979AA8BF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4F849-B727-5945-9F28-21D16F9D0AFB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7B5D7-A74E-0940-A2A9-22EEA5E5D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4A4DDD-F248-D54F-AD61-6A6389FC3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161309-D94C-7842-9F51-CABD0FE0EE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78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2000">
              <a:schemeClr val="bg1"/>
            </a:gs>
            <a:gs pos="100000">
              <a:srgbClr val="D6E5FF">
                <a:lumMod val="52000"/>
                <a:lumOff val="48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496522-14E4-D14E-811B-F8C011C3A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917" y="158938"/>
            <a:ext cx="10515600" cy="997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21A6E-71E1-FF4D-B963-9E06A191A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82C93-FECF-704F-8CDB-F0381D2AA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1C24F849-B727-5945-9F28-21D16F9D0AFB}" type="datetimeFigureOut">
              <a:rPr lang="en-US" smtClean="0"/>
              <a:pPr/>
              <a:t>9/24/25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E1AAF-53B1-A54D-9659-04E615A1D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D7F76-8C84-D946-9ED6-45A3667D9A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venir" panose="02000503020000020003" pitchFamily="2" charset="0"/>
              </a:defRPr>
            </a:lvl1pPr>
          </a:lstStyle>
          <a:p>
            <a:fld id="{B5161309-D94C-7842-9F51-CABD0FE0EE0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23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venir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" panose="02000503020000020003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4" Type="http://schemas.openxmlformats.org/officeDocument/2006/relationships/image" Target="../media/image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Relationship Id="rId6" Type="http://schemas.openxmlformats.org/officeDocument/2006/relationships/image" Target="../media/image16.png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975E9C8-4D2B-EDD9-3AF6-A3DB9F31DC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Population Genetics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189436F-8702-3A5C-65CE-6CD86E1390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0728"/>
            <a:ext cx="9144000" cy="1655762"/>
          </a:xfrm>
        </p:spPr>
        <p:txBody>
          <a:bodyPr/>
          <a:lstStyle/>
          <a:p>
            <a:r>
              <a:rPr lang="en-US" dirty="0"/>
              <a:t>BMIF201, Fall 2025</a:t>
            </a:r>
          </a:p>
          <a:p>
            <a:r>
              <a:rPr lang="en-US" dirty="0"/>
              <a:t>Dr. Luke Jen O’Connor</a:t>
            </a:r>
          </a:p>
        </p:txBody>
      </p:sp>
    </p:spTree>
    <p:extLst>
      <p:ext uri="{BB962C8B-B14F-4D97-AF65-F5344CB8AC3E}">
        <p14:creationId xmlns:p14="http://schemas.microsoft.com/office/powerpoint/2010/main" val="361811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225B6-FD54-CD40-9B98-EBD120888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74635"/>
            <a:ext cx="10515600" cy="1098551"/>
          </a:xfrm>
        </p:spPr>
        <p:txBody>
          <a:bodyPr/>
          <a:lstStyle/>
          <a:p>
            <a:r>
              <a:rPr lang="en-US" dirty="0"/>
              <a:t>Mutation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4C63E-CE23-0D44-9057-F0219CFDE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40347"/>
            <a:ext cx="10515600" cy="6412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Substitutions (e.g. C-&gt;T), insertions, deletions, rearrangements</a:t>
            </a: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2B6FBF95-529F-E942-ADB3-48ABC9D10E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3542" y="3612166"/>
            <a:ext cx="252253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106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1800">
                <a:latin typeface="Verdana" charset="0"/>
              </a:rPr>
              <a:t>Replication fidelity</a:t>
            </a:r>
            <a:endParaRPr lang="en-US" sz="1600">
              <a:latin typeface="Verdana" charset="0"/>
            </a:endParaRPr>
          </a:p>
        </p:txBody>
      </p:sp>
      <p:pic>
        <p:nvPicPr>
          <p:cNvPr id="5" name="Picture 9" descr="Snapshot 2008-11-13 01-56-35">
            <a:extLst>
              <a:ext uri="{FF2B5EF4-FFF2-40B4-BE49-F238E27FC236}">
                <a16:creationId xmlns:a16="http://schemas.microsoft.com/office/drawing/2014/main" id="{60AFB403-4461-2547-8820-8117125843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43"/>
          <a:stretch/>
        </p:blipFill>
        <p:spPr bwMode="auto">
          <a:xfrm>
            <a:off x="3731942" y="1478566"/>
            <a:ext cx="160655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297px-DNA_replication_split">
            <a:extLst>
              <a:ext uri="{FF2B5EF4-FFF2-40B4-BE49-F238E27FC236}">
                <a16:creationId xmlns:a16="http://schemas.microsoft.com/office/drawing/2014/main" id="{3EF9A26A-A756-9644-A365-C9EEAD880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342" y="1249966"/>
            <a:ext cx="11715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b810008-275-FOR-TRIDION_tcm18-130833">
            <a:extLst>
              <a:ext uri="{FF2B5EF4-FFF2-40B4-BE49-F238E27FC236}">
                <a16:creationId xmlns:a16="http://schemas.microsoft.com/office/drawing/2014/main" id="{8FC545E2-5164-D848-B698-ED86CF991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542" y="1554766"/>
            <a:ext cx="1766888" cy="176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2" descr="epigen11">
            <a:extLst>
              <a:ext uri="{FF2B5EF4-FFF2-40B4-BE49-F238E27FC236}">
                <a16:creationId xmlns:a16="http://schemas.microsoft.com/office/drawing/2014/main" id="{9E70FE03-C586-5146-B42D-39DBB69C73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3942" y="1554232"/>
            <a:ext cx="1981200" cy="167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3">
            <a:extLst>
              <a:ext uri="{FF2B5EF4-FFF2-40B4-BE49-F238E27FC236}">
                <a16:creationId xmlns:a16="http://schemas.microsoft.com/office/drawing/2014/main" id="{2C149FC5-DEDB-3F42-81B2-257FD2134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342" y="3612166"/>
            <a:ext cx="252253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106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1800">
                <a:latin typeface="Verdana" charset="0"/>
              </a:rPr>
              <a:t>DNA damage</a:t>
            </a:r>
            <a:endParaRPr lang="en-US" sz="1600">
              <a:latin typeface="Verdana" charset="0"/>
            </a:endParaRPr>
          </a:p>
        </p:txBody>
      </p:sp>
      <p:sp>
        <p:nvSpPr>
          <p:cNvPr id="10" name="Text Box 14">
            <a:extLst>
              <a:ext uri="{FF2B5EF4-FFF2-40B4-BE49-F238E27FC236}">
                <a16:creationId xmlns:a16="http://schemas.microsoft.com/office/drawing/2014/main" id="{19320780-7CD3-FB46-AB57-B2FF199B0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4542" y="3612166"/>
            <a:ext cx="2522538" cy="37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106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1800">
                <a:latin typeface="Verdana" charset="0"/>
              </a:rPr>
              <a:t>DNA repair</a:t>
            </a:r>
            <a:endParaRPr lang="en-US" sz="1600">
              <a:latin typeface="Verdana" charset="0"/>
            </a:endParaRPr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981E6CB4-0DD1-104A-8BCA-ABC9EE36C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006" y="3612166"/>
            <a:ext cx="2522538" cy="6454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45" tIns="41473" rIns="82945" bIns="41473">
            <a:spAutoFit/>
          </a:bodyPr>
          <a:lstStyle>
            <a:lvl1pPr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828675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>
              <a:lnSpc>
                <a:spcPct val="106000"/>
              </a:lnSpc>
              <a:spcBef>
                <a:spcPct val="50000"/>
              </a:spcBef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en-US" sz="1800" dirty="0">
                <a:latin typeface="Verdana" charset="0"/>
              </a:rPr>
              <a:t>CpG deamination (C-&gt;T/G-&gt;A)</a:t>
            </a:r>
            <a:endParaRPr lang="en-US" sz="1600" dirty="0">
              <a:latin typeface="Verdana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777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232"/>
    </mc:Choice>
    <mc:Fallback xmlns="">
      <p:transition spd="slow" advTm="4523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F20C7-35F1-FC4C-BD93-AA74CFAD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76" y="89831"/>
            <a:ext cx="10515600" cy="1169126"/>
          </a:xfrm>
        </p:spPr>
        <p:txBody>
          <a:bodyPr>
            <a:normAutofit/>
          </a:bodyPr>
          <a:lstStyle/>
          <a:p>
            <a:r>
              <a:rPr lang="en-US" sz="3200" dirty="0"/>
              <a:t>Mutation rate: expected number of mutations per generation per site (or per gene, genome, etc.)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8E564DE-D780-F342-9580-E5E12008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836831"/>
              </p:ext>
            </p:extLst>
          </p:nvPr>
        </p:nvGraphicFramePr>
        <p:xfrm>
          <a:off x="2411850" y="2033709"/>
          <a:ext cx="7633298" cy="326209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39421">
                  <a:extLst>
                    <a:ext uri="{9D8B030D-6E8A-4147-A177-3AD203B41FA5}">
                      <a16:colId xmlns:a16="http://schemas.microsoft.com/office/drawing/2014/main" val="3676111026"/>
                    </a:ext>
                  </a:extLst>
                </a:gridCol>
                <a:gridCol w="1815035">
                  <a:extLst>
                    <a:ext uri="{9D8B030D-6E8A-4147-A177-3AD203B41FA5}">
                      <a16:colId xmlns:a16="http://schemas.microsoft.com/office/drawing/2014/main" val="786213174"/>
                    </a:ext>
                  </a:extLst>
                </a:gridCol>
                <a:gridCol w="1939421">
                  <a:extLst>
                    <a:ext uri="{9D8B030D-6E8A-4147-A177-3AD203B41FA5}">
                      <a16:colId xmlns:a16="http://schemas.microsoft.com/office/drawing/2014/main" val="2311831918"/>
                    </a:ext>
                  </a:extLst>
                </a:gridCol>
                <a:gridCol w="1939421">
                  <a:extLst>
                    <a:ext uri="{9D8B030D-6E8A-4147-A177-3AD203B41FA5}">
                      <a16:colId xmlns:a16="http://schemas.microsoft.com/office/drawing/2014/main" val="537753365"/>
                    </a:ext>
                  </a:extLst>
                </a:gridCol>
              </a:tblGrid>
              <a:tr h="976097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Mutation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Alleles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Mutation Rate (Human)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Mutation Rate (Bacterial)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381478"/>
                  </a:ext>
                </a:extLst>
              </a:tr>
              <a:tr h="1464627"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Single base substitution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Avenir" panose="02000503020000020003" pitchFamily="2" charset="0"/>
                        </a:rPr>
                        <a:t>A,T,C,G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~10</a:t>
                      </a:r>
                      <a:r>
                        <a:rPr lang="en-US" baseline="30000" dirty="0">
                          <a:latin typeface="Avenir" panose="02000503020000020003" pitchFamily="2" charset="0"/>
                        </a:rPr>
                        <a:t>-8  </a:t>
                      </a:r>
                      <a:r>
                        <a:rPr lang="en-US" baseline="0" dirty="0">
                          <a:latin typeface="Avenir" panose="02000503020000020003" pitchFamily="2" charset="0"/>
                        </a:rPr>
                        <a:t>/ site / gen (non-CpG)</a:t>
                      </a:r>
                    </a:p>
                    <a:p>
                      <a:endParaRPr lang="en-US" baseline="0" dirty="0">
                        <a:latin typeface="Avenir" panose="02000503020000020003" pitchFamily="2" charset="0"/>
                      </a:endParaRPr>
                    </a:p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~10</a:t>
                      </a:r>
                      <a:r>
                        <a:rPr lang="en-US" baseline="30000" dirty="0">
                          <a:latin typeface="Avenir" panose="02000503020000020003" pitchFamily="2" charset="0"/>
                        </a:rPr>
                        <a:t>-7  </a:t>
                      </a:r>
                      <a:r>
                        <a:rPr lang="en-US" baseline="0" dirty="0">
                          <a:latin typeface="Avenir" panose="02000503020000020003" pitchFamily="2" charset="0"/>
                        </a:rPr>
                        <a:t>/ site / gen (CpG)</a:t>
                      </a:r>
                    </a:p>
                    <a:p>
                      <a:r>
                        <a:rPr lang="en-US" baseline="0" dirty="0">
                          <a:latin typeface="Avenir" panose="02000503020000020003" pitchFamily="2" charset="0"/>
                        </a:rPr>
                        <a:t> </a:t>
                      </a:r>
                    </a:p>
                    <a:p>
                      <a:r>
                        <a:rPr lang="en-US" b="1" baseline="0" dirty="0">
                          <a:latin typeface="Avenir" panose="02000503020000020003" pitchFamily="2" charset="0"/>
                        </a:rPr>
                        <a:t>~100 / genome/gen</a:t>
                      </a:r>
                      <a:endParaRPr lang="en-US" b="1" dirty="0">
                        <a:latin typeface="Avenir" panose="02000503020000020003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venir" panose="02000503020000020003" pitchFamily="2" charset="0"/>
                        </a:rPr>
                        <a:t>~10</a:t>
                      </a:r>
                      <a:r>
                        <a:rPr lang="en-US" baseline="30000" dirty="0">
                          <a:latin typeface="Avenir" panose="02000503020000020003" pitchFamily="2" charset="0"/>
                        </a:rPr>
                        <a:t>-9  </a:t>
                      </a:r>
                      <a:r>
                        <a:rPr lang="en-US" baseline="0" dirty="0">
                          <a:latin typeface="Avenir" panose="02000503020000020003" pitchFamily="2" charset="0"/>
                        </a:rPr>
                        <a:t>/ site/ gen</a:t>
                      </a:r>
                    </a:p>
                    <a:p>
                      <a:endParaRPr lang="en-US" baseline="30000" dirty="0">
                        <a:latin typeface="Avenir" panose="02000503020000020003" pitchFamily="2" charset="0"/>
                      </a:endParaRPr>
                    </a:p>
                    <a:p>
                      <a:r>
                        <a:rPr lang="en-US" baseline="0" dirty="0">
                          <a:latin typeface="Avenir" panose="02000503020000020003" pitchFamily="2" charset="0"/>
                        </a:rPr>
                        <a:t>10</a:t>
                      </a:r>
                      <a:r>
                        <a:rPr lang="en-US" baseline="30000" dirty="0">
                          <a:latin typeface="Avenir" panose="02000503020000020003" pitchFamily="2" charset="0"/>
                        </a:rPr>
                        <a:t>-3</a:t>
                      </a:r>
                      <a:r>
                        <a:rPr lang="en-US" baseline="0" dirty="0">
                          <a:latin typeface="Avenir" panose="02000503020000020003" pitchFamily="2" charset="0"/>
                        </a:rPr>
                        <a:t> / genome</a:t>
                      </a:r>
                    </a:p>
                    <a:p>
                      <a:r>
                        <a:rPr lang="en-US" baseline="0" dirty="0">
                          <a:latin typeface="Avenir" panose="02000503020000020003" pitchFamily="2" charset="0"/>
                        </a:rPr>
                        <a:t>/ gen</a:t>
                      </a:r>
                    </a:p>
                    <a:p>
                      <a:endParaRPr lang="en-US" baseline="0" dirty="0">
                        <a:latin typeface="Avenir" panose="02000503020000020003" pitchFamily="2" charset="0"/>
                      </a:endParaRPr>
                    </a:p>
                    <a:p>
                      <a:r>
                        <a:rPr lang="en-US" baseline="0" dirty="0">
                          <a:latin typeface="Avenir" panose="02000503020000020003" pitchFamily="2" charset="0"/>
                        </a:rPr>
                        <a:t>Many / human generation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4954575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459133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00"/>
    </mc:Choice>
    <mc:Fallback xmlns="">
      <p:transition spd="slow" advTm="67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0E717-77E6-7742-965D-A4B1D6EFB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Mutations and fitness (more next lecture)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31B9C83-55E5-8949-9C20-890C3E113188}"/>
              </a:ext>
            </a:extLst>
          </p:cNvPr>
          <p:cNvSpPr/>
          <p:nvPr/>
        </p:nvSpPr>
        <p:spPr>
          <a:xfrm>
            <a:off x="4950749" y="3442492"/>
            <a:ext cx="920296" cy="673101"/>
          </a:xfrm>
          <a:prstGeom prst="rect">
            <a:avLst/>
          </a:prstGeom>
          <a:solidFill>
            <a:srgbClr val="FF666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" panose="02000503020000020003" pitchFamily="2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9A5B75A-579F-7249-8829-FB12AC976638}"/>
              </a:ext>
            </a:extLst>
          </p:cNvPr>
          <p:cNvCxnSpPr/>
          <p:nvPr/>
        </p:nvCxnSpPr>
        <p:spPr>
          <a:xfrm rot="5400000">
            <a:off x="4722138" y="3912393"/>
            <a:ext cx="2311398" cy="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518767-90E0-8D42-AB21-CE8772C41375}"/>
              </a:ext>
            </a:extLst>
          </p:cNvPr>
          <p:cNvCxnSpPr/>
          <p:nvPr/>
        </p:nvCxnSpPr>
        <p:spPr>
          <a:xfrm rot="16200000" flipH="1">
            <a:off x="6305553" y="3932474"/>
            <a:ext cx="2311395" cy="1269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4D1B24D-7D3B-8A49-B757-3A566A0AD38B}"/>
              </a:ext>
            </a:extLst>
          </p:cNvPr>
          <p:cNvSpPr txBox="1"/>
          <p:nvPr/>
        </p:nvSpPr>
        <p:spPr>
          <a:xfrm>
            <a:off x="6157233" y="2745023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venir" panose="02000503020000020003" pitchFamily="2" charset="0"/>
              </a:rPr>
              <a:t>Neutral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CCE9C5-9B7C-994E-B5D2-D3A9B6D90774}"/>
              </a:ext>
            </a:extLst>
          </p:cNvPr>
          <p:cNvSpPr txBox="1"/>
          <p:nvPr/>
        </p:nvSpPr>
        <p:spPr>
          <a:xfrm>
            <a:off x="4422822" y="2745023"/>
            <a:ext cx="1441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venir" panose="02000503020000020003" pitchFamily="2" charset="0"/>
              </a:rPr>
              <a:t>Deleterious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81E8E6-F66A-0840-8E32-DB0B58FA60CA}"/>
              </a:ext>
            </a:extLst>
          </p:cNvPr>
          <p:cNvSpPr txBox="1"/>
          <p:nvPr/>
        </p:nvSpPr>
        <p:spPr>
          <a:xfrm>
            <a:off x="7581899" y="2745023"/>
            <a:ext cx="1775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venir" panose="02000503020000020003" pitchFamily="2" charset="0"/>
              </a:rPr>
              <a:t>Advantageous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7B8EC1-24FE-314E-9B0B-E7C4C8CC1A7A}"/>
              </a:ext>
            </a:extLst>
          </p:cNvPr>
          <p:cNvSpPr/>
          <p:nvPr/>
        </p:nvSpPr>
        <p:spPr>
          <a:xfrm>
            <a:off x="5890539" y="3443176"/>
            <a:ext cx="815045" cy="6731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" panose="02000503020000020003" pitchFamily="2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89A710D-6420-FD47-A343-0BF7F162BA78}"/>
              </a:ext>
            </a:extLst>
          </p:cNvPr>
          <p:cNvSpPr/>
          <p:nvPr/>
        </p:nvSpPr>
        <p:spPr>
          <a:xfrm>
            <a:off x="7467600" y="3468922"/>
            <a:ext cx="50799" cy="673101"/>
          </a:xfrm>
          <a:prstGeom prst="rect">
            <a:avLst/>
          </a:prstGeom>
          <a:solidFill>
            <a:srgbClr val="2BF32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" panose="02000503020000020003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87D62-7F9F-6441-930C-F462E4E83B4A}"/>
              </a:ext>
            </a:extLst>
          </p:cNvPr>
          <p:cNvSpPr/>
          <p:nvPr/>
        </p:nvSpPr>
        <p:spPr>
          <a:xfrm>
            <a:off x="5890539" y="4219769"/>
            <a:ext cx="1564362" cy="67310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venir" panose="02000503020000020003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4FA1A27-74E1-CF44-84A8-6D1DCAEBA441}"/>
              </a:ext>
            </a:extLst>
          </p:cNvPr>
          <p:cNvSpPr txBox="1"/>
          <p:nvPr/>
        </p:nvSpPr>
        <p:spPr>
          <a:xfrm>
            <a:off x="914400" y="3780755"/>
            <a:ext cx="123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dirty="0">
                <a:latin typeface="Avenir" panose="02000503020000020003" pitchFamily="2" charset="0"/>
              </a:rPr>
              <a:t>New mutation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B14A8A-DB6C-C84D-A605-09C51437FFD9}"/>
              </a:ext>
            </a:extLst>
          </p:cNvPr>
          <p:cNvSpPr txBox="1"/>
          <p:nvPr/>
        </p:nvSpPr>
        <p:spPr>
          <a:xfrm>
            <a:off x="2679700" y="3533454"/>
            <a:ext cx="1521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Avenir" panose="02000503020000020003" pitchFamily="2" charset="0"/>
              </a:rPr>
              <a:t>Functional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0EF3FA-1DA9-5445-BE28-4D8D05B644BF}"/>
              </a:ext>
            </a:extLst>
          </p:cNvPr>
          <p:cNvSpPr txBox="1"/>
          <p:nvPr/>
        </p:nvSpPr>
        <p:spPr>
          <a:xfrm>
            <a:off x="2679700" y="4371654"/>
            <a:ext cx="17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Avenir" panose="02000503020000020003" pitchFamily="2" charset="0"/>
              </a:rPr>
              <a:t>Nonfunctional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F382F4-E6C0-A24F-B4B6-48F70CFB119C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2146299" y="3718120"/>
            <a:ext cx="533401" cy="3858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F8B4A17-A9FE-B949-BB4D-858F9D95F1E0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2146299" y="4103921"/>
            <a:ext cx="533401" cy="45239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BC0E14B-8E4E-6E48-8921-AA625D92011B}"/>
              </a:ext>
            </a:extLst>
          </p:cNvPr>
          <p:cNvSpPr txBox="1"/>
          <p:nvPr/>
        </p:nvSpPr>
        <p:spPr>
          <a:xfrm>
            <a:off x="5283201" y="2039656"/>
            <a:ext cx="3510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venir" panose="02000503020000020003" pitchFamily="2" charset="0"/>
              </a:rPr>
              <a:t>Selective effect of mutation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A3095E59-8241-F946-A025-BA61DF87F506}"/>
              </a:ext>
            </a:extLst>
          </p:cNvPr>
          <p:cNvSpPr/>
          <p:nvPr/>
        </p:nvSpPr>
        <p:spPr>
          <a:xfrm rot="5400000">
            <a:off x="6705096" y="157495"/>
            <a:ext cx="305256" cy="4869800"/>
          </a:xfrm>
          <a:prstGeom prst="leftBrac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venir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448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200"/>
    </mc:Choice>
    <mc:Fallback xmlns="">
      <p:transition spd="slow" advTm="392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8ED62-D426-77BC-FDF1-98D7B2D3C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2F3F-4288-0789-CAF2-90583CFC9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61" y="291169"/>
            <a:ext cx="10515600" cy="950719"/>
          </a:xfrm>
        </p:spPr>
        <p:txBody>
          <a:bodyPr>
            <a:normAutofit/>
          </a:bodyPr>
          <a:lstStyle/>
          <a:p>
            <a:r>
              <a:rPr lang="en-US" dirty="0"/>
              <a:t>Effect of mutation on allele frequencies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4A37CE-AF2F-5F61-0420-F5DA0CC2FD1E}"/>
              </a:ext>
            </a:extLst>
          </p:cNvPr>
          <p:cNvSpPr/>
          <p:nvPr/>
        </p:nvSpPr>
        <p:spPr>
          <a:xfrm>
            <a:off x="5911549" y="1850306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806DCF8-6406-885E-671F-0388BB373B81}"/>
              </a:ext>
            </a:extLst>
          </p:cNvPr>
          <p:cNvSpPr/>
          <p:nvPr/>
        </p:nvSpPr>
        <p:spPr>
          <a:xfrm>
            <a:off x="5911549" y="2294743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2F153B4-2339-A522-7069-EBCD1E42976D}"/>
              </a:ext>
            </a:extLst>
          </p:cNvPr>
          <p:cNvSpPr/>
          <p:nvPr/>
        </p:nvSpPr>
        <p:spPr>
          <a:xfrm>
            <a:off x="5911549" y="4961368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4AC36D-3837-5DEB-1C46-9D2B143EC656}"/>
              </a:ext>
            </a:extLst>
          </p:cNvPr>
          <p:cNvSpPr/>
          <p:nvPr/>
        </p:nvSpPr>
        <p:spPr>
          <a:xfrm>
            <a:off x="5911549" y="318361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442F84E-6BA2-188A-5A25-86B309FF7247}"/>
              </a:ext>
            </a:extLst>
          </p:cNvPr>
          <p:cNvSpPr/>
          <p:nvPr/>
        </p:nvSpPr>
        <p:spPr>
          <a:xfrm>
            <a:off x="5911549" y="3628054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18E2EA-6AE9-A949-F9C1-AA8A902F50DC}"/>
              </a:ext>
            </a:extLst>
          </p:cNvPr>
          <p:cNvSpPr/>
          <p:nvPr/>
        </p:nvSpPr>
        <p:spPr>
          <a:xfrm>
            <a:off x="5911549" y="4072491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25EDD8-ACE0-CE5D-E7E8-2E408CC83247}"/>
              </a:ext>
            </a:extLst>
          </p:cNvPr>
          <p:cNvSpPr/>
          <p:nvPr/>
        </p:nvSpPr>
        <p:spPr>
          <a:xfrm>
            <a:off x="5911549" y="271515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CA29A3A-13FD-D194-956A-645E4E32951A}"/>
              </a:ext>
            </a:extLst>
          </p:cNvPr>
          <p:cNvCxnSpPr>
            <a:cxnSpLocks/>
          </p:cNvCxnSpPr>
          <p:nvPr/>
        </p:nvCxnSpPr>
        <p:spPr>
          <a:xfrm>
            <a:off x="6355587" y="3528241"/>
            <a:ext cx="7478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C29CE79-DEFD-1FD4-76C1-FCC78E28ED0E}"/>
              </a:ext>
            </a:extLst>
          </p:cNvPr>
          <p:cNvSpPr txBox="1"/>
          <p:nvPr/>
        </p:nvSpPr>
        <p:spPr>
          <a:xfrm>
            <a:off x="6199616" y="3627691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83695E07-96DB-0EA4-61FA-7B791AF0F7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40623" y="2060513"/>
                <a:ext cx="5724395" cy="35936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Two alleles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2N haplotypes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Mutation rates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FF0000"/>
                    </a:solidFill>
                  </a:rPr>
                  <a:t>red-</a:t>
                </a:r>
                <a:r>
                  <a:rPr lang="en-US" dirty="0"/>
                  <a:t>&gt;</a:t>
                </a:r>
                <a:r>
                  <a:rPr lang="en-US" dirty="0">
                    <a:solidFill>
                      <a:srgbClr val="0070C0"/>
                    </a:solidFill>
                  </a:rPr>
                  <a:t>blue</a:t>
                </a:r>
              </a:p>
              <a:p>
                <a:pPr lvl="1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rgbClr val="0070C0"/>
                    </a:solidFill>
                  </a:rPr>
                  <a:t>blue-</a:t>
                </a:r>
                <a:r>
                  <a:rPr lang="en-US" dirty="0"/>
                  <a:t>&gt;</a:t>
                </a:r>
                <a:r>
                  <a:rPr lang="en-US" dirty="0">
                    <a:solidFill>
                      <a:srgbClr val="FF0000"/>
                    </a:solidFill>
                  </a:rPr>
                  <a:t>red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u="sng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u="sng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83695E07-96DB-0EA4-61FA-7B791AF0F7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0623" y="2060513"/>
                <a:ext cx="5724395" cy="3593647"/>
              </a:xfrm>
              <a:blipFill>
                <a:blip r:embed="rId3"/>
                <a:stretch>
                  <a:fillRect l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C7C6F9EA-7ABD-3694-85A6-C464F96AB741}"/>
              </a:ext>
            </a:extLst>
          </p:cNvPr>
          <p:cNvSpPr/>
          <p:nvPr/>
        </p:nvSpPr>
        <p:spPr>
          <a:xfrm>
            <a:off x="7337254" y="1850306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BA0D5DD-7CB3-4499-F9B5-380E5A61EA6A}"/>
              </a:ext>
            </a:extLst>
          </p:cNvPr>
          <p:cNvSpPr/>
          <p:nvPr/>
        </p:nvSpPr>
        <p:spPr>
          <a:xfrm>
            <a:off x="7337254" y="2294743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225BDEA-64A1-9EBB-4BF1-0817AF629F6C}"/>
              </a:ext>
            </a:extLst>
          </p:cNvPr>
          <p:cNvSpPr/>
          <p:nvPr/>
        </p:nvSpPr>
        <p:spPr>
          <a:xfrm>
            <a:off x="7337254" y="2739180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3DAF412-140C-20EF-460C-70550FBBFC31}"/>
              </a:ext>
            </a:extLst>
          </p:cNvPr>
          <p:cNvSpPr/>
          <p:nvPr/>
        </p:nvSpPr>
        <p:spPr>
          <a:xfrm>
            <a:off x="7337254" y="318361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1F3098E-32D4-A552-FD0E-E440A89C7EAF}"/>
              </a:ext>
            </a:extLst>
          </p:cNvPr>
          <p:cNvSpPr/>
          <p:nvPr/>
        </p:nvSpPr>
        <p:spPr>
          <a:xfrm>
            <a:off x="7337254" y="3628054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4D26868-3CFD-956A-7038-A8DDAB87FA30}"/>
              </a:ext>
            </a:extLst>
          </p:cNvPr>
          <p:cNvSpPr/>
          <p:nvPr/>
        </p:nvSpPr>
        <p:spPr>
          <a:xfrm>
            <a:off x="7337254" y="4072491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B7405C-F2A5-DAE7-409A-DDF048373D51}"/>
              </a:ext>
            </a:extLst>
          </p:cNvPr>
          <p:cNvSpPr/>
          <p:nvPr/>
        </p:nvSpPr>
        <p:spPr>
          <a:xfrm>
            <a:off x="7337254" y="4961368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EFF83BE-0866-52B0-211B-D32E69FAC190}"/>
              </a:ext>
            </a:extLst>
          </p:cNvPr>
          <p:cNvSpPr/>
          <p:nvPr/>
        </p:nvSpPr>
        <p:spPr>
          <a:xfrm>
            <a:off x="5911549" y="4516928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58320BD-0698-EE01-8340-2E9B183F825F}"/>
              </a:ext>
            </a:extLst>
          </p:cNvPr>
          <p:cNvSpPr/>
          <p:nvPr/>
        </p:nvSpPr>
        <p:spPr>
          <a:xfrm>
            <a:off x="7334708" y="4516927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51437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54"/>
    </mc:Choice>
    <mc:Fallback xmlns="">
      <p:transition spd="slow" advTm="44854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E6350-ECE1-ADB1-08B6-8254C1481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8A194-E1B5-0413-EC54-C2B14C71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61" y="291169"/>
            <a:ext cx="10515600" cy="950719"/>
          </a:xfrm>
        </p:spPr>
        <p:txBody>
          <a:bodyPr>
            <a:normAutofit/>
          </a:bodyPr>
          <a:lstStyle/>
          <a:p>
            <a:r>
              <a:rPr lang="en-US" dirty="0"/>
              <a:t>Effect of mutation on allele frequencies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8416EE-D5B7-6EA8-E7AD-7CE17D077DFF}"/>
              </a:ext>
            </a:extLst>
          </p:cNvPr>
          <p:cNvSpPr/>
          <p:nvPr/>
        </p:nvSpPr>
        <p:spPr>
          <a:xfrm>
            <a:off x="5911549" y="1850306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3C411C-EF5B-F016-319D-226D6E93D51F}"/>
              </a:ext>
            </a:extLst>
          </p:cNvPr>
          <p:cNvSpPr/>
          <p:nvPr/>
        </p:nvSpPr>
        <p:spPr>
          <a:xfrm>
            <a:off x="5911549" y="2294743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8019C94-8170-5035-DA57-930B05E3ED02}"/>
              </a:ext>
            </a:extLst>
          </p:cNvPr>
          <p:cNvSpPr/>
          <p:nvPr/>
        </p:nvSpPr>
        <p:spPr>
          <a:xfrm>
            <a:off x="5911549" y="4961368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F92B2B7-E865-2103-455C-CD42C62DE826}"/>
              </a:ext>
            </a:extLst>
          </p:cNvPr>
          <p:cNvSpPr/>
          <p:nvPr/>
        </p:nvSpPr>
        <p:spPr>
          <a:xfrm>
            <a:off x="5911549" y="318361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08496A-ACCB-E7D0-4633-0B12077176B9}"/>
              </a:ext>
            </a:extLst>
          </p:cNvPr>
          <p:cNvSpPr/>
          <p:nvPr/>
        </p:nvSpPr>
        <p:spPr>
          <a:xfrm>
            <a:off x="5911549" y="3628054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21C2BB5-7D77-67BA-CE77-09C6EF50BD37}"/>
              </a:ext>
            </a:extLst>
          </p:cNvPr>
          <p:cNvSpPr/>
          <p:nvPr/>
        </p:nvSpPr>
        <p:spPr>
          <a:xfrm>
            <a:off x="5911549" y="4072491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D22372-3554-88B9-3041-BBC2AE64750D}"/>
              </a:ext>
            </a:extLst>
          </p:cNvPr>
          <p:cNvSpPr/>
          <p:nvPr/>
        </p:nvSpPr>
        <p:spPr>
          <a:xfrm>
            <a:off x="5911549" y="271515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51101D8-8D8D-2F59-A4B3-FE03A5A4878E}"/>
              </a:ext>
            </a:extLst>
          </p:cNvPr>
          <p:cNvCxnSpPr>
            <a:cxnSpLocks/>
          </p:cNvCxnSpPr>
          <p:nvPr/>
        </p:nvCxnSpPr>
        <p:spPr>
          <a:xfrm>
            <a:off x="6355587" y="3528241"/>
            <a:ext cx="7478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48E96FE-5D9A-206F-04BE-136161372D19}"/>
              </a:ext>
            </a:extLst>
          </p:cNvPr>
          <p:cNvSpPr txBox="1"/>
          <p:nvPr/>
        </p:nvSpPr>
        <p:spPr>
          <a:xfrm>
            <a:off x="6199616" y="3627691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DBD0BF42-4117-02DB-BB02-B9AF8C9451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605" y="1936333"/>
                <a:ext cx="5724395" cy="35936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Starting frequencies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Expected change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u="sng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u="sng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DBD0BF42-4117-02DB-BB02-B9AF8C9451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605" y="1936333"/>
                <a:ext cx="5724395" cy="3593647"/>
              </a:xfrm>
              <a:blipFill>
                <a:blip r:embed="rId3"/>
                <a:stretch>
                  <a:fillRect l="-19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8FDBBFE9-1BED-E3E3-863F-D131E81B44E0}"/>
              </a:ext>
            </a:extLst>
          </p:cNvPr>
          <p:cNvSpPr/>
          <p:nvPr/>
        </p:nvSpPr>
        <p:spPr>
          <a:xfrm>
            <a:off x="7337254" y="1850306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200616-F38F-C8A5-CA37-A9F53A5F6552}"/>
              </a:ext>
            </a:extLst>
          </p:cNvPr>
          <p:cNvSpPr/>
          <p:nvPr/>
        </p:nvSpPr>
        <p:spPr>
          <a:xfrm>
            <a:off x="7337254" y="2294743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087E45F-149A-EF8F-7552-121F84960957}"/>
              </a:ext>
            </a:extLst>
          </p:cNvPr>
          <p:cNvSpPr/>
          <p:nvPr/>
        </p:nvSpPr>
        <p:spPr>
          <a:xfrm>
            <a:off x="7337254" y="2739180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120CB5-FA69-A709-CCEE-07248999BB51}"/>
              </a:ext>
            </a:extLst>
          </p:cNvPr>
          <p:cNvSpPr/>
          <p:nvPr/>
        </p:nvSpPr>
        <p:spPr>
          <a:xfrm>
            <a:off x="7337254" y="318361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555E07C-A939-4497-BA91-80257EB95DA3}"/>
              </a:ext>
            </a:extLst>
          </p:cNvPr>
          <p:cNvSpPr/>
          <p:nvPr/>
        </p:nvSpPr>
        <p:spPr>
          <a:xfrm>
            <a:off x="7337254" y="3628054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67EFE01-BD5D-C58D-3029-77627052D1F9}"/>
              </a:ext>
            </a:extLst>
          </p:cNvPr>
          <p:cNvSpPr/>
          <p:nvPr/>
        </p:nvSpPr>
        <p:spPr>
          <a:xfrm>
            <a:off x="7337254" y="4072491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B160587-1B63-3738-B6F0-3C9F24C6AB9D}"/>
              </a:ext>
            </a:extLst>
          </p:cNvPr>
          <p:cNvSpPr/>
          <p:nvPr/>
        </p:nvSpPr>
        <p:spPr>
          <a:xfrm>
            <a:off x="7337254" y="4961368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D2FC30-5536-EDCA-4473-79B82C7ED33B}"/>
              </a:ext>
            </a:extLst>
          </p:cNvPr>
          <p:cNvSpPr/>
          <p:nvPr/>
        </p:nvSpPr>
        <p:spPr>
          <a:xfrm>
            <a:off x="5911549" y="4516928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A3DA9B2-8D94-3AA7-65A7-742E131F26D5}"/>
              </a:ext>
            </a:extLst>
          </p:cNvPr>
          <p:cNvSpPr/>
          <p:nvPr/>
        </p:nvSpPr>
        <p:spPr>
          <a:xfrm>
            <a:off x="7334708" y="4516927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75054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854"/>
    </mc:Choice>
    <mc:Fallback>
      <p:transition spd="slow" advTm="44854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B50CB-E031-9264-46BC-895788EAC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3FB58-9CDB-F7BF-0970-B2F543C31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61" y="291169"/>
            <a:ext cx="10515600" cy="950719"/>
          </a:xfrm>
        </p:spPr>
        <p:txBody>
          <a:bodyPr>
            <a:normAutofit/>
          </a:bodyPr>
          <a:lstStyle/>
          <a:p>
            <a:r>
              <a:rPr lang="en-US" dirty="0"/>
              <a:t>“Equilibrium” frequency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8A41A35-988C-E263-B145-B7523C5EA37D}"/>
              </a:ext>
            </a:extLst>
          </p:cNvPr>
          <p:cNvSpPr/>
          <p:nvPr/>
        </p:nvSpPr>
        <p:spPr>
          <a:xfrm>
            <a:off x="5911549" y="1850306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E0E3EB8-3039-5AA0-7403-E6FE5E86093D}"/>
              </a:ext>
            </a:extLst>
          </p:cNvPr>
          <p:cNvSpPr/>
          <p:nvPr/>
        </p:nvSpPr>
        <p:spPr>
          <a:xfrm>
            <a:off x="5911549" y="2294743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DEC2F94-1FAE-56C2-08D6-4DC5C72DB822}"/>
              </a:ext>
            </a:extLst>
          </p:cNvPr>
          <p:cNvSpPr/>
          <p:nvPr/>
        </p:nvSpPr>
        <p:spPr>
          <a:xfrm>
            <a:off x="5911549" y="4961368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06559BA-3871-FBF1-180D-930EC002A6D3}"/>
              </a:ext>
            </a:extLst>
          </p:cNvPr>
          <p:cNvSpPr/>
          <p:nvPr/>
        </p:nvSpPr>
        <p:spPr>
          <a:xfrm>
            <a:off x="5911549" y="318361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97427C7-F1DB-75D6-2E4D-DA6C00C336E0}"/>
              </a:ext>
            </a:extLst>
          </p:cNvPr>
          <p:cNvSpPr/>
          <p:nvPr/>
        </p:nvSpPr>
        <p:spPr>
          <a:xfrm>
            <a:off x="5911549" y="3628054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C8C6BD7-0D61-0D2E-F087-F40FE714844D}"/>
              </a:ext>
            </a:extLst>
          </p:cNvPr>
          <p:cNvSpPr/>
          <p:nvPr/>
        </p:nvSpPr>
        <p:spPr>
          <a:xfrm>
            <a:off x="5911549" y="4072491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FB954C-BA4D-878F-DF25-93F4E63FC20A}"/>
              </a:ext>
            </a:extLst>
          </p:cNvPr>
          <p:cNvSpPr/>
          <p:nvPr/>
        </p:nvSpPr>
        <p:spPr>
          <a:xfrm>
            <a:off x="5911549" y="271515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B4D0338-3D5F-9082-40B2-DCC8D4A69440}"/>
              </a:ext>
            </a:extLst>
          </p:cNvPr>
          <p:cNvCxnSpPr>
            <a:cxnSpLocks/>
          </p:cNvCxnSpPr>
          <p:nvPr/>
        </p:nvCxnSpPr>
        <p:spPr>
          <a:xfrm>
            <a:off x="6355587" y="3528241"/>
            <a:ext cx="74783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9093925-E6C3-17B6-6EF2-55FFCD7A7D97}"/>
              </a:ext>
            </a:extLst>
          </p:cNvPr>
          <p:cNvSpPr txBox="1"/>
          <p:nvPr/>
        </p:nvSpPr>
        <p:spPr>
          <a:xfrm>
            <a:off x="6199616" y="3627691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6076C2AD-CCFF-C4A7-7E9C-93349CEBA8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605" y="1936333"/>
                <a:ext cx="5724395" cy="35936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u="sng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u="sng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6076C2AD-CCFF-C4A7-7E9C-93349CEBA8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605" y="1936333"/>
                <a:ext cx="5724395" cy="359364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E5F1025D-55EB-04FA-9E41-13D2CCF75069}"/>
              </a:ext>
            </a:extLst>
          </p:cNvPr>
          <p:cNvSpPr/>
          <p:nvPr/>
        </p:nvSpPr>
        <p:spPr>
          <a:xfrm>
            <a:off x="7337254" y="1850306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1EC73E7-7600-6624-7985-EED06CFAE90F}"/>
              </a:ext>
            </a:extLst>
          </p:cNvPr>
          <p:cNvSpPr/>
          <p:nvPr/>
        </p:nvSpPr>
        <p:spPr>
          <a:xfrm>
            <a:off x="7337254" y="2294743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ED269D-ADFE-E613-7849-8507E9DEFDFA}"/>
              </a:ext>
            </a:extLst>
          </p:cNvPr>
          <p:cNvSpPr/>
          <p:nvPr/>
        </p:nvSpPr>
        <p:spPr>
          <a:xfrm>
            <a:off x="7337254" y="2739180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0003D75-978C-AB76-A576-2D51CAD40466}"/>
              </a:ext>
            </a:extLst>
          </p:cNvPr>
          <p:cNvSpPr/>
          <p:nvPr/>
        </p:nvSpPr>
        <p:spPr>
          <a:xfrm>
            <a:off x="7337254" y="318361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CF3710B-A396-F854-E8AB-B237799312AC}"/>
              </a:ext>
            </a:extLst>
          </p:cNvPr>
          <p:cNvSpPr/>
          <p:nvPr/>
        </p:nvSpPr>
        <p:spPr>
          <a:xfrm>
            <a:off x="7337254" y="3628054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4DACC13-A7F3-D011-D792-8A2457E0B1BE}"/>
              </a:ext>
            </a:extLst>
          </p:cNvPr>
          <p:cNvSpPr/>
          <p:nvPr/>
        </p:nvSpPr>
        <p:spPr>
          <a:xfrm>
            <a:off x="7337254" y="4072491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68188B24-85D2-029F-4D32-D254321ACA53}"/>
              </a:ext>
            </a:extLst>
          </p:cNvPr>
          <p:cNvSpPr/>
          <p:nvPr/>
        </p:nvSpPr>
        <p:spPr>
          <a:xfrm>
            <a:off x="7337254" y="4961368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1DC2DF5-A368-BC58-9EF3-79586C614416}"/>
              </a:ext>
            </a:extLst>
          </p:cNvPr>
          <p:cNvSpPr/>
          <p:nvPr/>
        </p:nvSpPr>
        <p:spPr>
          <a:xfrm>
            <a:off x="5911549" y="4516928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9E8D4D1-99D6-9DD5-2039-BBAFF1D07604}"/>
              </a:ext>
            </a:extLst>
          </p:cNvPr>
          <p:cNvSpPr/>
          <p:nvPr/>
        </p:nvSpPr>
        <p:spPr>
          <a:xfrm>
            <a:off x="7334708" y="4516927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997321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44854"/>
    </mc:Choice>
    <mc:Fallback>
      <p:transition spd="slow" advTm="44854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0FA91-E1C0-4CDF-4285-385D5D0FB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06C20-8E49-DE89-9065-B6919F16E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61" y="291169"/>
            <a:ext cx="10515600" cy="950719"/>
          </a:xfrm>
        </p:spPr>
        <p:txBody>
          <a:bodyPr>
            <a:normAutofit/>
          </a:bodyPr>
          <a:lstStyle/>
          <a:p>
            <a:r>
              <a:rPr lang="en-US" dirty="0"/>
              <a:t>Wright-Fisher model of genetic drift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830F01-2629-6F70-6225-C8A66A55607B}"/>
              </a:ext>
            </a:extLst>
          </p:cNvPr>
          <p:cNvSpPr/>
          <p:nvPr/>
        </p:nvSpPr>
        <p:spPr>
          <a:xfrm>
            <a:off x="7020502" y="196559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2C8C14-8DE8-EF27-D694-74F9DA213634}"/>
              </a:ext>
            </a:extLst>
          </p:cNvPr>
          <p:cNvSpPr/>
          <p:nvPr/>
        </p:nvSpPr>
        <p:spPr>
          <a:xfrm>
            <a:off x="7020502" y="2410034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50336D-47C8-7064-DA03-20433FFDD212}"/>
              </a:ext>
            </a:extLst>
          </p:cNvPr>
          <p:cNvSpPr/>
          <p:nvPr/>
        </p:nvSpPr>
        <p:spPr>
          <a:xfrm>
            <a:off x="7020502" y="2854471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4C549-829B-98C2-1218-D9F988A71FE4}"/>
              </a:ext>
            </a:extLst>
          </p:cNvPr>
          <p:cNvSpPr/>
          <p:nvPr/>
        </p:nvSpPr>
        <p:spPr>
          <a:xfrm>
            <a:off x="7020502" y="3298908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D35BE1-AA5F-7663-D13A-9B5610B4C2CA}"/>
              </a:ext>
            </a:extLst>
          </p:cNvPr>
          <p:cNvSpPr/>
          <p:nvPr/>
        </p:nvSpPr>
        <p:spPr>
          <a:xfrm>
            <a:off x="7020502" y="3743345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F407D6-FD17-E75D-AAFD-797D3B7D434B}"/>
              </a:ext>
            </a:extLst>
          </p:cNvPr>
          <p:cNvSpPr/>
          <p:nvPr/>
        </p:nvSpPr>
        <p:spPr>
          <a:xfrm>
            <a:off x="7020502" y="4187782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363D7B-1B5E-7D48-8F68-525CAFBA90EC}"/>
              </a:ext>
            </a:extLst>
          </p:cNvPr>
          <p:cNvSpPr/>
          <p:nvPr/>
        </p:nvSpPr>
        <p:spPr>
          <a:xfrm>
            <a:off x="7020502" y="4632219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5D6BC6-DBC9-E3D2-F7B3-53F973FF7F4A}"/>
              </a:ext>
            </a:extLst>
          </p:cNvPr>
          <p:cNvSpPr/>
          <p:nvPr/>
        </p:nvSpPr>
        <p:spPr>
          <a:xfrm>
            <a:off x="7020502" y="5076659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D2EB5E0-53D8-44EF-225C-6012C3414DF6}"/>
              </a:ext>
            </a:extLst>
          </p:cNvPr>
          <p:cNvSpPr/>
          <p:nvPr/>
        </p:nvSpPr>
        <p:spPr>
          <a:xfrm>
            <a:off x="9674364" y="1965597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4DE0999-1F9D-2BE6-9FD1-A9D6413CB3BF}"/>
              </a:ext>
            </a:extLst>
          </p:cNvPr>
          <p:cNvSpPr/>
          <p:nvPr/>
        </p:nvSpPr>
        <p:spPr>
          <a:xfrm>
            <a:off x="9674364" y="2410034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72EB251-8C3F-BF46-90C4-C0DDF6600F84}"/>
              </a:ext>
            </a:extLst>
          </p:cNvPr>
          <p:cNvSpPr/>
          <p:nvPr/>
        </p:nvSpPr>
        <p:spPr>
          <a:xfrm>
            <a:off x="9674364" y="2854471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D89A7B8-859D-D32F-7C96-C0B0720061A4}"/>
              </a:ext>
            </a:extLst>
          </p:cNvPr>
          <p:cNvSpPr/>
          <p:nvPr/>
        </p:nvSpPr>
        <p:spPr>
          <a:xfrm>
            <a:off x="9674364" y="3298908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B48643E-F5E1-7F11-C9DE-14E3A29152F0}"/>
              </a:ext>
            </a:extLst>
          </p:cNvPr>
          <p:cNvSpPr/>
          <p:nvPr/>
        </p:nvSpPr>
        <p:spPr>
          <a:xfrm>
            <a:off x="9674364" y="3743345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0D9CAC-14CC-4239-774A-BD228C530DCF}"/>
              </a:ext>
            </a:extLst>
          </p:cNvPr>
          <p:cNvSpPr/>
          <p:nvPr/>
        </p:nvSpPr>
        <p:spPr>
          <a:xfrm>
            <a:off x="9674364" y="4187782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F1CB5C0-8DB2-1981-4419-C23E0AE04F9F}"/>
              </a:ext>
            </a:extLst>
          </p:cNvPr>
          <p:cNvSpPr/>
          <p:nvPr/>
        </p:nvSpPr>
        <p:spPr>
          <a:xfrm>
            <a:off x="9674364" y="4632219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49D2DD-44F1-9C29-52FF-994334EDBB16}"/>
              </a:ext>
            </a:extLst>
          </p:cNvPr>
          <p:cNvSpPr/>
          <p:nvPr/>
        </p:nvSpPr>
        <p:spPr>
          <a:xfrm>
            <a:off x="9674364" y="5076659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807B8D-ACF2-07E7-F0DD-128B745FC07B}"/>
              </a:ext>
            </a:extLst>
          </p:cNvPr>
          <p:cNvCxnSpPr/>
          <p:nvPr/>
        </p:nvCxnSpPr>
        <p:spPr>
          <a:xfrm>
            <a:off x="7413673" y="3643532"/>
            <a:ext cx="20538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7B67EC9-47BF-3AB9-FF33-5F259E04D7AB}"/>
              </a:ext>
            </a:extLst>
          </p:cNvPr>
          <p:cNvSpPr txBox="1"/>
          <p:nvPr/>
        </p:nvSpPr>
        <p:spPr>
          <a:xfrm>
            <a:off x="7630420" y="3768886"/>
            <a:ext cx="164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generation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C4B634-FCE0-C1A3-7B98-9EF41E59D3B3}"/>
              </a:ext>
            </a:extLst>
          </p:cNvPr>
          <p:cNvSpPr txBox="1"/>
          <p:nvPr/>
        </p:nvSpPr>
        <p:spPr>
          <a:xfrm>
            <a:off x="6969099" y="568334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590E708-194A-AE05-49ED-822D4045156A}"/>
              </a:ext>
            </a:extLst>
          </p:cNvPr>
          <p:cNvSpPr txBox="1"/>
          <p:nvPr/>
        </p:nvSpPr>
        <p:spPr>
          <a:xfrm>
            <a:off x="9532444" y="568334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t+1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2208552-C88F-EF97-AFB1-97589E71CB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197" y="2089696"/>
            <a:ext cx="5724395" cy="359364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Two alleles </a:t>
            </a:r>
          </a:p>
          <a:p>
            <a:pPr>
              <a:lnSpc>
                <a:spcPct val="120000"/>
              </a:lnSpc>
            </a:pPr>
            <a:r>
              <a:rPr lang="en-US" dirty="0"/>
              <a:t>2N haplotypes</a:t>
            </a:r>
          </a:p>
          <a:p>
            <a:pPr>
              <a:lnSpc>
                <a:spcPct val="120000"/>
              </a:lnSpc>
            </a:pPr>
            <a:r>
              <a:rPr lang="en-US" dirty="0"/>
              <a:t>Sampling </a:t>
            </a:r>
            <a:r>
              <a:rPr lang="en-US" u="sng" dirty="0"/>
              <a:t>with replacement</a:t>
            </a:r>
          </a:p>
          <a:p>
            <a:pPr marL="0" indent="0">
              <a:lnSpc>
                <a:spcPct val="120000"/>
              </a:lnSpc>
              <a:buNone/>
            </a:pPr>
            <a:endParaRPr lang="en-US" u="sng" dirty="0"/>
          </a:p>
          <a:p>
            <a:pPr marL="0" indent="0">
              <a:lnSpc>
                <a:spcPct val="120000"/>
              </a:lnSpc>
              <a:buNone/>
            </a:pPr>
            <a:endParaRPr lang="en-US" u="sng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51531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54"/>
    </mc:Choice>
    <mc:Fallback xmlns="">
      <p:transition spd="slow" advTm="44854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B1189-ED4F-EE43-C4B5-EEE3750E0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0C7A3-9853-EB34-A3B3-94C85F3C9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61" y="291169"/>
            <a:ext cx="10515600" cy="950719"/>
          </a:xfrm>
        </p:spPr>
        <p:txBody>
          <a:bodyPr>
            <a:normAutofit/>
          </a:bodyPr>
          <a:lstStyle/>
          <a:p>
            <a:r>
              <a:rPr lang="en-US" dirty="0"/>
              <a:t>Wright-Fisher model of genetic drift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CFD1A53-D4F5-A6A3-B073-8C68444D016A}"/>
              </a:ext>
            </a:extLst>
          </p:cNvPr>
          <p:cNvSpPr/>
          <p:nvPr/>
        </p:nvSpPr>
        <p:spPr>
          <a:xfrm>
            <a:off x="7020502" y="196559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EC38C7-7387-F263-E0D4-94F1553046B5}"/>
              </a:ext>
            </a:extLst>
          </p:cNvPr>
          <p:cNvSpPr/>
          <p:nvPr/>
        </p:nvSpPr>
        <p:spPr>
          <a:xfrm>
            <a:off x="7020502" y="2410034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3C55C6-42B3-C80C-90D8-A57A6136DDC7}"/>
              </a:ext>
            </a:extLst>
          </p:cNvPr>
          <p:cNvSpPr/>
          <p:nvPr/>
        </p:nvSpPr>
        <p:spPr>
          <a:xfrm>
            <a:off x="7020502" y="2854471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D5B8D6-958D-AD5B-43B7-5C9027D21D95}"/>
              </a:ext>
            </a:extLst>
          </p:cNvPr>
          <p:cNvSpPr/>
          <p:nvPr/>
        </p:nvSpPr>
        <p:spPr>
          <a:xfrm>
            <a:off x="7020502" y="3298908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26A61-28FF-ABF8-8F7D-4AB25F3875F1}"/>
              </a:ext>
            </a:extLst>
          </p:cNvPr>
          <p:cNvSpPr/>
          <p:nvPr/>
        </p:nvSpPr>
        <p:spPr>
          <a:xfrm>
            <a:off x="7020502" y="3743345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EB0BF9-C724-B34A-42F4-F2A391BBFA8E}"/>
              </a:ext>
            </a:extLst>
          </p:cNvPr>
          <p:cNvSpPr/>
          <p:nvPr/>
        </p:nvSpPr>
        <p:spPr>
          <a:xfrm>
            <a:off x="7020502" y="4187782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9EAB70A-7DBC-FFEC-6541-BA2FD0D19605}"/>
              </a:ext>
            </a:extLst>
          </p:cNvPr>
          <p:cNvSpPr/>
          <p:nvPr/>
        </p:nvSpPr>
        <p:spPr>
          <a:xfrm>
            <a:off x="7020502" y="4632219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08DACE-39D5-CC9B-CF2C-BB9FB6BFEB27}"/>
              </a:ext>
            </a:extLst>
          </p:cNvPr>
          <p:cNvSpPr/>
          <p:nvPr/>
        </p:nvSpPr>
        <p:spPr>
          <a:xfrm>
            <a:off x="7020502" y="5076659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5BED2B-82FA-ED19-64BE-1B0A6214350A}"/>
              </a:ext>
            </a:extLst>
          </p:cNvPr>
          <p:cNvSpPr/>
          <p:nvPr/>
        </p:nvSpPr>
        <p:spPr>
          <a:xfrm>
            <a:off x="9674364" y="1965597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0EC18EE-7920-461D-BBB7-4C9855AC793A}"/>
              </a:ext>
            </a:extLst>
          </p:cNvPr>
          <p:cNvSpPr/>
          <p:nvPr/>
        </p:nvSpPr>
        <p:spPr>
          <a:xfrm>
            <a:off x="9674364" y="2410034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0ECA30D-1697-FF04-81FD-AF6EA84A1286}"/>
              </a:ext>
            </a:extLst>
          </p:cNvPr>
          <p:cNvSpPr/>
          <p:nvPr/>
        </p:nvSpPr>
        <p:spPr>
          <a:xfrm>
            <a:off x="9674364" y="2854471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6657D01-A0BA-7FF8-AD22-E85294461419}"/>
              </a:ext>
            </a:extLst>
          </p:cNvPr>
          <p:cNvSpPr/>
          <p:nvPr/>
        </p:nvSpPr>
        <p:spPr>
          <a:xfrm>
            <a:off x="9674364" y="3298908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ECDC6A-9FB6-D778-EF70-12D81964D0CE}"/>
              </a:ext>
            </a:extLst>
          </p:cNvPr>
          <p:cNvSpPr/>
          <p:nvPr/>
        </p:nvSpPr>
        <p:spPr>
          <a:xfrm>
            <a:off x="9674364" y="3743345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7E464C-05D4-B708-1B0D-D4F160B2DAE0}"/>
              </a:ext>
            </a:extLst>
          </p:cNvPr>
          <p:cNvSpPr/>
          <p:nvPr/>
        </p:nvSpPr>
        <p:spPr>
          <a:xfrm>
            <a:off x="9674364" y="4187782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A336B5A-DF3B-B84D-9251-B25D70A95EDA}"/>
              </a:ext>
            </a:extLst>
          </p:cNvPr>
          <p:cNvSpPr/>
          <p:nvPr/>
        </p:nvSpPr>
        <p:spPr>
          <a:xfrm>
            <a:off x="9674364" y="4632219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1FF2BBA-2FE7-0794-6262-84785B20E092}"/>
              </a:ext>
            </a:extLst>
          </p:cNvPr>
          <p:cNvSpPr/>
          <p:nvPr/>
        </p:nvSpPr>
        <p:spPr>
          <a:xfrm>
            <a:off x="9674364" y="5076659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1B1D937-E489-4F7B-47C3-D5035CCF214C}"/>
              </a:ext>
            </a:extLst>
          </p:cNvPr>
          <p:cNvCxnSpPr/>
          <p:nvPr/>
        </p:nvCxnSpPr>
        <p:spPr>
          <a:xfrm>
            <a:off x="7413673" y="3643532"/>
            <a:ext cx="20538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FD99BE9-2BE7-D7EE-80A5-39633224920E}"/>
              </a:ext>
            </a:extLst>
          </p:cNvPr>
          <p:cNvSpPr txBox="1"/>
          <p:nvPr/>
        </p:nvSpPr>
        <p:spPr>
          <a:xfrm>
            <a:off x="7630420" y="3768886"/>
            <a:ext cx="164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generation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3D9889-15A5-7A94-4107-27AE1133B159}"/>
              </a:ext>
            </a:extLst>
          </p:cNvPr>
          <p:cNvSpPr txBox="1"/>
          <p:nvPr/>
        </p:nvSpPr>
        <p:spPr>
          <a:xfrm>
            <a:off x="6969099" y="568334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C1E8BE-863D-2CDC-15D4-95C3DF2B9832}"/>
              </a:ext>
            </a:extLst>
          </p:cNvPr>
          <p:cNvSpPr txBox="1"/>
          <p:nvPr/>
        </p:nvSpPr>
        <p:spPr>
          <a:xfrm>
            <a:off x="9532444" y="568334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3EF9AF1-119A-0ADF-BBB3-4EC214E785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4197" y="2089696"/>
                <a:ext cx="5724395" cy="35936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Two alleles 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2N haplotypes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Sampling </a:t>
                </a:r>
                <a:r>
                  <a:rPr lang="en-US" u="sng" dirty="0"/>
                  <a:t>with replacement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u="sng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𝐵𝑖𝑛𝑜𝑚𝑖𝑎𝑙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u="sng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03EF9AF1-119A-0ADF-BBB3-4EC214E785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4197" y="2089696"/>
                <a:ext cx="5724395" cy="3593647"/>
              </a:xfrm>
              <a:blipFill>
                <a:blip r:embed="rId3"/>
                <a:stretch>
                  <a:fillRect l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651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54"/>
    </mc:Choice>
    <mc:Fallback xmlns="">
      <p:transition spd="slow" advTm="44854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23AE-EAF8-6F4A-9418-AD768A68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61" y="291169"/>
            <a:ext cx="10515600" cy="950719"/>
          </a:xfrm>
        </p:spPr>
        <p:txBody>
          <a:bodyPr>
            <a:normAutofit/>
          </a:bodyPr>
          <a:lstStyle/>
          <a:p>
            <a:r>
              <a:rPr lang="en-US" dirty="0"/>
              <a:t>Hardy-Weinberg equilibrium (HWE)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2B336468-2DA2-1144-990C-D103D95C00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774" y="1769355"/>
                <a:ext cx="6867681" cy="4351338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Randomly pair haplotypes to form diploids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Expected genotype frequencies: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𝑝𝑞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Sampling a diploid then sampling one of its haplotypes = sampling a haplotype</a:t>
                </a:r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2B336468-2DA2-1144-990C-D103D95C0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774" y="1769355"/>
                <a:ext cx="6867681" cy="4351338"/>
              </a:xfrm>
              <a:blipFill>
                <a:blip r:embed="rId3"/>
                <a:stretch>
                  <a:fillRect l="-1664" t="-292" b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3459E780-5C52-05AC-0F94-07DDD2DE999C}"/>
              </a:ext>
            </a:extLst>
          </p:cNvPr>
          <p:cNvSpPr/>
          <p:nvPr/>
        </p:nvSpPr>
        <p:spPr>
          <a:xfrm>
            <a:off x="8498320" y="1919415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183542-3157-CF5A-D5FA-6434FC22E9A4}"/>
              </a:ext>
            </a:extLst>
          </p:cNvPr>
          <p:cNvSpPr/>
          <p:nvPr/>
        </p:nvSpPr>
        <p:spPr>
          <a:xfrm>
            <a:off x="8498320" y="2363852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AFFFDAF-E35B-D9F3-9D1F-E24469511A01}"/>
              </a:ext>
            </a:extLst>
          </p:cNvPr>
          <p:cNvSpPr/>
          <p:nvPr/>
        </p:nvSpPr>
        <p:spPr>
          <a:xfrm>
            <a:off x="8498320" y="2808289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907FB92-4DB8-3475-8948-217962B66183}"/>
              </a:ext>
            </a:extLst>
          </p:cNvPr>
          <p:cNvSpPr/>
          <p:nvPr/>
        </p:nvSpPr>
        <p:spPr>
          <a:xfrm>
            <a:off x="8498320" y="3252726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A032D10-22C9-2C5A-8FDC-A72D6E6A7922}"/>
              </a:ext>
            </a:extLst>
          </p:cNvPr>
          <p:cNvSpPr/>
          <p:nvPr/>
        </p:nvSpPr>
        <p:spPr>
          <a:xfrm>
            <a:off x="8498320" y="3697163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32F7729-D96D-15FA-D884-68B1732A8FAF}"/>
              </a:ext>
            </a:extLst>
          </p:cNvPr>
          <p:cNvSpPr/>
          <p:nvPr/>
        </p:nvSpPr>
        <p:spPr>
          <a:xfrm>
            <a:off x="8498320" y="4141600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EB98F84-E6EE-CA3C-EB7D-582159EB517E}"/>
              </a:ext>
            </a:extLst>
          </p:cNvPr>
          <p:cNvSpPr/>
          <p:nvPr/>
        </p:nvSpPr>
        <p:spPr>
          <a:xfrm>
            <a:off x="8498320" y="458603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8DFF570-F695-4C6F-0506-DAFC1A793288}"/>
              </a:ext>
            </a:extLst>
          </p:cNvPr>
          <p:cNvSpPr/>
          <p:nvPr/>
        </p:nvSpPr>
        <p:spPr>
          <a:xfrm>
            <a:off x="8498320" y="503047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1431384-9D76-0977-9F7E-5B3D4B07D33C}"/>
              </a:ext>
            </a:extLst>
          </p:cNvPr>
          <p:cNvSpPr/>
          <p:nvPr/>
        </p:nvSpPr>
        <p:spPr>
          <a:xfrm>
            <a:off x="8436978" y="1852191"/>
            <a:ext cx="336162" cy="844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74ADC15-7260-0C70-D4D6-D04147FFB3F9}"/>
              </a:ext>
            </a:extLst>
          </p:cNvPr>
          <p:cNvSpPr/>
          <p:nvPr/>
        </p:nvSpPr>
        <p:spPr>
          <a:xfrm>
            <a:off x="8435342" y="2760552"/>
            <a:ext cx="336162" cy="844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7F67F02-87D5-DD0E-3ACE-738FC2EFC571}"/>
              </a:ext>
            </a:extLst>
          </p:cNvPr>
          <p:cNvSpPr/>
          <p:nvPr/>
        </p:nvSpPr>
        <p:spPr>
          <a:xfrm>
            <a:off x="8435342" y="3653707"/>
            <a:ext cx="336162" cy="844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BA68B72-3A14-D4F8-3EF5-0452DE7B7431}"/>
              </a:ext>
            </a:extLst>
          </p:cNvPr>
          <p:cNvSpPr/>
          <p:nvPr/>
        </p:nvSpPr>
        <p:spPr>
          <a:xfrm>
            <a:off x="8436060" y="4541989"/>
            <a:ext cx="336162" cy="8448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7608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54"/>
    </mc:Choice>
    <mc:Fallback xmlns="">
      <p:transition spd="slow" advTm="44854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23AE-EAF8-6F4A-9418-AD768A68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61" y="291169"/>
            <a:ext cx="10515600" cy="950719"/>
          </a:xfrm>
        </p:spPr>
        <p:txBody>
          <a:bodyPr>
            <a:normAutofit/>
          </a:bodyPr>
          <a:lstStyle/>
          <a:p>
            <a:r>
              <a:rPr lang="en-US" dirty="0"/>
              <a:t>Wright-Fisher model of genetic drift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29B46E-D407-0D48-9F97-C14678BB8123}"/>
              </a:ext>
            </a:extLst>
          </p:cNvPr>
          <p:cNvSpPr/>
          <p:nvPr/>
        </p:nvSpPr>
        <p:spPr>
          <a:xfrm>
            <a:off x="7020502" y="196559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5522FD-52CA-8A4C-B848-7983CB9F6D7A}"/>
              </a:ext>
            </a:extLst>
          </p:cNvPr>
          <p:cNvSpPr/>
          <p:nvPr/>
        </p:nvSpPr>
        <p:spPr>
          <a:xfrm>
            <a:off x="7020502" y="2410034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CAD9B0-8680-4C45-A4C9-FD069AF20AE9}"/>
              </a:ext>
            </a:extLst>
          </p:cNvPr>
          <p:cNvSpPr/>
          <p:nvPr/>
        </p:nvSpPr>
        <p:spPr>
          <a:xfrm>
            <a:off x="7020502" y="2854471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215E5B-4004-6D4F-8AA3-B5284A938A36}"/>
              </a:ext>
            </a:extLst>
          </p:cNvPr>
          <p:cNvSpPr/>
          <p:nvPr/>
        </p:nvSpPr>
        <p:spPr>
          <a:xfrm>
            <a:off x="7020502" y="3298908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64D820-88BE-E847-B8D0-AAB822A1888F}"/>
              </a:ext>
            </a:extLst>
          </p:cNvPr>
          <p:cNvSpPr/>
          <p:nvPr/>
        </p:nvSpPr>
        <p:spPr>
          <a:xfrm>
            <a:off x="7020502" y="3743345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056812-C666-B245-80CA-F52FD37E665A}"/>
              </a:ext>
            </a:extLst>
          </p:cNvPr>
          <p:cNvSpPr/>
          <p:nvPr/>
        </p:nvSpPr>
        <p:spPr>
          <a:xfrm>
            <a:off x="7020502" y="4187782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DF2B2D-A409-4D40-9F7A-E1AB33F9047D}"/>
              </a:ext>
            </a:extLst>
          </p:cNvPr>
          <p:cNvSpPr/>
          <p:nvPr/>
        </p:nvSpPr>
        <p:spPr>
          <a:xfrm>
            <a:off x="7020502" y="4632219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B47B5F-F869-9C4E-B48D-D825468FEF8C}"/>
              </a:ext>
            </a:extLst>
          </p:cNvPr>
          <p:cNvSpPr/>
          <p:nvPr/>
        </p:nvSpPr>
        <p:spPr>
          <a:xfrm>
            <a:off x="7020502" y="5076659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DA7409-BFA2-664C-907A-E15CAFE32F90}"/>
              </a:ext>
            </a:extLst>
          </p:cNvPr>
          <p:cNvSpPr/>
          <p:nvPr/>
        </p:nvSpPr>
        <p:spPr>
          <a:xfrm>
            <a:off x="9674364" y="1965597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3F966F-E8ED-A447-9798-7B0E6242BD7F}"/>
              </a:ext>
            </a:extLst>
          </p:cNvPr>
          <p:cNvSpPr/>
          <p:nvPr/>
        </p:nvSpPr>
        <p:spPr>
          <a:xfrm>
            <a:off x="9674364" y="2410034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E31A37-6293-5F45-8920-FBEE297C1E1D}"/>
              </a:ext>
            </a:extLst>
          </p:cNvPr>
          <p:cNvSpPr/>
          <p:nvPr/>
        </p:nvSpPr>
        <p:spPr>
          <a:xfrm>
            <a:off x="9674364" y="2854471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B5AB65-A3A6-284E-945C-CBF8A01374BC}"/>
              </a:ext>
            </a:extLst>
          </p:cNvPr>
          <p:cNvSpPr/>
          <p:nvPr/>
        </p:nvSpPr>
        <p:spPr>
          <a:xfrm>
            <a:off x="9674364" y="3298908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C3CB27-539A-0142-9238-801F30CB09A4}"/>
              </a:ext>
            </a:extLst>
          </p:cNvPr>
          <p:cNvSpPr/>
          <p:nvPr/>
        </p:nvSpPr>
        <p:spPr>
          <a:xfrm>
            <a:off x="9674364" y="3743345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D7E077-01B3-1449-894A-F43F57E3252D}"/>
              </a:ext>
            </a:extLst>
          </p:cNvPr>
          <p:cNvSpPr/>
          <p:nvPr/>
        </p:nvSpPr>
        <p:spPr>
          <a:xfrm>
            <a:off x="9674364" y="4187782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1D69A3-CA8E-1444-B81B-0972BCA722BC}"/>
              </a:ext>
            </a:extLst>
          </p:cNvPr>
          <p:cNvSpPr/>
          <p:nvPr/>
        </p:nvSpPr>
        <p:spPr>
          <a:xfrm>
            <a:off x="9674364" y="4632219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96B824-D08C-BD4A-A381-4263B6E1EDFF}"/>
              </a:ext>
            </a:extLst>
          </p:cNvPr>
          <p:cNvSpPr/>
          <p:nvPr/>
        </p:nvSpPr>
        <p:spPr>
          <a:xfrm>
            <a:off x="9674364" y="5076659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B7C26B-C317-2F44-89C7-E5F6F21A1CC9}"/>
              </a:ext>
            </a:extLst>
          </p:cNvPr>
          <p:cNvCxnSpPr/>
          <p:nvPr/>
        </p:nvCxnSpPr>
        <p:spPr>
          <a:xfrm>
            <a:off x="7413673" y="3643532"/>
            <a:ext cx="20538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2B26B7-7575-7B4C-B067-EE7F370295F0}"/>
              </a:ext>
            </a:extLst>
          </p:cNvPr>
          <p:cNvSpPr txBox="1"/>
          <p:nvPr/>
        </p:nvSpPr>
        <p:spPr>
          <a:xfrm>
            <a:off x="7630420" y="3768886"/>
            <a:ext cx="164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generation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151AD1-2FC2-F042-A598-114CB3992E9E}"/>
              </a:ext>
            </a:extLst>
          </p:cNvPr>
          <p:cNvSpPr txBox="1"/>
          <p:nvPr/>
        </p:nvSpPr>
        <p:spPr>
          <a:xfrm>
            <a:off x="6969099" y="568334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DE96AA-FE06-284C-B519-B9C4BD97F277}"/>
              </a:ext>
            </a:extLst>
          </p:cNvPr>
          <p:cNvSpPr txBox="1"/>
          <p:nvPr/>
        </p:nvSpPr>
        <p:spPr>
          <a:xfrm>
            <a:off x="9532444" y="568334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2B336468-2DA2-1144-990C-D103D95C00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774" y="1769355"/>
                <a:ext cx="572439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Mean: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2B336468-2DA2-1144-990C-D103D95C0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774" y="1769355"/>
                <a:ext cx="5724395" cy="4351338"/>
              </a:xfrm>
              <a:blipFill>
                <a:blip r:embed="rId4"/>
                <a:stretch>
                  <a:fillRect l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60844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54"/>
    </mc:Choice>
    <mc:Fallback xmlns="">
      <p:transition spd="slow" advTm="44854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1ED8E-1965-C949-BA5C-9CC015777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426" y="2751486"/>
            <a:ext cx="10515600" cy="1151441"/>
          </a:xfrm>
        </p:spPr>
        <p:txBody>
          <a:bodyPr>
            <a:normAutofit fontScale="90000"/>
          </a:bodyPr>
          <a:lstStyle/>
          <a:p>
            <a:r>
              <a:rPr lang="en-US" dirty="0"/>
              <a:t>Population genetics: </a:t>
            </a:r>
            <a:r>
              <a:rPr lang="en-US" b="1" dirty="0"/>
              <a:t>models</a:t>
            </a:r>
            <a:r>
              <a:rPr lang="en-US" dirty="0"/>
              <a:t> of genetic variation and evolution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7365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85"/>
    </mc:Choice>
    <mc:Fallback xmlns="">
      <p:transition spd="slow" advTm="44885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F9624-EAAF-E435-21E0-BB6B1CEB1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E22C9-F578-842C-0115-F88F55CBF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61" y="291169"/>
            <a:ext cx="10515600" cy="950719"/>
          </a:xfrm>
        </p:spPr>
        <p:txBody>
          <a:bodyPr>
            <a:normAutofit/>
          </a:bodyPr>
          <a:lstStyle/>
          <a:p>
            <a:r>
              <a:rPr lang="en-US" dirty="0"/>
              <a:t>Wright-Fisher model of genetic drift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69C838-A986-5C5A-DC54-E58C6E7A30AC}"/>
              </a:ext>
            </a:extLst>
          </p:cNvPr>
          <p:cNvSpPr/>
          <p:nvPr/>
        </p:nvSpPr>
        <p:spPr>
          <a:xfrm>
            <a:off x="7020502" y="196559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43E4324-1B1F-0037-038A-B0917748AB2C}"/>
              </a:ext>
            </a:extLst>
          </p:cNvPr>
          <p:cNvSpPr/>
          <p:nvPr/>
        </p:nvSpPr>
        <p:spPr>
          <a:xfrm>
            <a:off x="7020502" y="2410034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3A20DE-32C3-311A-84A9-4F62A63022D7}"/>
              </a:ext>
            </a:extLst>
          </p:cNvPr>
          <p:cNvSpPr/>
          <p:nvPr/>
        </p:nvSpPr>
        <p:spPr>
          <a:xfrm>
            <a:off x="7020502" y="2854471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FB78902-EE3F-6ADA-1F02-92AA0AEA0581}"/>
              </a:ext>
            </a:extLst>
          </p:cNvPr>
          <p:cNvSpPr/>
          <p:nvPr/>
        </p:nvSpPr>
        <p:spPr>
          <a:xfrm>
            <a:off x="7020502" y="3298908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13AF379-7815-0F30-B1F9-F37E5FCDC40A}"/>
              </a:ext>
            </a:extLst>
          </p:cNvPr>
          <p:cNvSpPr/>
          <p:nvPr/>
        </p:nvSpPr>
        <p:spPr>
          <a:xfrm>
            <a:off x="7020502" y="3743345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CFE0F0-DF45-235C-CEE2-828C1AD46EF5}"/>
              </a:ext>
            </a:extLst>
          </p:cNvPr>
          <p:cNvSpPr/>
          <p:nvPr/>
        </p:nvSpPr>
        <p:spPr>
          <a:xfrm>
            <a:off x="7020502" y="4187782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B19745-089E-EAB8-BCE2-4D29E133AD5F}"/>
              </a:ext>
            </a:extLst>
          </p:cNvPr>
          <p:cNvSpPr/>
          <p:nvPr/>
        </p:nvSpPr>
        <p:spPr>
          <a:xfrm>
            <a:off x="7020502" y="4632219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D92F063-0AC6-43D6-AF10-215C1928EC27}"/>
              </a:ext>
            </a:extLst>
          </p:cNvPr>
          <p:cNvSpPr/>
          <p:nvPr/>
        </p:nvSpPr>
        <p:spPr>
          <a:xfrm>
            <a:off x="7020502" y="5076659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83AB04D-12D8-B74F-91AD-89A62D7C2BB0}"/>
              </a:ext>
            </a:extLst>
          </p:cNvPr>
          <p:cNvSpPr/>
          <p:nvPr/>
        </p:nvSpPr>
        <p:spPr>
          <a:xfrm>
            <a:off x="9674364" y="1965597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387963-C6CA-1841-2898-F3F1A1446918}"/>
              </a:ext>
            </a:extLst>
          </p:cNvPr>
          <p:cNvSpPr/>
          <p:nvPr/>
        </p:nvSpPr>
        <p:spPr>
          <a:xfrm>
            <a:off x="9674364" y="2410034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D198C0D-F946-B57A-4A5E-1B7995E0591E}"/>
              </a:ext>
            </a:extLst>
          </p:cNvPr>
          <p:cNvSpPr/>
          <p:nvPr/>
        </p:nvSpPr>
        <p:spPr>
          <a:xfrm>
            <a:off x="9674364" y="2854471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5C30B12-4032-F065-7E29-BFA292EE5ED3}"/>
              </a:ext>
            </a:extLst>
          </p:cNvPr>
          <p:cNvSpPr/>
          <p:nvPr/>
        </p:nvSpPr>
        <p:spPr>
          <a:xfrm>
            <a:off x="9674364" y="3298908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67098CA-53EE-5788-3E97-76D1FF78EDDB}"/>
              </a:ext>
            </a:extLst>
          </p:cNvPr>
          <p:cNvSpPr/>
          <p:nvPr/>
        </p:nvSpPr>
        <p:spPr>
          <a:xfrm>
            <a:off x="9674364" y="3743345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8005DF5-39BD-A32A-AD44-61765B879611}"/>
              </a:ext>
            </a:extLst>
          </p:cNvPr>
          <p:cNvSpPr/>
          <p:nvPr/>
        </p:nvSpPr>
        <p:spPr>
          <a:xfrm>
            <a:off x="9674364" y="4187782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0C5CE87-E89D-6F1A-74DA-003656E69EFB}"/>
              </a:ext>
            </a:extLst>
          </p:cNvPr>
          <p:cNvSpPr/>
          <p:nvPr/>
        </p:nvSpPr>
        <p:spPr>
          <a:xfrm>
            <a:off x="9674364" y="4632219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E08EE7A-9F28-A1BE-24F2-77BFC849B1B4}"/>
              </a:ext>
            </a:extLst>
          </p:cNvPr>
          <p:cNvSpPr/>
          <p:nvPr/>
        </p:nvSpPr>
        <p:spPr>
          <a:xfrm>
            <a:off x="9674364" y="5076659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2C13CE-6BB9-CF82-B900-E02B91A3DB66}"/>
              </a:ext>
            </a:extLst>
          </p:cNvPr>
          <p:cNvCxnSpPr/>
          <p:nvPr/>
        </p:nvCxnSpPr>
        <p:spPr>
          <a:xfrm>
            <a:off x="7413673" y="3643532"/>
            <a:ext cx="20538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CF454BA-FBD6-614F-FD57-7A8807672BE5}"/>
              </a:ext>
            </a:extLst>
          </p:cNvPr>
          <p:cNvSpPr txBox="1"/>
          <p:nvPr/>
        </p:nvSpPr>
        <p:spPr>
          <a:xfrm>
            <a:off x="7630420" y="3768886"/>
            <a:ext cx="164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generation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1489EF-1048-5A4B-1049-025603ED0052}"/>
              </a:ext>
            </a:extLst>
          </p:cNvPr>
          <p:cNvSpPr txBox="1"/>
          <p:nvPr/>
        </p:nvSpPr>
        <p:spPr>
          <a:xfrm>
            <a:off x="6969099" y="568334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F0121D-8AA4-07C6-F892-89FF9403BCF7}"/>
              </a:ext>
            </a:extLst>
          </p:cNvPr>
          <p:cNvSpPr txBox="1"/>
          <p:nvPr/>
        </p:nvSpPr>
        <p:spPr>
          <a:xfrm>
            <a:off x="9532444" y="568334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A4707C5A-9C8E-25EC-3254-5DB35A251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774" y="1769355"/>
                <a:ext cx="572439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Mean: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Variance: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A4707C5A-9C8E-25EC-3254-5DB35A251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774" y="1769355"/>
                <a:ext cx="5724395" cy="4351338"/>
              </a:xfrm>
              <a:blipFill>
                <a:blip r:embed="rId4"/>
                <a:stretch>
                  <a:fillRect l="-22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9132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54"/>
    </mc:Choice>
    <mc:Fallback xmlns="">
      <p:transition spd="slow" advTm="44854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5E21E-7B4F-5287-E485-432812FDA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0933F-DB67-37B6-341E-A034FF2C6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61" y="291169"/>
            <a:ext cx="10515600" cy="950719"/>
          </a:xfrm>
        </p:spPr>
        <p:txBody>
          <a:bodyPr>
            <a:normAutofit fontScale="90000"/>
          </a:bodyPr>
          <a:lstStyle/>
          <a:p>
            <a:r>
              <a:rPr lang="en-US" dirty="0"/>
              <a:t>Drift: variance in frequency due to sampling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439C1DC-C3E0-C921-E7AD-B972FC3648D9}"/>
              </a:ext>
            </a:extLst>
          </p:cNvPr>
          <p:cNvSpPr/>
          <p:nvPr/>
        </p:nvSpPr>
        <p:spPr>
          <a:xfrm>
            <a:off x="7020502" y="196559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8FA437-26D6-EBE5-9D12-084FAA8959F8}"/>
              </a:ext>
            </a:extLst>
          </p:cNvPr>
          <p:cNvSpPr/>
          <p:nvPr/>
        </p:nvSpPr>
        <p:spPr>
          <a:xfrm>
            <a:off x="7020502" y="2410034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60A12A2-8DB9-1F94-4C51-29313487FDE1}"/>
              </a:ext>
            </a:extLst>
          </p:cNvPr>
          <p:cNvSpPr/>
          <p:nvPr/>
        </p:nvSpPr>
        <p:spPr>
          <a:xfrm>
            <a:off x="7020502" y="2854471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C72EA1D-2437-65D1-8C6A-77C1A399A2C8}"/>
              </a:ext>
            </a:extLst>
          </p:cNvPr>
          <p:cNvSpPr/>
          <p:nvPr/>
        </p:nvSpPr>
        <p:spPr>
          <a:xfrm>
            <a:off x="7020502" y="3298908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1E59E80-195F-48E3-37C9-8D6FD50B10D3}"/>
              </a:ext>
            </a:extLst>
          </p:cNvPr>
          <p:cNvSpPr/>
          <p:nvPr/>
        </p:nvSpPr>
        <p:spPr>
          <a:xfrm>
            <a:off x="7020502" y="3743345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A928E1-4E4F-05CD-DE18-414E1B4CC34D}"/>
              </a:ext>
            </a:extLst>
          </p:cNvPr>
          <p:cNvSpPr/>
          <p:nvPr/>
        </p:nvSpPr>
        <p:spPr>
          <a:xfrm>
            <a:off x="7020502" y="4187782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FA360C-58F2-7DC4-20EC-BDFC5B04A4D1}"/>
              </a:ext>
            </a:extLst>
          </p:cNvPr>
          <p:cNvSpPr/>
          <p:nvPr/>
        </p:nvSpPr>
        <p:spPr>
          <a:xfrm>
            <a:off x="7020502" y="4632219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B66DB29-E8D7-33A1-56BC-2DDC4A9ADF3C}"/>
              </a:ext>
            </a:extLst>
          </p:cNvPr>
          <p:cNvSpPr/>
          <p:nvPr/>
        </p:nvSpPr>
        <p:spPr>
          <a:xfrm>
            <a:off x="7020502" y="5076659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70B76A-BEB0-AFFF-DFCA-2A7429BA59F9}"/>
              </a:ext>
            </a:extLst>
          </p:cNvPr>
          <p:cNvSpPr/>
          <p:nvPr/>
        </p:nvSpPr>
        <p:spPr>
          <a:xfrm>
            <a:off x="9674364" y="1965597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9647762-3692-A51A-88A5-D50D6912708B}"/>
              </a:ext>
            </a:extLst>
          </p:cNvPr>
          <p:cNvSpPr/>
          <p:nvPr/>
        </p:nvSpPr>
        <p:spPr>
          <a:xfrm>
            <a:off x="9674364" y="2410034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265BE4F-A785-4528-4426-AC8C95D9B7C9}"/>
              </a:ext>
            </a:extLst>
          </p:cNvPr>
          <p:cNvSpPr/>
          <p:nvPr/>
        </p:nvSpPr>
        <p:spPr>
          <a:xfrm>
            <a:off x="9674364" y="2854471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EDFA77-594D-E950-FD31-33DA5510D503}"/>
              </a:ext>
            </a:extLst>
          </p:cNvPr>
          <p:cNvSpPr/>
          <p:nvPr/>
        </p:nvSpPr>
        <p:spPr>
          <a:xfrm>
            <a:off x="9674364" y="3298908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9AFC4D-6E57-522D-D8F1-8ABB5F4FE4A7}"/>
              </a:ext>
            </a:extLst>
          </p:cNvPr>
          <p:cNvSpPr/>
          <p:nvPr/>
        </p:nvSpPr>
        <p:spPr>
          <a:xfrm>
            <a:off x="9674364" y="3743345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D2819E-E0E4-ACC0-F561-5047590CFE3B}"/>
              </a:ext>
            </a:extLst>
          </p:cNvPr>
          <p:cNvSpPr/>
          <p:nvPr/>
        </p:nvSpPr>
        <p:spPr>
          <a:xfrm>
            <a:off x="9674364" y="4187782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7D65E08-D0FA-10DF-9A81-A9ABC70E7B23}"/>
              </a:ext>
            </a:extLst>
          </p:cNvPr>
          <p:cNvSpPr/>
          <p:nvPr/>
        </p:nvSpPr>
        <p:spPr>
          <a:xfrm>
            <a:off x="9674364" y="4632219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124D8C2-F3DC-64E7-C274-BE2EA9CF3C6E}"/>
              </a:ext>
            </a:extLst>
          </p:cNvPr>
          <p:cNvSpPr/>
          <p:nvPr/>
        </p:nvSpPr>
        <p:spPr>
          <a:xfrm>
            <a:off x="9674364" y="5076659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E1198B-D43D-C344-B34D-3D71206F7DB7}"/>
              </a:ext>
            </a:extLst>
          </p:cNvPr>
          <p:cNvCxnSpPr/>
          <p:nvPr/>
        </p:nvCxnSpPr>
        <p:spPr>
          <a:xfrm>
            <a:off x="7413673" y="3643532"/>
            <a:ext cx="20538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D4A899-DE40-C300-2C49-CF36587088FD}"/>
              </a:ext>
            </a:extLst>
          </p:cNvPr>
          <p:cNvSpPr txBox="1"/>
          <p:nvPr/>
        </p:nvSpPr>
        <p:spPr>
          <a:xfrm>
            <a:off x="7630420" y="3768886"/>
            <a:ext cx="164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generation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9FF5D40-FCC8-E3B1-4B31-697A3F2B0EB0}"/>
              </a:ext>
            </a:extLst>
          </p:cNvPr>
          <p:cNvSpPr txBox="1"/>
          <p:nvPr/>
        </p:nvSpPr>
        <p:spPr>
          <a:xfrm>
            <a:off x="6969099" y="568334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BDB87F-B582-14CE-D9EA-B264A4DA84AD}"/>
              </a:ext>
            </a:extLst>
          </p:cNvPr>
          <p:cNvSpPr txBox="1"/>
          <p:nvPr/>
        </p:nvSpPr>
        <p:spPr>
          <a:xfrm>
            <a:off x="9532444" y="568334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81E880E7-C7CB-A256-5880-692C7D1B9D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774" y="1769355"/>
                <a:ext cx="572439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81E880E7-C7CB-A256-5880-692C7D1B9D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774" y="1769355"/>
                <a:ext cx="5724395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73124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54"/>
    </mc:Choice>
    <mc:Fallback xmlns="">
      <p:transition spd="slow" advTm="44854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57C63-6667-C93B-219B-AC8D5F078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05D2B-7C7F-EC15-7060-CD9EA3EA5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61" y="291169"/>
            <a:ext cx="10515600" cy="950719"/>
          </a:xfrm>
        </p:spPr>
        <p:txBody>
          <a:bodyPr>
            <a:normAutofit/>
          </a:bodyPr>
          <a:lstStyle/>
          <a:p>
            <a:r>
              <a:rPr lang="en-US" dirty="0"/>
              <a:t>Drift is slower in large populations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749E1D-EDBC-A7F1-2288-B8FAD6F055B1}"/>
              </a:ext>
            </a:extLst>
          </p:cNvPr>
          <p:cNvSpPr/>
          <p:nvPr/>
        </p:nvSpPr>
        <p:spPr>
          <a:xfrm>
            <a:off x="7020502" y="196559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22D8BBA-42FE-9961-9449-28488D465B3C}"/>
              </a:ext>
            </a:extLst>
          </p:cNvPr>
          <p:cNvSpPr/>
          <p:nvPr/>
        </p:nvSpPr>
        <p:spPr>
          <a:xfrm>
            <a:off x="7020502" y="2410034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6DCA4C-9C85-B55D-572F-16D8466B95DC}"/>
              </a:ext>
            </a:extLst>
          </p:cNvPr>
          <p:cNvSpPr/>
          <p:nvPr/>
        </p:nvSpPr>
        <p:spPr>
          <a:xfrm>
            <a:off x="7020502" y="2854471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C3C15B-7246-1A7B-93ED-9C4A647B5D64}"/>
              </a:ext>
            </a:extLst>
          </p:cNvPr>
          <p:cNvSpPr/>
          <p:nvPr/>
        </p:nvSpPr>
        <p:spPr>
          <a:xfrm>
            <a:off x="7020502" y="3298908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C111324-BCCB-78A0-CC17-73B151B3FD84}"/>
              </a:ext>
            </a:extLst>
          </p:cNvPr>
          <p:cNvSpPr/>
          <p:nvPr/>
        </p:nvSpPr>
        <p:spPr>
          <a:xfrm>
            <a:off x="7020502" y="3743345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2AC84C5-3475-88BD-6164-DFBA18595412}"/>
              </a:ext>
            </a:extLst>
          </p:cNvPr>
          <p:cNvSpPr/>
          <p:nvPr/>
        </p:nvSpPr>
        <p:spPr>
          <a:xfrm>
            <a:off x="7020502" y="4187782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04CA250-5A44-D2C5-029A-C049D4939C0C}"/>
              </a:ext>
            </a:extLst>
          </p:cNvPr>
          <p:cNvSpPr/>
          <p:nvPr/>
        </p:nvSpPr>
        <p:spPr>
          <a:xfrm>
            <a:off x="7020502" y="4632219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2DE926F-8FB2-DCF0-A55F-59708878C19C}"/>
              </a:ext>
            </a:extLst>
          </p:cNvPr>
          <p:cNvSpPr/>
          <p:nvPr/>
        </p:nvSpPr>
        <p:spPr>
          <a:xfrm>
            <a:off x="7020502" y="5076659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F566A1-EF58-03C9-D0FF-17193B7E2A85}"/>
              </a:ext>
            </a:extLst>
          </p:cNvPr>
          <p:cNvSpPr/>
          <p:nvPr/>
        </p:nvSpPr>
        <p:spPr>
          <a:xfrm>
            <a:off x="9674364" y="1965597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F4BFF7-45DB-FA1A-63D2-DC3D27755A87}"/>
              </a:ext>
            </a:extLst>
          </p:cNvPr>
          <p:cNvSpPr/>
          <p:nvPr/>
        </p:nvSpPr>
        <p:spPr>
          <a:xfrm>
            <a:off x="9674364" y="2410034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FC011E-A6E9-8987-56D1-F8EF5DD8A727}"/>
              </a:ext>
            </a:extLst>
          </p:cNvPr>
          <p:cNvSpPr/>
          <p:nvPr/>
        </p:nvSpPr>
        <p:spPr>
          <a:xfrm>
            <a:off x="9674364" y="2854471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65D619C-C15A-2481-149C-C770B5A48B77}"/>
              </a:ext>
            </a:extLst>
          </p:cNvPr>
          <p:cNvSpPr/>
          <p:nvPr/>
        </p:nvSpPr>
        <p:spPr>
          <a:xfrm>
            <a:off x="9674364" y="3298908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A2FDF2-9D11-81A2-1CE4-C273FBEB267B}"/>
              </a:ext>
            </a:extLst>
          </p:cNvPr>
          <p:cNvSpPr/>
          <p:nvPr/>
        </p:nvSpPr>
        <p:spPr>
          <a:xfrm>
            <a:off x="9674364" y="3743345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6986D34-CD10-F9F2-D77D-76D76E824C09}"/>
              </a:ext>
            </a:extLst>
          </p:cNvPr>
          <p:cNvSpPr/>
          <p:nvPr/>
        </p:nvSpPr>
        <p:spPr>
          <a:xfrm>
            <a:off x="9674364" y="4187782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FF6A05B-C570-EB47-6AF7-76DED64D1294}"/>
              </a:ext>
            </a:extLst>
          </p:cNvPr>
          <p:cNvSpPr/>
          <p:nvPr/>
        </p:nvSpPr>
        <p:spPr>
          <a:xfrm>
            <a:off x="9674364" y="4632219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44B3E83-E5E2-F5BB-874E-8CF43AFF27A2}"/>
              </a:ext>
            </a:extLst>
          </p:cNvPr>
          <p:cNvSpPr/>
          <p:nvPr/>
        </p:nvSpPr>
        <p:spPr>
          <a:xfrm>
            <a:off x="9674364" y="5076659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83C926-DF5D-4DFF-07BD-C3B86231654A}"/>
              </a:ext>
            </a:extLst>
          </p:cNvPr>
          <p:cNvCxnSpPr/>
          <p:nvPr/>
        </p:nvCxnSpPr>
        <p:spPr>
          <a:xfrm>
            <a:off x="7413673" y="3643532"/>
            <a:ext cx="20538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9834BF6-EEC7-5DCB-D98C-156B53091B83}"/>
              </a:ext>
            </a:extLst>
          </p:cNvPr>
          <p:cNvSpPr txBox="1"/>
          <p:nvPr/>
        </p:nvSpPr>
        <p:spPr>
          <a:xfrm>
            <a:off x="7630420" y="3768886"/>
            <a:ext cx="164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generation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CA2873-7E3A-0B2A-5026-6C17C5B76930}"/>
              </a:ext>
            </a:extLst>
          </p:cNvPr>
          <p:cNvSpPr txBox="1"/>
          <p:nvPr/>
        </p:nvSpPr>
        <p:spPr>
          <a:xfrm>
            <a:off x="6969099" y="568334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92C65CE-1DBD-FAB3-0359-FCD5C4119791}"/>
              </a:ext>
            </a:extLst>
          </p:cNvPr>
          <p:cNvSpPr txBox="1"/>
          <p:nvPr/>
        </p:nvSpPr>
        <p:spPr>
          <a:xfrm>
            <a:off x="9532444" y="568334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8530F134-915A-C32A-EE59-6E243193D1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3774" y="1769355"/>
                <a:ext cx="572439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8530F134-915A-C32A-EE59-6E243193D1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3774" y="1769355"/>
                <a:ext cx="5724395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01530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54"/>
    </mc:Choice>
    <mc:Fallback xmlns="">
      <p:transition spd="slow" advTm="4485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2" descr="drift100">
            <a:extLst>
              <a:ext uri="{FF2B5EF4-FFF2-40B4-BE49-F238E27FC236}">
                <a16:creationId xmlns:a16="http://schemas.microsoft.com/office/drawing/2014/main" id="{A148CD82-3360-DF47-95AD-D32DEB7E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EE"/>
              </a:clrFrom>
              <a:clrTo>
                <a:srgbClr val="FFFF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59" y="1301828"/>
            <a:ext cx="5111245" cy="383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250px-Allele-frequency">
            <a:extLst>
              <a:ext uri="{FF2B5EF4-FFF2-40B4-BE49-F238E27FC236}">
                <a16:creationId xmlns:a16="http://schemas.microsoft.com/office/drawing/2014/main" id="{028F400B-1D95-FF4A-A2D8-A6AD87AFE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0646" y="1268374"/>
            <a:ext cx="4000447" cy="4321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1E12744-7DEA-5740-97A4-6FC3AD49ADF3}"/>
              </a:ext>
            </a:extLst>
          </p:cNvPr>
          <p:cNvSpPr txBox="1">
            <a:spLocks/>
          </p:cNvSpPr>
          <p:nvPr/>
        </p:nvSpPr>
        <p:spPr>
          <a:xfrm>
            <a:off x="10641093" y="2032754"/>
            <a:ext cx="1217479" cy="542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Small 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AF53752-DE70-7D49-B4D0-9A7A71F110A4}"/>
              </a:ext>
            </a:extLst>
          </p:cNvPr>
          <p:cNvSpPr txBox="1">
            <a:spLocks/>
          </p:cNvSpPr>
          <p:nvPr/>
        </p:nvSpPr>
        <p:spPr>
          <a:xfrm>
            <a:off x="10641093" y="4062276"/>
            <a:ext cx="1217479" cy="542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Large 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826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188"/>
    </mc:Choice>
    <mc:Fallback xmlns="">
      <p:transition spd="slow" advTm="71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24156-043A-9199-31DF-B076F9FBF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CE94A-2DC3-47E3-FAB9-6AE4A9182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61" y="291169"/>
            <a:ext cx="10515600" cy="950719"/>
          </a:xfrm>
        </p:spPr>
        <p:txBody>
          <a:bodyPr>
            <a:normAutofit fontScale="90000"/>
          </a:bodyPr>
          <a:lstStyle/>
          <a:p>
            <a:r>
              <a:rPr lang="en-US" dirty="0"/>
              <a:t>Variance due to mutation is normally negligible compared with drift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1AF0B2-C607-68E4-9284-0F16074DF7EC}"/>
                  </a:ext>
                </a:extLst>
              </p:cNvPr>
              <p:cNvSpPr txBox="1"/>
              <p:nvPr/>
            </p:nvSpPr>
            <p:spPr>
              <a:xfrm>
                <a:off x="1512650" y="2228671"/>
                <a:ext cx="8672209" cy="29982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2800" dirty="0"/>
                  <a:t>Drift: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:endParaRPr lang="en-US" sz="2800" dirty="0"/>
              </a:p>
              <a:p>
                <a:pPr/>
                <a:r>
                  <a:rPr lang="en-US" sz="2800" dirty="0"/>
                  <a:t>Symmetric mutation: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1AF0B2-C607-68E4-9284-0F16074DF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2650" y="2228671"/>
                <a:ext cx="8672209" cy="2998257"/>
              </a:xfrm>
              <a:prstGeom prst="rect">
                <a:avLst/>
              </a:prstGeom>
              <a:blipFill>
                <a:blip r:embed="rId3"/>
                <a:stretch>
                  <a:fillRect l="-1608" t="-2110" b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486164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71188"/>
    </mc:Choice>
    <mc:Fallback>
      <p:transition spd="slow" advTm="71188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2" descr="drift100">
            <a:extLst>
              <a:ext uri="{FF2B5EF4-FFF2-40B4-BE49-F238E27FC236}">
                <a16:creationId xmlns:a16="http://schemas.microsoft.com/office/drawing/2014/main" id="{A148CD82-3360-DF47-95AD-D32DEB7E4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EE"/>
              </a:clrFrom>
              <a:clrTo>
                <a:srgbClr val="FFFF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559" y="1301828"/>
            <a:ext cx="5111245" cy="3832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6207BA-401D-2039-546B-90E550351954}"/>
              </a:ext>
            </a:extLst>
          </p:cNvPr>
          <p:cNvSpPr txBox="1"/>
          <p:nvPr/>
        </p:nvSpPr>
        <p:spPr>
          <a:xfrm>
            <a:off x="5581804" y="2679640"/>
            <a:ext cx="54434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venir Book" panose="02000503020000020003" pitchFamily="2" charset="0"/>
              </a:rPr>
              <a:t>What happens to alleles over a long period of time?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9641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188"/>
    </mc:Choice>
    <mc:Fallback xmlns="">
      <p:transition spd="slow" advTm="7118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0081-8699-AC88-1D1C-691951B88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0328" y="2951944"/>
            <a:ext cx="9054477" cy="155536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Without mutation, any allele is eventually </a:t>
            </a:r>
            <a:r>
              <a:rPr lang="en-US" b="1" i="1" dirty="0"/>
              <a:t>fixed</a:t>
            </a:r>
            <a:r>
              <a:rPr lang="en-US" dirty="0"/>
              <a:t> or </a:t>
            </a:r>
            <a:r>
              <a:rPr lang="en-US" b="1" i="1" dirty="0"/>
              <a:t>lost</a:t>
            </a:r>
            <a:r>
              <a:rPr lang="en-US" i="1" dirty="0"/>
              <a:t> </a:t>
            </a:r>
            <a:r>
              <a:rPr lang="en-US" dirty="0"/>
              <a:t>due to drift (“absorbing boundaries”)</a:t>
            </a:r>
            <a:endParaRPr lang="en-US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29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00"/>
    </mc:Choice>
    <mc:Fallback xmlns="">
      <p:transition spd="slow" advTm="67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6E053DA-7B3E-E2B4-1741-3BF6A72C7BC8}"/>
              </a:ext>
            </a:extLst>
          </p:cNvPr>
          <p:cNvCxnSpPr>
            <a:cxnSpLocks/>
            <a:endCxn id="33" idx="3"/>
          </p:cNvCxnSpPr>
          <p:nvPr/>
        </p:nvCxnSpPr>
        <p:spPr>
          <a:xfrm>
            <a:off x="1922918" y="3346566"/>
            <a:ext cx="361429" cy="4922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5BF20C7-35F1-FC4C-BD93-AA74CFAD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276" y="89831"/>
            <a:ext cx="10515600" cy="1169126"/>
          </a:xfrm>
        </p:spPr>
        <p:txBody>
          <a:bodyPr>
            <a:normAutofit/>
          </a:bodyPr>
          <a:lstStyle/>
          <a:p>
            <a:r>
              <a:rPr lang="en-US" sz="3200" dirty="0"/>
              <a:t>“Without mutation” = infinite 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50081-8699-AC88-1D1C-691951B880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36" y="1586490"/>
            <a:ext cx="11466474" cy="649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All carriers of an allele inherit it from a common ancestor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764256A-CC5D-C0B8-172F-63FD576A5F70}"/>
              </a:ext>
            </a:extLst>
          </p:cNvPr>
          <p:cNvCxnSpPr>
            <a:cxnSpLocks/>
          </p:cNvCxnSpPr>
          <p:nvPr/>
        </p:nvCxnSpPr>
        <p:spPr>
          <a:xfrm flipH="1">
            <a:off x="884274" y="2740033"/>
            <a:ext cx="1469334" cy="19878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EEDD89E-5BA0-FC1E-73BB-FA026B676751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2284347" y="3838767"/>
            <a:ext cx="650700" cy="8890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F3483B-25B0-8C10-1AB3-23E31A96B5CB}"/>
              </a:ext>
            </a:extLst>
          </p:cNvPr>
          <p:cNvCxnSpPr>
            <a:cxnSpLocks/>
          </p:cNvCxnSpPr>
          <p:nvPr/>
        </p:nvCxnSpPr>
        <p:spPr>
          <a:xfrm>
            <a:off x="1361352" y="4090098"/>
            <a:ext cx="457200" cy="6377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6F0B991-1423-743B-05CF-CC418D6CCDD1}"/>
              </a:ext>
            </a:extLst>
          </p:cNvPr>
          <p:cNvCxnSpPr>
            <a:cxnSpLocks/>
          </p:cNvCxnSpPr>
          <p:nvPr/>
        </p:nvCxnSpPr>
        <p:spPr>
          <a:xfrm flipH="1">
            <a:off x="1361352" y="4404838"/>
            <a:ext cx="221974" cy="3230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E65035-98B6-8187-54F5-EB97C62D178B}"/>
              </a:ext>
            </a:extLst>
          </p:cNvPr>
          <p:cNvCxnSpPr>
            <a:cxnSpLocks/>
          </p:cNvCxnSpPr>
          <p:nvPr/>
        </p:nvCxnSpPr>
        <p:spPr>
          <a:xfrm flipH="1">
            <a:off x="2495809" y="4428178"/>
            <a:ext cx="221974" cy="3230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048C77A-74E0-5B12-9403-850BC1705F30}"/>
              </a:ext>
            </a:extLst>
          </p:cNvPr>
          <p:cNvCxnSpPr>
            <a:cxnSpLocks/>
          </p:cNvCxnSpPr>
          <p:nvPr/>
        </p:nvCxnSpPr>
        <p:spPr>
          <a:xfrm flipH="1">
            <a:off x="2161944" y="4192728"/>
            <a:ext cx="393983" cy="5351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5-Point Star 32">
            <a:extLst>
              <a:ext uri="{FF2B5EF4-FFF2-40B4-BE49-F238E27FC236}">
                <a16:creationId xmlns:a16="http://schemas.microsoft.com/office/drawing/2014/main" id="{7C55E0FD-5548-1AA0-693B-7666F467F4A6}"/>
              </a:ext>
            </a:extLst>
          </p:cNvPr>
          <p:cNvSpPr/>
          <p:nvPr/>
        </p:nvSpPr>
        <p:spPr>
          <a:xfrm>
            <a:off x="2161944" y="3675804"/>
            <a:ext cx="151299" cy="16296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B01325-B1EF-4870-2568-BE6533E90037}"/>
              </a:ext>
            </a:extLst>
          </p:cNvPr>
          <p:cNvSpPr txBox="1"/>
          <p:nvPr/>
        </p:nvSpPr>
        <p:spPr>
          <a:xfrm>
            <a:off x="2280183" y="3557249"/>
            <a:ext cx="89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A-&gt;T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638276-E84A-D22C-1681-AFC2B2664020}"/>
              </a:ext>
            </a:extLst>
          </p:cNvPr>
          <p:cNvSpPr txBox="1"/>
          <p:nvPr/>
        </p:nvSpPr>
        <p:spPr>
          <a:xfrm>
            <a:off x="4598398" y="4957329"/>
            <a:ext cx="1537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 mutation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F03B47-8678-764D-1A8E-4DB321AC0DDE}"/>
              </a:ext>
            </a:extLst>
          </p:cNvPr>
          <p:cNvCxnSpPr>
            <a:cxnSpLocks/>
            <a:endCxn id="48" idx="3"/>
          </p:cNvCxnSpPr>
          <p:nvPr/>
        </p:nvCxnSpPr>
        <p:spPr>
          <a:xfrm>
            <a:off x="5369281" y="3346568"/>
            <a:ext cx="361429" cy="4922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77E1447-A9D6-F29D-2336-E8C2EA5C4FFD}"/>
              </a:ext>
            </a:extLst>
          </p:cNvPr>
          <p:cNvCxnSpPr>
            <a:cxnSpLocks/>
          </p:cNvCxnSpPr>
          <p:nvPr/>
        </p:nvCxnSpPr>
        <p:spPr>
          <a:xfrm flipH="1">
            <a:off x="4330637" y="2740035"/>
            <a:ext cx="1469334" cy="198782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3150B18-4EE7-6F9D-B0DB-ACF715E022C4}"/>
              </a:ext>
            </a:extLst>
          </p:cNvPr>
          <p:cNvCxnSpPr>
            <a:cxnSpLocks/>
            <a:stCxn id="48" idx="3"/>
            <a:endCxn id="50" idx="3"/>
          </p:cNvCxnSpPr>
          <p:nvPr/>
        </p:nvCxnSpPr>
        <p:spPr>
          <a:xfrm>
            <a:off x="5730710" y="3838769"/>
            <a:ext cx="399340" cy="5495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C8FF3A3-330D-2AC7-FDD7-F1418F500B9B}"/>
              </a:ext>
            </a:extLst>
          </p:cNvPr>
          <p:cNvCxnSpPr>
            <a:cxnSpLocks/>
          </p:cNvCxnSpPr>
          <p:nvPr/>
        </p:nvCxnSpPr>
        <p:spPr>
          <a:xfrm>
            <a:off x="4807715" y="4090100"/>
            <a:ext cx="457200" cy="6377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BD0BD3-DB63-C8DB-D15B-115C3CD02ED7}"/>
              </a:ext>
            </a:extLst>
          </p:cNvPr>
          <p:cNvCxnSpPr>
            <a:cxnSpLocks/>
          </p:cNvCxnSpPr>
          <p:nvPr/>
        </p:nvCxnSpPr>
        <p:spPr>
          <a:xfrm flipH="1">
            <a:off x="4807715" y="4404840"/>
            <a:ext cx="221974" cy="3230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3991A9C-B2E0-BC16-BDB2-4495A7FA0FBB}"/>
              </a:ext>
            </a:extLst>
          </p:cNvPr>
          <p:cNvCxnSpPr>
            <a:cxnSpLocks/>
          </p:cNvCxnSpPr>
          <p:nvPr/>
        </p:nvCxnSpPr>
        <p:spPr>
          <a:xfrm flipH="1">
            <a:off x="5942172" y="4428180"/>
            <a:ext cx="221974" cy="32302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8502949-43BF-B901-9B25-1C5B61404232}"/>
              </a:ext>
            </a:extLst>
          </p:cNvPr>
          <p:cNvCxnSpPr>
            <a:cxnSpLocks/>
          </p:cNvCxnSpPr>
          <p:nvPr/>
        </p:nvCxnSpPr>
        <p:spPr>
          <a:xfrm flipH="1">
            <a:off x="5608307" y="4192730"/>
            <a:ext cx="393983" cy="5351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5-Point Star 47">
            <a:extLst>
              <a:ext uri="{FF2B5EF4-FFF2-40B4-BE49-F238E27FC236}">
                <a16:creationId xmlns:a16="http://schemas.microsoft.com/office/drawing/2014/main" id="{F9C97A3D-F6CA-3830-1F53-2F25634DCD74}"/>
              </a:ext>
            </a:extLst>
          </p:cNvPr>
          <p:cNvSpPr/>
          <p:nvPr/>
        </p:nvSpPr>
        <p:spPr>
          <a:xfrm>
            <a:off x="5608307" y="3675806"/>
            <a:ext cx="151299" cy="16296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4168FF-F2A5-981D-466E-56A39077C387}"/>
              </a:ext>
            </a:extLst>
          </p:cNvPr>
          <p:cNvSpPr txBox="1"/>
          <p:nvPr/>
        </p:nvSpPr>
        <p:spPr>
          <a:xfrm>
            <a:off x="5726546" y="3557251"/>
            <a:ext cx="89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A-&gt;T</a:t>
            </a:r>
          </a:p>
        </p:txBody>
      </p:sp>
      <p:sp>
        <p:nvSpPr>
          <p:cNvPr id="50" name="5-Point Star 49">
            <a:extLst>
              <a:ext uri="{FF2B5EF4-FFF2-40B4-BE49-F238E27FC236}">
                <a16:creationId xmlns:a16="http://schemas.microsoft.com/office/drawing/2014/main" id="{31A38FB0-A48A-ADB9-0075-3B7FDA9B5F1B}"/>
              </a:ext>
            </a:extLst>
          </p:cNvPr>
          <p:cNvSpPr/>
          <p:nvPr/>
        </p:nvSpPr>
        <p:spPr>
          <a:xfrm>
            <a:off x="6007647" y="4225339"/>
            <a:ext cx="151299" cy="162963"/>
          </a:xfrm>
          <a:prstGeom prst="star5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AD48E0-90E4-A085-42AE-388A1A0FDB4B}"/>
              </a:ext>
            </a:extLst>
          </p:cNvPr>
          <p:cNvSpPr txBox="1"/>
          <p:nvPr/>
        </p:nvSpPr>
        <p:spPr>
          <a:xfrm>
            <a:off x="6125886" y="4106784"/>
            <a:ext cx="89384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T-&gt;A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30AC172-B467-64EC-F37C-5212A4670543}"/>
              </a:ext>
            </a:extLst>
          </p:cNvPr>
          <p:cNvCxnSpPr>
            <a:cxnSpLocks/>
          </p:cNvCxnSpPr>
          <p:nvPr/>
        </p:nvCxnSpPr>
        <p:spPr>
          <a:xfrm>
            <a:off x="6074845" y="4323953"/>
            <a:ext cx="343857" cy="45021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8356B480-EA2C-CADF-CE01-606D80CD277E}"/>
              </a:ext>
            </a:extLst>
          </p:cNvPr>
          <p:cNvSpPr txBox="1"/>
          <p:nvPr/>
        </p:nvSpPr>
        <p:spPr>
          <a:xfrm>
            <a:off x="8423832" y="4957329"/>
            <a:ext cx="2025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Recurrent mutation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B9430B8-E775-8219-2968-C945CFE70F66}"/>
              </a:ext>
            </a:extLst>
          </p:cNvPr>
          <p:cNvCxnSpPr>
            <a:cxnSpLocks/>
            <a:endCxn id="1031" idx="3"/>
          </p:cNvCxnSpPr>
          <p:nvPr/>
        </p:nvCxnSpPr>
        <p:spPr>
          <a:xfrm>
            <a:off x="9311972" y="3346567"/>
            <a:ext cx="361429" cy="49220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C1920A20-C8AA-8E7E-8F93-FB9A38A69049}"/>
              </a:ext>
            </a:extLst>
          </p:cNvPr>
          <p:cNvCxnSpPr>
            <a:cxnSpLocks/>
          </p:cNvCxnSpPr>
          <p:nvPr/>
        </p:nvCxnSpPr>
        <p:spPr>
          <a:xfrm flipH="1">
            <a:off x="8517235" y="2740034"/>
            <a:ext cx="1225427" cy="164146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7B19F7B4-62D2-19F9-6677-FEA418D8D07A}"/>
              </a:ext>
            </a:extLst>
          </p:cNvPr>
          <p:cNvCxnSpPr>
            <a:cxnSpLocks/>
            <a:stCxn id="1031" idx="3"/>
          </p:cNvCxnSpPr>
          <p:nvPr/>
        </p:nvCxnSpPr>
        <p:spPr>
          <a:xfrm>
            <a:off x="9673401" y="3838768"/>
            <a:ext cx="650700" cy="8890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F89C4434-BABE-67A1-AFA4-D133679EC155}"/>
              </a:ext>
            </a:extLst>
          </p:cNvPr>
          <p:cNvCxnSpPr>
            <a:cxnSpLocks/>
          </p:cNvCxnSpPr>
          <p:nvPr/>
        </p:nvCxnSpPr>
        <p:spPr>
          <a:xfrm>
            <a:off x="8750406" y="4090099"/>
            <a:ext cx="457200" cy="63776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8" name="Straight Connector 1027">
            <a:extLst>
              <a:ext uri="{FF2B5EF4-FFF2-40B4-BE49-F238E27FC236}">
                <a16:creationId xmlns:a16="http://schemas.microsoft.com/office/drawing/2014/main" id="{3DFAB7D8-2AA2-E6D7-1F0F-9229DD0B9CB5}"/>
              </a:ext>
            </a:extLst>
          </p:cNvPr>
          <p:cNvCxnSpPr>
            <a:cxnSpLocks/>
          </p:cNvCxnSpPr>
          <p:nvPr/>
        </p:nvCxnSpPr>
        <p:spPr>
          <a:xfrm flipH="1">
            <a:off x="8750406" y="4404839"/>
            <a:ext cx="221974" cy="323021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0022450A-CB8C-E33F-E388-98D04753FFA4}"/>
              </a:ext>
            </a:extLst>
          </p:cNvPr>
          <p:cNvCxnSpPr>
            <a:cxnSpLocks/>
          </p:cNvCxnSpPr>
          <p:nvPr/>
        </p:nvCxnSpPr>
        <p:spPr>
          <a:xfrm flipH="1">
            <a:off x="9884863" y="4428179"/>
            <a:ext cx="221974" cy="32302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0" name="Straight Connector 1029">
            <a:extLst>
              <a:ext uri="{FF2B5EF4-FFF2-40B4-BE49-F238E27FC236}">
                <a16:creationId xmlns:a16="http://schemas.microsoft.com/office/drawing/2014/main" id="{1D91DD82-7706-3DF3-1B2E-766119B38388}"/>
              </a:ext>
            </a:extLst>
          </p:cNvPr>
          <p:cNvCxnSpPr>
            <a:cxnSpLocks/>
          </p:cNvCxnSpPr>
          <p:nvPr/>
        </p:nvCxnSpPr>
        <p:spPr>
          <a:xfrm flipH="1">
            <a:off x="9550998" y="4192729"/>
            <a:ext cx="393983" cy="53513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5-Point Star 1030">
            <a:extLst>
              <a:ext uri="{FF2B5EF4-FFF2-40B4-BE49-F238E27FC236}">
                <a16:creationId xmlns:a16="http://schemas.microsoft.com/office/drawing/2014/main" id="{6CA2C6E5-4AC7-C804-61BF-892C53474613}"/>
              </a:ext>
            </a:extLst>
          </p:cNvPr>
          <p:cNvSpPr/>
          <p:nvPr/>
        </p:nvSpPr>
        <p:spPr>
          <a:xfrm>
            <a:off x="9550998" y="3675805"/>
            <a:ext cx="151299" cy="16296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34B655BE-562F-BE10-C1D4-42EFEF37FFDA}"/>
              </a:ext>
            </a:extLst>
          </p:cNvPr>
          <p:cNvSpPr txBox="1"/>
          <p:nvPr/>
        </p:nvSpPr>
        <p:spPr>
          <a:xfrm>
            <a:off x="9669237" y="3557250"/>
            <a:ext cx="89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A-&gt;T</a:t>
            </a:r>
          </a:p>
        </p:txBody>
      </p:sp>
      <p:sp>
        <p:nvSpPr>
          <p:cNvPr id="1033" name="5-Point Star 1032">
            <a:extLst>
              <a:ext uri="{FF2B5EF4-FFF2-40B4-BE49-F238E27FC236}">
                <a16:creationId xmlns:a16="http://schemas.microsoft.com/office/drawing/2014/main" id="{252D3838-42A6-68DA-C47C-5B22EABB1CE9}"/>
              </a:ext>
            </a:extLst>
          </p:cNvPr>
          <p:cNvSpPr/>
          <p:nvPr/>
        </p:nvSpPr>
        <p:spPr>
          <a:xfrm>
            <a:off x="8517235" y="4192729"/>
            <a:ext cx="151299" cy="162963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F2184FC2-C10A-9EDD-743D-07CC87FBEE30}"/>
              </a:ext>
            </a:extLst>
          </p:cNvPr>
          <p:cNvSpPr txBox="1"/>
          <p:nvPr/>
        </p:nvSpPr>
        <p:spPr>
          <a:xfrm>
            <a:off x="7975994" y="4046989"/>
            <a:ext cx="893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A-&gt;T</a:t>
            </a:r>
          </a:p>
        </p:txBody>
      </p:sp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3653AA6A-0F6B-BD23-41FF-630D84556889}"/>
              </a:ext>
            </a:extLst>
          </p:cNvPr>
          <p:cNvCxnSpPr>
            <a:cxnSpLocks/>
          </p:cNvCxnSpPr>
          <p:nvPr/>
        </p:nvCxnSpPr>
        <p:spPr>
          <a:xfrm flipH="1">
            <a:off x="8264646" y="4270581"/>
            <a:ext cx="332995" cy="4572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2" name="TextBox 1041">
            <a:extLst>
              <a:ext uri="{FF2B5EF4-FFF2-40B4-BE49-F238E27FC236}">
                <a16:creationId xmlns:a16="http://schemas.microsoft.com/office/drawing/2014/main" id="{AD529A9E-86B7-546F-5F53-2F8F965CA66A}"/>
              </a:ext>
            </a:extLst>
          </p:cNvPr>
          <p:cNvSpPr txBox="1"/>
          <p:nvPr/>
        </p:nvSpPr>
        <p:spPr>
          <a:xfrm>
            <a:off x="3274253" y="5940388"/>
            <a:ext cx="4465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Ancestral allele: A		</a:t>
            </a:r>
            <a:r>
              <a:rPr lang="en-US" dirty="0">
                <a:solidFill>
                  <a:srgbClr val="FF0000"/>
                </a:solidFill>
              </a:rPr>
              <a:t>Derived allele: 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37D3F4-7250-A1E6-479B-B31372E77B9C}"/>
              </a:ext>
            </a:extLst>
          </p:cNvPr>
          <p:cNvSpPr txBox="1"/>
          <p:nvPr/>
        </p:nvSpPr>
        <p:spPr>
          <a:xfrm>
            <a:off x="1280727" y="4933609"/>
            <a:ext cx="1326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Infinite sites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16670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00"/>
    </mc:Choice>
    <mc:Fallback xmlns="">
      <p:transition spd="slow" advTm="67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3A705-6A39-DFBB-57BE-AD6791713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38" y="2223364"/>
            <a:ext cx="4639146" cy="1994813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Fixation probability</a:t>
            </a:r>
            <a:r>
              <a:rPr lang="en-US" dirty="0"/>
              <a:t>: probability an allele eventually fixes</a:t>
            </a:r>
          </a:p>
          <a:p>
            <a:r>
              <a:rPr lang="en-US" i="1" dirty="0"/>
              <a:t>Time until fixation</a:t>
            </a:r>
            <a:r>
              <a:rPr lang="en-US" dirty="0"/>
              <a:t>: number of generations to fixation, if an allele does eventually fix</a:t>
            </a:r>
          </a:p>
        </p:txBody>
      </p:sp>
      <p:pic>
        <p:nvPicPr>
          <p:cNvPr id="2" name="Picture 32" descr="drift100">
            <a:extLst>
              <a:ext uri="{FF2B5EF4-FFF2-40B4-BE49-F238E27FC236}">
                <a16:creationId xmlns:a16="http://schemas.microsoft.com/office/drawing/2014/main" id="{82FA094E-3693-1A03-F3FF-657D1CAC2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EE"/>
              </a:clrFrom>
              <a:clrTo>
                <a:srgbClr val="FFFFE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5"/>
          <a:stretch>
            <a:fillRect/>
          </a:stretch>
        </p:blipFill>
        <p:spPr bwMode="auto">
          <a:xfrm>
            <a:off x="5821157" y="1736201"/>
            <a:ext cx="5111245" cy="3609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2DD45C7-8E1C-CDC4-1961-AA13FA3D216F}"/>
              </a:ext>
            </a:extLst>
          </p:cNvPr>
          <p:cNvSpPr/>
          <p:nvPr/>
        </p:nvSpPr>
        <p:spPr>
          <a:xfrm>
            <a:off x="8302028" y="1736202"/>
            <a:ext cx="1919334" cy="183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19050">
                <a:solidFill>
                  <a:srgbClr val="FF0000"/>
                </a:solidFill>
              </a:ln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1AE39-3443-EF29-EA43-E1041C983B8B}"/>
              </a:ext>
            </a:extLst>
          </p:cNvPr>
          <p:cNvSpPr txBox="1"/>
          <p:nvPr/>
        </p:nvSpPr>
        <p:spPr>
          <a:xfrm>
            <a:off x="8465932" y="1366868"/>
            <a:ext cx="1591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Fixation events</a:t>
            </a:r>
          </a:p>
        </p:txBody>
      </p:sp>
    </p:spTree>
    <p:extLst>
      <p:ext uri="{BB962C8B-B14F-4D97-AF65-F5344CB8AC3E}">
        <p14:creationId xmlns:p14="http://schemas.microsoft.com/office/powerpoint/2010/main" val="244065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23AE-EAF8-6F4A-9418-AD768A68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61" y="291169"/>
            <a:ext cx="10515600" cy="950719"/>
          </a:xfrm>
        </p:spPr>
        <p:txBody>
          <a:bodyPr>
            <a:normAutofit/>
          </a:bodyPr>
          <a:lstStyle/>
          <a:p>
            <a:r>
              <a:rPr lang="en-US" dirty="0"/>
              <a:t>Fixation probability under WF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29B46E-D407-0D48-9F97-C14678BB8123}"/>
              </a:ext>
            </a:extLst>
          </p:cNvPr>
          <p:cNvSpPr/>
          <p:nvPr/>
        </p:nvSpPr>
        <p:spPr>
          <a:xfrm>
            <a:off x="3268091" y="1893169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5522FD-52CA-8A4C-B848-7983CB9F6D7A}"/>
              </a:ext>
            </a:extLst>
          </p:cNvPr>
          <p:cNvSpPr/>
          <p:nvPr/>
        </p:nvSpPr>
        <p:spPr>
          <a:xfrm>
            <a:off x="3268091" y="2337606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CAD9B0-8680-4C45-A4C9-FD069AF20AE9}"/>
              </a:ext>
            </a:extLst>
          </p:cNvPr>
          <p:cNvSpPr/>
          <p:nvPr/>
        </p:nvSpPr>
        <p:spPr>
          <a:xfrm>
            <a:off x="3268091" y="2782043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215E5B-4004-6D4F-8AA3-B5284A938A36}"/>
              </a:ext>
            </a:extLst>
          </p:cNvPr>
          <p:cNvSpPr/>
          <p:nvPr/>
        </p:nvSpPr>
        <p:spPr>
          <a:xfrm>
            <a:off x="3268091" y="3226480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64D820-88BE-E847-B8D0-AAB822A1888F}"/>
              </a:ext>
            </a:extLst>
          </p:cNvPr>
          <p:cNvSpPr/>
          <p:nvPr/>
        </p:nvSpPr>
        <p:spPr>
          <a:xfrm>
            <a:off x="3268091" y="3670917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056812-C666-B245-80CA-F52FD37E665A}"/>
              </a:ext>
            </a:extLst>
          </p:cNvPr>
          <p:cNvSpPr/>
          <p:nvPr/>
        </p:nvSpPr>
        <p:spPr>
          <a:xfrm>
            <a:off x="3268091" y="4115354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DF2B2D-A409-4D40-9F7A-E1AB33F9047D}"/>
              </a:ext>
            </a:extLst>
          </p:cNvPr>
          <p:cNvSpPr/>
          <p:nvPr/>
        </p:nvSpPr>
        <p:spPr>
          <a:xfrm>
            <a:off x="3268091" y="4559791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B47B5F-F869-9C4E-B48D-D825468FEF8C}"/>
              </a:ext>
            </a:extLst>
          </p:cNvPr>
          <p:cNvSpPr/>
          <p:nvPr/>
        </p:nvSpPr>
        <p:spPr>
          <a:xfrm>
            <a:off x="3268091" y="5004231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B7C26B-C317-2F44-89C7-E5F6F21A1CC9}"/>
              </a:ext>
            </a:extLst>
          </p:cNvPr>
          <p:cNvCxnSpPr/>
          <p:nvPr/>
        </p:nvCxnSpPr>
        <p:spPr>
          <a:xfrm>
            <a:off x="3661262" y="3571104"/>
            <a:ext cx="20538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2B26B7-7575-7B4C-B067-EE7F370295F0}"/>
              </a:ext>
            </a:extLst>
          </p:cNvPr>
          <p:cNvSpPr txBox="1"/>
          <p:nvPr/>
        </p:nvSpPr>
        <p:spPr>
          <a:xfrm>
            <a:off x="3714891" y="3696452"/>
            <a:ext cx="1934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 generations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151AD1-2FC2-F042-A598-114CB3992E9E}"/>
              </a:ext>
            </a:extLst>
          </p:cNvPr>
          <p:cNvSpPr txBox="1"/>
          <p:nvPr/>
        </p:nvSpPr>
        <p:spPr>
          <a:xfrm>
            <a:off x="3126171" y="5610919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DE96AA-FE06-284C-B519-B9C4BD97F277}"/>
              </a:ext>
            </a:extLst>
          </p:cNvPr>
          <p:cNvSpPr txBox="1"/>
          <p:nvPr/>
        </p:nvSpPr>
        <p:spPr>
          <a:xfrm>
            <a:off x="6692274" y="5610919"/>
            <a:ext cx="489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t=T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14E1EF-74FF-E3C9-65C1-24EDD012AAE6}"/>
              </a:ext>
            </a:extLst>
          </p:cNvPr>
          <p:cNvSpPr/>
          <p:nvPr/>
        </p:nvSpPr>
        <p:spPr>
          <a:xfrm>
            <a:off x="5885793" y="1893169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EC76787-2BEF-9F45-E33B-0831D53181C2}"/>
              </a:ext>
            </a:extLst>
          </p:cNvPr>
          <p:cNvSpPr/>
          <p:nvPr/>
        </p:nvSpPr>
        <p:spPr>
          <a:xfrm>
            <a:off x="5885793" y="2337606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FB236B3-84BB-9E07-73FC-7311F5AF158F}"/>
              </a:ext>
            </a:extLst>
          </p:cNvPr>
          <p:cNvSpPr/>
          <p:nvPr/>
        </p:nvSpPr>
        <p:spPr>
          <a:xfrm>
            <a:off x="5885793" y="3226480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3BCDE84-6A63-869D-CF6C-C1A3DF1791D4}"/>
              </a:ext>
            </a:extLst>
          </p:cNvPr>
          <p:cNvSpPr/>
          <p:nvPr/>
        </p:nvSpPr>
        <p:spPr>
          <a:xfrm>
            <a:off x="5885793" y="4559791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1C30436-ADF3-DC33-070E-C0297A67DC84}"/>
              </a:ext>
            </a:extLst>
          </p:cNvPr>
          <p:cNvSpPr/>
          <p:nvPr/>
        </p:nvSpPr>
        <p:spPr>
          <a:xfrm>
            <a:off x="5885793" y="5004231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C806CA96-DA73-98F1-6E04-CBF81E810932}"/>
              </a:ext>
            </a:extLst>
          </p:cNvPr>
          <p:cNvSpPr/>
          <p:nvPr/>
        </p:nvSpPr>
        <p:spPr>
          <a:xfrm>
            <a:off x="5885793" y="2782043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7F942D9-84EA-A79F-7C59-86CA8B6F79D4}"/>
              </a:ext>
            </a:extLst>
          </p:cNvPr>
          <p:cNvSpPr/>
          <p:nvPr/>
        </p:nvSpPr>
        <p:spPr>
          <a:xfrm>
            <a:off x="5886116" y="3670911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74FC689-4259-206F-B1D2-7BA2DE0BBF69}"/>
              </a:ext>
            </a:extLst>
          </p:cNvPr>
          <p:cNvSpPr/>
          <p:nvPr/>
        </p:nvSpPr>
        <p:spPr>
          <a:xfrm>
            <a:off x="5886116" y="4115351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2C0D05E-CEF1-FB39-20F4-925852D3F638}"/>
              </a:ext>
            </a:extLst>
          </p:cNvPr>
          <p:cNvSpPr/>
          <p:nvPr/>
        </p:nvSpPr>
        <p:spPr>
          <a:xfrm>
            <a:off x="7642585" y="1931255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A3C0C4B-E184-442C-9258-6D92956CE9EE}"/>
              </a:ext>
            </a:extLst>
          </p:cNvPr>
          <p:cNvSpPr/>
          <p:nvPr/>
        </p:nvSpPr>
        <p:spPr>
          <a:xfrm>
            <a:off x="7642585" y="2375692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EEB9C2-DB31-4AF2-77B7-5D37FAE85E46}"/>
              </a:ext>
            </a:extLst>
          </p:cNvPr>
          <p:cNvSpPr/>
          <p:nvPr/>
        </p:nvSpPr>
        <p:spPr>
          <a:xfrm>
            <a:off x="7642585" y="3264566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4D49B6D-E584-9144-D182-B819353B8FBB}"/>
              </a:ext>
            </a:extLst>
          </p:cNvPr>
          <p:cNvSpPr/>
          <p:nvPr/>
        </p:nvSpPr>
        <p:spPr>
          <a:xfrm>
            <a:off x="7642585" y="4597877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0387AC9-9CB1-F3B7-D766-D4D2EAB38CF3}"/>
              </a:ext>
            </a:extLst>
          </p:cNvPr>
          <p:cNvSpPr/>
          <p:nvPr/>
        </p:nvSpPr>
        <p:spPr>
          <a:xfrm>
            <a:off x="7642585" y="5042317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BD8BF3D-40A3-E59F-7E8B-6D7FD8A2814B}"/>
              </a:ext>
            </a:extLst>
          </p:cNvPr>
          <p:cNvSpPr/>
          <p:nvPr/>
        </p:nvSpPr>
        <p:spPr>
          <a:xfrm>
            <a:off x="7642585" y="2820129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7928695-AF2D-FDD8-75FB-8D60634B0550}"/>
              </a:ext>
            </a:extLst>
          </p:cNvPr>
          <p:cNvSpPr/>
          <p:nvPr/>
        </p:nvSpPr>
        <p:spPr>
          <a:xfrm>
            <a:off x="7642908" y="3708997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3F06BBD-DA9E-F0C2-3973-11801917224F}"/>
              </a:ext>
            </a:extLst>
          </p:cNvPr>
          <p:cNvSpPr/>
          <p:nvPr/>
        </p:nvSpPr>
        <p:spPr>
          <a:xfrm>
            <a:off x="7642908" y="4153437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D7D0B6-2437-7C6F-A334-E935C716717D}"/>
              </a:ext>
            </a:extLst>
          </p:cNvPr>
          <p:cNvSpPr txBox="1"/>
          <p:nvPr/>
        </p:nvSpPr>
        <p:spPr>
          <a:xfrm>
            <a:off x="6692274" y="3486245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698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54"/>
    </mc:Choice>
    <mc:Fallback xmlns="">
      <p:transition spd="slow" advTm="4485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119B-DDF5-B743-8F42-FC12B89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568"/>
          </a:xfrm>
        </p:spPr>
        <p:txBody>
          <a:bodyPr>
            <a:normAutofit/>
          </a:bodyPr>
          <a:lstStyle/>
          <a:p>
            <a:r>
              <a:rPr lang="en-US" sz="4000" dirty="0"/>
              <a:t>What is being modeled?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2193-7DCD-EE49-A8D3-FBF776B3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57" y="1670601"/>
            <a:ext cx="4666712" cy="449312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600" dirty="0"/>
              <a:t>Mutation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Selection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Drift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Linkage/recombination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Migration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2507525-08E7-AE2A-8AC2-367E605D553B}"/>
              </a:ext>
            </a:extLst>
          </p:cNvPr>
          <p:cNvSpPr/>
          <p:nvPr/>
        </p:nvSpPr>
        <p:spPr>
          <a:xfrm>
            <a:off x="4974336" y="3169920"/>
            <a:ext cx="1024128" cy="1182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643CE7-8B16-6202-3025-716B06F7F862}"/>
              </a:ext>
            </a:extLst>
          </p:cNvPr>
          <p:cNvSpPr txBox="1">
            <a:spLocks/>
          </p:cNvSpPr>
          <p:nvPr/>
        </p:nvSpPr>
        <p:spPr>
          <a:xfrm>
            <a:off x="5705856" y="3493008"/>
            <a:ext cx="5133383" cy="725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Allele frequencies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1440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21"/>
    </mc:Choice>
    <mc:Fallback xmlns="">
      <p:transition spd="slow" advTm="14821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8E7D-B247-7F42-9BEB-A2312213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0180" y="2953640"/>
            <a:ext cx="8651640" cy="950719"/>
          </a:xfrm>
        </p:spPr>
        <p:txBody>
          <a:bodyPr>
            <a:normAutofit fontScale="90000"/>
          </a:bodyPr>
          <a:lstStyle/>
          <a:p>
            <a:r>
              <a:rPr lang="en-US" dirty="0"/>
              <a:t>How long does it take for an allele to be fixed, or to be lost?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5619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42"/>
    </mc:Choice>
    <mc:Fallback xmlns="">
      <p:transition spd="slow" advTm="104142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52CFA7D-669A-C99E-C376-17A55BACC1F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84497384"/>
                  </p:ext>
                </p:extLst>
              </p:nvPr>
            </p:nvGraphicFramePr>
            <p:xfrm>
              <a:off x="838200" y="1103121"/>
              <a:ext cx="10515600" cy="33208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499824212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808031712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009078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Quantity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Relationship with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3884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Constant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035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)/2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591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𝑓𝑖𝑥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Constant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675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𝑓𝑖𝑥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≪1: 4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9503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𝑓𝑖𝑥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)/2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49346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52CFA7D-669A-C99E-C376-17A55BACC1F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784497384"/>
                  </p:ext>
                </p:extLst>
              </p:nvPr>
            </p:nvGraphicFramePr>
            <p:xfrm>
              <a:off x="838200" y="1103121"/>
              <a:ext cx="10515600" cy="33208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499824212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808031712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00907800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Quantity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Relationship with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388405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" t="-112195" r="-201087" b="-4609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Constant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03559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" t="-212195" r="-201087" b="-3609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62" t="-212195" r="-101087" b="-3609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62" t="-212195" r="-1087" b="-3609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5911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" t="-312195" r="-201087" b="-2609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62" t="-312195" r="-101087" b="-2609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Constant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675616"/>
                      </a:ext>
                    </a:extLst>
                  </a:tr>
                  <a:tr h="7300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" t="-291379" r="-201087" b="-8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62" t="-291379" r="-101087" b="-844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62" t="-291379" r="-1087" b="-844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950366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" t="-553659" r="-201087" b="-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62" t="-553659" r="-101087" b="-1951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62" t="-553659" r="-1087" b="-1951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9346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8146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8AF20-AB90-D1C6-0EF1-CEF8A933C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1458" y="3091292"/>
            <a:ext cx="8651640" cy="950719"/>
          </a:xfrm>
        </p:spPr>
        <p:txBody>
          <a:bodyPr>
            <a:normAutofit/>
          </a:bodyPr>
          <a:lstStyle/>
          <a:p>
            <a:r>
              <a:rPr lang="en-US" dirty="0"/>
              <a:t>Quantifying genetic diversity</a:t>
            </a:r>
          </a:p>
        </p:txBody>
      </p:sp>
    </p:spTree>
    <p:extLst>
      <p:ext uri="{BB962C8B-B14F-4D97-AF65-F5344CB8AC3E}">
        <p14:creationId xmlns:p14="http://schemas.microsoft.com/office/powerpoint/2010/main" val="9085114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A23AE-EAF8-6F4A-9418-AD768A68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661" y="291169"/>
            <a:ext cx="10515600" cy="950719"/>
          </a:xfrm>
        </p:spPr>
        <p:txBody>
          <a:bodyPr>
            <a:normAutofit/>
          </a:bodyPr>
          <a:lstStyle/>
          <a:p>
            <a:r>
              <a:rPr lang="en-US" dirty="0"/>
              <a:t>Heterozygosity under WF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229B46E-D407-0D48-9F97-C14678BB8123}"/>
              </a:ext>
            </a:extLst>
          </p:cNvPr>
          <p:cNvSpPr/>
          <p:nvPr/>
        </p:nvSpPr>
        <p:spPr>
          <a:xfrm>
            <a:off x="7020502" y="196559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5522FD-52CA-8A4C-B848-7983CB9F6D7A}"/>
              </a:ext>
            </a:extLst>
          </p:cNvPr>
          <p:cNvSpPr/>
          <p:nvPr/>
        </p:nvSpPr>
        <p:spPr>
          <a:xfrm>
            <a:off x="7020502" y="2410034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CAD9B0-8680-4C45-A4C9-FD069AF20AE9}"/>
              </a:ext>
            </a:extLst>
          </p:cNvPr>
          <p:cNvSpPr/>
          <p:nvPr/>
        </p:nvSpPr>
        <p:spPr>
          <a:xfrm>
            <a:off x="7020502" y="2854471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215E5B-4004-6D4F-8AA3-B5284A938A36}"/>
              </a:ext>
            </a:extLst>
          </p:cNvPr>
          <p:cNvSpPr/>
          <p:nvPr/>
        </p:nvSpPr>
        <p:spPr>
          <a:xfrm>
            <a:off x="7020502" y="3298908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F64D820-88BE-E847-B8D0-AAB822A1888F}"/>
              </a:ext>
            </a:extLst>
          </p:cNvPr>
          <p:cNvSpPr/>
          <p:nvPr/>
        </p:nvSpPr>
        <p:spPr>
          <a:xfrm>
            <a:off x="7020502" y="3743345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056812-C666-B245-80CA-F52FD37E665A}"/>
              </a:ext>
            </a:extLst>
          </p:cNvPr>
          <p:cNvSpPr/>
          <p:nvPr/>
        </p:nvSpPr>
        <p:spPr>
          <a:xfrm>
            <a:off x="7020502" y="4187782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DDF2B2D-A409-4D40-9F7A-E1AB33F9047D}"/>
              </a:ext>
            </a:extLst>
          </p:cNvPr>
          <p:cNvSpPr/>
          <p:nvPr/>
        </p:nvSpPr>
        <p:spPr>
          <a:xfrm>
            <a:off x="7020502" y="4632219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7B47B5F-F869-9C4E-B48D-D825468FEF8C}"/>
              </a:ext>
            </a:extLst>
          </p:cNvPr>
          <p:cNvSpPr/>
          <p:nvPr/>
        </p:nvSpPr>
        <p:spPr>
          <a:xfrm>
            <a:off x="7020502" y="5076659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EDA7409-BFA2-664C-907A-E15CAFE32F90}"/>
              </a:ext>
            </a:extLst>
          </p:cNvPr>
          <p:cNvSpPr/>
          <p:nvPr/>
        </p:nvSpPr>
        <p:spPr>
          <a:xfrm>
            <a:off x="9674364" y="1965597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C3F966F-E8ED-A447-9798-7B0E6242BD7F}"/>
              </a:ext>
            </a:extLst>
          </p:cNvPr>
          <p:cNvSpPr/>
          <p:nvPr/>
        </p:nvSpPr>
        <p:spPr>
          <a:xfrm>
            <a:off x="9674364" y="2410034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EE31A37-6293-5F45-8920-FBEE297C1E1D}"/>
              </a:ext>
            </a:extLst>
          </p:cNvPr>
          <p:cNvSpPr/>
          <p:nvPr/>
        </p:nvSpPr>
        <p:spPr>
          <a:xfrm>
            <a:off x="9674364" y="2854471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5B5AB65-A3A6-284E-945C-CBF8A01374BC}"/>
              </a:ext>
            </a:extLst>
          </p:cNvPr>
          <p:cNvSpPr/>
          <p:nvPr/>
        </p:nvSpPr>
        <p:spPr>
          <a:xfrm>
            <a:off x="9674364" y="3298908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3C3CB27-539A-0142-9238-801F30CB09A4}"/>
              </a:ext>
            </a:extLst>
          </p:cNvPr>
          <p:cNvSpPr/>
          <p:nvPr/>
        </p:nvSpPr>
        <p:spPr>
          <a:xfrm>
            <a:off x="9674364" y="3743345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BD7E077-01B3-1449-894A-F43F57E3252D}"/>
              </a:ext>
            </a:extLst>
          </p:cNvPr>
          <p:cNvSpPr/>
          <p:nvPr/>
        </p:nvSpPr>
        <p:spPr>
          <a:xfrm>
            <a:off x="9674364" y="4187782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91D69A3-CA8E-1444-B81B-0972BCA722BC}"/>
              </a:ext>
            </a:extLst>
          </p:cNvPr>
          <p:cNvSpPr/>
          <p:nvPr/>
        </p:nvSpPr>
        <p:spPr>
          <a:xfrm>
            <a:off x="9674364" y="4632219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296B824-D08C-BD4A-A381-4263B6E1EDFF}"/>
              </a:ext>
            </a:extLst>
          </p:cNvPr>
          <p:cNvSpPr/>
          <p:nvPr/>
        </p:nvSpPr>
        <p:spPr>
          <a:xfrm>
            <a:off x="9674364" y="5076659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B7C26B-C317-2F44-89C7-E5F6F21A1CC9}"/>
              </a:ext>
            </a:extLst>
          </p:cNvPr>
          <p:cNvCxnSpPr/>
          <p:nvPr/>
        </p:nvCxnSpPr>
        <p:spPr>
          <a:xfrm>
            <a:off x="7413673" y="3643532"/>
            <a:ext cx="20538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72B26B7-7575-7B4C-B067-EE7F370295F0}"/>
              </a:ext>
            </a:extLst>
          </p:cNvPr>
          <p:cNvSpPr txBox="1"/>
          <p:nvPr/>
        </p:nvSpPr>
        <p:spPr>
          <a:xfrm>
            <a:off x="7630420" y="3768886"/>
            <a:ext cx="164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generation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6151AD1-2FC2-F042-A598-114CB3992E9E}"/>
              </a:ext>
            </a:extLst>
          </p:cNvPr>
          <p:cNvSpPr txBox="1"/>
          <p:nvPr/>
        </p:nvSpPr>
        <p:spPr>
          <a:xfrm>
            <a:off x="6969099" y="568334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DE96AA-FE06-284C-B519-B9C4BD97F277}"/>
              </a:ext>
            </a:extLst>
          </p:cNvPr>
          <p:cNvSpPr txBox="1"/>
          <p:nvPr/>
        </p:nvSpPr>
        <p:spPr>
          <a:xfrm>
            <a:off x="9532444" y="568334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t+1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2B336468-2DA2-1144-990C-D103D95C00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8410" y="1567676"/>
                <a:ext cx="5724395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/>
                  <a:t>Probability that any two haplotypes differ: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Content Placeholder 2">
                <a:extLst>
                  <a:ext uri="{FF2B5EF4-FFF2-40B4-BE49-F238E27FC236}">
                    <a16:creationId xmlns:a16="http://schemas.microsoft.com/office/drawing/2014/main" id="{2B336468-2DA2-1144-990C-D103D95C00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8410" y="1567676"/>
                <a:ext cx="5724395" cy="4351338"/>
              </a:xfrm>
              <a:blipFill>
                <a:blip r:embed="rId4"/>
                <a:stretch>
                  <a:fillRect l="-2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C6CC8A4D-7E64-CF50-F329-23EA34F464C7}"/>
              </a:ext>
            </a:extLst>
          </p:cNvPr>
          <p:cNvSpPr/>
          <p:nvPr/>
        </p:nvSpPr>
        <p:spPr>
          <a:xfrm>
            <a:off x="9549721" y="1817052"/>
            <a:ext cx="1508855" cy="95072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2F269F-F93D-29DE-3997-D5312885F893}"/>
                  </a:ext>
                </a:extLst>
              </p:cNvPr>
              <p:cNvSpPr txBox="1"/>
              <p:nvPr/>
            </p:nvSpPr>
            <p:spPr>
              <a:xfrm>
                <a:off x="9855816" y="2311740"/>
                <a:ext cx="1162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2F269F-F93D-29DE-3997-D5312885F8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816" y="2311740"/>
                <a:ext cx="1162049" cy="369332"/>
              </a:xfrm>
              <a:prstGeom prst="rect">
                <a:avLst/>
              </a:prstGeom>
              <a:blipFill>
                <a:blip r:embed="rId5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08320F-1FB4-0306-8ECC-2DD74F374146}"/>
                  </a:ext>
                </a:extLst>
              </p:cNvPr>
              <p:cNvSpPr txBox="1"/>
              <p:nvPr/>
            </p:nvSpPr>
            <p:spPr>
              <a:xfrm>
                <a:off x="9884571" y="1874440"/>
                <a:ext cx="1156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008320F-1FB4-0306-8ECC-2DD74F374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571" y="1874440"/>
                <a:ext cx="1156727" cy="369332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9341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54"/>
    </mc:Choice>
    <mc:Fallback xmlns="">
      <p:transition spd="slow" advTm="44854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A776C1-4F44-ABAC-A5EB-B7D735ABC41C}"/>
                  </a:ext>
                </a:extLst>
              </p:cNvPr>
              <p:cNvSpPr txBox="1"/>
              <p:nvPr/>
            </p:nvSpPr>
            <p:spPr>
              <a:xfrm>
                <a:off x="426732" y="2959574"/>
                <a:ext cx="6096000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kern="100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𝑎𝑎</m:t>
                          </m:r>
                        </m:sub>
                      </m:sSub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𝑨𝒂</m:t>
                          </m:r>
                        </m:sub>
                      </m:sSub>
                      <m:r>
                        <a:rPr lang="en-US" sz="40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40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US" sz="40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𝒑</m:t>
                      </m:r>
                      <m:d>
                        <m:dPr>
                          <m:ctrlP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4000" b="1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𝒑</m:t>
                          </m:r>
                        </m:e>
                      </m:d>
                      <m:r>
                        <a:rPr lang="en-US" sz="40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4000" b="1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𝑯</m:t>
                      </m:r>
                    </m:oMath>
                  </m:oMathPara>
                </a14:m>
                <a:endParaRPr lang="en-US" sz="4000" b="1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0" marR="0">
                  <a:spcBef>
                    <a:spcPts val="0"/>
                  </a:spcBef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𝐴𝐴</m:t>
                          </m:r>
                        </m:sub>
                      </m:sSub>
                      <m:r>
                        <a:rPr lang="en-US" sz="4000" i="1" kern="1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4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US" sz="4000" i="1" kern="1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sz="4000" i="1" kern="1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4000" kern="100" dirty="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A776C1-4F44-ABAC-A5EB-B7D735ABC4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32" y="2959574"/>
                <a:ext cx="6096000" cy="1938992"/>
              </a:xfrm>
              <a:prstGeom prst="rect">
                <a:avLst/>
              </a:prstGeom>
              <a:blipFill>
                <a:blip r:embed="rId2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80248B8-69FD-351E-A3F1-B79C5DF60D75}"/>
              </a:ext>
            </a:extLst>
          </p:cNvPr>
          <p:cNvSpPr txBox="1"/>
          <p:nvPr/>
        </p:nvSpPr>
        <p:spPr>
          <a:xfrm>
            <a:off x="495558" y="547021"/>
            <a:ext cx="90908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venir Book" panose="02000503020000020003" pitchFamily="2" charset="0"/>
              </a:rPr>
              <a:t>Heterozygosity = proportion of heterozygotes under random mating (“Hardy-Weinberg Equilibrium”)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FD61B24-A89C-2204-9D0F-F4F1C3C97158}"/>
              </a:ext>
            </a:extLst>
          </p:cNvPr>
          <p:cNvSpPr/>
          <p:nvPr/>
        </p:nvSpPr>
        <p:spPr>
          <a:xfrm>
            <a:off x="7020502" y="196559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AB1485C-C22E-6A82-9C86-7B78F314BA23}"/>
              </a:ext>
            </a:extLst>
          </p:cNvPr>
          <p:cNvSpPr/>
          <p:nvPr/>
        </p:nvSpPr>
        <p:spPr>
          <a:xfrm>
            <a:off x="7020502" y="2410034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485A59-3D1C-1BDB-22C0-0AF7B0D31283}"/>
              </a:ext>
            </a:extLst>
          </p:cNvPr>
          <p:cNvSpPr/>
          <p:nvPr/>
        </p:nvSpPr>
        <p:spPr>
          <a:xfrm>
            <a:off x="7020502" y="2854471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E2209B7-80C6-F26A-38C9-F5F687C17F6B}"/>
              </a:ext>
            </a:extLst>
          </p:cNvPr>
          <p:cNvSpPr/>
          <p:nvPr/>
        </p:nvSpPr>
        <p:spPr>
          <a:xfrm>
            <a:off x="7020502" y="3298908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08EA7EF-CDAD-C787-0AAE-8016A37F36D5}"/>
              </a:ext>
            </a:extLst>
          </p:cNvPr>
          <p:cNvSpPr/>
          <p:nvPr/>
        </p:nvSpPr>
        <p:spPr>
          <a:xfrm>
            <a:off x="7020502" y="3743345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CD27969-2DF4-8A80-3F3A-86C1FA94B939}"/>
              </a:ext>
            </a:extLst>
          </p:cNvPr>
          <p:cNvSpPr/>
          <p:nvPr/>
        </p:nvSpPr>
        <p:spPr>
          <a:xfrm>
            <a:off x="7020502" y="4187782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7B16AF-B6CC-DEFA-06EF-31F4B7F4AE34}"/>
              </a:ext>
            </a:extLst>
          </p:cNvPr>
          <p:cNvSpPr/>
          <p:nvPr/>
        </p:nvSpPr>
        <p:spPr>
          <a:xfrm>
            <a:off x="7020502" y="4632219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ED10330-CCCA-9206-519E-0653B6F3CD4B}"/>
              </a:ext>
            </a:extLst>
          </p:cNvPr>
          <p:cNvSpPr/>
          <p:nvPr/>
        </p:nvSpPr>
        <p:spPr>
          <a:xfrm>
            <a:off x="7020502" y="5076659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743D3DF-208A-1247-F04D-529D8A219D5A}"/>
              </a:ext>
            </a:extLst>
          </p:cNvPr>
          <p:cNvSpPr/>
          <p:nvPr/>
        </p:nvSpPr>
        <p:spPr>
          <a:xfrm>
            <a:off x="9674364" y="1965597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9B54271-92E8-BA29-AA34-B9971C660327}"/>
              </a:ext>
            </a:extLst>
          </p:cNvPr>
          <p:cNvSpPr/>
          <p:nvPr/>
        </p:nvSpPr>
        <p:spPr>
          <a:xfrm>
            <a:off x="9674364" y="2410034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0B51147-C2FE-CA26-EF91-14F99A330CA0}"/>
              </a:ext>
            </a:extLst>
          </p:cNvPr>
          <p:cNvSpPr/>
          <p:nvPr/>
        </p:nvSpPr>
        <p:spPr>
          <a:xfrm>
            <a:off x="9674364" y="2854471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3595B84-3216-888E-2A75-A5EDBD362FD4}"/>
              </a:ext>
            </a:extLst>
          </p:cNvPr>
          <p:cNvSpPr/>
          <p:nvPr/>
        </p:nvSpPr>
        <p:spPr>
          <a:xfrm>
            <a:off x="9674364" y="3298908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044C9AE-7AB0-DEE5-16D0-C4FED6615CAC}"/>
              </a:ext>
            </a:extLst>
          </p:cNvPr>
          <p:cNvSpPr/>
          <p:nvPr/>
        </p:nvSpPr>
        <p:spPr>
          <a:xfrm>
            <a:off x="9674364" y="3743345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28E42B1-2884-D360-B18E-5C03F8A35E41}"/>
              </a:ext>
            </a:extLst>
          </p:cNvPr>
          <p:cNvSpPr/>
          <p:nvPr/>
        </p:nvSpPr>
        <p:spPr>
          <a:xfrm>
            <a:off x="9674364" y="4187782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D631411-15C4-353D-AFE9-6FB97C7492F8}"/>
              </a:ext>
            </a:extLst>
          </p:cNvPr>
          <p:cNvSpPr/>
          <p:nvPr/>
        </p:nvSpPr>
        <p:spPr>
          <a:xfrm>
            <a:off x="9674364" y="4632219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1654098-BA07-466E-725D-3A52DA97F3C0}"/>
              </a:ext>
            </a:extLst>
          </p:cNvPr>
          <p:cNvSpPr/>
          <p:nvPr/>
        </p:nvSpPr>
        <p:spPr>
          <a:xfrm>
            <a:off x="9674364" y="5076659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C100524-619F-F5E6-D5C5-000BAF94E9E5}"/>
              </a:ext>
            </a:extLst>
          </p:cNvPr>
          <p:cNvCxnSpPr/>
          <p:nvPr/>
        </p:nvCxnSpPr>
        <p:spPr>
          <a:xfrm>
            <a:off x="7413673" y="3643532"/>
            <a:ext cx="20538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A312E61-142D-A670-787D-7C64D933D082}"/>
              </a:ext>
            </a:extLst>
          </p:cNvPr>
          <p:cNvSpPr txBox="1"/>
          <p:nvPr/>
        </p:nvSpPr>
        <p:spPr>
          <a:xfrm>
            <a:off x="7630420" y="3768886"/>
            <a:ext cx="164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generation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53D9CA-9C29-1CAD-EC27-861DA9E27A6A}"/>
              </a:ext>
            </a:extLst>
          </p:cNvPr>
          <p:cNvSpPr txBox="1"/>
          <p:nvPr/>
        </p:nvSpPr>
        <p:spPr>
          <a:xfrm>
            <a:off x="6969099" y="568334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C7497B4-A67A-A9F8-5B48-D60642F420C0}"/>
              </a:ext>
            </a:extLst>
          </p:cNvPr>
          <p:cNvSpPr txBox="1"/>
          <p:nvPr/>
        </p:nvSpPr>
        <p:spPr>
          <a:xfrm>
            <a:off x="9532444" y="568334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t+1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6103D23-A84D-0E4B-5C7C-FF1B6A0DFE8A}"/>
              </a:ext>
            </a:extLst>
          </p:cNvPr>
          <p:cNvSpPr/>
          <p:nvPr/>
        </p:nvSpPr>
        <p:spPr>
          <a:xfrm>
            <a:off x="9549721" y="1817052"/>
            <a:ext cx="1508855" cy="95072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29D6F75-016A-2E07-600A-63F5D6C34BE8}"/>
                  </a:ext>
                </a:extLst>
              </p:cNvPr>
              <p:cNvSpPr txBox="1"/>
              <p:nvPr/>
            </p:nvSpPr>
            <p:spPr>
              <a:xfrm>
                <a:off x="9855816" y="2311740"/>
                <a:ext cx="1162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29D6F75-016A-2E07-600A-63F5D6C34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816" y="2311740"/>
                <a:ext cx="1162049" cy="369332"/>
              </a:xfrm>
              <a:prstGeom prst="rect">
                <a:avLst/>
              </a:prstGeom>
              <a:blipFill>
                <a:blip r:embed="rId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AF4B58B-D6B7-D5BC-D7DE-806520F22E6D}"/>
                  </a:ext>
                </a:extLst>
              </p:cNvPr>
              <p:cNvSpPr txBox="1"/>
              <p:nvPr/>
            </p:nvSpPr>
            <p:spPr>
              <a:xfrm>
                <a:off x="9884571" y="1874440"/>
                <a:ext cx="1156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AF4B58B-D6B7-D5BC-D7DE-806520F22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571" y="1874440"/>
                <a:ext cx="115672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EF1E3D2-686B-3CA9-98B5-D73BA7D6D459}"/>
                  </a:ext>
                </a:extLst>
              </p:cNvPr>
              <p:cNvSpPr txBox="1"/>
              <p:nvPr/>
            </p:nvSpPr>
            <p:spPr>
              <a:xfrm>
                <a:off x="9311090" y="1409092"/>
                <a:ext cx="19861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EF1E3D2-686B-3CA9-98B5-D73BA7D6D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090" y="1409092"/>
                <a:ext cx="19861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42730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18E7D-B247-7F42-9BEB-A2312213F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123" y="3125234"/>
            <a:ext cx="5837470" cy="106254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How does </a:t>
            </a:r>
            <a:r>
              <a:rPr lang="en-US" sz="4000" dirty="0" err="1"/>
              <a:t>H</a:t>
            </a:r>
            <a:r>
              <a:rPr lang="en-US" sz="4000" baseline="-25000" dirty="0" err="1"/>
              <a:t>t</a:t>
            </a:r>
            <a:r>
              <a:rPr lang="en-US" sz="4000" dirty="0"/>
              <a:t> change due to drift?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BD9B8FC-B1FF-72AB-31EE-4B11D61AAEA1}"/>
              </a:ext>
            </a:extLst>
          </p:cNvPr>
          <p:cNvSpPr/>
          <p:nvPr/>
        </p:nvSpPr>
        <p:spPr>
          <a:xfrm>
            <a:off x="7020502" y="1965597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52E3B3-113E-9F56-D269-7A5E013A4F7C}"/>
              </a:ext>
            </a:extLst>
          </p:cNvPr>
          <p:cNvSpPr/>
          <p:nvPr/>
        </p:nvSpPr>
        <p:spPr>
          <a:xfrm>
            <a:off x="7020502" y="2410034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C00361B-A4B1-A679-D469-2CE51418F74B}"/>
              </a:ext>
            </a:extLst>
          </p:cNvPr>
          <p:cNvSpPr/>
          <p:nvPr/>
        </p:nvSpPr>
        <p:spPr>
          <a:xfrm>
            <a:off x="7020502" y="2854471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E732862-5390-C646-9481-03D5A0C868AF}"/>
              </a:ext>
            </a:extLst>
          </p:cNvPr>
          <p:cNvSpPr/>
          <p:nvPr/>
        </p:nvSpPr>
        <p:spPr>
          <a:xfrm>
            <a:off x="7020502" y="3298908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BFC09BA-BB80-12D3-7EF3-E6C9B7513C78}"/>
              </a:ext>
            </a:extLst>
          </p:cNvPr>
          <p:cNvSpPr/>
          <p:nvPr/>
        </p:nvSpPr>
        <p:spPr>
          <a:xfrm>
            <a:off x="7020502" y="3743345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0DB184-5E92-51C8-0D4B-0448530DBA42}"/>
              </a:ext>
            </a:extLst>
          </p:cNvPr>
          <p:cNvSpPr/>
          <p:nvPr/>
        </p:nvSpPr>
        <p:spPr>
          <a:xfrm>
            <a:off x="7020502" y="4187782"/>
            <a:ext cx="210207" cy="21020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E436F5-5D71-FA4B-1285-E59E0EC2A683}"/>
              </a:ext>
            </a:extLst>
          </p:cNvPr>
          <p:cNvSpPr/>
          <p:nvPr/>
        </p:nvSpPr>
        <p:spPr>
          <a:xfrm>
            <a:off x="7020502" y="4632219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A4B4C9-C79B-58AA-3DD1-58F28ACBF23E}"/>
              </a:ext>
            </a:extLst>
          </p:cNvPr>
          <p:cNvSpPr/>
          <p:nvPr/>
        </p:nvSpPr>
        <p:spPr>
          <a:xfrm>
            <a:off x="7020502" y="5076659"/>
            <a:ext cx="210207" cy="2102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08DDCF-A837-2A2C-093F-B9B0C96B47B2}"/>
              </a:ext>
            </a:extLst>
          </p:cNvPr>
          <p:cNvSpPr/>
          <p:nvPr/>
        </p:nvSpPr>
        <p:spPr>
          <a:xfrm>
            <a:off x="9674364" y="1965597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416A9C-D481-BDBE-F929-408A46FE95E5}"/>
              </a:ext>
            </a:extLst>
          </p:cNvPr>
          <p:cNvSpPr/>
          <p:nvPr/>
        </p:nvSpPr>
        <p:spPr>
          <a:xfrm>
            <a:off x="9674364" y="2410034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D052938-0AF2-DAEA-0803-CDAC3314C7C7}"/>
              </a:ext>
            </a:extLst>
          </p:cNvPr>
          <p:cNvSpPr/>
          <p:nvPr/>
        </p:nvSpPr>
        <p:spPr>
          <a:xfrm>
            <a:off x="9674364" y="2854471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A93500D-2271-B6EB-D497-AC8D3CD2F090}"/>
              </a:ext>
            </a:extLst>
          </p:cNvPr>
          <p:cNvSpPr/>
          <p:nvPr/>
        </p:nvSpPr>
        <p:spPr>
          <a:xfrm>
            <a:off x="9674364" y="3298908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5A3BC1-2E3C-0C15-582A-EAE579FE6A46}"/>
              </a:ext>
            </a:extLst>
          </p:cNvPr>
          <p:cNvSpPr/>
          <p:nvPr/>
        </p:nvSpPr>
        <p:spPr>
          <a:xfrm>
            <a:off x="9674364" y="3743345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81DC0E-703F-4110-6D03-08FE45F9C726}"/>
              </a:ext>
            </a:extLst>
          </p:cNvPr>
          <p:cNvSpPr/>
          <p:nvPr/>
        </p:nvSpPr>
        <p:spPr>
          <a:xfrm>
            <a:off x="9674364" y="4187782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02229B-09B8-E491-080C-B640B1EF05F5}"/>
              </a:ext>
            </a:extLst>
          </p:cNvPr>
          <p:cNvSpPr/>
          <p:nvPr/>
        </p:nvSpPr>
        <p:spPr>
          <a:xfrm>
            <a:off x="9674364" y="4632219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6356F5-B292-B55E-94E4-89B3AC74D052}"/>
              </a:ext>
            </a:extLst>
          </p:cNvPr>
          <p:cNvSpPr/>
          <p:nvPr/>
        </p:nvSpPr>
        <p:spPr>
          <a:xfrm>
            <a:off x="9674364" y="5076659"/>
            <a:ext cx="210207" cy="210207"/>
          </a:xfrm>
          <a:prstGeom prst="ellipse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9825B2-DF5C-6446-3059-671D77059DBF}"/>
              </a:ext>
            </a:extLst>
          </p:cNvPr>
          <p:cNvCxnSpPr/>
          <p:nvPr/>
        </p:nvCxnSpPr>
        <p:spPr>
          <a:xfrm>
            <a:off x="7413673" y="3643532"/>
            <a:ext cx="205388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EA3945-87E7-74CC-27A8-FD074D63DA46}"/>
              </a:ext>
            </a:extLst>
          </p:cNvPr>
          <p:cNvSpPr txBox="1"/>
          <p:nvPr/>
        </p:nvSpPr>
        <p:spPr>
          <a:xfrm>
            <a:off x="7630420" y="3768886"/>
            <a:ext cx="164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 generation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E2B8BE-EBDD-E9EB-97CB-EF7527EDE37C}"/>
              </a:ext>
            </a:extLst>
          </p:cNvPr>
          <p:cNvSpPr txBox="1"/>
          <p:nvPr/>
        </p:nvSpPr>
        <p:spPr>
          <a:xfrm>
            <a:off x="6969099" y="5683347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894A29-0735-F93D-D40A-89506CA1883E}"/>
              </a:ext>
            </a:extLst>
          </p:cNvPr>
          <p:cNvSpPr txBox="1"/>
          <p:nvPr/>
        </p:nvSpPr>
        <p:spPr>
          <a:xfrm>
            <a:off x="9532444" y="5683347"/>
            <a:ext cx="49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t+1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23E7E36-7258-9D12-3C70-3BAD920FBBE1}"/>
              </a:ext>
            </a:extLst>
          </p:cNvPr>
          <p:cNvSpPr/>
          <p:nvPr/>
        </p:nvSpPr>
        <p:spPr>
          <a:xfrm>
            <a:off x="9549721" y="1817052"/>
            <a:ext cx="1508855" cy="950720"/>
          </a:xfrm>
          <a:prstGeom prst="rect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F29A34-18BE-28EB-FF66-DCC5B9086A94}"/>
                  </a:ext>
                </a:extLst>
              </p:cNvPr>
              <p:cNvSpPr txBox="1"/>
              <p:nvPr/>
            </p:nvSpPr>
            <p:spPr>
              <a:xfrm>
                <a:off x="9855816" y="2311740"/>
                <a:ext cx="1162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5F29A34-18BE-28EB-FF66-DCC5B9086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5816" y="2311740"/>
                <a:ext cx="1162049" cy="369332"/>
              </a:xfrm>
              <a:prstGeom prst="rect">
                <a:avLst/>
              </a:prstGeom>
              <a:blipFill>
                <a:blip r:embed="rId4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45A627-B769-F9D1-2D95-89E5D37971DE}"/>
                  </a:ext>
                </a:extLst>
              </p:cNvPr>
              <p:cNvSpPr txBox="1"/>
              <p:nvPr/>
            </p:nvSpPr>
            <p:spPr>
              <a:xfrm>
                <a:off x="9884571" y="1874440"/>
                <a:ext cx="1156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or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F45A627-B769-F9D1-2D95-89E5D37971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4571" y="1874440"/>
                <a:ext cx="1156727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0BFD57-829D-2076-CB1F-1A3E35999696}"/>
                  </a:ext>
                </a:extLst>
              </p:cNvPr>
              <p:cNvSpPr txBox="1"/>
              <p:nvPr/>
            </p:nvSpPr>
            <p:spPr>
              <a:xfrm>
                <a:off x="9311090" y="1409092"/>
                <a:ext cx="19861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90BFD57-829D-2076-CB1F-1A3E35999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1090" y="1409092"/>
                <a:ext cx="198611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49789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142"/>
    </mc:Choice>
    <mc:Fallback xmlns="">
      <p:transition spd="slow" advTm="104142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A299-59E4-D6E0-AAEF-A7A6C1A0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Mutation-drift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86C5D-72B5-1BA4-D61F-B5A008807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Mutation</a:t>
                </a:r>
                <a:r>
                  <a:rPr lang="en-US" dirty="0"/>
                  <a:t>: increases heterozygosity, except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Drift</a:t>
                </a:r>
                <a:r>
                  <a:rPr lang="en-US" dirty="0"/>
                  <a:t>: decreases heterozygosity, except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there a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at which these effects are in balance?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86C5D-72B5-1BA4-D61F-B5A008807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6956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A299-59E4-D6E0-AAEF-A7A6C1A03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Mutation-drift balance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86C5D-72B5-1BA4-D61F-B5A008807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Mutation</a:t>
                </a:r>
                <a:r>
                  <a:rPr lang="en-US" dirty="0"/>
                  <a:t>: increases heterozygosity, except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2"/>
                    </a:solidFill>
                  </a:rPr>
                  <a:t>Drift</a:t>
                </a:r>
                <a:r>
                  <a:rPr lang="en-US" dirty="0"/>
                  <a:t>: decreases heterozygosity, except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Is there a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at which these effects are in balance?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2−4</m:t>
                          </m:r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≈4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886C5D-72B5-1BA4-D61F-B5A008807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9F992-A518-19EF-EB6A-2027D57A5F20}"/>
                  </a:ext>
                </a:extLst>
              </p:cNvPr>
              <p:cNvSpPr txBox="1"/>
              <p:nvPr/>
            </p:nvSpPr>
            <p:spPr>
              <a:xfrm>
                <a:off x="3476625" y="5918462"/>
                <a:ext cx="5070234" cy="5170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Note: classical result under “infinite alleles”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F9F992-A518-19EF-EB6A-2027D57A5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625" y="5918462"/>
                <a:ext cx="5070234" cy="517001"/>
              </a:xfrm>
              <a:prstGeom prst="rect">
                <a:avLst/>
              </a:prstGeom>
              <a:blipFill>
                <a:blip r:embed="rId3"/>
                <a:stretch>
                  <a:fillRect l="-1000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7903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52CFA7D-669A-C99E-C376-17A55BACC1F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47045460"/>
                  </p:ext>
                </p:extLst>
              </p:nvPr>
            </p:nvGraphicFramePr>
            <p:xfrm>
              <a:off x="838200" y="1103121"/>
              <a:ext cx="10515600" cy="478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499824212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808031712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00907800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Quantity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Relationship with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38840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0355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𝑉𝑎𝑟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)/2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755911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𝑓𝑖𝑥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67561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𝑓𝑖𝑥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→0: 4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695036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𝑓𝑖𝑥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)/2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49346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53656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when</m:t>
                                    </m:r>
                                    <m:r>
                                      <a:rPr lang="en-US" sz="28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</a:rPr>
                                      <m:t>≪1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800" dirty="0"/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sz="2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73932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152CFA7D-669A-C99E-C376-17A55BACC1F0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347045460"/>
                  </p:ext>
                </p:extLst>
              </p:nvPr>
            </p:nvGraphicFramePr>
            <p:xfrm>
              <a:off x="838200" y="1103121"/>
              <a:ext cx="10515600" cy="47839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200">
                      <a:extLst>
                        <a:ext uri="{9D8B030D-6E8A-4147-A177-3AD203B41FA5}">
                          <a16:colId xmlns:a16="http://schemas.microsoft.com/office/drawing/2014/main" val="2499824212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1808031712"/>
                        </a:ext>
                      </a:extLst>
                    </a:gridCol>
                    <a:gridCol w="3505200">
                      <a:extLst>
                        <a:ext uri="{9D8B030D-6E8A-4147-A177-3AD203B41FA5}">
                          <a16:colId xmlns:a16="http://schemas.microsoft.com/office/drawing/2014/main" val="3009078008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Quantity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Formula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Relationship with 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7388405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" t="-112195" r="-201087" b="-7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8503559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" t="-212195" r="-201087" b="-6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62" t="-212195" r="-101087" b="-6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62" t="-212195" r="-1087" b="-6243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75591172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" t="-312195" r="-201087" b="-5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62" t="-312195" r="-101087" b="-5243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None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001675616"/>
                      </a:ext>
                    </a:extLst>
                  </a:tr>
                  <a:tr h="7300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" t="-296491" r="-201087" b="-2771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62" t="-296491" r="-101087" b="-27719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62" t="-296491" r="-1087" b="-2771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6950366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" t="-551220" r="-201087" b="-28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62" t="-551220" r="-101087" b="-28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62" t="-551220" r="-1087" b="-285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493467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" t="-651220" r="-201087" b="-18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62" t="-651220" r="-101087" b="-18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62" t="-651220" r="-1087" b="-185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536567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62" t="-410667" r="-201087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62" t="-410667" r="-101087" b="-1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362" t="-410667" r="-1087" b="-1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739320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289143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EA2A-5131-3555-BB94-6C3B4D05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site frequency spectrum (SFS)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FD226B1-2825-D037-F509-7FA066323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0513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Fraction of sites with derived allele count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FD226B1-2825-D037-F509-7FA066323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0513"/>
                <a:ext cx="10515600" cy="5032376"/>
              </a:xfrm>
              <a:blipFill>
                <a:blip r:embed="rId2"/>
                <a:stretch>
                  <a:fillRect l="-965" t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47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590702F-AFAB-7E8A-0565-81738F52F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overview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5767A0-D00C-88CB-B48E-55BBF692E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16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Most classes: lecture followed by coding-based activity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Today: mutation, drift, Wright-Fisher</a:t>
            </a:r>
          </a:p>
          <a:p>
            <a:r>
              <a:rPr lang="en-US" dirty="0"/>
              <a:t>L2: natural selection I</a:t>
            </a:r>
          </a:p>
          <a:p>
            <a:r>
              <a:rPr lang="en-US" dirty="0"/>
              <a:t>L3: population structure and demography</a:t>
            </a:r>
          </a:p>
          <a:p>
            <a:r>
              <a:rPr lang="en-US" dirty="0"/>
              <a:t>L4: linkage and recombination</a:t>
            </a:r>
          </a:p>
          <a:p>
            <a:r>
              <a:rPr lang="en-US" dirty="0"/>
              <a:t>L5: natural selection II</a:t>
            </a:r>
          </a:p>
          <a:p>
            <a:r>
              <a:rPr lang="en-US" dirty="0"/>
              <a:t>L6: topic</a:t>
            </a:r>
          </a:p>
          <a:p>
            <a:endParaRPr lang="en-US" dirty="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9655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885"/>
    </mc:Choice>
    <mc:Fallback xmlns="">
      <p:transition spd="slow" advTm="44885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EA2A-5131-3555-BB94-6C3B4D05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site frequency spectrum (SFS)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FD226B1-2825-D037-F509-7FA066323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0513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Fraction of sites with derived allele count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Approximate fraction of sites with derived count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0.58+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FD226B1-2825-D037-F509-7FA066323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0513"/>
                <a:ext cx="10515600" cy="5032376"/>
              </a:xfrm>
              <a:blipFill>
                <a:blip r:embed="rId2"/>
                <a:stretch>
                  <a:fillRect l="-965" t="-1763" b="-11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3394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9EA2A-5131-3555-BB94-6C3B4D05C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site frequency spectrum (SFS)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FD226B1-2825-D037-F509-7FA0663234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0513"/>
                <a:ext cx="10515600" cy="503237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Fraction of sites with derived allele count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Approximate fraction of sites with derived count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≈4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>
                                  <a:latin typeface="Cambria Math" panose="02040503050406030204" pitchFamily="18" charset="0"/>
                                </a:rPr>
                                <m:t>0.58+</m:t>
                              </m:r>
                              <m:r>
                                <m:rPr>
                                  <m:sty m:val="p"/>
                                </m:rPr>
                                <a:rPr lang="en-US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Same number of sites with AF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 dirty="0" err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if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6FD226B1-2825-D037-F509-7FA0663234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0513"/>
                <a:ext cx="10515600" cy="5032376"/>
              </a:xfrm>
              <a:blipFill>
                <a:blip r:embed="rId2"/>
                <a:stretch>
                  <a:fillRect l="-965" t="-1763" b="-11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1458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C447-9FE1-8DF2-C3F4-D6158613C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2719E-0003-C569-896B-380411B3B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288"/>
            <a:ext cx="10515600" cy="4351338"/>
          </a:xfrm>
        </p:spPr>
        <p:txBody>
          <a:bodyPr/>
          <a:lstStyle/>
          <a:p>
            <a:r>
              <a:rPr lang="en-US" dirty="0"/>
              <a:t>Hardy-Weinberg models drift as Binomial sampling</a:t>
            </a:r>
          </a:p>
          <a:p>
            <a:r>
              <a:rPr lang="en-US" dirty="0"/>
              <a:t>Drift is slower in large populations</a:t>
            </a:r>
          </a:p>
          <a:p>
            <a:r>
              <a:rPr lang="en-US" dirty="0"/>
              <a:t>Fixation probability and fixation time</a:t>
            </a:r>
          </a:p>
          <a:p>
            <a:r>
              <a:rPr lang="en-US" dirty="0"/>
              <a:t>Heterozygosity as a measure of diversity</a:t>
            </a:r>
          </a:p>
          <a:p>
            <a:r>
              <a:rPr lang="en-US" dirty="0"/>
              <a:t>Site frequency spectrum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EC0580-43B5-D046-1044-64ED2B6989EE}"/>
              </a:ext>
            </a:extLst>
          </p:cNvPr>
          <p:cNvSpPr txBox="1"/>
          <p:nvPr/>
        </p:nvSpPr>
        <p:spPr>
          <a:xfrm>
            <a:off x="2658486" y="4966324"/>
            <a:ext cx="82492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 err="1">
                <a:latin typeface="Avenir Book" panose="02000503020000020003" pitchFamily="2" charset="0"/>
              </a:rPr>
              <a:t>github.com</a:t>
            </a:r>
            <a:r>
              <a:rPr lang="en-US" sz="3200" dirty="0">
                <a:latin typeface="Avenir Book" panose="02000503020000020003" pitchFamily="2" charset="0"/>
              </a:rPr>
              <a:t>/</a:t>
            </a:r>
            <a:r>
              <a:rPr lang="en-US" sz="3200" dirty="0" err="1">
                <a:latin typeface="Avenir Book" panose="02000503020000020003" pitchFamily="2" charset="0"/>
              </a:rPr>
              <a:t>oclb</a:t>
            </a:r>
            <a:r>
              <a:rPr lang="en-US" sz="3200" dirty="0">
                <a:latin typeface="Avenir Book" panose="02000503020000020003" pitchFamily="2" charset="0"/>
              </a:rPr>
              <a:t>/bmif201_2025</a:t>
            </a:r>
          </a:p>
        </p:txBody>
      </p:sp>
    </p:spTree>
    <p:extLst>
      <p:ext uri="{BB962C8B-B14F-4D97-AF65-F5344CB8AC3E}">
        <p14:creationId xmlns:p14="http://schemas.microsoft.com/office/powerpoint/2010/main" val="3102417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A119B-DDF5-B743-8F42-FC12B8992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568"/>
          </a:xfrm>
        </p:spPr>
        <p:txBody>
          <a:bodyPr>
            <a:normAutofit/>
          </a:bodyPr>
          <a:lstStyle/>
          <a:p>
            <a:r>
              <a:rPr lang="en-US" sz="4000" dirty="0"/>
              <a:t>Today: Wright-Fisher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D2193-7DCD-EE49-A8D3-FBF776B33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657" y="1670601"/>
            <a:ext cx="4666712" cy="4493129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600" b="1" dirty="0"/>
              <a:t>Mutation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strike="sngStrike" dirty="0"/>
              <a:t>Selection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b="1" dirty="0"/>
              <a:t>Drift</a:t>
            </a:r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strike="sngStrike" dirty="0"/>
              <a:t>Recombination</a:t>
            </a:r>
          </a:p>
          <a:p>
            <a:pPr marL="0" indent="0" algn="ctr">
              <a:buNone/>
            </a:pPr>
            <a:endParaRPr lang="en-US" sz="3600" strike="sngStrike" dirty="0"/>
          </a:p>
          <a:p>
            <a:pPr marL="0" indent="0" algn="ctr">
              <a:buNone/>
            </a:pPr>
            <a:r>
              <a:rPr lang="en-US" sz="3600" strike="sngStrike" dirty="0"/>
              <a:t>Migration</a:t>
            </a:r>
          </a:p>
          <a:p>
            <a:pPr marL="0" indent="0" algn="ctr">
              <a:buNone/>
            </a:pPr>
            <a:endParaRPr lang="en-US" sz="3200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22507525-08E7-AE2A-8AC2-367E605D553B}"/>
              </a:ext>
            </a:extLst>
          </p:cNvPr>
          <p:cNvSpPr/>
          <p:nvPr/>
        </p:nvSpPr>
        <p:spPr>
          <a:xfrm>
            <a:off x="4974336" y="3169920"/>
            <a:ext cx="1024128" cy="11826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7643CE7-8B16-6202-3025-716B06F7F862}"/>
              </a:ext>
            </a:extLst>
          </p:cNvPr>
          <p:cNvSpPr txBox="1">
            <a:spLocks/>
          </p:cNvSpPr>
          <p:nvPr/>
        </p:nvSpPr>
        <p:spPr>
          <a:xfrm>
            <a:off x="5705856" y="3493008"/>
            <a:ext cx="5133383" cy="725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Allele frequencies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921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821"/>
    </mc:Choice>
    <mc:Fallback xmlns="">
      <p:transition spd="slow" advTm="1482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65DC08F-6119-D09C-8DCB-51F30E82AD5B}"/>
              </a:ext>
            </a:extLst>
          </p:cNvPr>
          <p:cNvSpPr/>
          <p:nvPr/>
        </p:nvSpPr>
        <p:spPr>
          <a:xfrm>
            <a:off x="2506335" y="2497923"/>
            <a:ext cx="6162259" cy="297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08CCE6-491F-C689-357F-9A80EB9D2550}"/>
              </a:ext>
            </a:extLst>
          </p:cNvPr>
          <p:cNvSpPr/>
          <p:nvPr/>
        </p:nvSpPr>
        <p:spPr>
          <a:xfrm>
            <a:off x="2506333" y="2974659"/>
            <a:ext cx="6162259" cy="297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E0B2E6-5D93-8B9F-A7BE-F3C150FB2B90}"/>
              </a:ext>
            </a:extLst>
          </p:cNvPr>
          <p:cNvSpPr/>
          <p:nvPr/>
        </p:nvSpPr>
        <p:spPr>
          <a:xfrm>
            <a:off x="2506334" y="3430015"/>
            <a:ext cx="6162259" cy="297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86836B-2368-CAB0-E124-3BE4F2E194C5}"/>
              </a:ext>
            </a:extLst>
          </p:cNvPr>
          <p:cNvSpPr/>
          <p:nvPr/>
        </p:nvSpPr>
        <p:spPr>
          <a:xfrm>
            <a:off x="3510050" y="2132623"/>
            <a:ext cx="278296" cy="1961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98C939-9F93-1D02-8BD4-5DC06FCF38CB}"/>
              </a:ext>
            </a:extLst>
          </p:cNvPr>
          <p:cNvSpPr/>
          <p:nvPr/>
        </p:nvSpPr>
        <p:spPr>
          <a:xfrm>
            <a:off x="6137428" y="2132623"/>
            <a:ext cx="424072" cy="19613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1769E4-8141-F44A-1A6D-EFC46351C333}"/>
              </a:ext>
            </a:extLst>
          </p:cNvPr>
          <p:cNvSpPr txBox="1"/>
          <p:nvPr/>
        </p:nvSpPr>
        <p:spPr>
          <a:xfrm>
            <a:off x="3500386" y="24581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8AD743-1947-5A07-8A1A-22EF163185FE}"/>
              </a:ext>
            </a:extLst>
          </p:cNvPr>
          <p:cNvSpPr txBox="1"/>
          <p:nvPr/>
        </p:nvSpPr>
        <p:spPr>
          <a:xfrm>
            <a:off x="3500386" y="2928618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F6EAB5-8AB6-972B-1A49-A257E23D7518}"/>
              </a:ext>
            </a:extLst>
          </p:cNvPr>
          <p:cNvSpPr txBox="1"/>
          <p:nvPr/>
        </p:nvSpPr>
        <p:spPr>
          <a:xfrm>
            <a:off x="3500386" y="3399070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FDFC1B-36A2-C128-07FF-D21BE89FFBDC}"/>
              </a:ext>
            </a:extLst>
          </p:cNvPr>
          <p:cNvSpPr txBox="1"/>
          <p:nvPr/>
        </p:nvSpPr>
        <p:spPr>
          <a:xfrm>
            <a:off x="6114512" y="2458166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F283C6-D23D-C233-D84C-7C3F2E717306}"/>
              </a:ext>
            </a:extLst>
          </p:cNvPr>
          <p:cNvSpPr txBox="1"/>
          <p:nvPr/>
        </p:nvSpPr>
        <p:spPr>
          <a:xfrm>
            <a:off x="6127764" y="2928618"/>
            <a:ext cx="44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68D927-5935-DE33-7A8A-3923FA652734}"/>
              </a:ext>
            </a:extLst>
          </p:cNvPr>
          <p:cNvSpPr txBox="1"/>
          <p:nvPr/>
        </p:nvSpPr>
        <p:spPr>
          <a:xfrm>
            <a:off x="6127764" y="3399070"/>
            <a:ext cx="42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18E027-DE70-90E3-88DA-A81A8469B266}"/>
              </a:ext>
            </a:extLst>
          </p:cNvPr>
          <p:cNvSpPr txBox="1"/>
          <p:nvPr/>
        </p:nvSpPr>
        <p:spPr>
          <a:xfrm>
            <a:off x="3297627" y="4144880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Site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55A21A-B426-6A6C-DEBD-87C0F2F01BBB}"/>
              </a:ext>
            </a:extLst>
          </p:cNvPr>
          <p:cNvSpPr txBox="1"/>
          <p:nvPr/>
        </p:nvSpPr>
        <p:spPr>
          <a:xfrm>
            <a:off x="5985826" y="4192672"/>
            <a:ext cx="703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Site 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81444F-F089-800F-ABF0-39865E6001B1}"/>
              </a:ext>
            </a:extLst>
          </p:cNvPr>
          <p:cNvSpPr txBox="1"/>
          <p:nvPr/>
        </p:nvSpPr>
        <p:spPr>
          <a:xfrm>
            <a:off x="8856813" y="24333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Haplotype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8C49CAB-ECE8-FF7D-230E-CBF9D9020130}"/>
              </a:ext>
            </a:extLst>
          </p:cNvPr>
          <p:cNvSpPr txBox="1"/>
          <p:nvPr/>
        </p:nvSpPr>
        <p:spPr>
          <a:xfrm>
            <a:off x="8861298" y="29386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Haplotype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31E48F8-34F3-8C6E-6C55-E5C3816099C3}"/>
              </a:ext>
            </a:extLst>
          </p:cNvPr>
          <p:cNvSpPr txBox="1"/>
          <p:nvPr/>
        </p:nvSpPr>
        <p:spPr>
          <a:xfrm>
            <a:off x="8865466" y="34300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Haplotype 3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212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00"/>
    </mc:Choice>
    <mc:Fallback xmlns="">
      <p:transition spd="slow" advTm="67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8FC9D-20D6-EADE-EE95-24AB06B6A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DB6F77B-3549-0D87-3C71-9E5E7124733E}"/>
              </a:ext>
            </a:extLst>
          </p:cNvPr>
          <p:cNvSpPr/>
          <p:nvPr/>
        </p:nvSpPr>
        <p:spPr>
          <a:xfrm>
            <a:off x="2506335" y="2497923"/>
            <a:ext cx="6162259" cy="297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ED267A-11B3-E179-7367-D5DDD82EDDF5}"/>
              </a:ext>
            </a:extLst>
          </p:cNvPr>
          <p:cNvSpPr/>
          <p:nvPr/>
        </p:nvSpPr>
        <p:spPr>
          <a:xfrm>
            <a:off x="2506333" y="2974659"/>
            <a:ext cx="6162259" cy="297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7C06A6-0724-C380-E221-D0C3D6C1F3D6}"/>
              </a:ext>
            </a:extLst>
          </p:cNvPr>
          <p:cNvSpPr/>
          <p:nvPr/>
        </p:nvSpPr>
        <p:spPr>
          <a:xfrm>
            <a:off x="2506334" y="3430015"/>
            <a:ext cx="6162259" cy="297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3808A-D31C-151A-A87B-E95F26EB3E7A}"/>
              </a:ext>
            </a:extLst>
          </p:cNvPr>
          <p:cNvSpPr/>
          <p:nvPr/>
        </p:nvSpPr>
        <p:spPr>
          <a:xfrm>
            <a:off x="3510050" y="3343991"/>
            <a:ext cx="278296" cy="45535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2E1F25-0F57-BC3A-B043-3F600440B145}"/>
              </a:ext>
            </a:extLst>
          </p:cNvPr>
          <p:cNvSpPr txBox="1"/>
          <p:nvPr/>
        </p:nvSpPr>
        <p:spPr>
          <a:xfrm>
            <a:off x="3500386" y="24581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AD762A-600C-5C75-4204-E0A91CD734DA}"/>
              </a:ext>
            </a:extLst>
          </p:cNvPr>
          <p:cNvSpPr txBox="1"/>
          <p:nvPr/>
        </p:nvSpPr>
        <p:spPr>
          <a:xfrm>
            <a:off x="3500386" y="2928618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C20F95-701E-ACE0-1100-E5AE6EFED89A}"/>
              </a:ext>
            </a:extLst>
          </p:cNvPr>
          <p:cNvSpPr txBox="1"/>
          <p:nvPr/>
        </p:nvSpPr>
        <p:spPr>
          <a:xfrm>
            <a:off x="3500386" y="3399070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81DE2F-1269-2A19-8DDA-53E6EEA0696E}"/>
              </a:ext>
            </a:extLst>
          </p:cNvPr>
          <p:cNvSpPr txBox="1"/>
          <p:nvPr/>
        </p:nvSpPr>
        <p:spPr>
          <a:xfrm>
            <a:off x="6114512" y="2458166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E53799-B3F3-3D40-0C73-A19C7DA315F9}"/>
              </a:ext>
            </a:extLst>
          </p:cNvPr>
          <p:cNvSpPr txBox="1"/>
          <p:nvPr/>
        </p:nvSpPr>
        <p:spPr>
          <a:xfrm>
            <a:off x="6127764" y="2928618"/>
            <a:ext cx="44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92B1F5-966E-63A2-CACE-8DDB49E68DC8}"/>
              </a:ext>
            </a:extLst>
          </p:cNvPr>
          <p:cNvSpPr txBox="1"/>
          <p:nvPr/>
        </p:nvSpPr>
        <p:spPr>
          <a:xfrm>
            <a:off x="6127764" y="3399070"/>
            <a:ext cx="42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65C5A-26B1-08A7-DA58-147EAE4CD94F}"/>
              </a:ext>
            </a:extLst>
          </p:cNvPr>
          <p:cNvSpPr txBox="1"/>
          <p:nvPr/>
        </p:nvSpPr>
        <p:spPr>
          <a:xfrm>
            <a:off x="3251931" y="38195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Allele 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C4ACF-1728-4FA3-4876-D37F60B7CAF2}"/>
              </a:ext>
            </a:extLst>
          </p:cNvPr>
          <p:cNvSpPr txBox="1"/>
          <p:nvPr/>
        </p:nvSpPr>
        <p:spPr>
          <a:xfrm>
            <a:off x="8856813" y="24333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Haplotype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FB05B4-7BA5-9BF5-C097-8C3367564349}"/>
              </a:ext>
            </a:extLst>
          </p:cNvPr>
          <p:cNvSpPr txBox="1"/>
          <p:nvPr/>
        </p:nvSpPr>
        <p:spPr>
          <a:xfrm>
            <a:off x="8861298" y="29386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Haplotype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7FDFFF4-3879-7180-2218-2DB3EED24830}"/>
              </a:ext>
            </a:extLst>
          </p:cNvPr>
          <p:cNvSpPr txBox="1"/>
          <p:nvPr/>
        </p:nvSpPr>
        <p:spPr>
          <a:xfrm>
            <a:off x="8865466" y="34300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Haplotype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98196A-430B-8B5A-290D-E4ADB74D4E29}"/>
              </a:ext>
            </a:extLst>
          </p:cNvPr>
          <p:cNvSpPr/>
          <p:nvPr/>
        </p:nvSpPr>
        <p:spPr>
          <a:xfrm>
            <a:off x="3523302" y="2437250"/>
            <a:ext cx="255380" cy="87579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C312C5-DA60-2783-DD95-2D8F0794AA45}"/>
              </a:ext>
            </a:extLst>
          </p:cNvPr>
          <p:cNvSpPr txBox="1"/>
          <p:nvPr/>
        </p:nvSpPr>
        <p:spPr>
          <a:xfrm>
            <a:off x="3251931" y="2052823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Allele A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99155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00"/>
    </mc:Choice>
    <mc:Fallback xmlns="">
      <p:transition spd="slow" advTm="67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8D499-7080-3916-751A-3B91646EA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9FD149-B964-7F81-553D-52405D4A54FF}"/>
              </a:ext>
            </a:extLst>
          </p:cNvPr>
          <p:cNvSpPr/>
          <p:nvPr/>
        </p:nvSpPr>
        <p:spPr>
          <a:xfrm>
            <a:off x="2506335" y="2497923"/>
            <a:ext cx="6162259" cy="297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AEB265-9A9A-1156-C985-3A64B53424DD}"/>
              </a:ext>
            </a:extLst>
          </p:cNvPr>
          <p:cNvSpPr/>
          <p:nvPr/>
        </p:nvSpPr>
        <p:spPr>
          <a:xfrm>
            <a:off x="2506333" y="2974659"/>
            <a:ext cx="6162259" cy="297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506EEF-F496-E519-8E12-F423132F3117}"/>
              </a:ext>
            </a:extLst>
          </p:cNvPr>
          <p:cNvSpPr/>
          <p:nvPr/>
        </p:nvSpPr>
        <p:spPr>
          <a:xfrm>
            <a:off x="2506334" y="3430015"/>
            <a:ext cx="6162259" cy="297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F7111C-7363-55BF-636B-A15AB9F6763F}"/>
              </a:ext>
            </a:extLst>
          </p:cNvPr>
          <p:cNvSpPr/>
          <p:nvPr/>
        </p:nvSpPr>
        <p:spPr>
          <a:xfrm>
            <a:off x="3510050" y="3343991"/>
            <a:ext cx="278296" cy="45535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930C3C-327D-5371-6D2C-2D5E23C2C307}"/>
              </a:ext>
            </a:extLst>
          </p:cNvPr>
          <p:cNvSpPr txBox="1"/>
          <p:nvPr/>
        </p:nvSpPr>
        <p:spPr>
          <a:xfrm>
            <a:off x="3500386" y="24581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9A1FDC-AC11-8D5A-ECD2-098725E61FF9}"/>
              </a:ext>
            </a:extLst>
          </p:cNvPr>
          <p:cNvSpPr txBox="1"/>
          <p:nvPr/>
        </p:nvSpPr>
        <p:spPr>
          <a:xfrm>
            <a:off x="3500386" y="2928618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FC0906-86B0-896B-8AB7-812AA4B7827F}"/>
              </a:ext>
            </a:extLst>
          </p:cNvPr>
          <p:cNvSpPr txBox="1"/>
          <p:nvPr/>
        </p:nvSpPr>
        <p:spPr>
          <a:xfrm>
            <a:off x="3500386" y="3399070"/>
            <a:ext cx="278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B7F649-2AA2-B05A-C72C-A39A0FEEE47C}"/>
              </a:ext>
            </a:extLst>
          </p:cNvPr>
          <p:cNvSpPr txBox="1"/>
          <p:nvPr/>
        </p:nvSpPr>
        <p:spPr>
          <a:xfrm>
            <a:off x="6114512" y="2458166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670F31-5B1A-BF9B-6F87-84F78D7ABFF1}"/>
              </a:ext>
            </a:extLst>
          </p:cNvPr>
          <p:cNvSpPr txBox="1"/>
          <p:nvPr/>
        </p:nvSpPr>
        <p:spPr>
          <a:xfrm>
            <a:off x="6127764" y="2928618"/>
            <a:ext cx="44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D4F7A1-B634-1DD0-B3F8-A4B79DC819AE}"/>
              </a:ext>
            </a:extLst>
          </p:cNvPr>
          <p:cNvSpPr txBox="1"/>
          <p:nvPr/>
        </p:nvSpPr>
        <p:spPr>
          <a:xfrm>
            <a:off x="6127764" y="3399070"/>
            <a:ext cx="424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--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2B5BC9-5C02-C0E9-287D-62AAFA5E8B7C}"/>
              </a:ext>
            </a:extLst>
          </p:cNvPr>
          <p:cNvSpPr txBox="1"/>
          <p:nvPr/>
        </p:nvSpPr>
        <p:spPr>
          <a:xfrm>
            <a:off x="3251931" y="3819516"/>
            <a:ext cx="87716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Allele 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F21F02-77B4-0BC4-50AE-5E565347F6CF}"/>
              </a:ext>
            </a:extLst>
          </p:cNvPr>
          <p:cNvSpPr txBox="1"/>
          <p:nvPr/>
        </p:nvSpPr>
        <p:spPr>
          <a:xfrm>
            <a:off x="8856813" y="2433392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Haplotype 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C60A270-F23A-4A20-0FFC-5C5F4DCC7555}"/>
              </a:ext>
            </a:extLst>
          </p:cNvPr>
          <p:cNvSpPr txBox="1"/>
          <p:nvPr/>
        </p:nvSpPr>
        <p:spPr>
          <a:xfrm>
            <a:off x="8861298" y="2938648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Haplotype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FC514ED-3DA1-564D-FC50-1DB078B15E46}"/>
              </a:ext>
            </a:extLst>
          </p:cNvPr>
          <p:cNvSpPr txBox="1"/>
          <p:nvPr/>
        </p:nvSpPr>
        <p:spPr>
          <a:xfrm>
            <a:off x="8865466" y="3430015"/>
            <a:ext cx="1324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Haplotype 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DD28234-0CD1-4FEC-B4BB-AD85A61CD0CB}"/>
              </a:ext>
            </a:extLst>
          </p:cNvPr>
          <p:cNvSpPr/>
          <p:nvPr/>
        </p:nvSpPr>
        <p:spPr>
          <a:xfrm>
            <a:off x="3523302" y="2437250"/>
            <a:ext cx="255380" cy="8757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30A3D-C531-0755-F944-32A1F28ACC0A}"/>
              </a:ext>
            </a:extLst>
          </p:cNvPr>
          <p:cNvSpPr txBox="1"/>
          <p:nvPr/>
        </p:nvSpPr>
        <p:spPr>
          <a:xfrm>
            <a:off x="3251931" y="2052823"/>
            <a:ext cx="893193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Allele 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036418-B049-70AF-3764-45C458563A13}"/>
                  </a:ext>
                </a:extLst>
              </p:cNvPr>
              <p:cNvSpPr txBox="1"/>
              <p:nvPr/>
            </p:nvSpPr>
            <p:spPr>
              <a:xfrm>
                <a:off x="3038462" y="4625919"/>
                <a:ext cx="50979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𝑣𝑎𝑟𝑖𝑎𝑛𝑡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𝑠𝑖𝑡𝑒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𝑎𝑙𝑙𝑒𝑙𝑒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𝑎𝑙𝑙𝑒𝑙𝑒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036418-B049-70AF-3764-45C458563A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462" y="4625919"/>
                <a:ext cx="5097999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812716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00"/>
    </mc:Choice>
    <mc:Fallback xmlns="">
      <p:transition spd="slow" advTm="67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210E8-D905-8503-D12E-E6D462204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28A802-D72F-4CE1-26D9-CFDEDFB4BD77}"/>
              </a:ext>
            </a:extLst>
          </p:cNvPr>
          <p:cNvSpPr/>
          <p:nvPr/>
        </p:nvSpPr>
        <p:spPr>
          <a:xfrm>
            <a:off x="2506335" y="2497923"/>
            <a:ext cx="6162259" cy="297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B97963-3306-14DF-446E-FA08E524E998}"/>
              </a:ext>
            </a:extLst>
          </p:cNvPr>
          <p:cNvSpPr txBox="1"/>
          <p:nvPr/>
        </p:nvSpPr>
        <p:spPr>
          <a:xfrm>
            <a:off x="3500386" y="2458166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CC937-1F59-AB5F-0343-BEFBE0BE0D51}"/>
              </a:ext>
            </a:extLst>
          </p:cNvPr>
          <p:cNvSpPr txBox="1"/>
          <p:nvPr/>
        </p:nvSpPr>
        <p:spPr>
          <a:xfrm>
            <a:off x="6114512" y="2458166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674C76-4D9E-9A89-FB52-08BEBBFCDC18}"/>
              </a:ext>
            </a:extLst>
          </p:cNvPr>
          <p:cNvSpPr txBox="1"/>
          <p:nvPr/>
        </p:nvSpPr>
        <p:spPr>
          <a:xfrm>
            <a:off x="8856813" y="2433392"/>
            <a:ext cx="798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Parent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689BD0-E25A-F954-1A8F-3830AF913696}"/>
              </a:ext>
            </a:extLst>
          </p:cNvPr>
          <p:cNvSpPr/>
          <p:nvPr/>
        </p:nvSpPr>
        <p:spPr>
          <a:xfrm>
            <a:off x="2506335" y="3765458"/>
            <a:ext cx="6162259" cy="2973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E82BC-FEB4-3D20-0EA9-BA4A3074373B}"/>
              </a:ext>
            </a:extLst>
          </p:cNvPr>
          <p:cNvSpPr txBox="1"/>
          <p:nvPr/>
        </p:nvSpPr>
        <p:spPr>
          <a:xfrm>
            <a:off x="8929237" y="3685945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Child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1762F1-400F-0F94-B592-EBEDE952073B}"/>
              </a:ext>
            </a:extLst>
          </p:cNvPr>
          <p:cNvSpPr txBox="1"/>
          <p:nvPr/>
        </p:nvSpPr>
        <p:spPr>
          <a:xfrm>
            <a:off x="6114512" y="3729447"/>
            <a:ext cx="452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226583-7EF2-0EA0-5305-E4AAF256B14C}"/>
              </a:ext>
            </a:extLst>
          </p:cNvPr>
          <p:cNvSpPr txBox="1"/>
          <p:nvPr/>
        </p:nvSpPr>
        <p:spPr>
          <a:xfrm>
            <a:off x="3500386" y="373658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1C2EF7-07BD-F6CC-9E2D-EC933E3F98A2}"/>
              </a:ext>
            </a:extLst>
          </p:cNvPr>
          <p:cNvCxnSpPr>
            <a:stCxn id="10" idx="2"/>
            <a:endCxn id="18" idx="0"/>
          </p:cNvCxnSpPr>
          <p:nvPr/>
        </p:nvCxnSpPr>
        <p:spPr>
          <a:xfrm flipH="1">
            <a:off x="3653633" y="2827498"/>
            <a:ext cx="8817" cy="909085"/>
          </a:xfrm>
          <a:prstGeom prst="straightConnector1">
            <a:avLst/>
          </a:prstGeom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552AD1D-D730-0208-1263-39A195396EAB}"/>
              </a:ext>
            </a:extLst>
          </p:cNvPr>
          <p:cNvSpPr txBox="1"/>
          <p:nvPr/>
        </p:nvSpPr>
        <p:spPr>
          <a:xfrm>
            <a:off x="3662450" y="3102756"/>
            <a:ext cx="1059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Mutation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37894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000"/>
    </mc:Choice>
    <mc:Fallback xmlns="">
      <p:transition spd="slow" advTm="67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10.2|8.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|12.3|13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4|10.2|8.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|12.3|13.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7.9|12.3|13.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|10.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5.3|10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7.4|16.9|4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8.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26458</TotalTime>
  <Words>1158</Words>
  <Application>Microsoft Macintosh PowerPoint</Application>
  <PresentationFormat>Widescreen</PresentationFormat>
  <Paragraphs>342</Paragraphs>
  <Slides>42</Slides>
  <Notes>14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Aptos</vt:lpstr>
      <vt:lpstr>Arial</vt:lpstr>
      <vt:lpstr>Avenir</vt:lpstr>
      <vt:lpstr>Avenir Book</vt:lpstr>
      <vt:lpstr>Calibri</vt:lpstr>
      <vt:lpstr>Cambria Math</vt:lpstr>
      <vt:lpstr>StarSymbol</vt:lpstr>
      <vt:lpstr>Verdana</vt:lpstr>
      <vt:lpstr>Office Theme</vt:lpstr>
      <vt:lpstr>Population Genetics</vt:lpstr>
      <vt:lpstr>Population genetics: models of genetic variation and evolution</vt:lpstr>
      <vt:lpstr>What is being modeled?</vt:lpstr>
      <vt:lpstr>Unit overview</vt:lpstr>
      <vt:lpstr>Today: Wright-Fisher model</vt:lpstr>
      <vt:lpstr>PowerPoint Presentation</vt:lpstr>
      <vt:lpstr>PowerPoint Presentation</vt:lpstr>
      <vt:lpstr>PowerPoint Presentation</vt:lpstr>
      <vt:lpstr>PowerPoint Presentation</vt:lpstr>
      <vt:lpstr>Mutation</vt:lpstr>
      <vt:lpstr>Mutation rate: expected number of mutations per generation per site (or per gene, genome, etc.)</vt:lpstr>
      <vt:lpstr>Mutations and fitness (more next lecture)</vt:lpstr>
      <vt:lpstr>Effect of mutation on allele frequencies</vt:lpstr>
      <vt:lpstr>Effect of mutation on allele frequencies</vt:lpstr>
      <vt:lpstr>“Equilibrium” frequency</vt:lpstr>
      <vt:lpstr>Wright-Fisher model of genetic drift</vt:lpstr>
      <vt:lpstr>Wright-Fisher model of genetic drift</vt:lpstr>
      <vt:lpstr>Hardy-Weinberg equilibrium (HWE)</vt:lpstr>
      <vt:lpstr>Wright-Fisher model of genetic drift</vt:lpstr>
      <vt:lpstr>Wright-Fisher model of genetic drift</vt:lpstr>
      <vt:lpstr>Drift: variance in frequency due to sampling</vt:lpstr>
      <vt:lpstr>Drift is slower in large populations</vt:lpstr>
      <vt:lpstr>PowerPoint Presentation</vt:lpstr>
      <vt:lpstr>Variance due to mutation is normally negligible compared with drift</vt:lpstr>
      <vt:lpstr>PowerPoint Presentation</vt:lpstr>
      <vt:lpstr>PowerPoint Presentation</vt:lpstr>
      <vt:lpstr>“Without mutation” = infinite sites</vt:lpstr>
      <vt:lpstr>PowerPoint Presentation</vt:lpstr>
      <vt:lpstr>Fixation probability under WF</vt:lpstr>
      <vt:lpstr>How long does it take for an allele to be fixed, or to be lost?</vt:lpstr>
      <vt:lpstr>PowerPoint Presentation</vt:lpstr>
      <vt:lpstr>Quantifying genetic diversity</vt:lpstr>
      <vt:lpstr>Heterozygosity under WF</vt:lpstr>
      <vt:lpstr>PowerPoint Presentation</vt:lpstr>
      <vt:lpstr>How does Ht change due to drift?</vt:lpstr>
      <vt:lpstr>Mutation-drift balance</vt:lpstr>
      <vt:lpstr>Mutation-drift balance</vt:lpstr>
      <vt:lpstr>PowerPoint Presentation</vt:lpstr>
      <vt:lpstr>The site frequency spectrum (SFS)</vt:lpstr>
      <vt:lpstr>The site frequency spectrum (SFS)</vt:lpstr>
      <vt:lpstr>The site frequency spectrum (SFS)</vt:lpstr>
      <vt:lpstr>Recap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BMIF 201: Concepts in Genome Analysis</dc:title>
  <dc:creator>Michael Baym</dc:creator>
  <cp:lastModifiedBy>O'Connor, Luke J</cp:lastModifiedBy>
  <cp:revision>385</cp:revision>
  <dcterms:created xsi:type="dcterms:W3CDTF">2018-09-05T00:20:05Z</dcterms:created>
  <dcterms:modified xsi:type="dcterms:W3CDTF">2025-09-24T13:25:42Z</dcterms:modified>
</cp:coreProperties>
</file>