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3" r:id="rId2"/>
    <p:sldId id="342" r:id="rId3"/>
    <p:sldId id="344" r:id="rId4"/>
    <p:sldId id="347" r:id="rId5"/>
    <p:sldId id="346" r:id="rId6"/>
    <p:sldId id="345" r:id="rId7"/>
    <p:sldId id="262" r:id="rId8"/>
    <p:sldId id="264" r:id="rId9"/>
    <p:sldId id="268" r:id="rId10"/>
    <p:sldId id="263" r:id="rId11"/>
    <p:sldId id="258" r:id="rId12"/>
    <p:sldId id="266" r:id="rId13"/>
    <p:sldId id="265" r:id="rId14"/>
    <p:sldId id="34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9"/>
    <p:restoredTop sz="94678"/>
  </p:normalViewPr>
  <p:slideViewPr>
    <p:cSldViewPr snapToGrid="0">
      <p:cViewPr varScale="1">
        <p:scale>
          <a:sx n="134" d="100"/>
          <a:sy n="13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7019-F208-50E1-6BBF-4B708A703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287F2-4A45-804D-65AC-1BA8E13D70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C1F2-CC10-A514-F975-545E402E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02536-E550-7C81-6929-AF4BC477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DAF82-4C1F-33C6-0658-2CA0EABE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2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427F2-675A-EBC4-E3C9-372809C84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6AFE7-57C0-D743-E869-DACF9A9DA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DB848-AC87-378C-42DA-15D2D4FC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6B026-FA00-B52C-92E3-5E35A773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736BC-2F78-03A9-21EA-0293294A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2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3AB14-8700-8581-EC35-836E95CB9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F8EA8-BE79-9788-7565-7C13FC2D1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26296-AE0C-6CEB-65C5-16579D8C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BE5DE-F02E-6202-F0AD-4C9FA62D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A0A14-F635-2848-20BE-4EA48D56A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515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B4A9-7D8F-31D4-7C7A-290C73D8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808E-B932-9426-72E9-327C8D0AB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9E04A-47D4-BE43-08E5-E6712A72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AEFA-234B-8358-7E83-4B12E94C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AA5B-421F-96ED-8EBC-F48132263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7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9E0D-250B-756E-1C4F-64B5F11A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560FA-4B5F-E989-92A7-2B02B3119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E54F9-0E33-5BC3-CD12-B984DF124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3FB3-DBFA-9769-7FA4-22441FFD6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1CC16-6912-39A8-A44C-841D8D32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6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CC81-2AFF-681D-F876-08BE97335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0497-BF9A-A5CF-84A0-09F7A5DE0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1168FA-9E9D-B151-D4F1-C9B48F5B0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9BF79-E03E-228B-5481-B5B6623E6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D4D18-2561-01A7-0E28-7631E566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6DD85-9807-28D5-5644-5A5844DE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0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2933-9646-1181-3A82-28F717724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02879-E857-91E1-8361-199D3A0F9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241613-6701-CB85-A0FB-4E4B00B75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D0839-7611-DF73-DA9B-18A3D1944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FEA80-E826-D745-112E-142E00377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A6315-9E3E-9C7C-9C48-243C59F0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9931E-4525-D13B-79A1-CC15607D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0778B4-9DD3-981D-68FE-D92ECB4E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BA93-2F24-D1C3-703D-568DC9C2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F71ABB-933F-F192-2EE7-F0B527ED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8A7189-C349-FD40-BB64-D7D8858F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C614B-F1F0-62F1-7763-4AA3222A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95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B14958-F678-2865-FD50-056CE63C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36E3F-7D47-45D0-BB99-983F23874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74CF0-75F0-EC52-300A-DDB566AF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7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FEC8-3515-E6E6-1568-F2971E27E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B0A68-1AEB-2B0F-BC52-DD46771E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90E58-5240-D8FC-4141-25050F91D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9DE53-39E7-6B7E-4778-F5ED25EB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8DD1-F7DD-A0DB-84C1-F77CE43D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65FF-9554-150E-0272-0A413D16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86A5-080D-58D3-6D73-BD59F00A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C97B5-9433-82D7-EE66-F70BBF2D1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C05DF-2009-1F2E-87D9-FD31210F9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803FD-76E3-4B72-E604-38DE42278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B5C0-430A-2875-159C-0789322AA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90B3A-348B-4760-50AA-7F9DFFEE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F4FCC-3301-E53D-A121-7A52B86D5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DEE02-A049-D25A-353E-F238FC7E8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8B2B7-04FC-8A0A-7A13-BB0E65DCE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3290D-615F-D54F-B0A3-84035019789E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A3195-1803-B262-58BB-DADBC7C4E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585D5-6C92-3E6C-E6A9-638E00099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B3F9A-502C-4046-8403-E8EFC706D9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6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group/pritchardlab/HGbook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90702F-AFAB-7E8A-0565-81738F52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5767A0-D00C-88CB-B48E-55BBF692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L1: mutation, drift, Wright-Fisher</a:t>
            </a:r>
          </a:p>
          <a:p>
            <a:r>
              <a:rPr lang="en-US" dirty="0"/>
              <a:t>L2: natural selection I</a:t>
            </a:r>
          </a:p>
          <a:p>
            <a:r>
              <a:rPr lang="en-US" dirty="0"/>
              <a:t>L3: Today: population structure and demography</a:t>
            </a:r>
          </a:p>
          <a:p>
            <a:r>
              <a:rPr lang="en-US" dirty="0"/>
              <a:t>L4: linkage, recombination, the coalescent</a:t>
            </a:r>
          </a:p>
          <a:p>
            <a:r>
              <a:rPr lang="en-US" b="1" dirty="0"/>
              <a:t>Today: natural selection II</a:t>
            </a:r>
          </a:p>
          <a:p>
            <a:pPr lvl="1"/>
            <a:r>
              <a:rPr lang="en-US" b="1" dirty="0"/>
              <a:t>Frequency-dependent selection</a:t>
            </a:r>
          </a:p>
          <a:p>
            <a:pPr lvl="1"/>
            <a:r>
              <a:rPr lang="en-US" b="1" dirty="0"/>
              <a:t>Selection after a bottleneck</a:t>
            </a:r>
          </a:p>
          <a:p>
            <a:pPr lvl="1"/>
            <a:r>
              <a:rPr lang="en-US" b="1" dirty="0"/>
              <a:t>Linked selection</a:t>
            </a:r>
          </a:p>
          <a:p>
            <a:r>
              <a:rPr lang="en-US" dirty="0"/>
              <a:t>L6: topic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5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85"/>
    </mc:Choice>
    <mc:Fallback xmlns="">
      <p:transition spd="slow" advTm="4488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5077E-5DB7-E4DA-BD2D-E057FA1B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Recessive alleles after a founder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072EF-D5BD-1354-CC61-8260CD47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the expected number of homozygotes?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D7FF5-8525-7F4D-97E2-84F03CD39082}"/>
                  </a:ext>
                </a:extLst>
              </p:cNvPr>
              <p:cNvSpPr txBox="1"/>
              <p:nvPr/>
            </p:nvSpPr>
            <p:spPr>
              <a:xfrm>
                <a:off x="2419709" y="3244302"/>
                <a:ext cx="6098874" cy="1802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3D7FF5-8525-7F4D-97E2-84F03CD3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709" y="3244302"/>
                <a:ext cx="6098874" cy="1802225"/>
              </a:xfrm>
              <a:prstGeom prst="rect">
                <a:avLst/>
              </a:prstGeom>
              <a:blipFill>
                <a:blip r:embed="rId2"/>
                <a:stretch>
                  <a:fillRect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3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938D-2F99-66BB-8F11-AD93A3539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population size</a:t>
            </a:r>
          </a:p>
        </p:txBody>
      </p:sp>
      <p:pic>
        <p:nvPicPr>
          <p:cNvPr id="3074" name="Picture 2" descr="Adult male elephant seals fighting">
            <a:extLst>
              <a:ext uri="{FF2B5EF4-FFF2-40B4-BE49-F238E27FC236}">
                <a16:creationId xmlns:a16="http://schemas.microsoft.com/office/drawing/2014/main" id="{2B790F9C-C10F-5A8F-5A96-E5DB157C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13" y="1436695"/>
            <a:ext cx="6928884" cy="480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60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29C4-F394-7450-CE39-F2737D46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selection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1516CEC-C2C7-EDC9-7603-0884CF0D2D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882" y="1690688"/>
            <a:ext cx="8240891" cy="4311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10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69EE-6891-19B0-8BA8-ABE28EF0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selection</a:t>
            </a:r>
          </a:p>
        </p:txBody>
      </p:sp>
      <p:pic>
        <p:nvPicPr>
          <p:cNvPr id="5" name="Content Placeholder 4" descr="A diagram of different types of haplotypes&#10;&#10;Description automatically generated">
            <a:extLst>
              <a:ext uri="{FF2B5EF4-FFF2-40B4-BE49-F238E27FC236}">
                <a16:creationId xmlns:a16="http://schemas.microsoft.com/office/drawing/2014/main" id="{BDB3DB39-A852-7AA6-1A94-D3ED6A625D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817" y="1825625"/>
            <a:ext cx="958636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A71E6-F50A-78F8-1727-FABBF57E6C18}"/>
              </a:ext>
            </a:extLst>
          </p:cNvPr>
          <p:cNvSpPr txBox="1"/>
          <p:nvPr/>
        </p:nvSpPr>
        <p:spPr>
          <a:xfrm>
            <a:off x="10037892" y="6311900"/>
            <a:ext cx="170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Pritchard,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04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EC031-E774-E7A4-2CF0-421821AD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766218"/>
            <a:ext cx="8439150" cy="1325563"/>
          </a:xfrm>
        </p:spPr>
        <p:txBody>
          <a:bodyPr/>
          <a:lstStyle/>
          <a:p>
            <a:pPr algn="ctr"/>
            <a:r>
              <a:rPr lang="en-US" dirty="0"/>
              <a:t>In-class problem set: now or on your own time</a:t>
            </a:r>
          </a:p>
        </p:txBody>
      </p:sp>
    </p:spTree>
    <p:extLst>
      <p:ext uri="{BB962C8B-B14F-4D97-AF65-F5344CB8AC3E}">
        <p14:creationId xmlns:p14="http://schemas.microsoft.com/office/powerpoint/2010/main" val="192913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60CB-BEF2-08F8-544F-0656ED85D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F1744-7DD5-49D3-6ABC-29110A67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Short lecture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class problem set</a:t>
            </a:r>
          </a:p>
        </p:txBody>
      </p:sp>
      <p:pic>
        <p:nvPicPr>
          <p:cNvPr id="4" name="Picture 2" descr="Adult male elephant seals fighting">
            <a:extLst>
              <a:ext uri="{FF2B5EF4-FFF2-40B4-BE49-F238E27FC236}">
                <a16:creationId xmlns:a16="http://schemas.microsoft.com/office/drawing/2014/main" id="{39CD5F37-7BAA-84EC-320C-5513C20B5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778" y="1470819"/>
            <a:ext cx="6787708" cy="470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27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694A-7192-EA25-D642-CE8EB7FA6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Frequency-dependent selection: dominance and </a:t>
            </a:r>
            <a:r>
              <a:rPr lang="en-US" dirty="0" err="1"/>
              <a:t>recessivity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EF4DD1-6402-E224-26C2-940A2F812DCF}"/>
              </a:ext>
            </a:extLst>
          </p:cNvPr>
          <p:cNvSpPr/>
          <p:nvPr/>
        </p:nvSpPr>
        <p:spPr>
          <a:xfrm>
            <a:off x="5782252" y="19950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89ECB0-5FF8-69AD-FF92-A152D070C326}"/>
              </a:ext>
            </a:extLst>
          </p:cNvPr>
          <p:cNvSpPr/>
          <p:nvPr/>
        </p:nvSpPr>
        <p:spPr>
          <a:xfrm>
            <a:off x="5782252" y="2439480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1624E5-6BB5-E919-7D66-627A032842F5}"/>
              </a:ext>
            </a:extLst>
          </p:cNvPr>
          <p:cNvSpPr/>
          <p:nvPr/>
        </p:nvSpPr>
        <p:spPr>
          <a:xfrm>
            <a:off x="5782252" y="288391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3FA85C-F26C-0F3D-D155-1F6F0B209A2A}"/>
              </a:ext>
            </a:extLst>
          </p:cNvPr>
          <p:cNvSpPr/>
          <p:nvPr/>
        </p:nvSpPr>
        <p:spPr>
          <a:xfrm>
            <a:off x="5782252" y="332835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5E36D1-0199-BF15-72A4-F66CA29FF796}"/>
              </a:ext>
            </a:extLst>
          </p:cNvPr>
          <p:cNvSpPr/>
          <p:nvPr/>
        </p:nvSpPr>
        <p:spPr>
          <a:xfrm>
            <a:off x="5782252" y="37727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3E4416-7B1E-BD22-6515-2DC7EAB9B0D4}"/>
              </a:ext>
            </a:extLst>
          </p:cNvPr>
          <p:cNvSpPr/>
          <p:nvPr/>
        </p:nvSpPr>
        <p:spPr>
          <a:xfrm>
            <a:off x="5782252" y="421722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3D4CE9-2396-2FBD-E12B-C3D757CBF85F}"/>
              </a:ext>
            </a:extLst>
          </p:cNvPr>
          <p:cNvSpPr/>
          <p:nvPr/>
        </p:nvSpPr>
        <p:spPr>
          <a:xfrm>
            <a:off x="5782252" y="4661665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10ECAF6-0D27-1A52-56AD-AF1C8D300BE6}"/>
              </a:ext>
            </a:extLst>
          </p:cNvPr>
          <p:cNvSpPr/>
          <p:nvPr/>
        </p:nvSpPr>
        <p:spPr>
          <a:xfrm>
            <a:off x="5782252" y="5106105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9242A5F-72DA-8C96-FCEA-69FC201D50A2}"/>
              </a:ext>
            </a:extLst>
          </p:cNvPr>
          <p:cNvSpPr/>
          <p:nvPr/>
        </p:nvSpPr>
        <p:spPr>
          <a:xfrm>
            <a:off x="8436114" y="1995043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F84B0A-6421-0EA9-AFEE-B8E512D3A03F}"/>
              </a:ext>
            </a:extLst>
          </p:cNvPr>
          <p:cNvSpPr/>
          <p:nvPr/>
        </p:nvSpPr>
        <p:spPr>
          <a:xfrm>
            <a:off x="8436114" y="2439480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C82E9B-F5B3-244A-C327-A862AF0E81F3}"/>
              </a:ext>
            </a:extLst>
          </p:cNvPr>
          <p:cNvSpPr/>
          <p:nvPr/>
        </p:nvSpPr>
        <p:spPr>
          <a:xfrm>
            <a:off x="8436114" y="288391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03D63A-37AA-2DA0-0DDF-A1C6E7DB1CEB}"/>
              </a:ext>
            </a:extLst>
          </p:cNvPr>
          <p:cNvSpPr/>
          <p:nvPr/>
        </p:nvSpPr>
        <p:spPr>
          <a:xfrm>
            <a:off x="8436114" y="332835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BEE4FB-6F51-F912-B935-5E952F61938A}"/>
              </a:ext>
            </a:extLst>
          </p:cNvPr>
          <p:cNvSpPr/>
          <p:nvPr/>
        </p:nvSpPr>
        <p:spPr>
          <a:xfrm>
            <a:off x="8436114" y="377279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93FE373-3782-6BDA-DDBD-385A3D6C9355}"/>
              </a:ext>
            </a:extLst>
          </p:cNvPr>
          <p:cNvSpPr/>
          <p:nvPr/>
        </p:nvSpPr>
        <p:spPr>
          <a:xfrm>
            <a:off x="8436114" y="421722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FAD0E7D-50BD-FC88-B9DF-46385E74EB3F}"/>
              </a:ext>
            </a:extLst>
          </p:cNvPr>
          <p:cNvSpPr/>
          <p:nvPr/>
        </p:nvSpPr>
        <p:spPr>
          <a:xfrm>
            <a:off x="8436114" y="466166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B485A58-54AB-F734-559A-CE39EDE2BD84}"/>
              </a:ext>
            </a:extLst>
          </p:cNvPr>
          <p:cNvSpPr/>
          <p:nvPr/>
        </p:nvSpPr>
        <p:spPr>
          <a:xfrm>
            <a:off x="8436114" y="510610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7824A1-5C8A-009A-C58F-72CD2506D363}"/>
              </a:ext>
            </a:extLst>
          </p:cNvPr>
          <p:cNvCxnSpPr/>
          <p:nvPr/>
        </p:nvCxnSpPr>
        <p:spPr>
          <a:xfrm>
            <a:off x="6175423" y="3672978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DE38B4-A6D2-8864-CF5C-8968BEB3B09F}"/>
              </a:ext>
            </a:extLst>
          </p:cNvPr>
          <p:cNvSpPr txBox="1"/>
          <p:nvPr/>
        </p:nvSpPr>
        <p:spPr>
          <a:xfrm>
            <a:off x="6392170" y="3798332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B43C50-B5F7-0678-21CD-07C70818A4AB}"/>
              </a:ext>
            </a:extLst>
          </p:cNvPr>
          <p:cNvSpPr txBox="1"/>
          <p:nvPr/>
        </p:nvSpPr>
        <p:spPr>
          <a:xfrm>
            <a:off x="5730849" y="5712793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E2B880-B13B-7A27-3A3B-217921E08E86}"/>
              </a:ext>
            </a:extLst>
          </p:cNvPr>
          <p:cNvSpPr txBox="1"/>
          <p:nvPr/>
        </p:nvSpPr>
        <p:spPr>
          <a:xfrm>
            <a:off x="8294194" y="571279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BAE130A-5F74-162C-0251-67A4C6345166}"/>
              </a:ext>
            </a:extLst>
          </p:cNvPr>
          <p:cNvSpPr/>
          <p:nvPr/>
        </p:nvSpPr>
        <p:spPr>
          <a:xfrm>
            <a:off x="5720910" y="1927819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740729-603F-49A9-CB21-1C872785C3CE}"/>
              </a:ext>
            </a:extLst>
          </p:cNvPr>
          <p:cNvSpPr/>
          <p:nvPr/>
        </p:nvSpPr>
        <p:spPr>
          <a:xfrm>
            <a:off x="5719274" y="2836180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1A4D78-ACA1-729C-BEEC-64C6063A3872}"/>
              </a:ext>
            </a:extLst>
          </p:cNvPr>
          <p:cNvSpPr/>
          <p:nvPr/>
        </p:nvSpPr>
        <p:spPr>
          <a:xfrm>
            <a:off x="5719274" y="3729335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A4891C-ED53-C8C2-991D-94C872FFFB2F}"/>
              </a:ext>
            </a:extLst>
          </p:cNvPr>
          <p:cNvSpPr/>
          <p:nvPr/>
        </p:nvSpPr>
        <p:spPr>
          <a:xfrm>
            <a:off x="5719992" y="4617617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0E4E8F-85AE-5A84-8444-BA4C1BEC95F1}"/>
                  </a:ext>
                </a:extLst>
              </p:cNvPr>
              <p:cNvSpPr txBox="1"/>
              <p:nvPr/>
            </p:nvSpPr>
            <p:spPr>
              <a:xfrm>
                <a:off x="1073971" y="3459778"/>
                <a:ext cx="41278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𝑎𝐴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D0E4E8F-85AE-5A84-8444-BA4C1BEC9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971" y="3459778"/>
                <a:ext cx="4127860" cy="523220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13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6A2C-0151-3361-7519-BB8A7FC23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448D6-0886-5C16-916E-BB3A16B9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Frequency-dependent selection: balancing selection</a:t>
            </a:r>
          </a:p>
        </p:txBody>
      </p:sp>
      <p:pic>
        <p:nvPicPr>
          <p:cNvPr id="2050" name="Picture 2" descr="balanced polymorphism">
            <a:extLst>
              <a:ext uri="{FF2B5EF4-FFF2-40B4-BE49-F238E27FC236}">
                <a16:creationId xmlns:a16="http://schemas.microsoft.com/office/drawing/2014/main" id="{FBF115F2-2FDB-B6ED-B751-69810054B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2097264"/>
            <a:ext cx="9994900" cy="359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C8006-7BDE-9E76-8D1C-C2D484F83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81BCA-884D-CBF4-F2E9-862CB988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Frequency-dependent selection: balancing selection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DF4E2-EEFB-56FE-A0E2-370F4CB457EA}"/>
              </a:ext>
            </a:extLst>
          </p:cNvPr>
          <p:cNvSpPr txBox="1"/>
          <p:nvPr/>
        </p:nvSpPr>
        <p:spPr>
          <a:xfrm>
            <a:off x="1524000" y="2142321"/>
            <a:ext cx="221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 has allele A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DDB6BD-3EAE-1FCF-8A6B-E508DFE008C7}"/>
              </a:ext>
            </a:extLst>
          </p:cNvPr>
          <p:cNvCxnSpPr>
            <a:cxnSpLocks/>
            <a:stCxn id="3" idx="3"/>
            <a:endCxn id="33" idx="1"/>
          </p:cNvCxnSpPr>
          <p:nvPr/>
        </p:nvCxnSpPr>
        <p:spPr>
          <a:xfrm>
            <a:off x="3743325" y="2619375"/>
            <a:ext cx="477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E6FBDA2-B3FB-53DF-4EB7-5CEF022A8F2D}"/>
              </a:ext>
            </a:extLst>
          </p:cNvPr>
          <p:cNvSpPr txBox="1"/>
          <p:nvPr/>
        </p:nvSpPr>
        <p:spPr>
          <a:xfrm>
            <a:off x="4220902" y="2142321"/>
            <a:ext cx="2925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Vulnerable to pathogen A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703136-C164-AE14-7C25-E9F0BEE99625}"/>
              </a:ext>
            </a:extLst>
          </p:cNvPr>
          <p:cNvCxnSpPr>
            <a:cxnSpLocks/>
          </p:cNvCxnSpPr>
          <p:nvPr/>
        </p:nvCxnSpPr>
        <p:spPr>
          <a:xfrm>
            <a:off x="6809048" y="2619374"/>
            <a:ext cx="477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E93BCFB-2FFD-72B7-8EEB-04440A3652B5}"/>
              </a:ext>
            </a:extLst>
          </p:cNvPr>
          <p:cNvSpPr txBox="1"/>
          <p:nvPr/>
        </p:nvSpPr>
        <p:spPr>
          <a:xfrm>
            <a:off x="7515431" y="2142321"/>
            <a:ext cx="221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Selection for allele B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ED46546-36A5-009C-F27D-D467B5AE2160}"/>
              </a:ext>
            </a:extLst>
          </p:cNvPr>
          <p:cNvCxnSpPr>
            <a:cxnSpLocks/>
          </p:cNvCxnSpPr>
          <p:nvPr/>
        </p:nvCxnSpPr>
        <p:spPr>
          <a:xfrm flipH="1">
            <a:off x="3972131" y="2974954"/>
            <a:ext cx="3738562" cy="66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1B4278D-236B-9E39-A541-B9D825C52D0E}"/>
              </a:ext>
            </a:extLst>
          </p:cNvPr>
          <p:cNvSpPr txBox="1"/>
          <p:nvPr/>
        </p:nvSpPr>
        <p:spPr>
          <a:xfrm>
            <a:off x="1524000" y="3836162"/>
            <a:ext cx="221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Population has allele B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B5591E-80BA-8E68-B2EC-A8AF860C162D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3743325" y="4313216"/>
            <a:ext cx="477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5EE4CB9-224C-ADCA-DB68-2986A68D3855}"/>
              </a:ext>
            </a:extLst>
          </p:cNvPr>
          <p:cNvSpPr txBox="1"/>
          <p:nvPr/>
        </p:nvSpPr>
        <p:spPr>
          <a:xfrm>
            <a:off x="4220902" y="3836162"/>
            <a:ext cx="2925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Vulnerable to pathogen 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2CB766-BACA-6B3A-CCFF-6B4A799760FC}"/>
              </a:ext>
            </a:extLst>
          </p:cNvPr>
          <p:cNvCxnSpPr>
            <a:cxnSpLocks/>
          </p:cNvCxnSpPr>
          <p:nvPr/>
        </p:nvCxnSpPr>
        <p:spPr>
          <a:xfrm>
            <a:off x="6809048" y="4313215"/>
            <a:ext cx="477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55D5B32-14D0-1384-49C4-A0D0893615A9}"/>
              </a:ext>
            </a:extLst>
          </p:cNvPr>
          <p:cNvSpPr txBox="1"/>
          <p:nvPr/>
        </p:nvSpPr>
        <p:spPr>
          <a:xfrm>
            <a:off x="7515431" y="3836162"/>
            <a:ext cx="2219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Selection for allele C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AA52D6-649B-C1E7-5B96-291266EA56B9}"/>
              </a:ext>
            </a:extLst>
          </p:cNvPr>
          <p:cNvCxnSpPr>
            <a:cxnSpLocks/>
          </p:cNvCxnSpPr>
          <p:nvPr/>
        </p:nvCxnSpPr>
        <p:spPr>
          <a:xfrm flipH="1">
            <a:off x="3972131" y="4790268"/>
            <a:ext cx="3738562" cy="6643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76FAFF0-35C7-09A2-5333-9ACEEDD5CD71}"/>
              </a:ext>
            </a:extLst>
          </p:cNvPr>
          <p:cNvSpPr txBox="1"/>
          <p:nvPr/>
        </p:nvSpPr>
        <p:spPr>
          <a:xfrm>
            <a:off x="2352675" y="5268393"/>
            <a:ext cx="561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12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DD205-A374-E196-FAA7-EE7FFF3B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B83A2-2130-F6CD-ED4C-E0B61A2D2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Frequency-dependent selection: stabilizing selection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200D506B-A3A3-59D5-1467-540D213A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428" y="2000955"/>
            <a:ext cx="6966372" cy="3628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29866-EA39-4591-8563-C2E7F4009A84}"/>
                  </a:ext>
                </a:extLst>
              </p:cNvPr>
              <p:cNvSpPr txBox="1"/>
              <p:nvPr/>
            </p:nvSpPr>
            <p:spPr>
              <a:xfrm>
                <a:off x="1912171" y="3167390"/>
                <a:ext cx="19972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529866-EA39-4591-8563-C2E7F400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171" y="3167390"/>
                <a:ext cx="1997277" cy="954107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79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C4174-9850-BEFF-BCCC-70A3C71C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Deleterious alleles after a founder event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9045C508-8095-4B2B-2903-6C707F898F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72"/>
          <a:stretch/>
        </p:blipFill>
        <p:spPr bwMode="auto">
          <a:xfrm>
            <a:off x="4202585" y="1690688"/>
            <a:ext cx="3557293" cy="453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003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52B45-8CC4-0E13-FB29-8C3B8258C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7C35-671F-B025-F259-8DB68076F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Deleterious alleles after a founder event</a:t>
            </a:r>
          </a:p>
        </p:txBody>
      </p:sp>
      <p:pic>
        <p:nvPicPr>
          <p:cNvPr id="9" name="Content Placeholder 8" descr="A close-up of a newspaper&#10;&#10;Description automatically generated">
            <a:extLst>
              <a:ext uri="{FF2B5EF4-FFF2-40B4-BE49-F238E27FC236}">
                <a16:creationId xmlns:a16="http://schemas.microsoft.com/office/drawing/2014/main" id="{799672FA-08B5-6ED1-B08B-CDBC948984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708" y="1825625"/>
            <a:ext cx="9800583" cy="435133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454CA-0AD0-13B1-D451-56379C44FE00}"/>
              </a:ext>
            </a:extLst>
          </p:cNvPr>
          <p:cNvSpPr txBox="1"/>
          <p:nvPr/>
        </p:nvSpPr>
        <p:spPr>
          <a:xfrm>
            <a:off x="10083349" y="6339807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Kurki</a:t>
            </a:r>
            <a:r>
              <a:rPr lang="en-US" dirty="0"/>
              <a:t> et al., 2024</a:t>
            </a:r>
          </a:p>
        </p:txBody>
      </p:sp>
    </p:spTree>
    <p:extLst>
      <p:ext uri="{BB962C8B-B14F-4D97-AF65-F5344CB8AC3E}">
        <p14:creationId xmlns:p14="http://schemas.microsoft.com/office/powerpoint/2010/main" val="203640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ADF6-51C6-81E9-5FF3-4C32EDFD4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6612-50F6-707C-DB3B-E998E85F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Recessive alleles after a founder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C709A-1BD1-83EE-CE41-F9783E62D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the expected number of homozygotes?</a:t>
            </a:r>
          </a:p>
        </p:txBody>
      </p:sp>
    </p:spTree>
    <p:extLst>
      <p:ext uri="{BB962C8B-B14F-4D97-AF65-F5344CB8AC3E}">
        <p14:creationId xmlns:p14="http://schemas.microsoft.com/office/powerpoint/2010/main" val="33987588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0.2|8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202</Words>
  <Application>Microsoft Macintosh PowerPoint</Application>
  <PresentationFormat>Widescreen</PresentationFormat>
  <Paragraphs>45</Paragraphs>
  <Slides>14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Unit overview</vt:lpstr>
      <vt:lpstr>Today’s agenda</vt:lpstr>
      <vt:lpstr>Frequency-dependent selection: dominance and recessivity</vt:lpstr>
      <vt:lpstr>Frequency-dependent selection: balancing selection</vt:lpstr>
      <vt:lpstr>Frequency-dependent selection: balancing selection</vt:lpstr>
      <vt:lpstr>Frequency-dependent selection: stabilizing selection</vt:lpstr>
      <vt:lpstr>Deleterious alleles after a founder event</vt:lpstr>
      <vt:lpstr>Deleterious alleles after a founder event</vt:lpstr>
      <vt:lpstr>Recessive alleles after a founder event</vt:lpstr>
      <vt:lpstr>Recessive alleles after a founder event</vt:lpstr>
      <vt:lpstr>Effective population size</vt:lpstr>
      <vt:lpstr>Positive selection</vt:lpstr>
      <vt:lpstr>Background selection</vt:lpstr>
      <vt:lpstr>In-class problem set: now or on your own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O'Connor, Luke J</dc:creator>
  <cp:lastModifiedBy>O'Connor, Luke J</cp:lastModifiedBy>
  <cp:revision>25</cp:revision>
  <dcterms:created xsi:type="dcterms:W3CDTF">2025-10-07T20:34:22Z</dcterms:created>
  <dcterms:modified xsi:type="dcterms:W3CDTF">2025-10-08T15:21:57Z</dcterms:modified>
</cp:coreProperties>
</file>