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3" r:id="rId2"/>
    <p:sldId id="355" r:id="rId3"/>
    <p:sldId id="311" r:id="rId4"/>
    <p:sldId id="399" r:id="rId5"/>
    <p:sldId id="398" r:id="rId6"/>
    <p:sldId id="343" r:id="rId7"/>
    <p:sldId id="351" r:id="rId8"/>
    <p:sldId id="400" r:id="rId9"/>
    <p:sldId id="345" r:id="rId10"/>
    <p:sldId id="346" r:id="rId11"/>
    <p:sldId id="347" r:id="rId12"/>
    <p:sldId id="349" r:id="rId13"/>
    <p:sldId id="379" r:id="rId14"/>
    <p:sldId id="348" r:id="rId15"/>
    <p:sldId id="350" r:id="rId16"/>
    <p:sldId id="352" r:id="rId17"/>
    <p:sldId id="353" r:id="rId18"/>
    <p:sldId id="354" r:id="rId19"/>
    <p:sldId id="344" r:id="rId20"/>
    <p:sldId id="378" r:id="rId21"/>
    <p:sldId id="386" r:id="rId22"/>
    <p:sldId id="407" r:id="rId23"/>
    <p:sldId id="408" r:id="rId24"/>
    <p:sldId id="409" r:id="rId25"/>
    <p:sldId id="388" r:id="rId26"/>
    <p:sldId id="4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D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169"/>
    <p:restoredTop sz="94685"/>
  </p:normalViewPr>
  <p:slideViewPr>
    <p:cSldViewPr snapToGrid="0">
      <p:cViewPr varScale="1">
        <p:scale>
          <a:sx n="132" d="100"/>
          <a:sy n="132" d="100"/>
        </p:scale>
        <p:origin x="1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A5432-7799-B044-85B0-5EE8FC39DB65}" type="datetimeFigureOut">
              <a:rPr lang="en-US" smtClean="0"/>
              <a:t>10/6/25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43490E-9512-C44F-A088-CBDF0229817C}" type="slidenum">
              <a:rPr lang="en-US" smtClean="0"/>
              <a:t>‹#›</a:t>
            </a:fld>
            <a:endParaRPr lang="en-US"/>
          </a:p>
        </p:txBody>
      </p:sp>
    </p:spTree>
    <p:extLst>
      <p:ext uri="{BB962C8B-B14F-4D97-AF65-F5344CB8AC3E}">
        <p14:creationId xmlns:p14="http://schemas.microsoft.com/office/powerpoint/2010/main" val="2902179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3490E-9512-C44F-A088-CBDF0229817C}" type="slidenum">
              <a:rPr lang="en-US" smtClean="0"/>
              <a:t>4</a:t>
            </a:fld>
            <a:endParaRPr lang="en-US"/>
          </a:p>
        </p:txBody>
      </p:sp>
    </p:spTree>
    <p:extLst>
      <p:ext uri="{BB962C8B-B14F-4D97-AF65-F5344CB8AC3E}">
        <p14:creationId xmlns:p14="http://schemas.microsoft.com/office/powerpoint/2010/main" val="2044421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43490E-9512-C44F-A088-CBDF0229817C}" type="slidenum">
              <a:rPr lang="en-US" smtClean="0"/>
              <a:t>21</a:t>
            </a:fld>
            <a:endParaRPr lang="en-US"/>
          </a:p>
        </p:txBody>
      </p:sp>
    </p:spTree>
    <p:extLst>
      <p:ext uri="{BB962C8B-B14F-4D97-AF65-F5344CB8AC3E}">
        <p14:creationId xmlns:p14="http://schemas.microsoft.com/office/powerpoint/2010/main" val="336881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1B792-CDFE-B15D-9D34-57C9BA47C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7233FA-3B67-61E2-AE3A-7B57346304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A4E08-ECC8-9107-64A5-9A1D3AF23C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8F7059-EAFF-E740-58F2-E5893F4E2450}"/>
              </a:ext>
            </a:extLst>
          </p:cNvPr>
          <p:cNvSpPr>
            <a:spLocks noGrp="1"/>
          </p:cNvSpPr>
          <p:nvPr>
            <p:ph type="sldNum" sz="quarter" idx="5"/>
          </p:nvPr>
        </p:nvSpPr>
        <p:spPr/>
        <p:txBody>
          <a:bodyPr/>
          <a:lstStyle/>
          <a:p>
            <a:fld id="{F943490E-9512-C44F-A088-CBDF0229817C}" type="slidenum">
              <a:rPr lang="en-US" smtClean="0"/>
              <a:t>22</a:t>
            </a:fld>
            <a:endParaRPr lang="en-US"/>
          </a:p>
        </p:txBody>
      </p:sp>
    </p:spTree>
    <p:extLst>
      <p:ext uri="{BB962C8B-B14F-4D97-AF65-F5344CB8AC3E}">
        <p14:creationId xmlns:p14="http://schemas.microsoft.com/office/powerpoint/2010/main" val="225924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06367-1A64-613C-3479-5E5178E2D2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41AFB-8210-E874-B792-781CE07C1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2796F-6ECE-ABEF-1E80-A7B73F1D98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73ED21-9C72-1053-1479-62E58621F4A1}"/>
              </a:ext>
            </a:extLst>
          </p:cNvPr>
          <p:cNvSpPr>
            <a:spLocks noGrp="1"/>
          </p:cNvSpPr>
          <p:nvPr>
            <p:ph type="sldNum" sz="quarter" idx="5"/>
          </p:nvPr>
        </p:nvSpPr>
        <p:spPr/>
        <p:txBody>
          <a:bodyPr/>
          <a:lstStyle/>
          <a:p>
            <a:fld id="{F943490E-9512-C44F-A088-CBDF0229817C}" type="slidenum">
              <a:rPr lang="en-US" smtClean="0"/>
              <a:t>23</a:t>
            </a:fld>
            <a:endParaRPr lang="en-US"/>
          </a:p>
        </p:txBody>
      </p:sp>
    </p:spTree>
    <p:extLst>
      <p:ext uri="{BB962C8B-B14F-4D97-AF65-F5344CB8AC3E}">
        <p14:creationId xmlns:p14="http://schemas.microsoft.com/office/powerpoint/2010/main" val="329423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44B90-597F-D3EF-B464-2A0542237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1D7A4-F937-865B-82DC-209D5A5807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05DAAA-FF21-654C-BB00-1637B3B088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24A494-6F2B-6221-1569-3CBAC4BB0826}"/>
              </a:ext>
            </a:extLst>
          </p:cNvPr>
          <p:cNvSpPr>
            <a:spLocks noGrp="1"/>
          </p:cNvSpPr>
          <p:nvPr>
            <p:ph type="sldNum" sz="quarter" idx="5"/>
          </p:nvPr>
        </p:nvSpPr>
        <p:spPr/>
        <p:txBody>
          <a:bodyPr/>
          <a:lstStyle/>
          <a:p>
            <a:fld id="{F943490E-9512-C44F-A088-CBDF0229817C}" type="slidenum">
              <a:rPr lang="en-US" smtClean="0"/>
              <a:t>24</a:t>
            </a:fld>
            <a:endParaRPr lang="en-US"/>
          </a:p>
        </p:txBody>
      </p:sp>
    </p:spTree>
    <p:extLst>
      <p:ext uri="{BB962C8B-B14F-4D97-AF65-F5344CB8AC3E}">
        <p14:creationId xmlns:p14="http://schemas.microsoft.com/office/powerpoint/2010/main" val="2905146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EC82-E951-B8B6-107E-1384F564E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00568-313A-4551-A6BF-B3BDAE38D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184D947-A3CF-9907-1F9B-8C62E0BC549F}"/>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CB34FDDF-585B-5D7D-FB0E-F1A649F01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754BB-F3DA-6651-6BDE-DB7E2397A9A9}"/>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119156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DDDC6-9099-E94A-BEAE-F751656B33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75B9D2-2908-3DE1-D490-F396ABD17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DA788A-A975-E467-9600-3C81AE7A76A0}"/>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C9327420-DFBF-CD7D-59DD-D7A6D9D19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905E2-D36A-20DA-8271-0326A0B656B7}"/>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3513568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F91D46-2035-25F7-0432-108E5677A3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D3D31A-EB27-D54B-23E3-24204C65F6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A7204-6666-11F8-47FB-31CDCACC7C75}"/>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D3F7782E-53E1-5A51-5C75-6EB699879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01AAD-4AD4-8796-2705-1DE9594BA016}"/>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3640456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F7889-926F-0222-E518-02A5B6A184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E436B-64A1-A3FB-6CD7-941F06B1F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7AF00-78FA-5A99-1E31-EF571285CF6C}"/>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24F22E4F-4A51-4D1F-4A6B-8EE3DE842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9FAB5-3DE5-17C2-FBDC-4B1E25FAC6A1}"/>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4035549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2821-2326-CE1B-3C02-2F0018D704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DE6288-30B7-A316-5D6A-AF6C2329E8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B8BD7-BCAD-74D5-5D25-AF78834B5393}"/>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6203EF38-1EF5-96BF-E188-E637F030F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EAD6B-479C-B55D-3663-057749CACC20}"/>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251943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8894-0949-5AAD-9B4F-94F63C48BD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D0545-BB40-F076-BF59-506213CDB7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E6B712-D7C4-C070-2AC4-78C3943A40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E6DDC3-4208-00CA-695F-1BDE9FD3118B}"/>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6" name="Footer Placeholder 5">
            <a:extLst>
              <a:ext uri="{FF2B5EF4-FFF2-40B4-BE49-F238E27FC236}">
                <a16:creationId xmlns:a16="http://schemas.microsoft.com/office/drawing/2014/main" id="{155EAF7D-C3A5-27FC-8647-F8F136B8C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E718E-F160-3F70-391C-7ADE435676AC}"/>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1495889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A6C-E639-F950-71FC-B3FC9830D6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086668-7E66-686D-9D48-A65369F381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FCE8B1-445E-F738-3D73-E51031F19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0ABFC8-1404-FEB1-9DC6-D7A4F0D6AA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37EAD-9C19-9FF6-D0FF-F79D3BE6D1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F46587-E2CF-7F58-A9B8-68D0D10A87E5}"/>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8" name="Footer Placeholder 7">
            <a:extLst>
              <a:ext uri="{FF2B5EF4-FFF2-40B4-BE49-F238E27FC236}">
                <a16:creationId xmlns:a16="http://schemas.microsoft.com/office/drawing/2014/main" id="{5C94D31A-65B1-B5F3-02CF-BC5769C9C1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F708A8-BFD8-2C12-BD82-40A90FD69464}"/>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231257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CCDE-0793-A99A-6323-716CDA8503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C3AF16-9147-3CF4-4644-593748850294}"/>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4" name="Footer Placeholder 3">
            <a:extLst>
              <a:ext uri="{FF2B5EF4-FFF2-40B4-BE49-F238E27FC236}">
                <a16:creationId xmlns:a16="http://schemas.microsoft.com/office/drawing/2014/main" id="{F752811C-08FA-9162-5A73-A02D92683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4C06A2-61A0-C977-1112-5F874A8D3F36}"/>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394004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2B0F96-1123-7DAF-8176-3BEA62F693C9}"/>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3" name="Footer Placeholder 2">
            <a:extLst>
              <a:ext uri="{FF2B5EF4-FFF2-40B4-BE49-F238E27FC236}">
                <a16:creationId xmlns:a16="http://schemas.microsoft.com/office/drawing/2014/main" id="{9B4A079F-65E8-91BB-D758-4BD5AF9048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99A605-A8AB-9764-3BE0-BE61FC9ED196}"/>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85109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CEFDF-9B7A-4056-976E-564C8B83F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06CF9D-7F46-4ADB-FF9C-4903894861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88310-6A71-1808-87C1-54AA3C8A1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03514-A51B-ADCA-0479-CF9E8B7CE222}"/>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6" name="Footer Placeholder 5">
            <a:extLst>
              <a:ext uri="{FF2B5EF4-FFF2-40B4-BE49-F238E27FC236}">
                <a16:creationId xmlns:a16="http://schemas.microsoft.com/office/drawing/2014/main" id="{0FB75A73-8168-3289-B5CB-EE67569BF4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94BFE-9F0C-E17C-D8CA-7E8F6C99C0DB}"/>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322006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93CA9-DA9C-93AA-00B7-81FFD333D5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92D00-02DD-4C20-3FC8-5F54F8556E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D0F132-B470-A355-11BF-7429DB23A7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7242F7-9D8A-61F6-6CA6-91E80A1DFEA3}"/>
              </a:ext>
            </a:extLst>
          </p:cNvPr>
          <p:cNvSpPr>
            <a:spLocks noGrp="1"/>
          </p:cNvSpPr>
          <p:nvPr>
            <p:ph type="dt" sz="half" idx="10"/>
          </p:nvPr>
        </p:nvSpPr>
        <p:spPr/>
        <p:txBody>
          <a:bodyPr/>
          <a:lstStyle/>
          <a:p>
            <a:fld id="{A01F476D-7741-D84D-B442-CA4641F7D3B2}" type="datetimeFigureOut">
              <a:rPr lang="en-US" smtClean="0"/>
              <a:t>10/6/25</a:t>
            </a:fld>
            <a:endParaRPr lang="en-US"/>
          </a:p>
        </p:txBody>
      </p:sp>
      <p:sp>
        <p:nvSpPr>
          <p:cNvPr id="6" name="Footer Placeholder 5">
            <a:extLst>
              <a:ext uri="{FF2B5EF4-FFF2-40B4-BE49-F238E27FC236}">
                <a16:creationId xmlns:a16="http://schemas.microsoft.com/office/drawing/2014/main" id="{D51401FE-4CB4-EE04-0D65-2D09674F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CC4670-8043-3341-FF28-DFE95729C107}"/>
              </a:ext>
            </a:extLst>
          </p:cNvPr>
          <p:cNvSpPr>
            <a:spLocks noGrp="1"/>
          </p:cNvSpPr>
          <p:nvPr>
            <p:ph type="sldNum" sz="quarter" idx="12"/>
          </p:nvPr>
        </p:nvSpPr>
        <p:spPr/>
        <p:txBody>
          <a:bodyPr/>
          <a:lstStyle/>
          <a:p>
            <a:fld id="{412EF1BC-18FA-774F-98CE-2200E98E18C0}" type="slidenum">
              <a:rPr lang="en-US" smtClean="0"/>
              <a:t>‹#›</a:t>
            </a:fld>
            <a:endParaRPr lang="en-US"/>
          </a:p>
        </p:txBody>
      </p:sp>
    </p:spTree>
    <p:extLst>
      <p:ext uri="{BB962C8B-B14F-4D97-AF65-F5344CB8AC3E}">
        <p14:creationId xmlns:p14="http://schemas.microsoft.com/office/powerpoint/2010/main" val="95851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002026-09C9-9477-66F2-A26B9C6993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089DE8-5F08-789B-4896-922206D5A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B51A21-C0E8-59A0-2EB1-B1E29DB2B7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1F476D-7741-D84D-B442-CA4641F7D3B2}" type="datetimeFigureOut">
              <a:rPr lang="en-US" smtClean="0"/>
              <a:t>10/6/25</a:t>
            </a:fld>
            <a:endParaRPr lang="en-US"/>
          </a:p>
        </p:txBody>
      </p:sp>
      <p:sp>
        <p:nvSpPr>
          <p:cNvPr id="5" name="Footer Placeholder 4">
            <a:extLst>
              <a:ext uri="{FF2B5EF4-FFF2-40B4-BE49-F238E27FC236}">
                <a16:creationId xmlns:a16="http://schemas.microsoft.com/office/drawing/2014/main" id="{5D1C9329-C27D-4E41-AA6E-BE9A2D6B14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6C7BBC-5A51-F948-0608-F8E1DAF9D8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2EF1BC-18FA-774F-98CE-2200E98E18C0}" type="slidenum">
              <a:rPr lang="en-US" smtClean="0"/>
              <a:t>‹#›</a:t>
            </a:fld>
            <a:endParaRPr lang="en-US"/>
          </a:p>
        </p:txBody>
      </p:sp>
    </p:spTree>
    <p:extLst>
      <p:ext uri="{BB962C8B-B14F-4D97-AF65-F5344CB8AC3E}">
        <p14:creationId xmlns:p14="http://schemas.microsoft.com/office/powerpoint/2010/main" val="1454204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590702F-AFAB-7E8A-0565-81738F52FA13}"/>
              </a:ext>
            </a:extLst>
          </p:cNvPr>
          <p:cNvSpPr>
            <a:spLocks noGrp="1"/>
          </p:cNvSpPr>
          <p:nvPr>
            <p:ph type="title"/>
          </p:nvPr>
        </p:nvSpPr>
        <p:spPr/>
        <p:txBody>
          <a:bodyPr/>
          <a:lstStyle/>
          <a:p>
            <a:r>
              <a:rPr lang="en-US" dirty="0"/>
              <a:t>Unit overview</a:t>
            </a:r>
          </a:p>
        </p:txBody>
      </p:sp>
      <p:sp>
        <p:nvSpPr>
          <p:cNvPr id="8" name="Content Placeholder 7">
            <a:extLst>
              <a:ext uri="{FF2B5EF4-FFF2-40B4-BE49-F238E27FC236}">
                <a16:creationId xmlns:a16="http://schemas.microsoft.com/office/drawing/2014/main" id="{725767A0-D00C-88CB-B48E-55BBF692E33D}"/>
              </a:ext>
            </a:extLst>
          </p:cNvPr>
          <p:cNvSpPr>
            <a:spLocks noGrp="1"/>
          </p:cNvSpPr>
          <p:nvPr>
            <p:ph idx="1"/>
          </p:nvPr>
        </p:nvSpPr>
        <p:spPr/>
        <p:txBody>
          <a:bodyPr/>
          <a:lstStyle/>
          <a:p>
            <a:r>
              <a:rPr lang="en-US" dirty="0"/>
              <a:t>L1: mutation, drift, Wright-Fisher</a:t>
            </a:r>
          </a:p>
          <a:p>
            <a:r>
              <a:rPr lang="en-US" dirty="0"/>
              <a:t>L2: natural selection I</a:t>
            </a:r>
          </a:p>
          <a:p>
            <a:r>
              <a:rPr lang="en-US" dirty="0"/>
              <a:t>L3: population structure and demography</a:t>
            </a:r>
          </a:p>
          <a:p>
            <a:r>
              <a:rPr lang="en-US" b="1" dirty="0"/>
              <a:t>Today: linkage, recombination, the coalescent</a:t>
            </a:r>
          </a:p>
          <a:p>
            <a:r>
              <a:rPr lang="en-US" dirty="0"/>
              <a:t>L5: natural selection II</a:t>
            </a:r>
          </a:p>
          <a:p>
            <a:r>
              <a:rPr lang="en-US" dirty="0"/>
              <a:t>L6: topic</a:t>
            </a:r>
          </a:p>
          <a:p>
            <a:endParaRPr lang="en-US" dirty="0"/>
          </a:p>
          <a:p>
            <a:pPr marL="0" indent="0">
              <a:buNone/>
            </a:pPr>
            <a:endParaRPr lang="en-US" dirty="0"/>
          </a:p>
        </p:txBody>
      </p:sp>
    </p:spTree>
    <p:custDataLst>
      <p:tags r:id="rId1"/>
    </p:custDataLst>
    <p:extLst>
      <p:ext uri="{BB962C8B-B14F-4D97-AF65-F5344CB8AC3E}">
        <p14:creationId xmlns:p14="http://schemas.microsoft.com/office/powerpoint/2010/main" val="3696550469"/>
      </p:ext>
    </p:extLst>
  </p:cSld>
  <p:clrMapOvr>
    <a:masterClrMapping/>
  </p:clrMapOvr>
  <mc:AlternateContent xmlns:mc="http://schemas.openxmlformats.org/markup-compatibility/2006" xmlns:p14="http://schemas.microsoft.com/office/powerpoint/2010/main">
    <mc:Choice Requires="p14">
      <p:transition spd="slow" p14:dur="2000" advTm="44885"/>
    </mc:Choice>
    <mc:Fallback xmlns="">
      <p:transition spd="slow" advTm="448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E227-A0B1-4189-C6AB-46D346807146}"/>
              </a:ext>
            </a:extLst>
          </p:cNvPr>
          <p:cNvSpPr>
            <a:spLocks noGrp="1"/>
          </p:cNvSpPr>
          <p:nvPr>
            <p:ph type="title"/>
          </p:nvPr>
        </p:nvSpPr>
        <p:spPr>
          <a:xfrm>
            <a:off x="628650" y="365125"/>
            <a:ext cx="10725150" cy="1325563"/>
          </a:xfrm>
        </p:spPr>
        <p:txBody>
          <a:bodyPr/>
          <a:lstStyle/>
          <a:p>
            <a:r>
              <a:rPr lang="en-US" dirty="0"/>
              <a:t>Linkage disequilibrium between alleles </a:t>
            </a:r>
            <a:r>
              <a:rPr lang="en-US" i="1" dirty="0"/>
              <a:t>a</a:t>
            </a:r>
            <a:r>
              <a:rPr lang="en-US" dirty="0"/>
              <a:t> and </a:t>
            </a:r>
            <a:r>
              <a:rPr lang="en-US" i="1" dirty="0"/>
              <a:t>b</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88DB75-DFC8-0FF5-1C10-5EF22F89B666}"/>
                  </a:ext>
                </a:extLst>
              </p:cNvPr>
              <p:cNvSpPr>
                <a:spLocks noGrp="1"/>
              </p:cNvSpPr>
              <p:nvPr>
                <p:ph idx="1"/>
              </p:nvPr>
            </p:nvSpPr>
            <p:spPr>
              <a:xfrm>
                <a:off x="838200" y="1825625"/>
                <a:ext cx="10515600" cy="4889500"/>
              </a:xfrm>
            </p:spPr>
            <p:txBody>
              <a:bodyPr>
                <a:normAutofit/>
              </a:bodyPr>
              <a:lstStyle/>
              <a:p>
                <a:r>
                  <a:rPr lang="en-US" sz="3200" dirty="0"/>
                  <a:t>Code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𝑎</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𝑏</m:t>
                        </m:r>
                      </m:sub>
                    </m:sSub>
                    <m:r>
                      <a:rPr lang="en-US" sz="3200" b="0" i="1" smtClean="0">
                        <a:latin typeface="Cambria Math" panose="02040503050406030204" pitchFamily="18" charset="0"/>
                      </a:rPr>
                      <m:t>∈</m:t>
                    </m:r>
                    <m:r>
                      <m:rPr>
                        <m:lit/>
                      </m:rPr>
                      <a:rPr lang="en-US" sz="3200" b="0" i="1" smtClean="0">
                        <a:latin typeface="Cambria Math" panose="02040503050406030204" pitchFamily="18" charset="0"/>
                      </a:rPr>
                      <m:t>{</m:t>
                    </m:r>
                    <m:r>
                      <a:rPr lang="en-US" sz="3200" b="0" i="1" smtClean="0">
                        <a:latin typeface="Cambria Math" panose="02040503050406030204" pitchFamily="18" charset="0"/>
                      </a:rPr>
                      <m:t>0,1</m:t>
                    </m:r>
                    <m:r>
                      <m:rPr>
                        <m:lit/>
                      </m:rPr>
                      <a:rPr lang="en-US" sz="3200" b="0" i="1" smtClean="0">
                        <a:latin typeface="Cambria Math" panose="02040503050406030204" pitchFamily="18" charset="0"/>
                      </a:rPr>
                      <m:t>}</m:t>
                    </m:r>
                  </m:oMath>
                </a14:m>
                <a:endParaRPr lang="en-US" sz="3200" dirty="0"/>
              </a:p>
              <a:p>
                <a:r>
                  <a:rPr lang="en-US" sz="3200" dirty="0"/>
                  <a:t>Covariance: </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𝐷</m:t>
                      </m:r>
                      <m:r>
                        <a:rPr lang="en-US" sz="3200" b="0" i="1" smtClean="0">
                          <a:latin typeface="Cambria Math" panose="02040503050406030204" pitchFamily="18" charset="0"/>
                        </a:rPr>
                        <m:t>=</m:t>
                      </m:r>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𝑎</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𝑏</m:t>
                              </m:r>
                            </m:sub>
                          </m:sSub>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𝑎𝑏</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𝑎</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𝑏</m:t>
                          </m:r>
                        </m:sub>
                      </m:sSub>
                    </m:oMath>
                  </m:oMathPara>
                </a14:m>
                <a:endParaRPr lang="en-US" sz="3200" dirty="0"/>
              </a:p>
              <a:p>
                <a:r>
                  <a:rPr lang="en-US" sz="3200" dirty="0"/>
                  <a:t>Squared correlation: </a:t>
                </a:r>
                <a:endParaRPr lang="en-US" sz="3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𝑟</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r>
                        <a:rPr lang="en-US" sz="3200" b="0" i="1" smtClean="0">
                          <a:latin typeface="Cambria Math" panose="02040503050406030204" pitchFamily="18" charset="0"/>
                        </a:rPr>
                        <m:t>𝑐𝑜𝑟𝑟</m:t>
                      </m:r>
                      <m:sSup>
                        <m:sSupPr>
                          <m:ctrlPr>
                            <a:rPr lang="en-US" sz="3200" b="0" i="1" smtClean="0">
                              <a:latin typeface="Cambria Math" panose="02040503050406030204" pitchFamily="18" charset="0"/>
                            </a:rPr>
                          </m:ctrlPr>
                        </m:sSup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𝑎</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𝑏</m:t>
                                  </m:r>
                                </m:sub>
                              </m:sSub>
                            </m:e>
                          </m:d>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𝐷</m:t>
                              </m:r>
                            </m:e>
                            <m:sup>
                              <m:r>
                                <a:rPr lang="en-US" sz="3200" b="0" i="1" smtClean="0">
                                  <a:latin typeface="Cambria Math" panose="02040503050406030204" pitchFamily="18" charset="0"/>
                                </a:rPr>
                                <m:t>2</m:t>
                              </m:r>
                            </m:sup>
                          </m:sSup>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𝑎</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𝐴</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𝑏</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𝐵</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4F88DB75-DFC8-0FF5-1C10-5EF22F89B666}"/>
                  </a:ext>
                </a:extLst>
              </p:cNvPr>
              <p:cNvSpPr>
                <a:spLocks noGrp="1" noRot="1" noChangeAspect="1" noMove="1" noResize="1" noEditPoints="1" noAdjustHandles="1" noChangeArrowheads="1" noChangeShapeType="1" noTextEdit="1"/>
              </p:cNvSpPr>
              <p:nvPr>
                <p:ph idx="1"/>
              </p:nvPr>
            </p:nvSpPr>
            <p:spPr>
              <a:xfrm>
                <a:off x="838200" y="1825625"/>
                <a:ext cx="10515600" cy="4889500"/>
              </a:xfrm>
              <a:blipFill>
                <a:blip r:embed="rId2"/>
                <a:stretch>
                  <a:fillRect l="-1327" t="-2591"/>
                </a:stretch>
              </a:blipFill>
            </p:spPr>
            <p:txBody>
              <a:bodyPr/>
              <a:lstStyle/>
              <a:p>
                <a:r>
                  <a:rPr lang="en-US">
                    <a:noFill/>
                  </a:rPr>
                  <a:t> </a:t>
                </a:r>
              </a:p>
            </p:txBody>
          </p:sp>
        </mc:Fallback>
      </mc:AlternateContent>
    </p:spTree>
    <p:extLst>
      <p:ext uri="{BB962C8B-B14F-4D97-AF65-F5344CB8AC3E}">
        <p14:creationId xmlns:p14="http://schemas.microsoft.com/office/powerpoint/2010/main" val="2877733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B40A-3716-D7D3-E8AD-257971D78C81}"/>
              </a:ext>
            </a:extLst>
          </p:cNvPr>
          <p:cNvSpPr>
            <a:spLocks noGrp="1"/>
          </p:cNvSpPr>
          <p:nvPr>
            <p:ph type="title"/>
          </p:nvPr>
        </p:nvSpPr>
        <p:spPr/>
        <p:txBody>
          <a:bodyPr/>
          <a:lstStyle/>
          <a:p>
            <a:r>
              <a:rPr lang="en-US" dirty="0"/>
              <a:t>LD between diploid genotypes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8BB3C6-FC53-656B-E517-9D08220773FD}"/>
                  </a:ext>
                </a:extLst>
              </p:cNvPr>
              <p:cNvSpPr>
                <a:spLocks noGrp="1"/>
              </p:cNvSpPr>
              <p:nvPr>
                <p:ph idx="1"/>
              </p:nvPr>
            </p:nvSpPr>
            <p:spPr/>
            <p:txBody>
              <a:bodyPr/>
              <a:lstStyle/>
              <a:p>
                <a:r>
                  <a:rPr lang="en-US" dirty="0"/>
                  <a:t>Diploid genotype: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0" i="1" smtClean="0">
                        <a:latin typeface="Cambria Math" panose="02040503050406030204" pitchFamily="18" charset="0"/>
                      </a:rPr>
                      <m:t>0,1,2</m:t>
                    </m:r>
                    <m:r>
                      <m:rPr>
                        <m:lit/>
                      </m:rPr>
                      <a:rPr lang="en-US" b="0" i="1" smtClean="0">
                        <a:latin typeface="Cambria Math" panose="02040503050406030204" pitchFamily="18" charset="0"/>
                      </a:rPr>
                      <m:t>}</m:t>
                    </m:r>
                  </m:oMath>
                </a14:m>
                <a:endParaRPr lang="en-US" dirty="0"/>
              </a:p>
              <a:p>
                <a:r>
                  <a:rPr lang="en-US" dirty="0"/>
                  <a:t>Hardy-Weinberg equilibrium: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No effect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𝑎</m:t>
                              </m:r>
                            </m:sub>
                            <m:sup>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𝑏</m:t>
                              </m:r>
                            </m:sub>
                            <m:sup>
                              <m:r>
                                <a:rPr lang="en-US" b="0" i="1" smtClean="0">
                                  <a:latin typeface="Cambria Math" panose="02040503050406030204" pitchFamily="18" charset="0"/>
                                </a:rPr>
                                <m:t>′</m:t>
                              </m:r>
                            </m:sup>
                          </m:sSubSup>
                        </m:e>
                      </m:d>
                      <m:r>
                        <a:rPr lang="en-US" b="0" i="1" smtClean="0">
                          <a:latin typeface="Cambria Math" panose="02040503050406030204" pitchFamily="18" charset="0"/>
                        </a:rPr>
                        <m:t>=</m:t>
                      </m:r>
                      <m:r>
                        <a:rPr lang="en-US" b="0" i="1" smtClean="0">
                          <a:latin typeface="Cambria Math" panose="02040503050406030204" pitchFamily="18" charset="0"/>
                        </a:rPr>
                        <m:t>𝑐𝑜𝑟𝑟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𝑏</m:t>
                              </m:r>
                            </m:sub>
                          </m:sSub>
                        </m:e>
                      </m:d>
                    </m:oMath>
                  </m:oMathPara>
                </a14:m>
                <a:endParaRPr lang="en-US" dirty="0"/>
              </a:p>
              <a:p>
                <a:pPr marL="0" indent="0">
                  <a:buNone/>
                </a:pPr>
                <a:r>
                  <a:rPr lang="en-US" dirty="0"/>
                  <a:t>because cross terms drop out, e.g.,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𝑐𝑜𝑣</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𝑏</m:t>
                              </m:r>
                            </m:sub>
                            <m:sup>
                              <m:r>
                                <a:rPr lang="en-US" b="0" i="1" smtClean="0">
                                  <a:latin typeface="Cambria Math" panose="02040503050406030204" pitchFamily="18" charset="0"/>
                                </a:rPr>
                                <m:t>′</m:t>
                              </m:r>
                            </m:sup>
                          </m:sSubSup>
                        </m:e>
                      </m:d>
                      <m:r>
                        <a:rPr lang="en-US" b="0" i="1" smtClean="0">
                          <a:latin typeface="Cambria Math" panose="02040503050406030204" pitchFamily="18" charset="0"/>
                        </a:rPr>
                        <m:t>=0</m:t>
                      </m:r>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6C8BB3C6-FC53-656B-E517-9D08220773FD}"/>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2559173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1B50-ED87-CA42-9DAC-4B47EDE6CC66}"/>
              </a:ext>
            </a:extLst>
          </p:cNvPr>
          <p:cNvSpPr>
            <a:spLocks noGrp="1"/>
          </p:cNvSpPr>
          <p:nvPr>
            <p:ph type="title"/>
          </p:nvPr>
        </p:nvSpPr>
        <p:spPr/>
        <p:txBody>
          <a:bodyPr/>
          <a:lstStyle/>
          <a:p>
            <a:r>
              <a:rPr lang="en-US" dirty="0"/>
              <a:t>LD correlation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72F8D6-7319-1935-F9F0-9F46154EB13A}"/>
                  </a:ext>
                </a:extLst>
              </p:cNvPr>
              <p:cNvSpPr>
                <a:spLocks noGrp="1"/>
              </p:cNvSpPr>
              <p:nvPr>
                <p:ph idx="1"/>
              </p:nvPr>
            </p:nvSpPr>
            <p:spPr/>
            <p:txBody>
              <a:bodyPr/>
              <a:lstStyle/>
              <a:p>
                <a:r>
                  <a:rPr lang="en-US" b="0" dirty="0"/>
                  <a:t>Genotype matrix, </a:t>
                </a:r>
                <a14:m>
                  <m:oMath xmlns:m="http://schemas.openxmlformats.org/officeDocument/2006/math">
                    <m:r>
                      <a:rPr lang="en-US" b="0" i="0" smtClean="0">
                        <a:latin typeface="Cambria Math" panose="02040503050406030204" pitchFamily="18" charset="0"/>
                      </a:rPr>
                      <m:t>2</m:t>
                    </m:r>
                    <m:r>
                      <m:rPr>
                        <m:sty m:val="p"/>
                      </m:rPr>
                      <a:rPr lang="en-US" b="0" i="0" smtClean="0">
                        <a:latin typeface="Cambria Math" panose="02040503050406030204" pitchFamily="18" charset="0"/>
                      </a:rPr>
                      <m:t>N</m:t>
                    </m:r>
                    <m:r>
                      <a:rPr lang="en-US" b="0" i="1" smtClean="0">
                        <a:latin typeface="Cambria Math" panose="02040503050406030204" pitchFamily="18" charset="0"/>
                      </a:rPr>
                      <m:t> ×</m:t>
                    </m:r>
                    <m:r>
                      <a:rPr lang="en-US" b="0" i="0" smtClean="0">
                        <a:latin typeface="Cambria Math" panose="02040503050406030204" pitchFamily="18" charset="0"/>
                      </a:rPr>
                      <m:t> </m:t>
                    </m:r>
                    <m:r>
                      <m:rPr>
                        <m:sty m:val="p"/>
                      </m:rPr>
                      <a:rPr lang="en-US" b="0" i="0" smtClean="0">
                        <a:latin typeface="Cambria Math" panose="02040503050406030204" pitchFamily="18" charset="0"/>
                      </a:rPr>
                      <m:t>segregating</m:t>
                    </m:r>
                    <m:r>
                      <a:rPr lang="en-US" b="0" i="0" smtClean="0">
                        <a:latin typeface="Cambria Math" panose="02040503050406030204" pitchFamily="18" charset="0"/>
                      </a:rPr>
                      <m:t> </m:t>
                    </m:r>
                    <m:r>
                      <m:rPr>
                        <m:sty m:val="p"/>
                      </m:rPr>
                      <a:rPr lang="en-US" b="0" i="0" smtClean="0">
                        <a:latin typeface="Cambria Math" panose="02040503050406030204" pitchFamily="18" charset="0"/>
                      </a:rPr>
                      <m:t>sites</m:t>
                    </m:r>
                  </m:oMath>
                </a14:m>
                <a:r>
                  <a:rPr lang="en-US" dirty="0"/>
                  <a:t>: </a:t>
                </a:r>
                <a14:m>
                  <m:oMath xmlns:m="http://schemas.openxmlformats.org/officeDocument/2006/math">
                    <m:r>
                      <a:rPr lang="en-US" b="0" i="1" smtClean="0">
                        <a:latin typeface="Cambria Math" panose="02040503050406030204" pitchFamily="18" charset="0"/>
                      </a:rPr>
                      <m:t>𝑋</m:t>
                    </m:r>
                  </m:oMath>
                </a14:m>
                <a:endParaRPr lang="en-US" dirty="0"/>
              </a:p>
              <a:p>
                <a:r>
                  <a:rPr lang="en-US" dirty="0"/>
                  <a:t>Normalize </a:t>
                </a:r>
                <a14:m>
                  <m:oMath xmlns:m="http://schemas.openxmlformats.org/officeDocument/2006/math">
                    <m:r>
                      <a:rPr lang="en-US" b="0" i="1" smtClean="0">
                        <a:latin typeface="Cambria Math" panose="02040503050406030204" pitchFamily="18" charset="0"/>
                      </a:rPr>
                      <m:t>𝑋</m:t>
                    </m:r>
                  </m:oMath>
                </a14:m>
                <a:r>
                  <a:rPr lang="en-US" dirty="0"/>
                  <a:t> to have mean 0, variance 1: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r>
                  <a:rPr lang="en-US" dirty="0"/>
                  <a:t>LD matrix: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𝑁</m:t>
                        </m:r>
                      </m:den>
                    </m:f>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e>
                      <m:sup>
                        <m:r>
                          <a:rPr lang="en-US" b="0" i="1" smtClean="0">
                            <a:latin typeface="Cambria Math" panose="02040503050406030204" pitchFamily="18" charset="0"/>
                          </a:rPr>
                          <m:t>′</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A72F8D6-7319-1935-F9F0-9F46154EB13A}"/>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72011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937AFC2-FFF4-BAA5-33AF-B832B77FA0D6}"/>
              </a:ext>
            </a:extLst>
          </p:cNvPr>
          <p:cNvSpPr>
            <a:spLocks noChangeArrowheads="1"/>
          </p:cNvSpPr>
          <p:nvPr/>
        </p:nvSpPr>
        <p:spPr bwMode="auto">
          <a:xfrm>
            <a:off x="1128712" y="15001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descr="A graph and diagram of a rectangle&#10;&#10;Description automatically generated">
            <a:extLst>
              <a:ext uri="{FF2B5EF4-FFF2-40B4-BE49-F238E27FC236}">
                <a16:creationId xmlns:a16="http://schemas.microsoft.com/office/drawing/2014/main" id="{2392767C-F506-EFC6-B435-F6DCC0D82563}"/>
              </a:ext>
            </a:extLst>
          </p:cNvPr>
          <p:cNvPicPr>
            <a:picLocks noChangeAspect="1"/>
          </p:cNvPicPr>
          <p:nvPr/>
        </p:nvPicPr>
        <p:blipFill>
          <a:blip r:embed="rId2"/>
          <a:srcRect t="3588" r="54401"/>
          <a:stretch/>
        </p:blipFill>
        <p:spPr>
          <a:xfrm>
            <a:off x="1483769" y="757238"/>
            <a:ext cx="5131344" cy="2900355"/>
          </a:xfrm>
          <a:prstGeom prst="rect">
            <a:avLst/>
          </a:prstGeom>
        </p:spPr>
      </p:pic>
      <p:sp>
        <p:nvSpPr>
          <p:cNvPr id="6" name="TextBox 5">
            <a:extLst>
              <a:ext uri="{FF2B5EF4-FFF2-40B4-BE49-F238E27FC236}">
                <a16:creationId xmlns:a16="http://schemas.microsoft.com/office/drawing/2014/main" id="{6D7DF1C2-55C2-64BD-96B9-0BB789EDE017}"/>
              </a:ext>
            </a:extLst>
          </p:cNvPr>
          <p:cNvSpPr txBox="1"/>
          <p:nvPr/>
        </p:nvSpPr>
        <p:spPr>
          <a:xfrm>
            <a:off x="7224712" y="6214234"/>
            <a:ext cx="4839723" cy="369332"/>
          </a:xfrm>
          <a:prstGeom prst="rect">
            <a:avLst/>
          </a:prstGeom>
          <a:noFill/>
        </p:spPr>
        <p:txBody>
          <a:bodyPr wrap="none" rtlCol="0">
            <a:spAutoFit/>
          </a:bodyPr>
          <a:lstStyle/>
          <a:p>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Pritchard 2024; from HapMap Consortium 2005</a:t>
            </a:r>
            <a:endParaRPr lang="en-US" dirty="0"/>
          </a:p>
        </p:txBody>
      </p:sp>
      <p:pic>
        <p:nvPicPr>
          <p:cNvPr id="7" name="Picture 6" descr="A graph and diagram of a rectangle&#10;&#10;Description automatically generated">
            <a:extLst>
              <a:ext uri="{FF2B5EF4-FFF2-40B4-BE49-F238E27FC236}">
                <a16:creationId xmlns:a16="http://schemas.microsoft.com/office/drawing/2014/main" id="{CB97724B-FBB1-DA41-8CDF-A29CC286994C}"/>
              </a:ext>
            </a:extLst>
          </p:cNvPr>
          <p:cNvPicPr>
            <a:picLocks noChangeAspect="1"/>
          </p:cNvPicPr>
          <p:nvPr/>
        </p:nvPicPr>
        <p:blipFill>
          <a:blip r:embed="rId2"/>
          <a:srcRect l="54401" t="3588"/>
          <a:stretch/>
        </p:blipFill>
        <p:spPr>
          <a:xfrm>
            <a:off x="828675" y="3008210"/>
            <a:ext cx="5543550" cy="3133343"/>
          </a:xfrm>
          <a:prstGeom prst="rect">
            <a:avLst/>
          </a:prstGeom>
        </p:spPr>
      </p:pic>
      <p:sp>
        <p:nvSpPr>
          <p:cNvPr id="8" name="TextBox 7">
            <a:extLst>
              <a:ext uri="{FF2B5EF4-FFF2-40B4-BE49-F238E27FC236}">
                <a16:creationId xmlns:a16="http://schemas.microsoft.com/office/drawing/2014/main" id="{39FAC440-052B-59A7-37AF-F8E98D07BBEB}"/>
              </a:ext>
            </a:extLst>
          </p:cNvPr>
          <p:cNvSpPr txBox="1"/>
          <p:nvPr/>
        </p:nvSpPr>
        <p:spPr>
          <a:xfrm>
            <a:off x="6372225" y="2095837"/>
            <a:ext cx="2711063" cy="646331"/>
          </a:xfrm>
          <a:prstGeom prst="rect">
            <a:avLst/>
          </a:prstGeom>
          <a:noFill/>
        </p:spPr>
        <p:txBody>
          <a:bodyPr wrap="none" rtlCol="0">
            <a:spAutoFit/>
          </a:bodyPr>
          <a:lstStyle/>
          <a:p>
            <a:r>
              <a:rPr lang="en-US" dirty="0">
                <a:solidFill>
                  <a:srgbClr val="FF0000"/>
                </a:solidFill>
              </a:rPr>
              <a:t>Red</a:t>
            </a:r>
            <a:r>
              <a:rPr lang="en-US" dirty="0"/>
              <a:t>: positive correlation</a:t>
            </a:r>
          </a:p>
          <a:p>
            <a:r>
              <a:rPr lang="en-US" dirty="0">
                <a:solidFill>
                  <a:srgbClr val="1D0DFE"/>
                </a:solidFill>
              </a:rPr>
              <a:t>Blue</a:t>
            </a:r>
            <a:r>
              <a:rPr lang="en-US" dirty="0"/>
              <a:t>: negative correlation</a:t>
            </a:r>
          </a:p>
        </p:txBody>
      </p:sp>
    </p:spTree>
    <p:extLst>
      <p:ext uri="{BB962C8B-B14F-4D97-AF65-F5344CB8AC3E}">
        <p14:creationId xmlns:p14="http://schemas.microsoft.com/office/powerpoint/2010/main" val="216838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A0FD-44A3-CEF4-9D0C-B505771BEBC3}"/>
              </a:ext>
            </a:extLst>
          </p:cNvPr>
          <p:cNvSpPr>
            <a:spLocks noGrp="1"/>
          </p:cNvSpPr>
          <p:nvPr>
            <p:ph type="title"/>
          </p:nvPr>
        </p:nvSpPr>
        <p:spPr/>
        <p:txBody>
          <a:bodyPr/>
          <a:lstStyle/>
          <a:p>
            <a:r>
              <a:rPr lang="en-US" dirty="0"/>
              <a:t>What happens to LD over time?</a:t>
            </a:r>
          </a:p>
        </p:txBody>
      </p:sp>
      <p:sp>
        <p:nvSpPr>
          <p:cNvPr id="3" name="Content Placeholder 2">
            <a:extLst>
              <a:ext uri="{FF2B5EF4-FFF2-40B4-BE49-F238E27FC236}">
                <a16:creationId xmlns:a16="http://schemas.microsoft.com/office/drawing/2014/main" id="{5886FA20-427D-294D-94BA-869DB594E9CB}"/>
              </a:ext>
            </a:extLst>
          </p:cNvPr>
          <p:cNvSpPr>
            <a:spLocks noGrp="1"/>
          </p:cNvSpPr>
          <p:nvPr>
            <p:ph idx="1"/>
          </p:nvPr>
        </p:nvSpPr>
        <p:spPr/>
        <p:txBody>
          <a:bodyPr/>
          <a:lstStyle/>
          <a:p>
            <a:r>
              <a:rPr lang="en-US" dirty="0"/>
              <a:t>Accumulation due to drift</a:t>
            </a:r>
          </a:p>
          <a:p>
            <a:r>
              <a:rPr lang="en-US" dirty="0"/>
              <a:t>Breakdown due to recombination</a:t>
            </a:r>
          </a:p>
        </p:txBody>
      </p:sp>
    </p:spTree>
    <p:extLst>
      <p:ext uri="{BB962C8B-B14F-4D97-AF65-F5344CB8AC3E}">
        <p14:creationId xmlns:p14="http://schemas.microsoft.com/office/powerpoint/2010/main" val="406735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E73FB-2664-FEE8-7040-2160E7A0D4E4}"/>
              </a:ext>
            </a:extLst>
          </p:cNvPr>
          <p:cNvSpPr>
            <a:spLocks noGrp="1"/>
          </p:cNvSpPr>
          <p:nvPr>
            <p:ph type="title"/>
          </p:nvPr>
        </p:nvSpPr>
        <p:spPr/>
        <p:txBody>
          <a:bodyPr/>
          <a:lstStyle/>
          <a:p>
            <a:r>
              <a:rPr lang="en-US" dirty="0"/>
              <a:t>LD and allele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F5873F-5D67-085C-3FD4-AB7100C879C0}"/>
                  </a:ext>
                </a:extLst>
              </p:cNvPr>
              <p:cNvSpPr>
                <a:spLocks noGrp="1"/>
              </p:cNvSpPr>
              <p:nvPr>
                <p:ph idx="1"/>
              </p:nvPr>
            </p:nvSpPr>
            <p:spPr/>
            <p:txBody>
              <a:bodyPr/>
              <a:lstStyle/>
              <a:p>
                <a:pPr marL="0" indent="0">
                  <a:buNone/>
                </a:pPr>
                <a:r>
                  <a:rPr lang="en-US" dirty="0"/>
                  <a:t>Two alleles very nearby (recombination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US" dirty="0"/>
                  <a:t>): how much LD do they usually have?</a:t>
                </a:r>
              </a:p>
              <a:p>
                <a:r>
                  <a:rPr lang="en-US" dirty="0"/>
                  <a:t>One rare, one common:</a:t>
                </a:r>
              </a:p>
              <a:p>
                <a:r>
                  <a:rPr lang="en-US" dirty="0"/>
                  <a:t>Both rare: </a:t>
                </a:r>
              </a:p>
              <a:p>
                <a:r>
                  <a:rPr lang="en-US" dirty="0"/>
                  <a:t>Both common: </a:t>
                </a:r>
              </a:p>
              <a:p>
                <a:endParaRPr lang="en-US" dirty="0"/>
              </a:p>
            </p:txBody>
          </p:sp>
        </mc:Choice>
        <mc:Fallback xmlns="">
          <p:sp>
            <p:nvSpPr>
              <p:cNvPr id="3" name="Content Placeholder 2">
                <a:extLst>
                  <a:ext uri="{FF2B5EF4-FFF2-40B4-BE49-F238E27FC236}">
                    <a16:creationId xmlns:a16="http://schemas.microsoft.com/office/drawing/2014/main" id="{66F5873F-5D67-085C-3FD4-AB7100C879C0}"/>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61623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AC5C0-42FD-3568-179E-6DC00BC1F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BDED31-56CC-C6FE-0B50-7D88956C4152}"/>
              </a:ext>
            </a:extLst>
          </p:cNvPr>
          <p:cNvSpPr>
            <a:spLocks noGrp="1"/>
          </p:cNvSpPr>
          <p:nvPr>
            <p:ph type="title"/>
          </p:nvPr>
        </p:nvSpPr>
        <p:spPr/>
        <p:txBody>
          <a:bodyPr/>
          <a:lstStyle/>
          <a:p>
            <a:r>
              <a:rPr lang="en-US" dirty="0"/>
              <a:t>LD and allele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740410D-D78F-1D8D-2171-49D1520CC40F}"/>
                  </a:ext>
                </a:extLst>
              </p:cNvPr>
              <p:cNvSpPr>
                <a:spLocks noGrp="1"/>
              </p:cNvSpPr>
              <p:nvPr>
                <p:ph idx="1"/>
              </p:nvPr>
            </p:nvSpPr>
            <p:spPr/>
            <p:txBody>
              <a:bodyPr/>
              <a:lstStyle/>
              <a:p>
                <a:pPr marL="0" indent="0">
                  <a:buNone/>
                </a:pPr>
                <a:r>
                  <a:rPr lang="en-US" dirty="0"/>
                  <a:t>Two alleles very nearby (recombination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US" dirty="0"/>
                  <a:t>): how much LD do they usually have?</a:t>
                </a:r>
              </a:p>
              <a:p>
                <a:r>
                  <a:rPr lang="en-US" dirty="0"/>
                  <a:t>One rare, one common: always low LD</a:t>
                </a:r>
              </a:p>
              <a:p>
                <a:r>
                  <a:rPr lang="en-US" dirty="0"/>
                  <a:t>Both rare: </a:t>
                </a:r>
              </a:p>
              <a:p>
                <a:r>
                  <a:rPr lang="en-US" dirty="0"/>
                  <a:t>Both common: </a:t>
                </a:r>
              </a:p>
              <a:p>
                <a:endParaRPr lang="en-US" dirty="0"/>
              </a:p>
            </p:txBody>
          </p:sp>
        </mc:Choice>
        <mc:Fallback xmlns="">
          <p:sp>
            <p:nvSpPr>
              <p:cNvPr id="3" name="Content Placeholder 2">
                <a:extLst>
                  <a:ext uri="{FF2B5EF4-FFF2-40B4-BE49-F238E27FC236}">
                    <a16:creationId xmlns:a16="http://schemas.microsoft.com/office/drawing/2014/main" id="{F740410D-D78F-1D8D-2171-49D1520CC40F}"/>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196391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87D6F-04BA-3EDB-4C95-D0420BF28F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88687-7068-3A7D-79F4-17BC7C6339C7}"/>
              </a:ext>
            </a:extLst>
          </p:cNvPr>
          <p:cNvSpPr>
            <a:spLocks noGrp="1"/>
          </p:cNvSpPr>
          <p:nvPr>
            <p:ph type="title"/>
          </p:nvPr>
        </p:nvSpPr>
        <p:spPr/>
        <p:txBody>
          <a:bodyPr/>
          <a:lstStyle/>
          <a:p>
            <a:r>
              <a:rPr lang="en-US" dirty="0"/>
              <a:t>LD and allele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92C3E-49A2-126C-F7DF-BB162A9B6F51}"/>
                  </a:ext>
                </a:extLst>
              </p:cNvPr>
              <p:cNvSpPr>
                <a:spLocks noGrp="1"/>
              </p:cNvSpPr>
              <p:nvPr>
                <p:ph idx="1"/>
              </p:nvPr>
            </p:nvSpPr>
            <p:spPr/>
            <p:txBody>
              <a:bodyPr/>
              <a:lstStyle/>
              <a:p>
                <a:pPr marL="0" indent="0">
                  <a:buNone/>
                </a:pPr>
                <a:r>
                  <a:rPr lang="en-US" dirty="0"/>
                  <a:t>Two alleles very nearby (recombination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US" dirty="0"/>
                  <a:t>): how much LD do they usually have?</a:t>
                </a:r>
              </a:p>
              <a:p>
                <a:r>
                  <a:rPr lang="en-US" dirty="0"/>
                  <a:t>One rare, one common: always low LD</a:t>
                </a:r>
              </a:p>
              <a:p>
                <a:r>
                  <a:rPr lang="en-US" dirty="0"/>
                  <a:t>Both rare: usually low LD, occasionally high LD</a:t>
                </a:r>
              </a:p>
              <a:p>
                <a:r>
                  <a:rPr lang="en-US" dirty="0"/>
                  <a:t>Both common:</a:t>
                </a:r>
              </a:p>
            </p:txBody>
          </p:sp>
        </mc:Choice>
        <mc:Fallback xmlns="">
          <p:sp>
            <p:nvSpPr>
              <p:cNvPr id="3" name="Content Placeholder 2">
                <a:extLst>
                  <a:ext uri="{FF2B5EF4-FFF2-40B4-BE49-F238E27FC236}">
                    <a16:creationId xmlns:a16="http://schemas.microsoft.com/office/drawing/2014/main" id="{5D092C3E-49A2-126C-F7DF-BB162A9B6F51}"/>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121305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01447-692E-43D7-92D2-CDF97BCE9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45D19-1617-F5B3-4201-814B6B9D1203}"/>
              </a:ext>
            </a:extLst>
          </p:cNvPr>
          <p:cNvSpPr>
            <a:spLocks noGrp="1"/>
          </p:cNvSpPr>
          <p:nvPr>
            <p:ph type="title"/>
          </p:nvPr>
        </p:nvSpPr>
        <p:spPr/>
        <p:txBody>
          <a:bodyPr/>
          <a:lstStyle/>
          <a:p>
            <a:r>
              <a:rPr lang="en-US" dirty="0"/>
              <a:t>LD and allele frequency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746364-D117-30F3-2B72-3A9D6A40A0FA}"/>
                  </a:ext>
                </a:extLst>
              </p:cNvPr>
              <p:cNvSpPr>
                <a:spLocks noGrp="1"/>
              </p:cNvSpPr>
              <p:nvPr>
                <p:ph idx="1"/>
              </p:nvPr>
            </p:nvSpPr>
            <p:spPr/>
            <p:txBody>
              <a:bodyPr/>
              <a:lstStyle/>
              <a:p>
                <a:pPr marL="0" indent="0">
                  <a:buNone/>
                </a:pPr>
                <a:r>
                  <a:rPr lang="en-US" dirty="0"/>
                  <a:t>Two alleles very nearby (recombination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=0</m:t>
                    </m:r>
                  </m:oMath>
                </a14:m>
                <a:r>
                  <a:rPr lang="en-US" dirty="0"/>
                  <a:t>): how much LD do they usually have?</a:t>
                </a:r>
              </a:p>
              <a:p>
                <a:r>
                  <a:rPr lang="en-US" dirty="0"/>
                  <a:t>One rare, one common: always low LD</a:t>
                </a:r>
              </a:p>
              <a:p>
                <a:r>
                  <a:rPr lang="en-US" dirty="0"/>
                  <a:t>Both rare: usually low LD, occasionally high LD</a:t>
                </a:r>
              </a:p>
              <a:p>
                <a:r>
                  <a:rPr lang="en-US" dirty="0"/>
                  <a:t>Both common: almost always high LD</a:t>
                </a:r>
              </a:p>
            </p:txBody>
          </p:sp>
        </mc:Choice>
        <mc:Fallback xmlns="">
          <p:sp>
            <p:nvSpPr>
              <p:cNvPr id="3" name="Content Placeholder 2">
                <a:extLst>
                  <a:ext uri="{FF2B5EF4-FFF2-40B4-BE49-F238E27FC236}">
                    <a16:creationId xmlns:a16="http://schemas.microsoft.com/office/drawing/2014/main" id="{3C746364-D117-30F3-2B72-3A9D6A40A0FA}"/>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4175745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descr="A diagram of dna&#10;&#10;Description automatically generated">
            <a:extLst>
              <a:ext uri="{FF2B5EF4-FFF2-40B4-BE49-F238E27FC236}">
                <a16:creationId xmlns:a16="http://schemas.microsoft.com/office/drawing/2014/main" id="{91BD25A5-CF72-4A51-B49C-0C26A583640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98443" y="1739347"/>
            <a:ext cx="10009587" cy="3379305"/>
          </a:xfrm>
          <a:prstGeom prst="rect">
            <a:avLst/>
          </a:prstGeom>
        </p:spPr>
      </p:pic>
      <p:sp>
        <p:nvSpPr>
          <p:cNvPr id="5" name="TextBox 4">
            <a:extLst>
              <a:ext uri="{FF2B5EF4-FFF2-40B4-BE49-F238E27FC236}">
                <a16:creationId xmlns:a16="http://schemas.microsoft.com/office/drawing/2014/main" id="{42665FF1-A16C-F53A-66EC-1D2FA52BFE73}"/>
              </a:ext>
            </a:extLst>
          </p:cNvPr>
          <p:cNvSpPr txBox="1"/>
          <p:nvPr/>
        </p:nvSpPr>
        <p:spPr>
          <a:xfrm>
            <a:off x="7765774" y="6228522"/>
            <a:ext cx="3771289" cy="369332"/>
          </a:xfrm>
          <a:prstGeom prst="rect">
            <a:avLst/>
          </a:prstGeom>
          <a:noFill/>
        </p:spPr>
        <p:txBody>
          <a:bodyPr wrap="none" rtlCol="0">
            <a:spAutoFit/>
          </a:bodyPr>
          <a:lstStyle/>
          <a:p>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Pritchard 2024; from </a:t>
            </a:r>
            <a:r>
              <a:rPr lang="en-US" sz="1800" kern="100" dirty="0" err="1">
                <a:effectLst/>
                <a:latin typeface="Aptos" panose="020B0004020202020204" pitchFamily="34" charset="0"/>
                <a:ea typeface="Times New Roman" panose="02020603050405020304" pitchFamily="18" charset="0"/>
                <a:cs typeface="Times New Roman" panose="02020603050405020304" pitchFamily="18" charset="0"/>
              </a:rPr>
              <a:t>Kreitman</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1983</a:t>
            </a:r>
            <a:endParaRPr lang="en-US" dirty="0"/>
          </a:p>
        </p:txBody>
      </p:sp>
    </p:spTree>
    <p:extLst>
      <p:ext uri="{BB962C8B-B14F-4D97-AF65-F5344CB8AC3E}">
        <p14:creationId xmlns:p14="http://schemas.microsoft.com/office/powerpoint/2010/main" val="1717067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8AFE-A6E3-E7BD-3711-FCC5BB308AA2}"/>
              </a:ext>
            </a:extLst>
          </p:cNvPr>
          <p:cNvSpPr>
            <a:spLocks noGrp="1"/>
          </p:cNvSpPr>
          <p:nvPr>
            <p:ph type="title"/>
          </p:nvPr>
        </p:nvSpPr>
        <p:spPr/>
        <p:txBody>
          <a:bodyPr/>
          <a:lstStyle/>
          <a:p>
            <a:r>
              <a:rPr lang="en-US" dirty="0"/>
              <a:t>Today’s agenda</a:t>
            </a:r>
          </a:p>
        </p:txBody>
      </p:sp>
      <p:sp>
        <p:nvSpPr>
          <p:cNvPr id="3" name="Content Placeholder 2">
            <a:extLst>
              <a:ext uri="{FF2B5EF4-FFF2-40B4-BE49-F238E27FC236}">
                <a16:creationId xmlns:a16="http://schemas.microsoft.com/office/drawing/2014/main" id="{AE9FC44F-122A-F33A-7476-4FB58F364ECF}"/>
              </a:ext>
            </a:extLst>
          </p:cNvPr>
          <p:cNvSpPr>
            <a:spLocks noGrp="1"/>
          </p:cNvSpPr>
          <p:nvPr>
            <p:ph idx="1"/>
          </p:nvPr>
        </p:nvSpPr>
        <p:spPr/>
        <p:txBody>
          <a:bodyPr/>
          <a:lstStyle/>
          <a:p>
            <a:r>
              <a:rPr lang="en-US" dirty="0"/>
              <a:t>Review problem set from last time</a:t>
            </a:r>
          </a:p>
          <a:p>
            <a:r>
              <a:rPr lang="en-US" dirty="0"/>
              <a:t>Lecture</a:t>
            </a:r>
          </a:p>
          <a:p>
            <a:r>
              <a:rPr lang="en-US" dirty="0"/>
              <a:t>Live coding demo (Luke)</a:t>
            </a:r>
          </a:p>
        </p:txBody>
      </p:sp>
    </p:spTree>
    <p:extLst>
      <p:ext uri="{BB962C8B-B14F-4D97-AF65-F5344CB8AC3E}">
        <p14:creationId xmlns:p14="http://schemas.microsoft.com/office/powerpoint/2010/main" val="190318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C3FF1F4-4D06-6B8E-1F70-52FEF293EAA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7650" y="1410891"/>
            <a:ext cx="9682739" cy="4750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20E932-F730-A20F-4F08-E747654F6505}"/>
              </a:ext>
            </a:extLst>
          </p:cNvPr>
          <p:cNvSpPr txBox="1"/>
          <p:nvPr/>
        </p:nvSpPr>
        <p:spPr>
          <a:xfrm>
            <a:off x="9458326" y="6311900"/>
            <a:ext cx="2123658" cy="369332"/>
          </a:xfrm>
          <a:prstGeom prst="rect">
            <a:avLst/>
          </a:prstGeom>
          <a:noFill/>
        </p:spPr>
        <p:txBody>
          <a:bodyPr wrap="none" rtlCol="0">
            <a:spAutoFit/>
          </a:bodyPr>
          <a:lstStyle/>
          <a:p>
            <a:r>
              <a:rPr lang="en-US" dirty="0"/>
              <a:t>Peabody et al. 2017</a:t>
            </a:r>
          </a:p>
        </p:txBody>
      </p:sp>
      <p:sp>
        <p:nvSpPr>
          <p:cNvPr id="5" name="Title 1">
            <a:extLst>
              <a:ext uri="{FF2B5EF4-FFF2-40B4-BE49-F238E27FC236}">
                <a16:creationId xmlns:a16="http://schemas.microsoft.com/office/drawing/2014/main" id="{CE2C7CB7-8B1F-62C0-BA25-A59698588C74}"/>
              </a:ext>
            </a:extLst>
          </p:cNvPr>
          <p:cNvSpPr>
            <a:spLocks noGrp="1"/>
          </p:cNvSpPr>
          <p:nvPr>
            <p:ph type="title"/>
          </p:nvPr>
        </p:nvSpPr>
        <p:spPr>
          <a:xfrm>
            <a:off x="352425" y="463550"/>
            <a:ext cx="8648700" cy="796926"/>
          </a:xfrm>
        </p:spPr>
        <p:txBody>
          <a:bodyPr/>
          <a:lstStyle/>
          <a:p>
            <a:r>
              <a:rPr lang="en-US" dirty="0"/>
              <a:t>Why are common alleles in high LD?</a:t>
            </a:r>
          </a:p>
        </p:txBody>
      </p:sp>
    </p:spTree>
    <p:extLst>
      <p:ext uri="{BB962C8B-B14F-4D97-AF65-F5344CB8AC3E}">
        <p14:creationId xmlns:p14="http://schemas.microsoft.com/office/powerpoint/2010/main" val="3802359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23FC60-E287-DCBE-272C-CAD25D420DF1}"/>
              </a:ext>
            </a:extLst>
          </p:cNvPr>
          <p:cNvSpPr>
            <a:spLocks noGrp="1"/>
          </p:cNvSpPr>
          <p:nvPr>
            <p:ph type="title"/>
          </p:nvPr>
        </p:nvSpPr>
        <p:spPr/>
        <p:txBody>
          <a:bodyPr/>
          <a:lstStyle/>
          <a:p>
            <a:r>
              <a:rPr lang="en-US" dirty="0"/>
              <a:t>The coalescent</a:t>
            </a:r>
          </a:p>
        </p:txBody>
      </p:sp>
      <p:pic>
        <p:nvPicPr>
          <p:cNvPr id="7" name="Picture 6" descr="A diagram of a triangle&#10;&#10;AI-generated content may be incorrect.">
            <a:extLst>
              <a:ext uri="{FF2B5EF4-FFF2-40B4-BE49-F238E27FC236}">
                <a16:creationId xmlns:a16="http://schemas.microsoft.com/office/drawing/2014/main" id="{64774DC3-6EE5-68CC-6097-7A334F1787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90688"/>
            <a:ext cx="5943600" cy="4299585"/>
          </a:xfrm>
          <a:prstGeom prst="rect">
            <a:avLst/>
          </a:prstGeom>
          <a:noFill/>
        </p:spPr>
      </p:pic>
    </p:spTree>
    <p:extLst>
      <p:ext uri="{BB962C8B-B14F-4D97-AF65-F5344CB8AC3E}">
        <p14:creationId xmlns:p14="http://schemas.microsoft.com/office/powerpoint/2010/main" val="144004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8E10B-0D04-3A8B-A37D-87412CFFD0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12432A-8748-2F01-DE27-F02818F04C2B}"/>
              </a:ext>
            </a:extLst>
          </p:cNvPr>
          <p:cNvSpPr>
            <a:spLocks noGrp="1"/>
          </p:cNvSpPr>
          <p:nvPr>
            <p:ph type="title"/>
          </p:nvPr>
        </p:nvSpPr>
        <p:spPr/>
        <p:txBody>
          <a:bodyPr/>
          <a:lstStyle/>
          <a:p>
            <a:r>
              <a:rPr lang="en-US" dirty="0"/>
              <a:t>Coalescent perspective on LD</a:t>
            </a:r>
          </a:p>
        </p:txBody>
      </p:sp>
      <p:pic>
        <p:nvPicPr>
          <p:cNvPr id="7" name="Picture 6" descr="A diagram of a triangle&#10;&#10;AI-generated content may be incorrect.">
            <a:extLst>
              <a:ext uri="{FF2B5EF4-FFF2-40B4-BE49-F238E27FC236}">
                <a16:creationId xmlns:a16="http://schemas.microsoft.com/office/drawing/2014/main" id="{423F6DB4-5557-E3FE-80B3-A6A4EE1D9C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90688"/>
            <a:ext cx="5943600" cy="4299585"/>
          </a:xfrm>
          <a:prstGeom prst="rect">
            <a:avLst/>
          </a:prstGeom>
          <a:noFill/>
        </p:spPr>
      </p:pic>
      <p:cxnSp>
        <p:nvCxnSpPr>
          <p:cNvPr id="3" name="Straight Connector 2">
            <a:extLst>
              <a:ext uri="{FF2B5EF4-FFF2-40B4-BE49-F238E27FC236}">
                <a16:creationId xmlns:a16="http://schemas.microsoft.com/office/drawing/2014/main" id="{B7FAF158-C6E1-A8B3-4B16-08E0840C3EAD}"/>
              </a:ext>
            </a:extLst>
          </p:cNvPr>
          <p:cNvCxnSpPr>
            <a:cxnSpLocks/>
          </p:cNvCxnSpPr>
          <p:nvPr/>
        </p:nvCxnSpPr>
        <p:spPr>
          <a:xfrm flipV="1">
            <a:off x="4141694" y="1932972"/>
            <a:ext cx="1391005" cy="271074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A071771C-6630-2A45-5D72-9DBB84428E83}"/>
              </a:ext>
            </a:extLst>
          </p:cNvPr>
          <p:cNvCxnSpPr>
            <a:cxnSpLocks/>
          </p:cNvCxnSpPr>
          <p:nvPr/>
        </p:nvCxnSpPr>
        <p:spPr>
          <a:xfrm flipH="1" flipV="1">
            <a:off x="5532699" y="1932972"/>
            <a:ext cx="1056360" cy="2145969"/>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44CB44-ECFC-6922-0847-AD6E1B139AE7}"/>
              </a:ext>
            </a:extLst>
          </p:cNvPr>
          <p:cNvSpPr txBox="1"/>
          <p:nvPr/>
        </p:nvSpPr>
        <p:spPr>
          <a:xfrm>
            <a:off x="1701401" y="2831585"/>
            <a:ext cx="3135795" cy="369332"/>
          </a:xfrm>
          <a:prstGeom prst="rect">
            <a:avLst/>
          </a:prstGeom>
          <a:noFill/>
        </p:spPr>
        <p:txBody>
          <a:bodyPr wrap="none" rtlCol="0">
            <a:spAutoFit/>
          </a:bodyPr>
          <a:lstStyle/>
          <a:p>
            <a:r>
              <a:rPr lang="en-US" dirty="0"/>
              <a:t>Not many old lineages survive</a:t>
            </a:r>
          </a:p>
        </p:txBody>
      </p:sp>
    </p:spTree>
    <p:extLst>
      <p:ext uri="{BB962C8B-B14F-4D97-AF65-F5344CB8AC3E}">
        <p14:creationId xmlns:p14="http://schemas.microsoft.com/office/powerpoint/2010/main" val="1676671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71F59-D978-4D03-3C75-36A45B3200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E74545-7ED7-83C8-8B9D-B4E6353EC853}"/>
              </a:ext>
            </a:extLst>
          </p:cNvPr>
          <p:cNvSpPr>
            <a:spLocks noGrp="1"/>
          </p:cNvSpPr>
          <p:nvPr>
            <p:ph type="title"/>
          </p:nvPr>
        </p:nvSpPr>
        <p:spPr/>
        <p:txBody>
          <a:bodyPr/>
          <a:lstStyle/>
          <a:p>
            <a:r>
              <a:rPr lang="en-US" dirty="0"/>
              <a:t>Coalescent perspective on heterozygosity</a:t>
            </a:r>
          </a:p>
        </p:txBody>
      </p:sp>
      <p:pic>
        <p:nvPicPr>
          <p:cNvPr id="7" name="Picture 6" descr="A diagram of a triangle&#10;&#10;AI-generated content may be incorrect.">
            <a:extLst>
              <a:ext uri="{FF2B5EF4-FFF2-40B4-BE49-F238E27FC236}">
                <a16:creationId xmlns:a16="http://schemas.microsoft.com/office/drawing/2014/main" id="{AA26E0DA-45CA-9807-917A-E7AA348E56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90688"/>
            <a:ext cx="5943600" cy="4299585"/>
          </a:xfrm>
          <a:prstGeom prst="rect">
            <a:avLst/>
          </a:prstGeom>
          <a:noFill/>
        </p:spPr>
      </p:pic>
      <p:cxnSp>
        <p:nvCxnSpPr>
          <p:cNvPr id="3" name="Straight Connector 2">
            <a:extLst>
              <a:ext uri="{FF2B5EF4-FFF2-40B4-BE49-F238E27FC236}">
                <a16:creationId xmlns:a16="http://schemas.microsoft.com/office/drawing/2014/main" id="{3AB8CD8D-B0CD-00EE-5A70-0AF2A35D2F02}"/>
              </a:ext>
            </a:extLst>
          </p:cNvPr>
          <p:cNvCxnSpPr>
            <a:cxnSpLocks/>
          </p:cNvCxnSpPr>
          <p:nvPr/>
        </p:nvCxnSpPr>
        <p:spPr>
          <a:xfrm flipV="1">
            <a:off x="3675529" y="1932972"/>
            <a:ext cx="1857170" cy="360721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4EE4D6B-F446-606B-E076-ACE831485792}"/>
              </a:ext>
            </a:extLst>
          </p:cNvPr>
          <p:cNvCxnSpPr>
            <a:cxnSpLocks/>
          </p:cNvCxnSpPr>
          <p:nvPr/>
        </p:nvCxnSpPr>
        <p:spPr>
          <a:xfrm flipH="1" flipV="1">
            <a:off x="5532699" y="1932972"/>
            <a:ext cx="1822107" cy="360721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8C501FA-26B0-E6F4-8FA3-DC35CF8F674C}"/>
              </a:ext>
            </a:extLst>
          </p:cNvPr>
          <p:cNvSpPr txBox="1"/>
          <p:nvPr/>
        </p:nvSpPr>
        <p:spPr>
          <a:xfrm>
            <a:off x="1132164" y="2693085"/>
            <a:ext cx="3541059" cy="646331"/>
          </a:xfrm>
          <a:prstGeom prst="rect">
            <a:avLst/>
          </a:prstGeom>
          <a:noFill/>
        </p:spPr>
        <p:txBody>
          <a:bodyPr wrap="square" rtlCol="0">
            <a:spAutoFit/>
          </a:bodyPr>
          <a:lstStyle/>
          <a:p>
            <a:r>
              <a:rPr lang="en-US" dirty="0"/>
              <a:t>Expected coalescence time for two haplotypes ~ heterozygosity</a:t>
            </a:r>
          </a:p>
        </p:txBody>
      </p:sp>
    </p:spTree>
    <p:extLst>
      <p:ext uri="{BB962C8B-B14F-4D97-AF65-F5344CB8AC3E}">
        <p14:creationId xmlns:p14="http://schemas.microsoft.com/office/powerpoint/2010/main" val="1410072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0A686-2F89-67B9-8F1A-8CBDF3C0E1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61CF0E-E2BF-01BB-D5F3-2B9423CAF474}"/>
              </a:ext>
            </a:extLst>
          </p:cNvPr>
          <p:cNvSpPr>
            <a:spLocks noGrp="1"/>
          </p:cNvSpPr>
          <p:nvPr>
            <p:ph type="title"/>
          </p:nvPr>
        </p:nvSpPr>
        <p:spPr/>
        <p:txBody>
          <a:bodyPr/>
          <a:lstStyle/>
          <a:p>
            <a:r>
              <a:rPr lang="en-US" dirty="0"/>
              <a:t>Coalescent perspective on F</a:t>
            </a:r>
            <a:r>
              <a:rPr lang="en-US" baseline="-25000" dirty="0"/>
              <a:t>ST</a:t>
            </a:r>
          </a:p>
        </p:txBody>
      </p:sp>
      <p:pic>
        <p:nvPicPr>
          <p:cNvPr id="2" name="Picture 1" descr="A diagram of a person's body&#10;&#10;Description automatically generated">
            <a:extLst>
              <a:ext uri="{FF2B5EF4-FFF2-40B4-BE49-F238E27FC236}">
                <a16:creationId xmlns:a16="http://schemas.microsoft.com/office/drawing/2014/main" id="{2FEB7C93-500C-1C82-E0F8-02C008459761}"/>
              </a:ext>
            </a:extLst>
          </p:cNvPr>
          <p:cNvPicPr>
            <a:picLocks noChangeAspect="1"/>
          </p:cNvPicPr>
          <p:nvPr/>
        </p:nvPicPr>
        <p:blipFill>
          <a:blip r:embed="rId3">
            <a:extLst>
              <a:ext uri="{28A0092B-C50C-407E-A947-70E740481C1C}">
                <a14:useLocalDpi xmlns:a14="http://schemas.microsoft.com/office/drawing/2010/main" val="0"/>
              </a:ext>
            </a:extLst>
          </a:blip>
          <a:srcRect r="45837"/>
          <a:stretch/>
        </p:blipFill>
        <p:spPr>
          <a:xfrm>
            <a:off x="1039368" y="1395349"/>
            <a:ext cx="5373624" cy="4632032"/>
          </a:xfrm>
          <a:prstGeom prst="rect">
            <a:avLst/>
          </a:prstGeom>
        </p:spPr>
      </p:pic>
      <p:sp>
        <p:nvSpPr>
          <p:cNvPr id="6" name="TextBox 5">
            <a:extLst>
              <a:ext uri="{FF2B5EF4-FFF2-40B4-BE49-F238E27FC236}">
                <a16:creationId xmlns:a16="http://schemas.microsoft.com/office/drawing/2014/main" id="{0EBBEE5A-351C-6915-2D05-E9EC44932706}"/>
              </a:ext>
            </a:extLst>
          </p:cNvPr>
          <p:cNvSpPr txBox="1"/>
          <p:nvPr/>
        </p:nvSpPr>
        <p:spPr>
          <a:xfrm>
            <a:off x="9863328" y="6308209"/>
            <a:ext cx="1744452" cy="369332"/>
          </a:xfrm>
          <a:prstGeom prst="rect">
            <a:avLst/>
          </a:prstGeom>
          <a:noFill/>
        </p:spPr>
        <p:txBody>
          <a:bodyPr wrap="none" rtlCol="0">
            <a:spAutoFit/>
          </a:bodyPr>
          <a:lstStyle/>
          <a:p>
            <a:r>
              <a:rPr lang="en-US" sz="1800" dirty="0">
                <a:effectLst/>
                <a:latin typeface="Aptos" panose="020B0004020202020204" pitchFamily="34" charset="0"/>
                <a:ea typeface="Times New Roman" panose="02020603050405020304" pitchFamily="18" charset="0"/>
                <a:cs typeface="Times New Roman" panose="02020603050405020304" pitchFamily="18" charset="0"/>
              </a:rPr>
              <a:t>Pritchard, 2024</a:t>
            </a:r>
            <a:r>
              <a:rPr lang="en-US" dirty="0">
                <a:effectLst/>
              </a:rPr>
              <a:t> </a:t>
            </a:r>
            <a:endParaRPr lang="en-US" dirty="0"/>
          </a:p>
        </p:txBody>
      </p:sp>
      <p:sp>
        <p:nvSpPr>
          <p:cNvPr id="9" name="TextBox 8">
            <a:extLst>
              <a:ext uri="{FF2B5EF4-FFF2-40B4-BE49-F238E27FC236}">
                <a16:creationId xmlns:a16="http://schemas.microsoft.com/office/drawing/2014/main" id="{A603E286-5E48-734A-8090-A047E9D5BEBB}"/>
              </a:ext>
            </a:extLst>
          </p:cNvPr>
          <p:cNvSpPr txBox="1"/>
          <p:nvPr/>
        </p:nvSpPr>
        <p:spPr>
          <a:xfrm>
            <a:off x="87210" y="4666466"/>
            <a:ext cx="1935723" cy="369332"/>
          </a:xfrm>
          <a:prstGeom prst="rect">
            <a:avLst/>
          </a:prstGeom>
          <a:noFill/>
        </p:spPr>
        <p:txBody>
          <a:bodyPr wrap="none" rtlCol="0">
            <a:spAutoFit/>
          </a:bodyPr>
          <a:lstStyle/>
          <a:p>
            <a:r>
              <a:rPr lang="en-US" i="1" dirty="0">
                <a:ln>
                  <a:solidFill>
                    <a:srgbClr val="7030A0"/>
                  </a:solidFill>
                </a:ln>
                <a:solidFill>
                  <a:srgbClr val="7030A0"/>
                </a:solidFill>
              </a:rPr>
              <a:t>d</a:t>
            </a:r>
            <a:r>
              <a:rPr lang="en-US" dirty="0">
                <a:ln>
                  <a:solidFill>
                    <a:srgbClr val="7030A0"/>
                  </a:solidFill>
                </a:ln>
                <a:solidFill>
                  <a:srgbClr val="7030A0"/>
                </a:solidFill>
              </a:rPr>
              <a:t> generations ago</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83F651A-F120-926E-B0D9-9D695B6B0E8A}"/>
                  </a:ext>
                </a:extLst>
              </p:cNvPr>
              <p:cNvSpPr txBox="1"/>
              <p:nvPr/>
            </p:nvSpPr>
            <p:spPr>
              <a:xfrm>
                <a:off x="6799092" y="3312603"/>
                <a:ext cx="3936462" cy="10928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𝑆𝑇</m:t>
                          </m:r>
                        </m:sub>
                      </m:sSub>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𝑡</m:t>
                              </m:r>
                            </m:e>
                          </m:acc>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𝑡</m:t>
                                  </m:r>
                                </m:e>
                              </m:acc>
                            </m:e>
                            <m:sub>
                              <m:r>
                                <m:rPr>
                                  <m:sty m:val="p"/>
                                </m:rPr>
                                <a:rPr lang="en-US" sz="3200" b="0" i="0" smtClean="0">
                                  <a:latin typeface="Cambria Math" panose="02040503050406030204" pitchFamily="18" charset="0"/>
                                </a:rPr>
                                <m:t>within</m:t>
                              </m:r>
                            </m:sub>
                          </m:sSub>
                        </m:num>
                        <m:den>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𝑡</m:t>
                              </m:r>
                            </m:e>
                          </m:acc>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acc>
                            <m:accPr>
                              <m:chr m:val="̅"/>
                              <m:ctrlPr>
                                <a:rPr lang="en-US" sz="3200" i="1">
                                  <a:latin typeface="Cambria Math" panose="02040503050406030204" pitchFamily="18" charset="0"/>
                                </a:rPr>
                              </m:ctrlPr>
                            </m:accPr>
                            <m:e>
                              <m:r>
                                <a:rPr lang="en-US" sz="3200" i="1">
                                  <a:latin typeface="Cambria Math" panose="02040503050406030204" pitchFamily="18" charset="0"/>
                                </a:rPr>
                                <m:t>𝑑</m:t>
                              </m:r>
                            </m:e>
                          </m:acc>
                        </m:num>
                        <m:den>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den>
                      </m:f>
                    </m:oMath>
                  </m:oMathPara>
                </a14:m>
                <a:endParaRPr lang="en-US" sz="3200" dirty="0"/>
              </a:p>
            </p:txBody>
          </p:sp>
        </mc:Choice>
        <mc:Fallback>
          <p:sp>
            <p:nvSpPr>
              <p:cNvPr id="10" name="TextBox 9">
                <a:extLst>
                  <a:ext uri="{FF2B5EF4-FFF2-40B4-BE49-F238E27FC236}">
                    <a16:creationId xmlns:a16="http://schemas.microsoft.com/office/drawing/2014/main" id="{F83F651A-F120-926E-B0D9-9D695B6B0E8A}"/>
                  </a:ext>
                </a:extLst>
              </p:cNvPr>
              <p:cNvSpPr txBox="1">
                <a:spLocks noRot="1" noChangeAspect="1" noMove="1" noResize="1" noEditPoints="1" noAdjustHandles="1" noChangeArrowheads="1" noChangeShapeType="1" noTextEdit="1"/>
              </p:cNvSpPr>
              <p:nvPr/>
            </p:nvSpPr>
            <p:spPr>
              <a:xfrm>
                <a:off x="6799092" y="3312603"/>
                <a:ext cx="3936462" cy="1092863"/>
              </a:xfrm>
              <a:prstGeom prst="rect">
                <a:avLst/>
              </a:prstGeom>
              <a:blipFill>
                <a:blip r:embed="rId4"/>
                <a:stretch>
                  <a:fillRect b="-45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7349553-4471-D4B0-335B-EB42E8EC6EB7}"/>
              </a:ext>
            </a:extLst>
          </p:cNvPr>
          <p:cNvCxnSpPr/>
          <p:nvPr/>
        </p:nvCxnSpPr>
        <p:spPr>
          <a:xfrm flipH="1">
            <a:off x="2022933" y="4851132"/>
            <a:ext cx="2299612" cy="0"/>
          </a:xfrm>
          <a:prstGeom prst="line">
            <a:avLst/>
          </a:prstGeom>
          <a:ln w="38100">
            <a:solidFill>
              <a:srgbClr val="7030A0"/>
            </a:solidFill>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74047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ottleneck&#10;&#10;Description automatically generated">
            <a:extLst>
              <a:ext uri="{FF2B5EF4-FFF2-40B4-BE49-F238E27FC236}">
                <a16:creationId xmlns:a16="http://schemas.microsoft.com/office/drawing/2014/main" id="{BE5658CF-3C67-29E9-078B-DF2819FE4B6D}"/>
              </a:ext>
            </a:extLst>
          </p:cNvPr>
          <p:cNvPicPr>
            <a:picLocks noGrp="1" noChangeAspect="1"/>
          </p:cNvPicPr>
          <p:nvPr>
            <p:ph idx="1"/>
          </p:nvPr>
        </p:nvPicPr>
        <p:blipFill>
          <a:blip r:embed="rId2"/>
          <a:stretch>
            <a:fillRect/>
          </a:stretch>
        </p:blipFill>
        <p:spPr>
          <a:xfrm>
            <a:off x="1516062" y="2059782"/>
            <a:ext cx="8445500" cy="3911600"/>
          </a:xfrm>
        </p:spPr>
      </p:pic>
      <p:sp>
        <p:nvSpPr>
          <p:cNvPr id="6" name="Title 1">
            <a:extLst>
              <a:ext uri="{FF2B5EF4-FFF2-40B4-BE49-F238E27FC236}">
                <a16:creationId xmlns:a16="http://schemas.microsoft.com/office/drawing/2014/main" id="{698B90EC-D0F2-2B53-B27F-5DE3C42814FE}"/>
              </a:ext>
            </a:extLst>
          </p:cNvPr>
          <p:cNvSpPr>
            <a:spLocks noGrp="1"/>
          </p:cNvSpPr>
          <p:nvPr>
            <p:ph type="title"/>
          </p:nvPr>
        </p:nvSpPr>
        <p:spPr>
          <a:xfrm>
            <a:off x="295275" y="365125"/>
            <a:ext cx="10515600" cy="1325563"/>
          </a:xfrm>
        </p:spPr>
        <p:txBody>
          <a:bodyPr/>
          <a:lstStyle/>
          <a:p>
            <a:r>
              <a:rPr lang="en-US" dirty="0"/>
              <a:t>Coalescent perspective on population size</a:t>
            </a:r>
          </a:p>
        </p:txBody>
      </p:sp>
      <p:sp>
        <p:nvSpPr>
          <p:cNvPr id="7" name="TextBox 6">
            <a:extLst>
              <a:ext uri="{FF2B5EF4-FFF2-40B4-BE49-F238E27FC236}">
                <a16:creationId xmlns:a16="http://schemas.microsoft.com/office/drawing/2014/main" id="{369F366F-0712-2E3F-40FA-8633FEE64FD5}"/>
              </a:ext>
            </a:extLst>
          </p:cNvPr>
          <p:cNvSpPr txBox="1"/>
          <p:nvPr/>
        </p:nvSpPr>
        <p:spPr>
          <a:xfrm>
            <a:off x="9883613" y="6200775"/>
            <a:ext cx="1702582" cy="369332"/>
          </a:xfrm>
          <a:prstGeom prst="rect">
            <a:avLst/>
          </a:prstGeom>
          <a:noFill/>
        </p:spPr>
        <p:txBody>
          <a:bodyPr wrap="none" rtlCol="0">
            <a:spAutoFit/>
          </a:bodyPr>
          <a:lstStyle/>
          <a:p>
            <a:r>
              <a:rPr lang="en-US" dirty="0"/>
              <a:t>Pritchard, 2024</a:t>
            </a:r>
          </a:p>
        </p:txBody>
      </p:sp>
    </p:spTree>
    <p:extLst>
      <p:ext uri="{BB962C8B-B14F-4D97-AF65-F5344CB8AC3E}">
        <p14:creationId xmlns:p14="http://schemas.microsoft.com/office/powerpoint/2010/main" val="14286045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B21-3C01-7A56-CAE7-BBC8E8A21F0F}"/>
              </a:ext>
            </a:extLst>
          </p:cNvPr>
          <p:cNvSpPr>
            <a:spLocks noGrp="1"/>
          </p:cNvSpPr>
          <p:nvPr>
            <p:ph type="title"/>
          </p:nvPr>
        </p:nvSpPr>
        <p:spPr/>
        <p:txBody>
          <a:bodyPr/>
          <a:lstStyle/>
          <a:p>
            <a:r>
              <a:rPr lang="en-US" dirty="0"/>
              <a:t>Coalescent simulation</a:t>
            </a:r>
          </a:p>
        </p:txBody>
      </p:sp>
      <p:sp>
        <p:nvSpPr>
          <p:cNvPr id="3" name="Content Placeholder 2">
            <a:extLst>
              <a:ext uri="{FF2B5EF4-FFF2-40B4-BE49-F238E27FC236}">
                <a16:creationId xmlns:a16="http://schemas.microsoft.com/office/drawing/2014/main" id="{4FD94596-F49B-69B1-7B19-8A182762DF1C}"/>
              </a:ext>
            </a:extLst>
          </p:cNvPr>
          <p:cNvSpPr>
            <a:spLocks noGrp="1"/>
          </p:cNvSpPr>
          <p:nvPr>
            <p:ph idx="1"/>
          </p:nvPr>
        </p:nvSpPr>
        <p:spPr/>
        <p:txBody>
          <a:bodyPr/>
          <a:lstStyle/>
          <a:p>
            <a:r>
              <a:rPr lang="en-US" dirty="0"/>
              <a:t>Forward simulation: </a:t>
            </a:r>
          </a:p>
          <a:p>
            <a:pPr lvl="1"/>
            <a:r>
              <a:rPr lang="en-US" dirty="0"/>
              <a:t>O(N) per generation </a:t>
            </a:r>
          </a:p>
          <a:p>
            <a:pPr lvl="1"/>
            <a:r>
              <a:rPr lang="en-US" dirty="0"/>
              <a:t>O(N) generations until “something happens”</a:t>
            </a:r>
          </a:p>
          <a:p>
            <a:r>
              <a:rPr lang="en-US" dirty="0"/>
              <a:t>Coalescent simulation:</a:t>
            </a:r>
          </a:p>
          <a:p>
            <a:pPr lvl="1"/>
            <a:r>
              <a:rPr lang="en-US" dirty="0"/>
              <a:t>O(1) per coalescence</a:t>
            </a:r>
          </a:p>
          <a:p>
            <a:pPr lvl="1"/>
            <a:r>
              <a:rPr lang="en-US" dirty="0"/>
              <a:t>O(N) coalescences</a:t>
            </a:r>
          </a:p>
          <a:p>
            <a:r>
              <a:rPr lang="en-US" dirty="0"/>
              <a:t>However, cannot model selection</a:t>
            </a:r>
          </a:p>
          <a:p>
            <a:r>
              <a:rPr lang="en-US" i="1" dirty="0" err="1"/>
              <a:t>msprime</a:t>
            </a:r>
            <a:r>
              <a:rPr lang="en-US" dirty="0"/>
              <a:t> and </a:t>
            </a:r>
            <a:r>
              <a:rPr lang="en-US" i="1" dirty="0" err="1"/>
              <a:t>SLiM</a:t>
            </a:r>
            <a:endParaRPr lang="en-US" dirty="0"/>
          </a:p>
        </p:txBody>
      </p:sp>
    </p:spTree>
    <p:extLst>
      <p:ext uri="{BB962C8B-B14F-4D97-AF65-F5344CB8AC3E}">
        <p14:creationId xmlns:p14="http://schemas.microsoft.com/office/powerpoint/2010/main" val="389980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C69C333-6CED-6A8C-DC39-651DE08328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1982" y="1191168"/>
            <a:ext cx="6601545" cy="51170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C46DAE-E74E-1B97-8979-6A2A819897DD}"/>
              </a:ext>
            </a:extLst>
          </p:cNvPr>
          <p:cNvSpPr txBox="1"/>
          <p:nvPr/>
        </p:nvSpPr>
        <p:spPr>
          <a:xfrm>
            <a:off x="10210800" y="6308209"/>
            <a:ext cx="1467774" cy="369332"/>
          </a:xfrm>
          <a:prstGeom prst="rect">
            <a:avLst/>
          </a:prstGeom>
          <a:noFill/>
        </p:spPr>
        <p:txBody>
          <a:bodyPr wrap="none" rtlCol="0">
            <a:spAutoFit/>
          </a:bodyPr>
          <a:lstStyle/>
          <a:p>
            <a:r>
              <a:rPr lang="en-US" dirty="0"/>
              <a:t>Morgan 1916</a:t>
            </a:r>
          </a:p>
        </p:txBody>
      </p:sp>
    </p:spTree>
    <p:extLst>
      <p:ext uri="{BB962C8B-B14F-4D97-AF65-F5344CB8AC3E}">
        <p14:creationId xmlns:p14="http://schemas.microsoft.com/office/powerpoint/2010/main" val="657514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 pedigree diagram shows the manifestation of Huntington's disease in a single family over five generations. Each generation occupies a horizontal row in the diagram. Square and circle symbols represent male and female family members, respectively. Open symbols represent individuals that are not affected with Huntington's disease. Closed symbols represent individuals that are affected with Huntington's disease. A horizontal line connects two individuals that form a mating pair. A vertical line connects the mating pair to their offspring in the next generation. Individuals in each immediate family unit are listed left to right in birth order. There are two individuals in generation 1, one of whom is affected with Huntington's disease. There are six individuals in generation 2; three are affected with Huntington's disease. There are 18 individuals in generation 3, six of whom are affected with Huntington's disease. There are 13 individuals in generation 4, and 11 are affected with Huntington's disease.">
            <a:extLst>
              <a:ext uri="{FF2B5EF4-FFF2-40B4-BE49-F238E27FC236}">
                <a16:creationId xmlns:a16="http://schemas.microsoft.com/office/drawing/2014/main" id="{49AD942D-D0B6-34C3-7099-8BDBB249B55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1480936" y="2535291"/>
            <a:ext cx="8220075" cy="30035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92AAEF-6CC0-3141-8A6C-FFC5EB1C3819}"/>
              </a:ext>
            </a:extLst>
          </p:cNvPr>
          <p:cNvSpPr txBox="1"/>
          <p:nvPr/>
        </p:nvSpPr>
        <p:spPr>
          <a:xfrm>
            <a:off x="9701011" y="6308209"/>
            <a:ext cx="2031325" cy="369332"/>
          </a:xfrm>
          <a:prstGeom prst="rect">
            <a:avLst/>
          </a:prstGeom>
          <a:noFill/>
        </p:spPr>
        <p:txBody>
          <a:bodyPr wrap="none" rtlCol="0">
            <a:spAutoFit/>
          </a:bodyPr>
          <a:lstStyle/>
          <a:p>
            <a:r>
              <a:rPr lang="en-US" dirty="0" err="1"/>
              <a:t>Gusella</a:t>
            </a:r>
            <a:r>
              <a:rPr lang="en-US" dirty="0"/>
              <a:t> et al. 1983</a:t>
            </a:r>
          </a:p>
        </p:txBody>
      </p:sp>
      <p:sp>
        <p:nvSpPr>
          <p:cNvPr id="3" name="Title 2">
            <a:extLst>
              <a:ext uri="{FF2B5EF4-FFF2-40B4-BE49-F238E27FC236}">
                <a16:creationId xmlns:a16="http://schemas.microsoft.com/office/drawing/2014/main" id="{8C3602A1-7249-30B3-6DC9-654F2760BE9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16930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olume 409 Issue 6822">
            <a:extLst>
              <a:ext uri="{FF2B5EF4-FFF2-40B4-BE49-F238E27FC236}">
                <a16:creationId xmlns:a16="http://schemas.microsoft.com/office/drawing/2014/main" id="{FCB77F94-5342-5CEE-CACC-9046194FAE4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72083" y="334587"/>
            <a:ext cx="4711217" cy="618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75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ure 1">
            <a:extLst>
              <a:ext uri="{FF2B5EF4-FFF2-40B4-BE49-F238E27FC236}">
                <a16:creationId xmlns:a16="http://schemas.microsoft.com/office/drawing/2014/main" id="{280B3F59-F0D8-DAF1-D332-F81B4F2185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5500"/>
          <a:stretch/>
        </p:blipFill>
        <p:spPr bwMode="auto">
          <a:xfrm>
            <a:off x="2839694" y="845863"/>
            <a:ext cx="5711920" cy="501822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F6CCA3-71E1-AF5C-6ABB-3D024BF71369}"/>
              </a:ext>
            </a:extLst>
          </p:cNvPr>
          <p:cNvSpPr txBox="1"/>
          <p:nvPr/>
        </p:nvSpPr>
        <p:spPr>
          <a:xfrm>
            <a:off x="7404856" y="6291469"/>
            <a:ext cx="4799968" cy="369332"/>
          </a:xfrm>
          <a:prstGeom prst="rect">
            <a:avLst/>
          </a:prstGeom>
          <a:noFill/>
        </p:spPr>
        <p:txBody>
          <a:bodyPr wrap="none" rtlCol="0">
            <a:spAutoFit/>
          </a:bodyPr>
          <a:lstStyle/>
          <a:p>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Reich et al. 2001; also see </a:t>
            </a:r>
            <a:r>
              <a:rPr lang="en-US" sz="1800" kern="100" dirty="0" err="1">
                <a:effectLst/>
                <a:latin typeface="Aptos" panose="020B0004020202020204" pitchFamily="34" charset="0"/>
                <a:ea typeface="Times New Roman" panose="02020603050405020304" pitchFamily="18" charset="0"/>
                <a:cs typeface="Times New Roman" panose="02020603050405020304" pitchFamily="18" charset="0"/>
              </a:rPr>
              <a:t>Abecasis</a:t>
            </a:r>
            <a:r>
              <a:rPr lang="en-US" sz="1800" kern="100" dirty="0">
                <a:effectLst/>
                <a:latin typeface="Aptos" panose="020B0004020202020204" pitchFamily="34" charset="0"/>
                <a:ea typeface="Times New Roman" panose="02020603050405020304" pitchFamily="18" charset="0"/>
                <a:cs typeface="Times New Roman" panose="02020603050405020304" pitchFamily="18" charset="0"/>
              </a:rPr>
              <a:t> et al. 2001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4338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number of dots&#10;&#10;Description automatically generated">
            <a:extLst>
              <a:ext uri="{FF2B5EF4-FFF2-40B4-BE49-F238E27FC236}">
                <a16:creationId xmlns:a16="http://schemas.microsoft.com/office/drawing/2014/main" id="{5921765D-A6C3-FA2F-B8E5-99F0619B4E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7213" y="1448641"/>
            <a:ext cx="8413202" cy="4420554"/>
          </a:xfrm>
          <a:prstGeom prst="rect">
            <a:avLst/>
          </a:prstGeom>
        </p:spPr>
      </p:pic>
    </p:spTree>
    <p:extLst>
      <p:ext uri="{BB962C8B-B14F-4D97-AF65-F5344CB8AC3E}">
        <p14:creationId xmlns:p14="http://schemas.microsoft.com/office/powerpoint/2010/main" val="10643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86BB-5F47-57F4-7BB9-230AF61EA1D0}"/>
              </a:ext>
            </a:extLst>
          </p:cNvPr>
          <p:cNvSpPr>
            <a:spLocks noGrp="1"/>
          </p:cNvSpPr>
          <p:nvPr>
            <p:ph type="title"/>
          </p:nvPr>
        </p:nvSpPr>
        <p:spPr>
          <a:xfrm>
            <a:off x="838200" y="2954321"/>
            <a:ext cx="10515600" cy="1325563"/>
          </a:xfrm>
        </p:spPr>
        <p:txBody>
          <a:bodyPr/>
          <a:lstStyle/>
          <a:p>
            <a:pPr algn="ctr"/>
            <a:r>
              <a:rPr lang="en-US" dirty="0"/>
              <a:t>Measuring linkage and LD</a:t>
            </a:r>
          </a:p>
        </p:txBody>
      </p:sp>
    </p:spTree>
    <p:extLst>
      <p:ext uri="{BB962C8B-B14F-4D97-AF65-F5344CB8AC3E}">
        <p14:creationId xmlns:p14="http://schemas.microsoft.com/office/powerpoint/2010/main" val="34145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C28422-94CE-50D3-545C-0F0B36B365B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6227" r="2451" b="4547"/>
          <a:stretch/>
        </p:blipFill>
        <p:spPr bwMode="auto">
          <a:xfrm>
            <a:off x="1991640" y="1022351"/>
            <a:ext cx="8208720" cy="3711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AD2B8F-2C6D-C9C9-EAFB-3B1B285BD1B7}"/>
              </a:ext>
            </a:extLst>
          </p:cNvPr>
          <p:cNvSpPr txBox="1"/>
          <p:nvPr/>
        </p:nvSpPr>
        <p:spPr>
          <a:xfrm>
            <a:off x="9599490" y="6369304"/>
            <a:ext cx="1856598" cy="369332"/>
          </a:xfrm>
          <a:prstGeom prst="rect">
            <a:avLst/>
          </a:prstGeom>
          <a:noFill/>
        </p:spPr>
        <p:txBody>
          <a:bodyPr wrap="none" rtlCol="0">
            <a:spAutoFit/>
          </a:bodyPr>
          <a:lstStyle/>
          <a:p>
            <a:r>
              <a:rPr lang="en-US" dirty="0" err="1"/>
              <a:t>Hinch</a:t>
            </a:r>
            <a:r>
              <a:rPr lang="en-US" dirty="0"/>
              <a:t> et al. 2011</a:t>
            </a:r>
          </a:p>
        </p:txBody>
      </p:sp>
      <p:sp>
        <p:nvSpPr>
          <p:cNvPr id="7" name="TextBox 6">
            <a:extLst>
              <a:ext uri="{FF2B5EF4-FFF2-40B4-BE49-F238E27FC236}">
                <a16:creationId xmlns:a16="http://schemas.microsoft.com/office/drawing/2014/main" id="{2E5DAE61-76ED-6A81-0FF0-CDB5CCB481E1}"/>
              </a:ext>
            </a:extLst>
          </p:cNvPr>
          <p:cNvSpPr txBox="1"/>
          <p:nvPr/>
        </p:nvSpPr>
        <p:spPr>
          <a:xfrm>
            <a:off x="1371600" y="5028395"/>
            <a:ext cx="9724200" cy="523220"/>
          </a:xfrm>
          <a:prstGeom prst="rect">
            <a:avLst/>
          </a:prstGeom>
          <a:noFill/>
        </p:spPr>
        <p:txBody>
          <a:bodyPr wrap="none" rtlCol="0">
            <a:spAutoFit/>
          </a:bodyPr>
          <a:lstStyle/>
          <a:p>
            <a:r>
              <a:rPr lang="en-US" sz="2800" dirty="0"/>
              <a:t>1 centimorgan (</a:t>
            </a:r>
            <a:r>
              <a:rPr lang="en-US" sz="2800" dirty="0" err="1"/>
              <a:t>cM</a:t>
            </a:r>
            <a:r>
              <a:rPr lang="en-US" sz="2800" dirty="0"/>
              <a:t>): 1 recombination per hundred generations</a:t>
            </a:r>
          </a:p>
        </p:txBody>
      </p:sp>
      <p:sp>
        <p:nvSpPr>
          <p:cNvPr id="10" name="TextBox 9">
            <a:extLst>
              <a:ext uri="{FF2B5EF4-FFF2-40B4-BE49-F238E27FC236}">
                <a16:creationId xmlns:a16="http://schemas.microsoft.com/office/drawing/2014/main" id="{AAC7A6C7-B44D-994B-6732-24F5E678C570}"/>
              </a:ext>
            </a:extLst>
          </p:cNvPr>
          <p:cNvSpPr txBox="1"/>
          <p:nvPr/>
        </p:nvSpPr>
        <p:spPr>
          <a:xfrm>
            <a:off x="8643938" y="1334961"/>
            <a:ext cx="2326727" cy="369332"/>
          </a:xfrm>
          <a:prstGeom prst="rect">
            <a:avLst/>
          </a:prstGeom>
          <a:solidFill>
            <a:schemeClr val="bg1"/>
          </a:solidFill>
        </p:spPr>
        <p:txBody>
          <a:bodyPr wrap="none" rtlCol="0">
            <a:spAutoFit/>
          </a:bodyPr>
          <a:lstStyle/>
          <a:p>
            <a:r>
              <a:rPr lang="en-US" b="1" dirty="0">
                <a:solidFill>
                  <a:srgbClr val="1D0DFE"/>
                </a:solidFill>
              </a:rPr>
              <a:t>PRDM9 binding sites</a:t>
            </a:r>
          </a:p>
        </p:txBody>
      </p:sp>
    </p:spTree>
    <p:extLst>
      <p:ext uri="{BB962C8B-B14F-4D97-AF65-F5344CB8AC3E}">
        <p14:creationId xmlns:p14="http://schemas.microsoft.com/office/powerpoint/2010/main" val="33034384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4|10.2|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6998</TotalTime>
  <Words>508</Words>
  <Application>Microsoft Macintosh PowerPoint</Application>
  <PresentationFormat>Widescreen</PresentationFormat>
  <Paragraphs>89</Paragraphs>
  <Slides>26</Slides>
  <Notes>5</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Cambria Math</vt:lpstr>
      <vt:lpstr>Office Theme</vt:lpstr>
      <vt:lpstr>Unit overview</vt:lpstr>
      <vt:lpstr>Today’s agenda</vt:lpstr>
      <vt:lpstr>PowerPoint Presentation</vt:lpstr>
      <vt:lpstr>PowerPoint Presentation</vt:lpstr>
      <vt:lpstr>PowerPoint Presentation</vt:lpstr>
      <vt:lpstr>PowerPoint Presentation</vt:lpstr>
      <vt:lpstr>PowerPoint Presentation</vt:lpstr>
      <vt:lpstr>Measuring linkage and LD</vt:lpstr>
      <vt:lpstr>PowerPoint Presentation</vt:lpstr>
      <vt:lpstr>Linkage disequilibrium between alleles a and b</vt:lpstr>
      <vt:lpstr>LD between diploid genotypes</vt:lpstr>
      <vt:lpstr>LD correlation matrix</vt:lpstr>
      <vt:lpstr>PowerPoint Presentation</vt:lpstr>
      <vt:lpstr>What happens to LD over time?</vt:lpstr>
      <vt:lpstr>LD and allele frequency</vt:lpstr>
      <vt:lpstr>LD and allele frequency</vt:lpstr>
      <vt:lpstr>LD and allele frequency</vt:lpstr>
      <vt:lpstr>LD and allele frequency</vt:lpstr>
      <vt:lpstr>PowerPoint Presentation</vt:lpstr>
      <vt:lpstr>Why are common alleles in high LD?</vt:lpstr>
      <vt:lpstr>The coalescent</vt:lpstr>
      <vt:lpstr>Coalescent perspective on LD</vt:lpstr>
      <vt:lpstr>Coalescent perspective on heterozygosity</vt:lpstr>
      <vt:lpstr>Coalescent perspective on FST</vt:lpstr>
      <vt:lpstr>Coalescent perspective on population size</vt:lpstr>
      <vt:lpstr>Coalescent simulation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O'Connor</dc:creator>
  <cp:lastModifiedBy>O'Connor, Luke J</cp:lastModifiedBy>
  <cp:revision>36</cp:revision>
  <dcterms:created xsi:type="dcterms:W3CDTF">2024-10-06T20:52:03Z</dcterms:created>
  <dcterms:modified xsi:type="dcterms:W3CDTF">2025-10-06T13:52:55Z</dcterms:modified>
</cp:coreProperties>
</file>