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303" r:id="rId2"/>
    <p:sldId id="342" r:id="rId3"/>
    <p:sldId id="304" r:id="rId4"/>
    <p:sldId id="343" r:id="rId5"/>
    <p:sldId id="346" r:id="rId6"/>
    <p:sldId id="380" r:id="rId7"/>
    <p:sldId id="400" r:id="rId8"/>
    <p:sldId id="398" r:id="rId9"/>
    <p:sldId id="399" r:id="rId10"/>
    <p:sldId id="344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392" r:id="rId21"/>
    <p:sldId id="393" r:id="rId22"/>
    <p:sldId id="410" r:id="rId23"/>
    <p:sldId id="411" r:id="rId24"/>
    <p:sldId id="347" r:id="rId25"/>
    <p:sldId id="348" r:id="rId26"/>
    <p:sldId id="349" r:id="rId27"/>
    <p:sldId id="351" r:id="rId28"/>
    <p:sldId id="412" r:id="rId29"/>
    <p:sldId id="394" r:id="rId30"/>
    <p:sldId id="413" r:id="rId31"/>
    <p:sldId id="353" r:id="rId32"/>
    <p:sldId id="354" r:id="rId33"/>
    <p:sldId id="355" r:id="rId34"/>
    <p:sldId id="356" r:id="rId35"/>
    <p:sldId id="396" r:id="rId36"/>
    <p:sldId id="423" r:id="rId37"/>
    <p:sldId id="424" r:id="rId38"/>
    <p:sldId id="418" r:id="rId39"/>
    <p:sldId id="422" r:id="rId40"/>
    <p:sldId id="419" r:id="rId41"/>
    <p:sldId id="376" r:id="rId42"/>
    <p:sldId id="414" r:id="rId43"/>
    <p:sldId id="416" r:id="rId44"/>
    <p:sldId id="377" r:id="rId45"/>
    <p:sldId id="417" r:id="rId46"/>
    <p:sldId id="372" r:id="rId47"/>
    <p:sldId id="373" r:id="rId48"/>
    <p:sldId id="374" r:id="rId49"/>
    <p:sldId id="32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07"/>
    <p:restoredTop sz="94772"/>
  </p:normalViewPr>
  <p:slideViewPr>
    <p:cSldViewPr snapToGrid="0">
      <p:cViewPr>
        <p:scale>
          <a:sx n="105" d="100"/>
          <a:sy n="105" d="100"/>
        </p:scale>
        <p:origin x="42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2E039-53DE-664F-A8E3-1E2632A73263}" type="datetimeFigureOut">
              <a:rPr lang="en-US" smtClean="0"/>
              <a:t>10/1/25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B6F51-E01C-4A42-918C-4010E4778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9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707F1-403C-A234-95AC-CB62FB225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EB7C86-308E-CC14-CED1-CD668F9BC8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AB803B-1840-4EDA-111A-089D01815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5E93C-9E0C-0B80-6AF4-936C715A83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B6F51-E01C-4A42-918C-4010E4778C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15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320EA-2851-CD40-02A4-C8F99A2AB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656103-1DF1-1BBF-E092-12A5C43599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207F3E-F8FD-0C6D-3764-6DDB65C45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4A287-1267-07B9-2477-F13A1C5F82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B6F51-E01C-4A42-918C-4010E4778C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0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B1A9A-646A-9FDA-AFCD-56D92C3F5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4FC6A-7632-DDE3-E585-4A7AC9B6A7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72C668-F6F2-4A6B-043B-76337AD16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FE685-394B-50F3-0242-8E25026FF7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B6F51-E01C-4A42-918C-4010E4778C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07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CD446-8618-29B1-DEF5-737821310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08A103-1CF1-7B74-2F4E-CEB704585F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F5878B-D381-66AD-15DB-97995EB2DF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D32E7-99D8-117F-CEB8-C5B6CAAE09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B6F51-E01C-4A42-918C-4010E4778C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83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9E82D-1F62-B018-715F-A7DDAEE09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CE18F6-81B9-8A83-FDDD-6C311E2D1F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32520F-4FA4-BB74-5C21-7BF0C4D6F2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4E9F4-2D78-128E-00C1-026DE76306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B6F51-E01C-4A42-918C-4010E4778C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21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7CA5E-4369-FA34-B05D-3C7E76515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E5E523-F2EE-D46A-F505-BE147021F4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EF396C-4002-833B-7826-A6DA0CB43A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4BB39-2B8A-DB77-ED06-F62A6FABCD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B6F51-E01C-4A42-918C-4010E4778C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74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7CC85-BDB7-A6D4-322D-77D20FE29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104C4A-DBAA-BCB5-F8E4-97ED437705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8DFEAB-9307-5B13-ADA0-41AE43651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D025F-8D83-4C3D-01B0-AEBCB81A4C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B6F51-E01C-4A42-918C-4010E4778C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88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D371F-0396-2806-A450-14FF7E00D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525944-63BA-2A56-DF66-86AB085319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F41DF6-D19F-8019-7AD7-55E6FF777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921D8-55BC-569A-FF67-11CFFD5054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B6F51-E01C-4A42-918C-4010E4778C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35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78C34-E0E2-4676-2B80-5AEE91082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B79DA3-4BC8-14D0-1A2A-C6220C6087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162ABD-D988-E4FB-B519-BB65B4DB00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92452-49FE-2859-72CD-2DFBD4676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B6F51-E01C-4A42-918C-4010E4778C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94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D1547-89FF-F956-C54B-42C6F6485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38DF0C-BA4C-9A6E-C7E4-25ECC00111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193BA4-590B-1A37-BBCF-984ED1590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E2DA4-1FBC-37E1-245D-7A69AD12A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B6F51-E01C-4A42-918C-4010E4778C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85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85F04-220E-F8EE-908F-7EED29737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B8697C-1530-480A-428B-20A674A1BC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75FA31-7FB2-0DBD-9B5C-49885C9200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9FD96-286F-0C73-26CF-4210A590C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B6F51-E01C-4A42-918C-4010E4778C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36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DE45B-6211-A74E-4A7A-3EB94426E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D7A799-0858-186C-0A80-D1A849B899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12C884-B492-A5DC-66A8-87A0FDEE0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8FCDA-5164-EAF5-11C1-86711F79B2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B6F51-E01C-4A42-918C-4010E4778C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22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46E53-EFB9-E72E-E5ED-00AD70662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5ED8E8-4939-2B97-3751-10BEABF172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863134-AA5A-04E2-8DE5-91DD77E466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9BEF3-DDE1-07AA-8812-F7F9C207BA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B6F51-E01C-4A42-918C-4010E4778C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1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CD29-21C9-68A5-5BDC-89DA511A1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2212E-9360-4525-37EF-22CBDFEDE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D1BFF-6C4E-D282-A027-09E6FAE39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2EF9-088D-8448-A1C6-A9D3B09B3C6B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902CB-923A-336F-E97C-F94F992E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00BB3-B7C0-BC6E-C6F6-D20D4CBAD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EB54-2481-7B41-9F3F-52AF45F4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6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46C6-84AC-B89B-2D38-B45D64FC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7F874-CDF8-164F-93A1-930AADF4F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93559-02D0-273E-6F5A-F645B99E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2EF9-088D-8448-A1C6-A9D3B09B3C6B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BE28C-63A5-A3D1-0821-EAECC916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AC372-8125-17F1-2825-4A1A6B76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EB54-2481-7B41-9F3F-52AF45F4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4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02AC00-5448-B864-7E3D-E13C78706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1B4C5-443C-112B-42FB-0BBB733A9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95E14-D615-D314-4503-20796F07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2EF9-088D-8448-A1C6-A9D3B09B3C6B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B263E-4A1A-3C05-1AA3-C52E9848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DB98E-EA10-D9FE-FD90-D2B1EA89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EB54-2481-7B41-9F3F-52AF45F4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5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039D-0428-A2F0-3446-CC52167B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DA925-BAC2-9ECA-3362-343FB3946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A2136-7096-4D85-B16A-6069C3ABD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2EF9-088D-8448-A1C6-A9D3B09B3C6B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0E419-9929-466F-F367-424C837BD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3D821-4215-0C88-97CF-E6FAD770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EB54-2481-7B41-9F3F-52AF45F4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9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13FF-639A-5757-01C2-0E4024029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63B1B-8E9E-472F-1F05-B838A1FDA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4782A-06EB-A828-EB24-E9337121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2EF9-088D-8448-A1C6-A9D3B09B3C6B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658FF-18BB-E0FB-C6C2-37E83361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8EF15-4E07-D432-58CD-DFB4CFDB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EB54-2481-7B41-9F3F-52AF45F4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1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8483-267D-39C5-96C7-185FD90D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DF108-2FA8-351C-8569-F9D437B45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38DE9-2634-BF15-0AF4-E5C9651A4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C5712-0CBC-E122-A8E9-1CC3FB25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2EF9-088D-8448-A1C6-A9D3B09B3C6B}" type="datetimeFigureOut">
              <a:rPr lang="en-US" smtClean="0"/>
              <a:t>10/1/25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28EF3-56A2-6BE9-7D30-3285E194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5053A-6786-8651-6A31-5BEC9C01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EB54-2481-7B41-9F3F-52AF45F4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5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6DF0-0076-2B82-CB7A-CCC27448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8C494-714C-8516-F556-76DFD22C1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2E572-FB0D-51E6-13BB-FD16B7B85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F12E-36C9-B5FB-A9A7-288CF0B85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BE5CA-3071-214D-3AF0-87BBDC44B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1111B7-957F-C151-D8C2-865A6E0F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2EF9-088D-8448-A1C6-A9D3B09B3C6B}" type="datetimeFigureOut">
              <a:rPr lang="en-US" smtClean="0"/>
              <a:t>10/1/25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D68EA9-F787-7A98-DEF7-7E8A1A4E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04DC5-B56B-E149-F454-8CAC68C6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EB54-2481-7B41-9F3F-52AF45F4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3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5AE9-67C7-0605-DCA9-D6EABCA5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06261-BAE1-F626-DE71-AC9379A0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2EF9-088D-8448-A1C6-A9D3B09B3C6B}" type="datetimeFigureOut">
              <a:rPr lang="en-US" smtClean="0"/>
              <a:t>10/1/25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AFBA3-0B87-6405-EBFC-E663BB79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A1B87-D531-95A5-AACD-2E569798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EB54-2481-7B41-9F3F-52AF45F4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4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A44554-2183-8DB3-062E-F0ED7386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2EF9-088D-8448-A1C6-A9D3B09B3C6B}" type="datetimeFigureOut">
              <a:rPr lang="en-US" smtClean="0"/>
              <a:t>10/1/25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DC7AEA-B61E-B40B-CE86-3D4FBFBE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41B8E-CB04-E159-68E5-64FD3CC1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EB54-2481-7B41-9F3F-52AF45F4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9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6078-29F2-A2B6-C014-3DA448A2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FEA79-BFFA-BA38-11B0-70F890797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B2CD7-9348-EF7B-9FA7-5AB6302D9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DBCEA-604E-0D91-797A-6F036F9E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2EF9-088D-8448-A1C6-A9D3B09B3C6B}" type="datetimeFigureOut">
              <a:rPr lang="en-US" smtClean="0"/>
              <a:t>10/1/25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87102-2BCE-28AB-5F57-1DBCFC994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53D4D-C20C-43F6-3262-36343355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EB54-2481-7B41-9F3F-52AF45F4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8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4784C-29F2-9D0C-0D40-D731A353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7366B-3E66-8DD7-2617-62AE34377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B066B-7B35-1200-CB0A-B63AF8BBD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CE515-29E5-D49B-381E-4F0F82DB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2EF9-088D-8448-A1C6-A9D3B09B3C6B}" type="datetimeFigureOut">
              <a:rPr lang="en-US" smtClean="0"/>
              <a:t>10/1/25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F448C-2E76-C5CB-0AEE-0320D744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529DA-C0F4-F553-A15A-40FD087F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EB54-2481-7B41-9F3F-52AF45F4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5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A9A47-44AC-55CF-1D45-75177A763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F9945-7DC4-331D-4DC1-7002674CB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3ACF5-88D4-668F-2C13-1707404A3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FA2EF9-088D-8448-A1C6-A9D3B09B3C6B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6E39D-9CC4-8B7D-AF7E-8C7819A88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D7F40-ABB0-835F-8236-4C068758D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B5EB54-2481-7B41-9F3F-52AF45F4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6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90702F-AFAB-7E8A-0565-81738F52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overview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5767A0-D00C-88CB-B48E-55BBF692E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L1: mutation, drift, Wright-Fisher</a:t>
            </a:r>
          </a:p>
          <a:p>
            <a:r>
              <a:rPr lang="en-US" dirty="0"/>
              <a:t>L2: natural selection I</a:t>
            </a:r>
          </a:p>
          <a:p>
            <a:r>
              <a:rPr lang="en-US" b="1" dirty="0"/>
              <a:t>Today: population structure and demography</a:t>
            </a:r>
          </a:p>
          <a:p>
            <a:r>
              <a:rPr lang="en-US" dirty="0"/>
              <a:t>L4: linkage and recombination</a:t>
            </a:r>
          </a:p>
          <a:p>
            <a:r>
              <a:rPr lang="en-US" dirty="0"/>
              <a:t>L5: natural selection II</a:t>
            </a:r>
          </a:p>
          <a:p>
            <a:r>
              <a:rPr lang="en-US" dirty="0"/>
              <a:t>L6: topic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65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85"/>
    </mc:Choice>
    <mc:Fallback xmlns="">
      <p:transition spd="slow" advTm="4488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BF9C-9234-6EC9-00E7-50D4F846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10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No migration: divergence between two populations = sum of their divergence from source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01F24F-9A1E-CA16-FB65-1898AEAE3D8F}"/>
              </a:ext>
            </a:extLst>
          </p:cNvPr>
          <p:cNvCxnSpPr>
            <a:cxnSpLocks/>
          </p:cNvCxnSpPr>
          <p:nvPr/>
        </p:nvCxnSpPr>
        <p:spPr>
          <a:xfrm flipH="1">
            <a:off x="4309241" y="3531476"/>
            <a:ext cx="1114097" cy="1321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196CCE-A1DF-EE41-9957-7E33752CB8DC}"/>
              </a:ext>
            </a:extLst>
          </p:cNvPr>
          <p:cNvCxnSpPr>
            <a:cxnSpLocks/>
          </p:cNvCxnSpPr>
          <p:nvPr/>
        </p:nvCxnSpPr>
        <p:spPr>
          <a:xfrm>
            <a:off x="5423338" y="3527700"/>
            <a:ext cx="2669627" cy="2210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2B02AF7-3826-9202-BA54-8AC37B4D4D1E}"/>
              </a:ext>
            </a:extLst>
          </p:cNvPr>
          <p:cNvSpPr txBox="1"/>
          <p:nvPr/>
        </p:nvSpPr>
        <p:spPr>
          <a:xfrm>
            <a:off x="3294966" y="4951962"/>
            <a:ext cx="224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Derived population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83607D-62D6-3643-823F-9060B614D407}"/>
              </a:ext>
            </a:extLst>
          </p:cNvPr>
          <p:cNvSpPr txBox="1"/>
          <p:nvPr/>
        </p:nvSpPr>
        <p:spPr>
          <a:xfrm>
            <a:off x="4417485" y="3059668"/>
            <a:ext cx="201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population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2575AD-8F91-2C6E-FE44-B07E03DB7D46}"/>
              </a:ext>
            </a:extLst>
          </p:cNvPr>
          <p:cNvSpPr txBox="1"/>
          <p:nvPr/>
        </p:nvSpPr>
        <p:spPr>
          <a:xfrm>
            <a:off x="7025085" y="5738649"/>
            <a:ext cx="224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Derived population 2</a:t>
            </a:r>
          </a:p>
        </p:txBody>
      </p:sp>
    </p:spTree>
    <p:extLst>
      <p:ext uri="{BB962C8B-B14F-4D97-AF65-F5344CB8AC3E}">
        <p14:creationId xmlns:p14="http://schemas.microsoft.com/office/powerpoint/2010/main" val="29228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CA1E8-CAD8-5DAD-6438-E7159A5B8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5B4D694-A93A-78F1-B7CC-0D044CB2B99F}"/>
              </a:ext>
            </a:extLst>
          </p:cNvPr>
          <p:cNvSpPr txBox="1"/>
          <p:nvPr/>
        </p:nvSpPr>
        <p:spPr>
          <a:xfrm>
            <a:off x="2624813" y="2807038"/>
            <a:ext cx="1263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Source 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population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0B8957-F978-AA2B-01D8-0483345E7C5C}"/>
              </a:ext>
            </a:extLst>
          </p:cNvPr>
          <p:cNvSpPr/>
          <p:nvPr/>
        </p:nvSpPr>
        <p:spPr>
          <a:xfrm>
            <a:off x="2217618" y="2075606"/>
            <a:ext cx="2077428" cy="209344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DB6B23-4E82-5242-4D1F-C75AD6DE2E3A}"/>
              </a:ext>
            </a:extLst>
          </p:cNvPr>
          <p:cNvCxnSpPr/>
          <p:nvPr/>
        </p:nvCxnSpPr>
        <p:spPr>
          <a:xfrm>
            <a:off x="2055223" y="2769326"/>
            <a:ext cx="0" cy="16459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94E207-A151-6177-6DF5-0D27261552A1}"/>
              </a:ext>
            </a:extLst>
          </p:cNvPr>
          <p:cNvCxnSpPr>
            <a:cxnSpLocks/>
          </p:cNvCxnSpPr>
          <p:nvPr/>
        </p:nvCxnSpPr>
        <p:spPr>
          <a:xfrm flipH="1">
            <a:off x="2055223" y="4415246"/>
            <a:ext cx="14282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524745-097A-1019-BED4-BE13036FA7F4}"/>
              </a:ext>
            </a:extLst>
          </p:cNvPr>
          <p:cNvSpPr txBox="1"/>
          <p:nvPr/>
        </p:nvSpPr>
        <p:spPr>
          <a:xfrm>
            <a:off x="1946507" y="4553969"/>
            <a:ext cx="223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 of allele </a:t>
            </a:r>
            <a:r>
              <a:rPr lang="en-US" i="1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09729A-8093-91B2-4DE5-8F9F383037C0}"/>
              </a:ext>
            </a:extLst>
          </p:cNvPr>
          <p:cNvSpPr txBox="1"/>
          <p:nvPr/>
        </p:nvSpPr>
        <p:spPr>
          <a:xfrm rot="16200000">
            <a:off x="590388" y="3302564"/>
            <a:ext cx="223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 of allele </a:t>
            </a:r>
            <a:r>
              <a:rPr lang="en-US" i="1" dirty="0"/>
              <a:t>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872947-3B30-30FD-D93E-7E52A796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52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C87BF-9417-ACED-67D6-764A0B1F0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E05044-9583-E82B-8E45-089CD778E554}"/>
              </a:ext>
            </a:extLst>
          </p:cNvPr>
          <p:cNvSpPr txBox="1"/>
          <p:nvPr/>
        </p:nvSpPr>
        <p:spPr>
          <a:xfrm>
            <a:off x="2624813" y="2807038"/>
            <a:ext cx="1263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Source 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population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C9F5A2-F0D4-E7B4-872B-CD83CE747838}"/>
              </a:ext>
            </a:extLst>
          </p:cNvPr>
          <p:cNvSpPr/>
          <p:nvPr/>
        </p:nvSpPr>
        <p:spPr>
          <a:xfrm>
            <a:off x="2217618" y="2075606"/>
            <a:ext cx="2077428" cy="209344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2F6DC6-4097-4163-F51C-E805967C58B7}"/>
              </a:ext>
            </a:extLst>
          </p:cNvPr>
          <p:cNvCxnSpPr/>
          <p:nvPr/>
        </p:nvCxnSpPr>
        <p:spPr>
          <a:xfrm>
            <a:off x="2055223" y="2769326"/>
            <a:ext cx="0" cy="16459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277264-20CF-539F-F363-58A89B36EFCB}"/>
              </a:ext>
            </a:extLst>
          </p:cNvPr>
          <p:cNvCxnSpPr>
            <a:cxnSpLocks/>
          </p:cNvCxnSpPr>
          <p:nvPr/>
        </p:nvCxnSpPr>
        <p:spPr>
          <a:xfrm flipH="1">
            <a:off x="2055223" y="4415246"/>
            <a:ext cx="14282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8D637C-11E1-7875-FB30-700477973B17}"/>
              </a:ext>
            </a:extLst>
          </p:cNvPr>
          <p:cNvSpPr txBox="1"/>
          <p:nvPr/>
        </p:nvSpPr>
        <p:spPr>
          <a:xfrm>
            <a:off x="1946507" y="4553969"/>
            <a:ext cx="223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 of allele </a:t>
            </a:r>
            <a:r>
              <a:rPr lang="en-US" i="1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3056CF-63FC-DD91-775D-3E5757171328}"/>
              </a:ext>
            </a:extLst>
          </p:cNvPr>
          <p:cNvSpPr txBox="1"/>
          <p:nvPr/>
        </p:nvSpPr>
        <p:spPr>
          <a:xfrm rot="16200000">
            <a:off x="590388" y="3302564"/>
            <a:ext cx="223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 of allele </a:t>
            </a:r>
            <a:r>
              <a:rPr lang="en-US" i="1" dirty="0"/>
              <a:t>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454D2C-2D26-D6CA-296B-7FB51E1F3AA2}"/>
              </a:ext>
            </a:extLst>
          </p:cNvPr>
          <p:cNvSpPr/>
          <p:nvPr/>
        </p:nvSpPr>
        <p:spPr>
          <a:xfrm>
            <a:off x="2282735" y="2075606"/>
            <a:ext cx="2077428" cy="2093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B6652A-A56F-B400-071F-7C8A5FC4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5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3A661-26FB-963C-5B9D-F87185B14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97FE8B6-FFBC-143D-7524-840A3470D95E}"/>
              </a:ext>
            </a:extLst>
          </p:cNvPr>
          <p:cNvSpPr txBox="1"/>
          <p:nvPr/>
        </p:nvSpPr>
        <p:spPr>
          <a:xfrm>
            <a:off x="2624813" y="2807038"/>
            <a:ext cx="1263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Source 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population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1DD5CE-4F8E-3CAA-74C7-3B53AD33A30C}"/>
              </a:ext>
            </a:extLst>
          </p:cNvPr>
          <p:cNvSpPr/>
          <p:nvPr/>
        </p:nvSpPr>
        <p:spPr>
          <a:xfrm>
            <a:off x="2217618" y="2075606"/>
            <a:ext cx="2077428" cy="209344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644B7C-61E9-6C73-ECB9-5C3585B82546}"/>
              </a:ext>
            </a:extLst>
          </p:cNvPr>
          <p:cNvCxnSpPr/>
          <p:nvPr/>
        </p:nvCxnSpPr>
        <p:spPr>
          <a:xfrm>
            <a:off x="2055223" y="2769326"/>
            <a:ext cx="0" cy="16459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88D314-3E1F-E11B-C67F-B744A5580A20}"/>
              </a:ext>
            </a:extLst>
          </p:cNvPr>
          <p:cNvCxnSpPr>
            <a:cxnSpLocks/>
          </p:cNvCxnSpPr>
          <p:nvPr/>
        </p:nvCxnSpPr>
        <p:spPr>
          <a:xfrm flipH="1">
            <a:off x="2055223" y="4415246"/>
            <a:ext cx="14282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B48959-0A87-91DB-4E8B-497E86FBEDF7}"/>
              </a:ext>
            </a:extLst>
          </p:cNvPr>
          <p:cNvSpPr txBox="1"/>
          <p:nvPr/>
        </p:nvSpPr>
        <p:spPr>
          <a:xfrm>
            <a:off x="1946507" y="4553969"/>
            <a:ext cx="223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 of allele </a:t>
            </a:r>
            <a:r>
              <a:rPr lang="en-US" i="1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AB845B-29D0-8F17-D885-EA62B35B1930}"/>
              </a:ext>
            </a:extLst>
          </p:cNvPr>
          <p:cNvSpPr txBox="1"/>
          <p:nvPr/>
        </p:nvSpPr>
        <p:spPr>
          <a:xfrm rot="16200000">
            <a:off x="590388" y="3302564"/>
            <a:ext cx="223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 of allele </a:t>
            </a:r>
            <a:r>
              <a:rPr lang="en-US" i="1" dirty="0"/>
              <a:t>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F0E8BB-2C62-8F85-9692-06CC6E252F27}"/>
              </a:ext>
            </a:extLst>
          </p:cNvPr>
          <p:cNvSpPr/>
          <p:nvPr/>
        </p:nvSpPr>
        <p:spPr>
          <a:xfrm>
            <a:off x="2368472" y="2006245"/>
            <a:ext cx="2077428" cy="2093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EF7A73-E4A8-2AA3-B21B-31A5D511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94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3D6FA-BBBE-2416-C2F4-584AB106E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BCCC26-54EC-7658-ADD0-979484808453}"/>
              </a:ext>
            </a:extLst>
          </p:cNvPr>
          <p:cNvSpPr txBox="1"/>
          <p:nvPr/>
        </p:nvSpPr>
        <p:spPr>
          <a:xfrm>
            <a:off x="2624813" y="2807038"/>
            <a:ext cx="1263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Source 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population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DA37B39-150A-D655-3E5C-61E9F40BE898}"/>
              </a:ext>
            </a:extLst>
          </p:cNvPr>
          <p:cNvSpPr/>
          <p:nvPr/>
        </p:nvSpPr>
        <p:spPr>
          <a:xfrm>
            <a:off x="2217618" y="2075606"/>
            <a:ext cx="2077428" cy="209344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908022-38EC-135B-5B62-D7C082485E6C}"/>
              </a:ext>
            </a:extLst>
          </p:cNvPr>
          <p:cNvCxnSpPr/>
          <p:nvPr/>
        </p:nvCxnSpPr>
        <p:spPr>
          <a:xfrm>
            <a:off x="2055223" y="2769326"/>
            <a:ext cx="0" cy="16459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5B8522-140F-0C5C-7F69-2ECB840E0C81}"/>
              </a:ext>
            </a:extLst>
          </p:cNvPr>
          <p:cNvCxnSpPr>
            <a:cxnSpLocks/>
          </p:cNvCxnSpPr>
          <p:nvPr/>
        </p:nvCxnSpPr>
        <p:spPr>
          <a:xfrm flipH="1">
            <a:off x="2055223" y="4415246"/>
            <a:ext cx="14282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0B490F5-9FB8-9688-728C-7C102355DE8B}"/>
              </a:ext>
            </a:extLst>
          </p:cNvPr>
          <p:cNvSpPr txBox="1"/>
          <p:nvPr/>
        </p:nvSpPr>
        <p:spPr>
          <a:xfrm>
            <a:off x="1946507" y="4553969"/>
            <a:ext cx="223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 of allele </a:t>
            </a:r>
            <a:r>
              <a:rPr lang="en-US" i="1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63AB1-DC25-82DE-9170-041F3C3AC875}"/>
              </a:ext>
            </a:extLst>
          </p:cNvPr>
          <p:cNvSpPr txBox="1"/>
          <p:nvPr/>
        </p:nvSpPr>
        <p:spPr>
          <a:xfrm rot="16200000">
            <a:off x="590388" y="3302564"/>
            <a:ext cx="223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 of allele </a:t>
            </a:r>
            <a:r>
              <a:rPr lang="en-US" i="1" dirty="0"/>
              <a:t>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A28BF8-8568-F484-8A43-580C878F824C}"/>
              </a:ext>
            </a:extLst>
          </p:cNvPr>
          <p:cNvSpPr/>
          <p:nvPr/>
        </p:nvSpPr>
        <p:spPr>
          <a:xfrm>
            <a:off x="2380012" y="2129343"/>
            <a:ext cx="2077428" cy="2093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0143BB-4957-F373-646C-50E82B02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39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DBCBF-537C-C4A9-F074-637372DD1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C9C9AA-2703-AFBA-8B3F-2E086E9EF6EA}"/>
              </a:ext>
            </a:extLst>
          </p:cNvPr>
          <p:cNvSpPr txBox="1"/>
          <p:nvPr/>
        </p:nvSpPr>
        <p:spPr>
          <a:xfrm>
            <a:off x="2624813" y="2807038"/>
            <a:ext cx="1263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Source 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population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B18F1D-3F74-7B0E-8FC8-F27E26F47F32}"/>
              </a:ext>
            </a:extLst>
          </p:cNvPr>
          <p:cNvSpPr/>
          <p:nvPr/>
        </p:nvSpPr>
        <p:spPr>
          <a:xfrm>
            <a:off x="2217618" y="2075606"/>
            <a:ext cx="2077428" cy="209344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E7A3BC-B65D-1612-4BE5-B3691B799CDA}"/>
              </a:ext>
            </a:extLst>
          </p:cNvPr>
          <p:cNvCxnSpPr/>
          <p:nvPr/>
        </p:nvCxnSpPr>
        <p:spPr>
          <a:xfrm>
            <a:off x="2055223" y="2769326"/>
            <a:ext cx="0" cy="16459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333AAB-A058-5153-54FD-240D5606F86E}"/>
              </a:ext>
            </a:extLst>
          </p:cNvPr>
          <p:cNvCxnSpPr>
            <a:cxnSpLocks/>
          </p:cNvCxnSpPr>
          <p:nvPr/>
        </p:nvCxnSpPr>
        <p:spPr>
          <a:xfrm flipH="1">
            <a:off x="2055223" y="4415246"/>
            <a:ext cx="14282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1BC2303-CF12-C1F4-73EF-29CD020881CE}"/>
              </a:ext>
            </a:extLst>
          </p:cNvPr>
          <p:cNvSpPr txBox="1"/>
          <p:nvPr/>
        </p:nvSpPr>
        <p:spPr>
          <a:xfrm>
            <a:off x="1946507" y="4553969"/>
            <a:ext cx="223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 of allele </a:t>
            </a:r>
            <a:r>
              <a:rPr lang="en-US" i="1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88D1DA-22AF-DE24-1C67-910BDBECE1A4}"/>
              </a:ext>
            </a:extLst>
          </p:cNvPr>
          <p:cNvSpPr txBox="1"/>
          <p:nvPr/>
        </p:nvSpPr>
        <p:spPr>
          <a:xfrm rot="16200000">
            <a:off x="590388" y="3302564"/>
            <a:ext cx="223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 of allele </a:t>
            </a:r>
            <a:r>
              <a:rPr lang="en-US" i="1" dirty="0"/>
              <a:t>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3B7A03-4463-A5CE-097D-9F20C1667E3E}"/>
              </a:ext>
            </a:extLst>
          </p:cNvPr>
          <p:cNvSpPr/>
          <p:nvPr/>
        </p:nvSpPr>
        <p:spPr>
          <a:xfrm>
            <a:off x="2380012" y="2289886"/>
            <a:ext cx="2077428" cy="2093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5F9CF5-2341-187A-24AD-312C5806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97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15E7E-4F03-5F10-567B-C6618EC27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F4698E-1569-AD01-B66A-7AFD05E22372}"/>
              </a:ext>
            </a:extLst>
          </p:cNvPr>
          <p:cNvSpPr txBox="1"/>
          <p:nvPr/>
        </p:nvSpPr>
        <p:spPr>
          <a:xfrm>
            <a:off x="2624813" y="2807038"/>
            <a:ext cx="1263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Source 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population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A9218BD-7B61-0105-CE9F-96F0451BBF66}"/>
              </a:ext>
            </a:extLst>
          </p:cNvPr>
          <p:cNvSpPr/>
          <p:nvPr/>
        </p:nvSpPr>
        <p:spPr>
          <a:xfrm>
            <a:off x="2217618" y="2075606"/>
            <a:ext cx="2077428" cy="209344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DF83DF-B998-A3E1-CCEE-C94B5F7C86F8}"/>
              </a:ext>
            </a:extLst>
          </p:cNvPr>
          <p:cNvCxnSpPr/>
          <p:nvPr/>
        </p:nvCxnSpPr>
        <p:spPr>
          <a:xfrm>
            <a:off x="2055223" y="2769326"/>
            <a:ext cx="0" cy="16459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8E8925-B8B6-F6FC-305E-BAEB76BF4D13}"/>
              </a:ext>
            </a:extLst>
          </p:cNvPr>
          <p:cNvCxnSpPr>
            <a:cxnSpLocks/>
          </p:cNvCxnSpPr>
          <p:nvPr/>
        </p:nvCxnSpPr>
        <p:spPr>
          <a:xfrm flipH="1">
            <a:off x="2055223" y="4415246"/>
            <a:ext cx="14282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0DC247-45B7-9653-D328-76BE7C0ACF17}"/>
              </a:ext>
            </a:extLst>
          </p:cNvPr>
          <p:cNvSpPr txBox="1"/>
          <p:nvPr/>
        </p:nvSpPr>
        <p:spPr>
          <a:xfrm>
            <a:off x="1946507" y="4553969"/>
            <a:ext cx="223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 of allele </a:t>
            </a:r>
            <a:r>
              <a:rPr lang="en-US" i="1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2DF68D-AD06-6B95-66BD-8707265EC107}"/>
              </a:ext>
            </a:extLst>
          </p:cNvPr>
          <p:cNvSpPr txBox="1"/>
          <p:nvPr/>
        </p:nvSpPr>
        <p:spPr>
          <a:xfrm rot="16200000">
            <a:off x="590388" y="3302564"/>
            <a:ext cx="223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 of allele </a:t>
            </a:r>
            <a:r>
              <a:rPr lang="en-US" i="1" dirty="0"/>
              <a:t>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7C0807-9FDC-0348-630C-872F8E5174C8}"/>
              </a:ext>
            </a:extLst>
          </p:cNvPr>
          <p:cNvSpPr/>
          <p:nvPr/>
        </p:nvSpPr>
        <p:spPr>
          <a:xfrm>
            <a:off x="2444715" y="2289886"/>
            <a:ext cx="2077428" cy="2093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641547-A1E4-6804-4A5E-33F08BA0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59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7856F-67EA-B04D-07CA-E6FE0DB42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61AF7D-0861-2565-03EA-4938774CBF8D}"/>
              </a:ext>
            </a:extLst>
          </p:cNvPr>
          <p:cNvSpPr txBox="1"/>
          <p:nvPr/>
        </p:nvSpPr>
        <p:spPr>
          <a:xfrm>
            <a:off x="2624813" y="2807038"/>
            <a:ext cx="1263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Source 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population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98EFCC-6D1B-25B4-1FE9-8819849B536F}"/>
              </a:ext>
            </a:extLst>
          </p:cNvPr>
          <p:cNvSpPr/>
          <p:nvPr/>
        </p:nvSpPr>
        <p:spPr>
          <a:xfrm>
            <a:off x="2217618" y="2075606"/>
            <a:ext cx="2077428" cy="209344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D6E8E6-03D3-A849-3E48-3B34222B2008}"/>
              </a:ext>
            </a:extLst>
          </p:cNvPr>
          <p:cNvCxnSpPr/>
          <p:nvPr/>
        </p:nvCxnSpPr>
        <p:spPr>
          <a:xfrm>
            <a:off x="2055223" y="2769326"/>
            <a:ext cx="0" cy="16459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012C56-8EA8-5C51-8A7A-2DF20E70E7CF}"/>
              </a:ext>
            </a:extLst>
          </p:cNvPr>
          <p:cNvCxnSpPr>
            <a:cxnSpLocks/>
          </p:cNvCxnSpPr>
          <p:nvPr/>
        </p:nvCxnSpPr>
        <p:spPr>
          <a:xfrm flipH="1">
            <a:off x="2055223" y="4415246"/>
            <a:ext cx="14282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2B8E890-B692-9465-0FF9-A0E7F0BB4F63}"/>
              </a:ext>
            </a:extLst>
          </p:cNvPr>
          <p:cNvSpPr txBox="1"/>
          <p:nvPr/>
        </p:nvSpPr>
        <p:spPr>
          <a:xfrm>
            <a:off x="1946507" y="4553969"/>
            <a:ext cx="223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 of allele </a:t>
            </a:r>
            <a:r>
              <a:rPr lang="en-US" i="1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4E9269-FB55-0E18-A61D-C40FACFA7530}"/>
              </a:ext>
            </a:extLst>
          </p:cNvPr>
          <p:cNvSpPr txBox="1"/>
          <p:nvPr/>
        </p:nvSpPr>
        <p:spPr>
          <a:xfrm rot="16200000">
            <a:off x="590388" y="3302564"/>
            <a:ext cx="223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 of allele </a:t>
            </a:r>
            <a:r>
              <a:rPr lang="en-US" i="1" dirty="0"/>
              <a:t>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5877BF2-2CD7-8996-3856-8CF5143D2415}"/>
              </a:ext>
            </a:extLst>
          </p:cNvPr>
          <p:cNvSpPr/>
          <p:nvPr/>
        </p:nvSpPr>
        <p:spPr>
          <a:xfrm>
            <a:off x="2542407" y="2129343"/>
            <a:ext cx="2077428" cy="2093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E0E93F-4679-D3EF-C40A-62A856F4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97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E94C9-7D31-9D00-9FC0-71146802B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10C8D-DE12-A858-C9D1-7F200D34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B0C0A5-E13A-6FA1-F647-1C53D7950171}"/>
              </a:ext>
            </a:extLst>
          </p:cNvPr>
          <p:cNvSpPr txBox="1"/>
          <p:nvPr/>
        </p:nvSpPr>
        <p:spPr>
          <a:xfrm>
            <a:off x="2624813" y="2807038"/>
            <a:ext cx="1263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Source 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population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87BEE2-144C-E2B9-75CF-A138EFBBF121}"/>
              </a:ext>
            </a:extLst>
          </p:cNvPr>
          <p:cNvSpPr/>
          <p:nvPr/>
        </p:nvSpPr>
        <p:spPr>
          <a:xfrm>
            <a:off x="2217618" y="2075606"/>
            <a:ext cx="2077428" cy="209344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99EC94-F8DE-A28F-E366-A70AEA2284AD}"/>
              </a:ext>
            </a:extLst>
          </p:cNvPr>
          <p:cNvCxnSpPr/>
          <p:nvPr/>
        </p:nvCxnSpPr>
        <p:spPr>
          <a:xfrm>
            <a:off x="2055223" y="2769326"/>
            <a:ext cx="0" cy="16459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F1B653-5722-AA45-8092-82437E52F419}"/>
              </a:ext>
            </a:extLst>
          </p:cNvPr>
          <p:cNvCxnSpPr>
            <a:cxnSpLocks/>
          </p:cNvCxnSpPr>
          <p:nvPr/>
        </p:nvCxnSpPr>
        <p:spPr>
          <a:xfrm flipH="1">
            <a:off x="2055223" y="4415246"/>
            <a:ext cx="14282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F9A9C8-E4D2-D86A-8B7E-E8C0C790B21B}"/>
              </a:ext>
            </a:extLst>
          </p:cNvPr>
          <p:cNvSpPr txBox="1"/>
          <p:nvPr/>
        </p:nvSpPr>
        <p:spPr>
          <a:xfrm>
            <a:off x="1946507" y="4553969"/>
            <a:ext cx="223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 of allele </a:t>
            </a:r>
            <a:r>
              <a:rPr lang="en-US" i="1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418445-5D44-B73D-CD27-CECB8701D4FB}"/>
              </a:ext>
            </a:extLst>
          </p:cNvPr>
          <p:cNvSpPr txBox="1"/>
          <p:nvPr/>
        </p:nvSpPr>
        <p:spPr>
          <a:xfrm rot="16200000">
            <a:off x="590388" y="3302564"/>
            <a:ext cx="223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 of allele </a:t>
            </a:r>
            <a:r>
              <a:rPr lang="en-US" i="1" dirty="0"/>
              <a:t>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C95271-A6A8-3C65-853A-DA6C9BC8A383}"/>
              </a:ext>
            </a:extLst>
          </p:cNvPr>
          <p:cNvSpPr/>
          <p:nvPr/>
        </p:nvSpPr>
        <p:spPr>
          <a:xfrm>
            <a:off x="2624813" y="1936884"/>
            <a:ext cx="2077428" cy="2093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53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D6822-86E4-6A07-ED03-262197594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0C2D4-7256-C873-AF8B-75503B55700D}"/>
              </a:ext>
            </a:extLst>
          </p:cNvPr>
          <p:cNvSpPr txBox="1"/>
          <p:nvPr/>
        </p:nvSpPr>
        <p:spPr>
          <a:xfrm>
            <a:off x="1314988" y="1811993"/>
            <a:ext cx="1263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Source 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population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277815D-61D5-AA40-2080-55A2787CF3E7}"/>
              </a:ext>
            </a:extLst>
          </p:cNvPr>
          <p:cNvSpPr/>
          <p:nvPr/>
        </p:nvSpPr>
        <p:spPr>
          <a:xfrm>
            <a:off x="2217618" y="2075606"/>
            <a:ext cx="2077428" cy="209344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108F4A-62AB-D88A-80C2-5F9ED667FD75}"/>
              </a:ext>
            </a:extLst>
          </p:cNvPr>
          <p:cNvCxnSpPr/>
          <p:nvPr/>
        </p:nvCxnSpPr>
        <p:spPr>
          <a:xfrm>
            <a:off x="2055223" y="2769326"/>
            <a:ext cx="0" cy="16459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6E0C5A-5545-71FB-EC04-CA9790F4E162}"/>
              </a:ext>
            </a:extLst>
          </p:cNvPr>
          <p:cNvCxnSpPr>
            <a:cxnSpLocks/>
          </p:cNvCxnSpPr>
          <p:nvPr/>
        </p:nvCxnSpPr>
        <p:spPr>
          <a:xfrm flipH="1">
            <a:off x="2055223" y="4415246"/>
            <a:ext cx="14282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641B976-7220-DBCA-90D0-5845ACA45C59}"/>
              </a:ext>
            </a:extLst>
          </p:cNvPr>
          <p:cNvSpPr txBox="1"/>
          <p:nvPr/>
        </p:nvSpPr>
        <p:spPr>
          <a:xfrm>
            <a:off x="1946507" y="4553969"/>
            <a:ext cx="223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 of allele </a:t>
            </a:r>
            <a:r>
              <a:rPr lang="en-US" i="1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CC30CC-D05F-0B76-D509-4AF98161459A}"/>
              </a:ext>
            </a:extLst>
          </p:cNvPr>
          <p:cNvSpPr txBox="1"/>
          <p:nvPr/>
        </p:nvSpPr>
        <p:spPr>
          <a:xfrm rot="16200000">
            <a:off x="590388" y="3302564"/>
            <a:ext cx="223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 of allele </a:t>
            </a:r>
            <a:r>
              <a:rPr lang="en-US" i="1" dirty="0"/>
              <a:t>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ACC0AA-8B38-F361-8E2F-C5711FF4135E}"/>
              </a:ext>
            </a:extLst>
          </p:cNvPr>
          <p:cNvSpPr/>
          <p:nvPr/>
        </p:nvSpPr>
        <p:spPr>
          <a:xfrm>
            <a:off x="2576854" y="1760316"/>
            <a:ext cx="2077428" cy="2093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07A658-49CA-FF65-BF69-3F1022B911AC}"/>
              </a:ext>
            </a:extLst>
          </p:cNvPr>
          <p:cNvSpPr txBox="1"/>
          <p:nvPr/>
        </p:nvSpPr>
        <p:spPr>
          <a:xfrm>
            <a:off x="4535425" y="1723125"/>
            <a:ext cx="1560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Derived population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CD26D4B-6752-906B-6D63-822F10FA7F3A}"/>
              </a:ext>
            </a:extLst>
          </p:cNvPr>
          <p:cNvCxnSpPr/>
          <p:nvPr/>
        </p:nvCxnSpPr>
        <p:spPr>
          <a:xfrm flipV="1">
            <a:off x="3196046" y="2865120"/>
            <a:ext cx="365760" cy="2960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0619F0-0009-40C4-2869-344C47E6AE04}"/>
                  </a:ext>
                </a:extLst>
              </p:cNvPr>
              <p:cNvSpPr txBox="1"/>
              <p:nvPr/>
            </p:nvSpPr>
            <p:spPr>
              <a:xfrm>
                <a:off x="3032515" y="2680454"/>
                <a:ext cx="500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24C330-4B69-B92C-535F-21BEAD889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515" y="2680454"/>
                <a:ext cx="500073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9">
            <a:extLst>
              <a:ext uri="{FF2B5EF4-FFF2-40B4-BE49-F238E27FC236}">
                <a16:creationId xmlns:a16="http://schemas.microsoft.com/office/drawing/2014/main" id="{A3C42CE3-9202-27B2-4D03-721D9106A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4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60CB-BEF2-08F8-544F-0656ED85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F1744-7DD5-49D3-6ABC-29110A671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Answers to in-class problem set from last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class problem set</a:t>
            </a:r>
          </a:p>
        </p:txBody>
      </p:sp>
    </p:spTree>
    <p:extLst>
      <p:ext uri="{BB962C8B-B14F-4D97-AF65-F5344CB8AC3E}">
        <p14:creationId xmlns:p14="http://schemas.microsoft.com/office/powerpoint/2010/main" val="3893275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1CDE6-871B-747D-8689-4345EFA93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C3520-5711-933D-FD68-4698AE4B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view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287E64-3311-C309-FFE7-0F77AFA9FFE5}"/>
              </a:ext>
            </a:extLst>
          </p:cNvPr>
          <p:cNvCxnSpPr/>
          <p:nvPr/>
        </p:nvCxnSpPr>
        <p:spPr>
          <a:xfrm>
            <a:off x="2055223" y="2769326"/>
            <a:ext cx="0" cy="16459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E8DDAD-F7FD-13E7-A82F-B3E4E0B73F97}"/>
              </a:ext>
            </a:extLst>
          </p:cNvPr>
          <p:cNvCxnSpPr>
            <a:cxnSpLocks/>
          </p:cNvCxnSpPr>
          <p:nvPr/>
        </p:nvCxnSpPr>
        <p:spPr>
          <a:xfrm flipH="1">
            <a:off x="2055223" y="4415246"/>
            <a:ext cx="14282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6F94B2C-A04A-D98D-FCD2-B4C62A42CB26}"/>
              </a:ext>
            </a:extLst>
          </p:cNvPr>
          <p:cNvSpPr txBox="1"/>
          <p:nvPr/>
        </p:nvSpPr>
        <p:spPr>
          <a:xfrm>
            <a:off x="1946507" y="4553969"/>
            <a:ext cx="223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 of allele </a:t>
            </a:r>
            <a:r>
              <a:rPr lang="en-US" i="1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155B31-7530-C8E3-68EC-1EE156B028B8}"/>
              </a:ext>
            </a:extLst>
          </p:cNvPr>
          <p:cNvSpPr txBox="1"/>
          <p:nvPr/>
        </p:nvSpPr>
        <p:spPr>
          <a:xfrm rot="16200000">
            <a:off x="590388" y="3302564"/>
            <a:ext cx="223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 of allele </a:t>
            </a:r>
            <a:r>
              <a:rPr lang="en-US" i="1" dirty="0"/>
              <a:t>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37E36F-86B9-1CE9-F894-17FE9788082E}"/>
              </a:ext>
            </a:extLst>
          </p:cNvPr>
          <p:cNvCxnSpPr/>
          <p:nvPr/>
        </p:nvCxnSpPr>
        <p:spPr>
          <a:xfrm flipV="1">
            <a:off x="3196046" y="2865120"/>
            <a:ext cx="365760" cy="2960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55153B-B2DD-1E7D-3297-601B0AC40986}"/>
                  </a:ext>
                </a:extLst>
              </p:cNvPr>
              <p:cNvSpPr txBox="1"/>
              <p:nvPr/>
            </p:nvSpPr>
            <p:spPr>
              <a:xfrm>
                <a:off x="3032515" y="2680454"/>
                <a:ext cx="500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55153B-B2DD-1E7D-3297-601B0AC40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515" y="2680454"/>
                <a:ext cx="50007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48C09-1AC8-4647-B49A-76D7DBADA8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8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C42E4-ACA2-65BF-6087-4171E118A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CF8E48-0AB9-3D3E-75AA-FFECC072711E}"/>
              </a:ext>
            </a:extLst>
          </p:cNvPr>
          <p:cNvCxnSpPr/>
          <p:nvPr/>
        </p:nvCxnSpPr>
        <p:spPr>
          <a:xfrm>
            <a:off x="2055223" y="2769326"/>
            <a:ext cx="0" cy="16459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1FBD4A-BC44-2158-946C-B6821BC444B3}"/>
              </a:ext>
            </a:extLst>
          </p:cNvPr>
          <p:cNvCxnSpPr>
            <a:cxnSpLocks/>
          </p:cNvCxnSpPr>
          <p:nvPr/>
        </p:nvCxnSpPr>
        <p:spPr>
          <a:xfrm flipH="1">
            <a:off x="2055223" y="4415246"/>
            <a:ext cx="14282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91062E-7467-A8B1-A994-D293BFB79E93}"/>
              </a:ext>
            </a:extLst>
          </p:cNvPr>
          <p:cNvSpPr txBox="1"/>
          <p:nvPr/>
        </p:nvSpPr>
        <p:spPr>
          <a:xfrm>
            <a:off x="1946507" y="4553969"/>
            <a:ext cx="223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 of allele </a:t>
            </a:r>
            <a:r>
              <a:rPr lang="en-US" i="1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B3EE77-4476-9617-5C83-F2819DFE7C1E}"/>
              </a:ext>
            </a:extLst>
          </p:cNvPr>
          <p:cNvSpPr txBox="1"/>
          <p:nvPr/>
        </p:nvSpPr>
        <p:spPr>
          <a:xfrm rot="16200000">
            <a:off x="590388" y="3302564"/>
            <a:ext cx="223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 of allele </a:t>
            </a:r>
            <a:r>
              <a:rPr lang="en-US" i="1" dirty="0"/>
              <a:t>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D43A3D-9F80-4780-784E-1B5E253B0576}"/>
              </a:ext>
            </a:extLst>
          </p:cNvPr>
          <p:cNvCxnSpPr/>
          <p:nvPr/>
        </p:nvCxnSpPr>
        <p:spPr>
          <a:xfrm flipV="1">
            <a:off x="3196046" y="2865120"/>
            <a:ext cx="365760" cy="2960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20EBCC-C2AE-2B7D-BD5F-4F5D159F9D40}"/>
              </a:ext>
            </a:extLst>
          </p:cNvPr>
          <p:cNvCxnSpPr>
            <a:cxnSpLocks/>
          </p:cNvCxnSpPr>
          <p:nvPr/>
        </p:nvCxnSpPr>
        <p:spPr>
          <a:xfrm>
            <a:off x="3196046" y="3161210"/>
            <a:ext cx="287383" cy="3260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10">
                <a:extLst>
                  <a:ext uri="{FF2B5EF4-FFF2-40B4-BE49-F238E27FC236}">
                    <a16:creationId xmlns:a16="http://schemas.microsoft.com/office/drawing/2014/main" id="{589E8FE7-868A-7375-3D33-3EABD4C007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67400" y="2875149"/>
                <a:ext cx="5181600" cy="12241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in population 1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in population 2</a:t>
                </a:r>
              </a:p>
            </p:txBody>
          </p:sp>
        </mc:Choice>
        <mc:Fallback>
          <p:sp>
            <p:nvSpPr>
              <p:cNvPr id="6" name="Content Placeholder 10">
                <a:extLst>
                  <a:ext uri="{FF2B5EF4-FFF2-40B4-BE49-F238E27FC236}">
                    <a16:creationId xmlns:a16="http://schemas.microsoft.com/office/drawing/2014/main" id="{589E8FE7-868A-7375-3D33-3EABD4C00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875149"/>
                <a:ext cx="5181600" cy="1224161"/>
              </a:xfrm>
              <a:prstGeom prst="rect">
                <a:avLst/>
              </a:prstGeom>
              <a:blipFill>
                <a:blip r:embed="rId3"/>
                <a:stretch>
                  <a:fillRect l="-733" t="-8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9">
            <a:extLst>
              <a:ext uri="{FF2B5EF4-FFF2-40B4-BE49-F238E27FC236}">
                <a16:creationId xmlns:a16="http://schemas.microsoft.com/office/drawing/2014/main" id="{D2B6F254-0671-BDD5-9E0A-FFABE62A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31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56C94-96B6-682B-5BE5-4C885124A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D3E4EC-09BF-E28E-F35E-E0670B9EB9F7}"/>
              </a:ext>
            </a:extLst>
          </p:cNvPr>
          <p:cNvCxnSpPr/>
          <p:nvPr/>
        </p:nvCxnSpPr>
        <p:spPr>
          <a:xfrm>
            <a:off x="2055223" y="2769326"/>
            <a:ext cx="0" cy="16459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92FEF7-77AB-FF83-CA34-793B7071AA41}"/>
              </a:ext>
            </a:extLst>
          </p:cNvPr>
          <p:cNvCxnSpPr>
            <a:cxnSpLocks/>
          </p:cNvCxnSpPr>
          <p:nvPr/>
        </p:nvCxnSpPr>
        <p:spPr>
          <a:xfrm flipH="1">
            <a:off x="2055223" y="4415246"/>
            <a:ext cx="14282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E1E970F-CA7F-FB5E-FB2D-178668D9EB0E}"/>
              </a:ext>
            </a:extLst>
          </p:cNvPr>
          <p:cNvSpPr txBox="1"/>
          <p:nvPr/>
        </p:nvSpPr>
        <p:spPr>
          <a:xfrm>
            <a:off x="1946507" y="4553969"/>
            <a:ext cx="223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 of allele </a:t>
            </a:r>
            <a:r>
              <a:rPr lang="en-US" i="1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F4C140-D196-9418-3926-C37F4EBAD004}"/>
              </a:ext>
            </a:extLst>
          </p:cNvPr>
          <p:cNvSpPr txBox="1"/>
          <p:nvPr/>
        </p:nvSpPr>
        <p:spPr>
          <a:xfrm rot="16200000">
            <a:off x="590388" y="3302564"/>
            <a:ext cx="223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 of allele </a:t>
            </a:r>
            <a:r>
              <a:rPr lang="en-US" i="1" dirty="0"/>
              <a:t>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BB8648-9C16-B59C-68FF-D22532DEDB2B}"/>
              </a:ext>
            </a:extLst>
          </p:cNvPr>
          <p:cNvCxnSpPr>
            <a:cxnSpLocks/>
          </p:cNvCxnSpPr>
          <p:nvPr/>
        </p:nvCxnSpPr>
        <p:spPr>
          <a:xfrm flipV="1">
            <a:off x="2325907" y="2304031"/>
            <a:ext cx="802022" cy="718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F50B8D1-2CF3-C168-650C-C8AEE2D745AA}"/>
              </a:ext>
            </a:extLst>
          </p:cNvPr>
          <p:cNvCxnSpPr>
            <a:cxnSpLocks/>
          </p:cNvCxnSpPr>
          <p:nvPr/>
        </p:nvCxnSpPr>
        <p:spPr>
          <a:xfrm>
            <a:off x="2325907" y="3022487"/>
            <a:ext cx="1164221" cy="12540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10">
                <a:extLst>
                  <a:ext uri="{FF2B5EF4-FFF2-40B4-BE49-F238E27FC236}">
                    <a16:creationId xmlns:a16="http://schemas.microsoft.com/office/drawing/2014/main" id="{4D63E2C2-54B4-A622-6D26-2011CB5144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4849" y="2875149"/>
                <a:ext cx="6014151" cy="28708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in population 1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in population 2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Divergence: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10">
                <a:extLst>
                  <a:ext uri="{FF2B5EF4-FFF2-40B4-BE49-F238E27FC236}">
                    <a16:creationId xmlns:a16="http://schemas.microsoft.com/office/drawing/2014/main" id="{4D63E2C2-54B4-A622-6D26-2011CB514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849" y="2875149"/>
                <a:ext cx="6014151" cy="2870892"/>
              </a:xfrm>
              <a:prstGeom prst="rect">
                <a:avLst/>
              </a:prstGeom>
              <a:blipFill>
                <a:blip r:embed="rId3"/>
                <a:stretch>
                  <a:fillRect l="-2105" t="-3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9">
            <a:extLst>
              <a:ext uri="{FF2B5EF4-FFF2-40B4-BE49-F238E27FC236}">
                <a16:creationId xmlns:a16="http://schemas.microsoft.com/office/drawing/2014/main" id="{85FC4B44-3F82-EA3E-AE00-C28BF073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F21F84-EAEC-598C-BB0E-9AD8CBD3B491}"/>
                  </a:ext>
                </a:extLst>
              </p:cNvPr>
              <p:cNvSpPr txBox="1"/>
              <p:nvPr/>
            </p:nvSpPr>
            <p:spPr>
              <a:xfrm>
                <a:off x="2358648" y="2367094"/>
                <a:ext cx="3162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F21F84-EAEC-598C-BB0E-9AD8CBD3B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48" y="2367094"/>
                <a:ext cx="3162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FCC6CF-B8B7-3685-9D35-1D4E19CCB04C}"/>
                  </a:ext>
                </a:extLst>
              </p:cNvPr>
              <p:cNvSpPr txBox="1"/>
              <p:nvPr/>
            </p:nvSpPr>
            <p:spPr>
              <a:xfrm>
                <a:off x="2578380" y="3558067"/>
                <a:ext cx="3162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FCC6CF-B8B7-3685-9D35-1D4E19CCB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380" y="3558067"/>
                <a:ext cx="3162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EA01E2-ACBD-1A4A-2C67-2D6310107A5C}"/>
              </a:ext>
            </a:extLst>
          </p:cNvPr>
          <p:cNvCxnSpPr>
            <a:cxnSpLocks/>
          </p:cNvCxnSpPr>
          <p:nvPr/>
        </p:nvCxnSpPr>
        <p:spPr>
          <a:xfrm flipH="1" flipV="1">
            <a:off x="3119807" y="2323764"/>
            <a:ext cx="370321" cy="19527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573D12-C064-686E-B509-8C45CF975249}"/>
                  </a:ext>
                </a:extLst>
              </p:cNvPr>
              <p:cNvSpPr txBox="1"/>
              <p:nvPr/>
            </p:nvSpPr>
            <p:spPr>
              <a:xfrm>
                <a:off x="3304967" y="3163841"/>
                <a:ext cx="8245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573D12-C064-686E-B509-8C45CF975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967" y="3163841"/>
                <a:ext cx="8245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869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1EF68-9C1B-B847-0325-41E9B4397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14CC5D8-AB44-C53B-83DE-5ED8496A7F11}"/>
              </a:ext>
            </a:extLst>
          </p:cNvPr>
          <p:cNvSpPr/>
          <p:nvPr/>
        </p:nvSpPr>
        <p:spPr>
          <a:xfrm>
            <a:off x="2217618" y="2075606"/>
            <a:ext cx="2077428" cy="209344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80DBE1-2DA0-A95C-4F37-25AC751DAA01}"/>
              </a:ext>
            </a:extLst>
          </p:cNvPr>
          <p:cNvCxnSpPr/>
          <p:nvPr/>
        </p:nvCxnSpPr>
        <p:spPr>
          <a:xfrm>
            <a:off x="2055223" y="2769326"/>
            <a:ext cx="0" cy="16459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E2EC51-20BE-1BA6-EEDD-E82E7856A036}"/>
              </a:ext>
            </a:extLst>
          </p:cNvPr>
          <p:cNvCxnSpPr>
            <a:cxnSpLocks/>
          </p:cNvCxnSpPr>
          <p:nvPr/>
        </p:nvCxnSpPr>
        <p:spPr>
          <a:xfrm flipH="1">
            <a:off x="2055223" y="4415246"/>
            <a:ext cx="14282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6D2557-F10F-2A24-2518-7228659F89EE}"/>
              </a:ext>
            </a:extLst>
          </p:cNvPr>
          <p:cNvSpPr txBox="1"/>
          <p:nvPr/>
        </p:nvSpPr>
        <p:spPr>
          <a:xfrm>
            <a:off x="1946507" y="4553969"/>
            <a:ext cx="223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 of allele </a:t>
            </a:r>
            <a:r>
              <a:rPr lang="en-US" i="1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729621-A265-E0BD-B4D7-1960DBA5DFEE}"/>
              </a:ext>
            </a:extLst>
          </p:cNvPr>
          <p:cNvSpPr txBox="1"/>
          <p:nvPr/>
        </p:nvSpPr>
        <p:spPr>
          <a:xfrm rot="16200000">
            <a:off x="590388" y="3302564"/>
            <a:ext cx="223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 of allele </a:t>
            </a:r>
            <a:r>
              <a:rPr lang="en-US" i="1" dirty="0"/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AF82D1-31EE-ACB3-E470-630BCEF0AEEE}"/>
              </a:ext>
            </a:extLst>
          </p:cNvPr>
          <p:cNvSpPr/>
          <p:nvPr/>
        </p:nvSpPr>
        <p:spPr>
          <a:xfrm>
            <a:off x="2624813" y="1936884"/>
            <a:ext cx="2077428" cy="2093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36CBBD0-49A6-72B5-F10E-47A8CF81D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85316" y="1936884"/>
            <a:ext cx="5183188" cy="368458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Understand populations as points in a vector space</a:t>
            </a:r>
          </a:p>
          <a:p>
            <a:pPr marL="514350" indent="-514350">
              <a:buAutoNum type="arabicPeriod"/>
            </a:pPr>
            <a:r>
              <a:rPr lang="en-US" dirty="0"/>
              <a:t>Understand divergences as (squared) distances in that space</a:t>
            </a:r>
          </a:p>
          <a:p>
            <a:pPr marL="514350" indent="-514350">
              <a:buAutoNum type="arabicPeriod"/>
            </a:pPr>
            <a:r>
              <a:rPr lang="en-US" dirty="0"/>
              <a:t>Understand independence as orthogonality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361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F2A3-39CE-6234-7DDD-1EB5A406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models are highly unrealistic</a:t>
            </a:r>
          </a:p>
        </p:txBody>
      </p:sp>
      <p:pic>
        <p:nvPicPr>
          <p:cNvPr id="1026" name="Picture 2" descr="figure 1">
            <a:extLst>
              <a:ext uri="{FF2B5EF4-FFF2-40B4-BE49-F238E27FC236}">
                <a16:creationId xmlns:a16="http://schemas.microsoft.com/office/drawing/2014/main" id="{9D1875AC-0F0B-6DFF-898D-3444601FD3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60"/>
          <a:stretch/>
        </p:blipFill>
        <p:spPr bwMode="auto">
          <a:xfrm>
            <a:off x="2087152" y="1690688"/>
            <a:ext cx="6194439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150FBC-F2E1-52EC-F3FB-7FFDAE8A0DCA}"/>
              </a:ext>
            </a:extLst>
          </p:cNvPr>
          <p:cNvSpPr txBox="1"/>
          <p:nvPr/>
        </p:nvSpPr>
        <p:spPr>
          <a:xfrm>
            <a:off x="9530543" y="6308209"/>
            <a:ext cx="236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Novembre et al., 2008</a:t>
            </a:r>
          </a:p>
        </p:txBody>
      </p:sp>
    </p:spTree>
    <p:extLst>
      <p:ext uri="{BB962C8B-B14F-4D97-AF65-F5344CB8AC3E}">
        <p14:creationId xmlns:p14="http://schemas.microsoft.com/office/powerpoint/2010/main" val="4155305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2E9C9-C7EC-D6D4-66D8-E3A8B11F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model of population 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8A87D-A4DE-CDB4-C8A0-B7016C2451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Population of samples 1,…,2N</a:t>
                </a:r>
              </a:p>
              <a:p>
                <a:r>
                  <a:rPr lang="en-US" dirty="0"/>
                  <a:t>Each sample </a:t>
                </a:r>
                <a:r>
                  <a:rPr lang="en-US" i="1" dirty="0" err="1"/>
                  <a:t>i</a:t>
                </a:r>
                <a:r>
                  <a:rPr lang="en-US" dirty="0"/>
                  <a:t> has its own genotype,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its own frequency,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random variable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8A87D-A4DE-CDB4-C8A0-B7016C2451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429DB4-75BB-F51A-C0B4-B182E9DA0E9B}"/>
                  </a:ext>
                </a:extLst>
              </p:cNvPr>
              <p:cNvSpPr txBox="1"/>
              <p:nvPr/>
            </p:nvSpPr>
            <p:spPr>
              <a:xfrm>
                <a:off x="4291490" y="3911600"/>
                <a:ext cx="454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429DB4-75BB-F51A-C0B4-B182E9DA0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490" y="3911600"/>
                <a:ext cx="454099" cy="369332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8E8850-879A-09C8-74DF-32DD4FEA7513}"/>
                  </a:ext>
                </a:extLst>
              </p:cNvPr>
              <p:cNvSpPr txBox="1"/>
              <p:nvPr/>
            </p:nvSpPr>
            <p:spPr>
              <a:xfrm>
                <a:off x="5866290" y="5118100"/>
                <a:ext cx="459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8E8850-879A-09C8-74DF-32DD4FEA7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290" y="5118100"/>
                <a:ext cx="45942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455844-9553-BE1C-4A9B-A55FCD5B304F}"/>
                  </a:ext>
                </a:extLst>
              </p:cNvPr>
              <p:cNvSpPr txBox="1"/>
              <p:nvPr/>
            </p:nvSpPr>
            <p:spPr>
              <a:xfrm>
                <a:off x="6302530" y="4280932"/>
                <a:ext cx="459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455844-9553-BE1C-4A9B-A55FCD5B3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530" y="4280932"/>
                <a:ext cx="459420" cy="369332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F8CEF3-718A-3D39-ED0F-6E38695D2ACB}"/>
                  </a:ext>
                </a:extLst>
              </p:cNvPr>
              <p:cNvSpPr txBox="1"/>
              <p:nvPr/>
            </p:nvSpPr>
            <p:spPr>
              <a:xfrm>
                <a:off x="4825818" y="4794766"/>
                <a:ext cx="459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F8CEF3-718A-3D39-ED0F-6E38695D2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818" y="4794766"/>
                <a:ext cx="45942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64DB99-D1B3-9879-A241-2CF7F62973BD}"/>
              </a:ext>
            </a:extLst>
          </p:cNvPr>
          <p:cNvCxnSpPr/>
          <p:nvPr/>
        </p:nvCxnSpPr>
        <p:spPr>
          <a:xfrm>
            <a:off x="4111715" y="4064726"/>
            <a:ext cx="0" cy="16459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F6BD59-D7E5-4F87-124F-522B3694FDF7}"/>
              </a:ext>
            </a:extLst>
          </p:cNvPr>
          <p:cNvCxnSpPr>
            <a:cxnSpLocks/>
          </p:cNvCxnSpPr>
          <p:nvPr/>
        </p:nvCxnSpPr>
        <p:spPr>
          <a:xfrm flipH="1">
            <a:off x="4111715" y="5710646"/>
            <a:ext cx="14282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617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33674-8BEA-D433-40D9-ACC805706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4C7B-CBE6-1E9D-842E-E700B3F6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model of population 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7C2F5-4732-E1CE-D9FD-3CBDACBF16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Population of samples 1,…,2N</a:t>
                </a:r>
              </a:p>
              <a:p>
                <a:r>
                  <a:rPr lang="en-US" dirty="0"/>
                  <a:t>Each sample </a:t>
                </a:r>
                <a:r>
                  <a:rPr lang="en-US" i="1" dirty="0" err="1"/>
                  <a:t>i</a:t>
                </a:r>
                <a:r>
                  <a:rPr lang="en-US" dirty="0"/>
                  <a:t> has its own genotype,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its own frequency,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random variable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 1: two discrete groups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north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from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northern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Europe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south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from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southern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Europe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7C2F5-4732-E1CE-D9FD-3CBDACBF16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b="-61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831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D8AC9-95D5-9B32-E5EF-F46215CD0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C6A4-3FEC-A667-1902-0FCCBE69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model of population 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32D31-2B8E-867E-5E95-DFE677D3E9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Population of samples 1,…,2N</a:t>
                </a:r>
              </a:p>
              <a:p>
                <a:r>
                  <a:rPr lang="en-US" dirty="0"/>
                  <a:t>Each sample </a:t>
                </a:r>
                <a:r>
                  <a:rPr lang="en-US" i="1" dirty="0" err="1"/>
                  <a:t>i</a:t>
                </a:r>
                <a:r>
                  <a:rPr lang="en-US" dirty="0"/>
                  <a:t> has its own genotype,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its own frequency,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random variable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 2: 1 dimensional continuous structure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latitude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b="0" i="1" dirty="0"/>
              </a:p>
              <a:p>
                <a:pPr marL="0" indent="0">
                  <a:buNone/>
                </a:pPr>
                <a:endParaRPr lang="en-US" b="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32D31-2B8E-867E-5E95-DFE677D3E9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044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4DE67-87A2-4396-8D40-562F49EDA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6377-7F36-2BE2-0BCC-2283E871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model of population 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6851D7-A2C9-20F0-720A-EDF9E11460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Population of samples 1,…,2N</a:t>
                </a:r>
              </a:p>
              <a:p>
                <a:r>
                  <a:rPr lang="en-US" dirty="0"/>
                  <a:t>Each sample </a:t>
                </a:r>
                <a:r>
                  <a:rPr lang="en-US" i="1" dirty="0" err="1"/>
                  <a:t>i</a:t>
                </a:r>
                <a:r>
                  <a:rPr lang="en-US" dirty="0"/>
                  <a:t> has its own genotype,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its own frequency,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random variable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 3: 2 dimensional </a:t>
                </a:r>
              </a:p>
              <a:p>
                <a:pPr marL="0" indent="0">
                  <a:buNone/>
                </a:pPr>
                <a:r>
                  <a:rPr lang="en-US" dirty="0"/>
                  <a:t>continuous structure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6851D7-A2C9-20F0-720A-EDF9E1146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figure 1">
            <a:extLst>
              <a:ext uri="{FF2B5EF4-FFF2-40B4-BE49-F238E27FC236}">
                <a16:creationId xmlns:a16="http://schemas.microsoft.com/office/drawing/2014/main" id="{4EF5EC1B-8D1E-19F6-D5DB-6EDD6B2C56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60"/>
          <a:stretch/>
        </p:blipFill>
        <p:spPr bwMode="auto">
          <a:xfrm>
            <a:off x="5418384" y="3083646"/>
            <a:ext cx="4868616" cy="377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797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52B3C-2A13-0E70-8DB5-4ABDD64F2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D5B1-BAE2-F77D-7F46-61C9F324C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Fixation index (F</a:t>
            </a:r>
            <a:r>
              <a:rPr lang="en-US" baseline="-25000" dirty="0"/>
              <a:t>ST</a:t>
            </a:r>
            <a:r>
              <a:rPr lang="en-US" dirty="0"/>
              <a:t>): divergence normalized by heterozygosity</a:t>
            </a:r>
          </a:p>
        </p:txBody>
      </p:sp>
    </p:spTree>
    <p:extLst>
      <p:ext uri="{BB962C8B-B14F-4D97-AF65-F5344CB8AC3E}">
        <p14:creationId xmlns:p14="http://schemas.microsoft.com/office/powerpoint/2010/main" val="187173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D2193-7DCD-EE49-A8D3-FBF776B33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57" y="1670601"/>
            <a:ext cx="4666712" cy="449312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600" b="1" dirty="0"/>
              <a:t>Mutation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strike="sngStrike" dirty="0"/>
              <a:t>Selection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b="1" dirty="0"/>
              <a:t>Drift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strike="sngStrike" dirty="0"/>
              <a:t>Recombination</a:t>
            </a:r>
          </a:p>
          <a:p>
            <a:pPr marL="0" indent="0" algn="ctr">
              <a:buNone/>
            </a:pPr>
            <a:endParaRPr lang="en-US" sz="3600" strike="sngStrike" dirty="0"/>
          </a:p>
          <a:p>
            <a:pPr marL="0" indent="0" algn="ctr">
              <a:buNone/>
            </a:pPr>
            <a:r>
              <a:rPr lang="en-US" sz="3600" b="1" dirty="0"/>
              <a:t>Migration</a:t>
            </a:r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22507525-08E7-AE2A-8AC2-367E605D553B}"/>
              </a:ext>
            </a:extLst>
          </p:cNvPr>
          <p:cNvSpPr/>
          <p:nvPr/>
        </p:nvSpPr>
        <p:spPr>
          <a:xfrm>
            <a:off x="4974336" y="3169920"/>
            <a:ext cx="1024128" cy="11826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643CE7-8B16-6202-3025-716B06F7F862}"/>
              </a:ext>
            </a:extLst>
          </p:cNvPr>
          <p:cNvSpPr txBox="1">
            <a:spLocks/>
          </p:cNvSpPr>
          <p:nvPr/>
        </p:nvSpPr>
        <p:spPr>
          <a:xfrm>
            <a:off x="5839968" y="3366664"/>
            <a:ext cx="5133383" cy="7891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Allele frequencies in different groups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21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21"/>
    </mc:Choice>
    <mc:Fallback xmlns="">
      <p:transition spd="slow" advTm="1482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A115C-E04A-CEC4-D1FB-BB1EF5ADD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EC4E99-2A24-63BA-0F92-7E271F2C1FA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766218"/>
                <a:ext cx="10515600" cy="1325563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𝐹</m:t>
                        </m:r>
                      </m:e>
                      <m:sub>
                        <m:r>
                          <a:rPr lang="en-US" i="1"/>
                          <m:t>𝑆𝑇</m:t>
                        </m:r>
                      </m:sub>
                    </m:sSub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𝑉𝑎𝑟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𝑝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/>
                          <m:t>𝑉𝑎𝑟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𝑥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EC4E99-2A24-63BA-0F92-7E271F2C1F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766218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503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4F63-CB6B-A2C3-3E8C-86FE11AE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F</a:t>
            </a:r>
            <a:r>
              <a:rPr lang="en-US" baseline="-25000" dirty="0"/>
              <a:t>ST</a:t>
            </a:r>
            <a:r>
              <a:rPr lang="en-US" dirty="0"/>
              <a:t> for a pair of populations</a:t>
            </a:r>
            <a:endParaRPr lang="en-US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8F78F9-31C8-A6F5-35C4-F979E43127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from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population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from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population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𝑎𝑟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8F78F9-31C8-A6F5-35C4-F979E43127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3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142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476BE-994C-EB6A-9AD2-596FDFB62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2F8F-1C6F-0E6A-A175-3BC0260A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F</a:t>
            </a:r>
            <a:r>
              <a:rPr lang="en-US" baseline="-25000" dirty="0"/>
              <a:t>ST</a:t>
            </a:r>
            <a:r>
              <a:rPr lang="en-US" dirty="0"/>
              <a:t> for a pair of populations</a:t>
            </a:r>
            <a:endParaRPr lang="en-US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FEAED-7A28-8C58-2A39-6F52A7971C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from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population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from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population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𝑎𝑟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i="1" kern="1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FEAED-7A28-8C58-2A39-6F52A7971C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3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284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E0E8B-ED41-ACB4-25A3-80A5C38A3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DEC5-4FEB-08F7-A533-A9394B6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F</a:t>
            </a:r>
            <a:r>
              <a:rPr lang="en-US" baseline="-25000" dirty="0"/>
              <a:t>ST</a:t>
            </a:r>
            <a:r>
              <a:rPr lang="en-US" dirty="0"/>
              <a:t> for a pair of populations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5EE163-922D-D3B9-3546-FE132EA80E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from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population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from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population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𝑎𝑟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𝑆𝑇</m:t>
                          </m:r>
                        </m:sub>
                      </m:sSub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5EE163-922D-D3B9-3546-FE132EA80E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3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155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0671-A71F-E23D-F05E-D4F22C56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Across multiple sites: “ratio of averages” not “average of ratios”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B5FE40-18C2-83F3-DFB2-D754669C72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51188"/>
                <a:ext cx="10515600" cy="11669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𝑆𝑇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average</m:t>
                          </m:r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of</m:t>
                          </m:r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numerators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average</m:t>
                          </m:r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of</m:t>
                          </m:r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denominators</m:t>
                          </m:r>
                        </m:den>
                      </m:f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variants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variants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B5FE40-18C2-83F3-DFB2-D754669C72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51188"/>
                <a:ext cx="10515600" cy="1166957"/>
              </a:xfrm>
              <a:blipFill>
                <a:blip r:embed="rId2"/>
                <a:stretch>
                  <a:fillRect t="-63043" b="-7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3DABD2A-AFA3-94FE-BA90-8B7CCB949B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𝑆𝑇</m:t>
                          </m:r>
                        </m:sub>
                      </m:sSub>
                      <m:r>
                        <a:rPr lang="en-US" sz="24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sz="24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sz="24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4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kern="10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kern="10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 kern="10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 kern="10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kern="10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 kern="10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sz="24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3DABD2A-AFA3-94FE-BA90-8B7CCB949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368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3587E-F5EF-BF06-A49B-95CB93439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0EE6-2AD8-20D7-CEDF-0D77CA7A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4 preview: F</a:t>
            </a:r>
            <a:r>
              <a:rPr lang="en-US" baseline="-25000" dirty="0"/>
              <a:t>ST</a:t>
            </a:r>
            <a:r>
              <a:rPr lang="en-US" dirty="0"/>
              <a:t> is a ratio of divergence vs. coalescence times</a:t>
            </a:r>
          </a:p>
        </p:txBody>
      </p:sp>
      <p:pic>
        <p:nvPicPr>
          <p:cNvPr id="4" name="Picture 3" descr="A diagram of a person's body&#10;&#10;Description automatically generated">
            <a:extLst>
              <a:ext uri="{FF2B5EF4-FFF2-40B4-BE49-F238E27FC236}">
                <a16:creationId xmlns:a16="http://schemas.microsoft.com/office/drawing/2014/main" id="{857F5172-B6B2-0981-3268-D55A5C972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37"/>
          <a:stretch/>
        </p:blipFill>
        <p:spPr>
          <a:xfrm>
            <a:off x="4252151" y="1860843"/>
            <a:ext cx="5373624" cy="4632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DA8C62-AA6E-225B-8133-8D198F5EDF6B}"/>
              </a:ext>
            </a:extLst>
          </p:cNvPr>
          <p:cNvSpPr txBox="1"/>
          <p:nvPr/>
        </p:nvSpPr>
        <p:spPr>
          <a:xfrm>
            <a:off x="9863328" y="6308209"/>
            <a:ext cx="174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Pritchard, 2024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06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7CCC-1E75-8ADB-1615-47E1EA7CA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Migration: movement of haplotypes between populations</a:t>
            </a:r>
          </a:p>
        </p:txBody>
      </p:sp>
    </p:spTree>
    <p:extLst>
      <p:ext uri="{BB962C8B-B14F-4D97-AF65-F5344CB8AC3E}">
        <p14:creationId xmlns:p14="http://schemas.microsoft.com/office/powerpoint/2010/main" val="12731135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ACEBE-7EF2-A20B-50EE-E8675FE12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EB8BC7D-C14E-16C0-E864-DAEF4B31A431}"/>
              </a:ext>
            </a:extLst>
          </p:cNvPr>
          <p:cNvSpPr/>
          <p:nvPr/>
        </p:nvSpPr>
        <p:spPr>
          <a:xfrm>
            <a:off x="2216854" y="746397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B9D606-49E9-38A2-8A36-F8796E307ED8}"/>
              </a:ext>
            </a:extLst>
          </p:cNvPr>
          <p:cNvSpPr/>
          <p:nvPr/>
        </p:nvSpPr>
        <p:spPr>
          <a:xfrm>
            <a:off x="2216854" y="1190834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DEB01F-FEFC-7272-C315-E0E949857AB1}"/>
              </a:ext>
            </a:extLst>
          </p:cNvPr>
          <p:cNvSpPr/>
          <p:nvPr/>
        </p:nvSpPr>
        <p:spPr>
          <a:xfrm>
            <a:off x="2216854" y="1635271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970E4E-5034-1AFF-9109-5EFE33FF518E}"/>
              </a:ext>
            </a:extLst>
          </p:cNvPr>
          <p:cNvSpPr/>
          <p:nvPr/>
        </p:nvSpPr>
        <p:spPr>
          <a:xfrm>
            <a:off x="2251340" y="3234771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737759-D7C8-EA04-C521-00E5E894E932}"/>
              </a:ext>
            </a:extLst>
          </p:cNvPr>
          <p:cNvSpPr/>
          <p:nvPr/>
        </p:nvSpPr>
        <p:spPr>
          <a:xfrm>
            <a:off x="2251340" y="3679208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FC4FB2-E8C8-C345-1926-E9E915DA716D}"/>
              </a:ext>
            </a:extLst>
          </p:cNvPr>
          <p:cNvSpPr/>
          <p:nvPr/>
        </p:nvSpPr>
        <p:spPr>
          <a:xfrm>
            <a:off x="2251340" y="4123645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87B3D8-D41C-32D0-9D0C-D922FD925913}"/>
              </a:ext>
            </a:extLst>
          </p:cNvPr>
          <p:cNvSpPr/>
          <p:nvPr/>
        </p:nvSpPr>
        <p:spPr>
          <a:xfrm>
            <a:off x="2251340" y="4568082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42910D-6DB6-1BC9-D4DD-580F19DD46CE}"/>
              </a:ext>
            </a:extLst>
          </p:cNvPr>
          <p:cNvSpPr/>
          <p:nvPr/>
        </p:nvSpPr>
        <p:spPr>
          <a:xfrm>
            <a:off x="2251340" y="5012522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A77B3E-764E-F532-14E7-C7B825BFA714}"/>
              </a:ext>
            </a:extLst>
          </p:cNvPr>
          <p:cNvSpPr/>
          <p:nvPr/>
        </p:nvSpPr>
        <p:spPr>
          <a:xfrm>
            <a:off x="1901952" y="487680"/>
            <a:ext cx="865632" cy="16215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1540A0-3B57-A5F7-B7D8-45E56B2DE3A0}"/>
              </a:ext>
            </a:extLst>
          </p:cNvPr>
          <p:cNvSpPr/>
          <p:nvPr/>
        </p:nvSpPr>
        <p:spPr>
          <a:xfrm>
            <a:off x="1901952" y="3127248"/>
            <a:ext cx="865632" cy="23103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24557B5-7AC1-2AC2-72F1-7C89387C5ECA}"/>
              </a:ext>
            </a:extLst>
          </p:cNvPr>
          <p:cNvSpPr/>
          <p:nvPr/>
        </p:nvSpPr>
        <p:spPr>
          <a:xfrm>
            <a:off x="5683388" y="3234771"/>
            <a:ext cx="210207" cy="2102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FC106CB-D6BD-E817-D7A8-6118B52D5682}"/>
              </a:ext>
            </a:extLst>
          </p:cNvPr>
          <p:cNvSpPr/>
          <p:nvPr/>
        </p:nvSpPr>
        <p:spPr>
          <a:xfrm>
            <a:off x="5683388" y="3679208"/>
            <a:ext cx="210207" cy="2102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0B9F73-CDBD-7AA0-6E10-01D21538AA58}"/>
              </a:ext>
            </a:extLst>
          </p:cNvPr>
          <p:cNvSpPr/>
          <p:nvPr/>
        </p:nvSpPr>
        <p:spPr>
          <a:xfrm>
            <a:off x="5683388" y="4123645"/>
            <a:ext cx="210207" cy="2102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2A8290-F2D6-AAD0-D709-7D3E9616CC5E}"/>
              </a:ext>
            </a:extLst>
          </p:cNvPr>
          <p:cNvSpPr/>
          <p:nvPr/>
        </p:nvSpPr>
        <p:spPr>
          <a:xfrm>
            <a:off x="5683388" y="4568082"/>
            <a:ext cx="210207" cy="2102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286C183-E1B2-8F45-AA6E-BDA59AF19045}"/>
              </a:ext>
            </a:extLst>
          </p:cNvPr>
          <p:cNvSpPr/>
          <p:nvPr/>
        </p:nvSpPr>
        <p:spPr>
          <a:xfrm>
            <a:off x="5683388" y="5012522"/>
            <a:ext cx="210207" cy="2102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F8EE98-4ED4-41D1-88DD-44223014E75B}"/>
              </a:ext>
            </a:extLst>
          </p:cNvPr>
          <p:cNvSpPr/>
          <p:nvPr/>
        </p:nvSpPr>
        <p:spPr>
          <a:xfrm>
            <a:off x="5355675" y="3127248"/>
            <a:ext cx="865632" cy="23103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459BF6-D50A-D756-467D-E9E00C75328E}"/>
              </a:ext>
            </a:extLst>
          </p:cNvPr>
          <p:cNvCxnSpPr>
            <a:stCxn id="13" idx="3"/>
          </p:cNvCxnSpPr>
          <p:nvPr/>
        </p:nvCxnSpPr>
        <p:spPr>
          <a:xfrm>
            <a:off x="2767584" y="1298448"/>
            <a:ext cx="2365248" cy="2146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3EE17C-E285-B0B6-09DE-DD458F7D2E4E}"/>
              </a:ext>
            </a:extLst>
          </p:cNvPr>
          <p:cNvCxnSpPr>
            <a:cxnSpLocks/>
          </p:cNvCxnSpPr>
          <p:nvPr/>
        </p:nvCxnSpPr>
        <p:spPr>
          <a:xfrm>
            <a:off x="2767584" y="4223790"/>
            <a:ext cx="2365248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1831D7-9DE2-60B0-A174-90836977B3F6}"/>
              </a:ext>
            </a:extLst>
          </p:cNvPr>
          <p:cNvSpPr txBox="1"/>
          <p:nvPr/>
        </p:nvSpPr>
        <p:spPr>
          <a:xfrm>
            <a:off x="3986784" y="200238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B8FD32-1A47-9D81-946D-AA3FE6347082}"/>
              </a:ext>
            </a:extLst>
          </p:cNvPr>
          <p:cNvSpPr txBox="1"/>
          <p:nvPr/>
        </p:nvSpPr>
        <p:spPr>
          <a:xfrm>
            <a:off x="3477815" y="381863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1-m</a:t>
            </a:r>
          </a:p>
        </p:txBody>
      </p:sp>
    </p:spTree>
    <p:extLst>
      <p:ext uri="{BB962C8B-B14F-4D97-AF65-F5344CB8AC3E}">
        <p14:creationId xmlns:p14="http://schemas.microsoft.com/office/powerpoint/2010/main" val="1329757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5D626-D597-6452-0280-7A7D45E22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5F3D-D6D1-868F-E912-FE1E65EC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parameterized with a rate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45E984-40C9-B4CD-3CC0-3E292EDE8A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41537"/>
                <a:ext cx="10515600" cy="12874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45E984-40C9-B4CD-3CC0-3E292EDE8A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41537"/>
                <a:ext cx="10515600" cy="1287463"/>
              </a:xfrm>
              <a:blipFill>
                <a:blip r:embed="rId2"/>
                <a:stretch>
                  <a:fillRect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FCD875DD-B1DA-EA9E-F41A-F396EA9953E3}"/>
              </a:ext>
            </a:extLst>
          </p:cNvPr>
          <p:cNvSpPr/>
          <p:nvPr/>
        </p:nvSpPr>
        <p:spPr>
          <a:xfrm>
            <a:off x="5132832" y="2141537"/>
            <a:ext cx="2938272" cy="4553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683C7-7657-DD48-BF67-0FCCDE9CFDA3}"/>
              </a:ext>
            </a:extLst>
          </p:cNvPr>
          <p:cNvSpPr txBox="1"/>
          <p:nvPr/>
        </p:nvSpPr>
        <p:spPr>
          <a:xfrm>
            <a:off x="8346948" y="1769051"/>
            <a:ext cx="2731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Population 1: sample fraction </a:t>
            </a:r>
            <a:r>
              <a:rPr lang="en-US" sz="2400" i="1" dirty="0">
                <a:solidFill>
                  <a:srgbClr val="FF0000"/>
                </a:solidFill>
              </a:rPr>
              <a:t>m </a:t>
            </a:r>
            <a:r>
              <a:rPr lang="en-US" sz="2400" dirty="0">
                <a:solidFill>
                  <a:srgbClr val="FF0000"/>
                </a:solidFill>
              </a:rPr>
              <a:t>from population 2</a:t>
            </a:r>
          </a:p>
        </p:txBody>
      </p:sp>
    </p:spTree>
    <p:extLst>
      <p:ext uri="{BB962C8B-B14F-4D97-AF65-F5344CB8AC3E}">
        <p14:creationId xmlns:p14="http://schemas.microsoft.com/office/powerpoint/2010/main" val="4096659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E4BA9-224B-6FBF-9471-27CC85D08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2AD2-01FE-79E0-93F7-07BB14F9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parameterized with a rate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93A295-9E67-9111-49A5-8ADB9C002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41537"/>
                <a:ext cx="10515600" cy="12874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93A295-9E67-9111-49A5-8ADB9C002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41537"/>
                <a:ext cx="10515600" cy="1287463"/>
              </a:xfrm>
              <a:blipFill>
                <a:blip r:embed="rId2"/>
                <a:stretch>
                  <a:fillRect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2815AECA-1BEB-32BD-AA9C-4AC183B3F450}"/>
              </a:ext>
            </a:extLst>
          </p:cNvPr>
          <p:cNvSpPr/>
          <p:nvPr/>
        </p:nvSpPr>
        <p:spPr>
          <a:xfrm>
            <a:off x="5132832" y="2642932"/>
            <a:ext cx="2938272" cy="4553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9F008-9396-9A68-CCD8-6480883424FE}"/>
              </a:ext>
            </a:extLst>
          </p:cNvPr>
          <p:cNvSpPr txBox="1"/>
          <p:nvPr/>
        </p:nvSpPr>
        <p:spPr>
          <a:xfrm>
            <a:off x="8346948" y="2141537"/>
            <a:ext cx="2731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Population 2: no migration from population 1</a:t>
            </a:r>
          </a:p>
        </p:txBody>
      </p:sp>
    </p:spTree>
    <p:extLst>
      <p:ext uri="{BB962C8B-B14F-4D97-AF65-F5344CB8AC3E}">
        <p14:creationId xmlns:p14="http://schemas.microsoft.com/office/powerpoint/2010/main" val="368637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A0630-08E5-73F7-7D36-6AE01F002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444" y="1161482"/>
            <a:ext cx="10515600" cy="4351338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terminology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en-US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individuals being modeled together</a:t>
            </a:r>
            <a:endParaRPr lang="en-US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Demography</a:t>
            </a:r>
            <a:r>
              <a:rPr lang="en-US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history of a population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Ancestry</a:t>
            </a:r>
            <a:r>
              <a:rPr lang="en-US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demography of an individual’s ancestors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i="1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484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EA37F-B0CC-6F4C-41DB-156BF9C39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C84D-E075-094D-FE00-BCB98BD3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parameterized with a rate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81E540-27B7-165C-E8F0-0DFEA9336F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38400"/>
                <a:ext cx="10024872" cy="39136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81E540-27B7-165C-E8F0-0DFEA9336F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38400"/>
                <a:ext cx="10024872" cy="3913632"/>
              </a:xfrm>
              <a:blipFill>
                <a:blip r:embed="rId2"/>
                <a:stretch>
                  <a:fillRect t="-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4272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62378-64EC-613B-679D-42A38694E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E1A1F3-A3E6-13C1-661B-20CE3D05E96B}"/>
              </a:ext>
            </a:extLst>
          </p:cNvPr>
          <p:cNvCxnSpPr>
            <a:cxnSpLocks/>
          </p:cNvCxnSpPr>
          <p:nvPr/>
        </p:nvCxnSpPr>
        <p:spPr>
          <a:xfrm flipV="1">
            <a:off x="1614351" y="3791561"/>
            <a:ext cx="1551963" cy="88543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2BAB42-EA7D-70C7-66BA-78FC9EB4FF44}"/>
              </a:ext>
            </a:extLst>
          </p:cNvPr>
          <p:cNvSpPr txBox="1"/>
          <p:nvPr/>
        </p:nvSpPr>
        <p:spPr>
          <a:xfrm>
            <a:off x="3669792" y="2334037"/>
            <a:ext cx="1560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Derived population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85276C-1838-2EE7-6AEB-655DBB24CF0A}"/>
              </a:ext>
            </a:extLst>
          </p:cNvPr>
          <p:cNvSpPr/>
          <p:nvPr/>
        </p:nvSpPr>
        <p:spPr>
          <a:xfrm>
            <a:off x="2042662" y="2713780"/>
            <a:ext cx="2077428" cy="2093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317132-B79A-63E8-AC88-3EBECF5EB4F2}"/>
              </a:ext>
            </a:extLst>
          </p:cNvPr>
          <p:cNvSpPr/>
          <p:nvPr/>
        </p:nvSpPr>
        <p:spPr>
          <a:xfrm>
            <a:off x="572033" y="2833382"/>
            <a:ext cx="2077428" cy="209344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6C2A02-DF43-A206-9D81-B9189C785028}"/>
              </a:ext>
            </a:extLst>
          </p:cNvPr>
          <p:cNvCxnSpPr>
            <a:cxnSpLocks/>
          </p:cNvCxnSpPr>
          <p:nvPr/>
        </p:nvCxnSpPr>
        <p:spPr>
          <a:xfrm>
            <a:off x="1614351" y="3889248"/>
            <a:ext cx="949470" cy="1126121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1DAF8B-E4FA-5D73-7270-8CB33E21480E}"/>
              </a:ext>
            </a:extLst>
          </p:cNvPr>
          <p:cNvSpPr txBox="1"/>
          <p:nvPr/>
        </p:nvSpPr>
        <p:spPr>
          <a:xfrm>
            <a:off x="3032257" y="5661693"/>
            <a:ext cx="1560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Derived population 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397513-393D-B01A-CCF4-D50C3451380F}"/>
              </a:ext>
            </a:extLst>
          </p:cNvPr>
          <p:cNvSpPr/>
          <p:nvPr/>
        </p:nvSpPr>
        <p:spPr>
          <a:xfrm>
            <a:off x="1525107" y="3791561"/>
            <a:ext cx="2077428" cy="2093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723C967-97A8-1B92-D9BB-B81773AC7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With migration: two populations reach “mutation-migration-drift balance”</a:t>
            </a:r>
          </a:p>
        </p:txBody>
      </p:sp>
    </p:spTree>
    <p:extLst>
      <p:ext uri="{BB962C8B-B14F-4D97-AF65-F5344CB8AC3E}">
        <p14:creationId xmlns:p14="http://schemas.microsoft.com/office/powerpoint/2010/main" val="26043369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C649A-73D1-8623-BB67-2D15A52B6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5E17830-7C28-F474-3CAC-609E7947BC7A}"/>
              </a:ext>
            </a:extLst>
          </p:cNvPr>
          <p:cNvCxnSpPr>
            <a:cxnSpLocks/>
          </p:cNvCxnSpPr>
          <p:nvPr/>
        </p:nvCxnSpPr>
        <p:spPr>
          <a:xfrm flipV="1">
            <a:off x="1614351" y="3703924"/>
            <a:ext cx="3442934" cy="17618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518C966-B299-37D2-EF16-5618E8649767}"/>
              </a:ext>
            </a:extLst>
          </p:cNvPr>
          <p:cNvSpPr txBox="1"/>
          <p:nvPr/>
        </p:nvSpPr>
        <p:spPr>
          <a:xfrm>
            <a:off x="3669792" y="2334037"/>
            <a:ext cx="1560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Derived population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BB0B8D-79C0-AA73-5D1F-D7E6FD46616F}"/>
              </a:ext>
            </a:extLst>
          </p:cNvPr>
          <p:cNvSpPr/>
          <p:nvPr/>
        </p:nvSpPr>
        <p:spPr>
          <a:xfrm>
            <a:off x="572033" y="2833382"/>
            <a:ext cx="2077428" cy="209344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9728E2-FF32-BCD6-27CD-51238D468DE1}"/>
              </a:ext>
            </a:extLst>
          </p:cNvPr>
          <p:cNvCxnSpPr>
            <a:cxnSpLocks/>
          </p:cNvCxnSpPr>
          <p:nvPr/>
        </p:nvCxnSpPr>
        <p:spPr>
          <a:xfrm>
            <a:off x="1614351" y="3889248"/>
            <a:ext cx="2689425" cy="1182624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952C51-7587-C8C1-3EB7-A03A8771DA81}"/>
              </a:ext>
            </a:extLst>
          </p:cNvPr>
          <p:cNvSpPr txBox="1"/>
          <p:nvPr/>
        </p:nvSpPr>
        <p:spPr>
          <a:xfrm>
            <a:off x="3032257" y="5661693"/>
            <a:ext cx="1560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Derived population 2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AF39815-12F8-4524-DBC0-7F833CE05490}"/>
              </a:ext>
            </a:extLst>
          </p:cNvPr>
          <p:cNvGrpSpPr/>
          <p:nvPr/>
        </p:nvGrpSpPr>
        <p:grpSpPr>
          <a:xfrm>
            <a:off x="3501016" y="2657202"/>
            <a:ext cx="2594983" cy="3171225"/>
            <a:chOff x="1525107" y="2713780"/>
            <a:chExt cx="2594983" cy="317122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91DAD90-E079-9E89-599F-37CE18715E4F}"/>
                </a:ext>
              </a:extLst>
            </p:cNvPr>
            <p:cNvSpPr/>
            <p:nvPr/>
          </p:nvSpPr>
          <p:spPr>
            <a:xfrm>
              <a:off x="2042662" y="2713780"/>
              <a:ext cx="2077428" cy="20934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64FBAD3-AD7C-307A-DC5B-25ADE5BD1D87}"/>
                </a:ext>
              </a:extLst>
            </p:cNvPr>
            <p:cNvSpPr/>
            <p:nvPr/>
          </p:nvSpPr>
          <p:spPr>
            <a:xfrm>
              <a:off x="1525107" y="3791561"/>
              <a:ext cx="2077428" cy="20934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41DD7123-E0A4-F4A1-5622-744338CDB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With migration: two populations reach “mutation-migration-drift balance”</a:t>
            </a:r>
          </a:p>
        </p:txBody>
      </p:sp>
    </p:spTree>
    <p:extLst>
      <p:ext uri="{BB962C8B-B14F-4D97-AF65-F5344CB8AC3E}">
        <p14:creationId xmlns:p14="http://schemas.microsoft.com/office/powerpoint/2010/main" val="6226322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CA756-3A4E-4AC2-A9F4-044E4AB77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093567-6389-CFD5-47B2-AF5017D866D6}"/>
              </a:ext>
            </a:extLst>
          </p:cNvPr>
          <p:cNvCxnSpPr>
            <a:cxnSpLocks/>
          </p:cNvCxnSpPr>
          <p:nvPr/>
        </p:nvCxnSpPr>
        <p:spPr>
          <a:xfrm flipV="1">
            <a:off x="1614351" y="3703924"/>
            <a:ext cx="6037918" cy="17618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3FB5EB-43B9-A16F-679A-94BB09D8C9EF}"/>
              </a:ext>
            </a:extLst>
          </p:cNvPr>
          <p:cNvSpPr txBox="1"/>
          <p:nvPr/>
        </p:nvSpPr>
        <p:spPr>
          <a:xfrm>
            <a:off x="5513179" y="2436495"/>
            <a:ext cx="1560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Derived population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E95F5B-F14F-95A5-EFBF-BC6AA13CC07F}"/>
              </a:ext>
            </a:extLst>
          </p:cNvPr>
          <p:cNvSpPr/>
          <p:nvPr/>
        </p:nvSpPr>
        <p:spPr>
          <a:xfrm>
            <a:off x="572033" y="2833382"/>
            <a:ext cx="2077428" cy="209344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40035C-1CF5-B64A-F954-CB285F105DF3}"/>
              </a:ext>
            </a:extLst>
          </p:cNvPr>
          <p:cNvCxnSpPr>
            <a:cxnSpLocks/>
          </p:cNvCxnSpPr>
          <p:nvPr/>
        </p:nvCxnSpPr>
        <p:spPr>
          <a:xfrm>
            <a:off x="1614351" y="3889248"/>
            <a:ext cx="5520363" cy="1037578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3BB665-3FCD-D2FE-3AE9-BFD5FE197CC1}"/>
              </a:ext>
            </a:extLst>
          </p:cNvPr>
          <p:cNvSpPr txBox="1"/>
          <p:nvPr/>
        </p:nvSpPr>
        <p:spPr>
          <a:xfrm>
            <a:off x="5155303" y="5393994"/>
            <a:ext cx="1560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Derived population 2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09136A9-B8B5-76F3-D80C-779E63F3DC6A}"/>
              </a:ext>
            </a:extLst>
          </p:cNvPr>
          <p:cNvGrpSpPr/>
          <p:nvPr/>
        </p:nvGrpSpPr>
        <p:grpSpPr>
          <a:xfrm>
            <a:off x="6096000" y="2657202"/>
            <a:ext cx="2594983" cy="3171225"/>
            <a:chOff x="1525107" y="2713780"/>
            <a:chExt cx="2594983" cy="317122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10089DB-1FC1-E019-3554-4938586E0573}"/>
                </a:ext>
              </a:extLst>
            </p:cNvPr>
            <p:cNvSpPr/>
            <p:nvPr/>
          </p:nvSpPr>
          <p:spPr>
            <a:xfrm>
              <a:off x="2042662" y="2713780"/>
              <a:ext cx="2077428" cy="20934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D61AA81-028F-DC60-1FB3-97E48A8A9B43}"/>
                </a:ext>
              </a:extLst>
            </p:cNvPr>
            <p:cNvSpPr/>
            <p:nvPr/>
          </p:nvSpPr>
          <p:spPr>
            <a:xfrm>
              <a:off x="1525107" y="3791561"/>
              <a:ext cx="2077428" cy="20934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0FC9B1B8-716E-024A-0973-E3F78C50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With migration: two populations reach “mutation-migration-drift balance”</a:t>
            </a:r>
          </a:p>
        </p:txBody>
      </p:sp>
    </p:spTree>
    <p:extLst>
      <p:ext uri="{BB962C8B-B14F-4D97-AF65-F5344CB8AC3E}">
        <p14:creationId xmlns:p14="http://schemas.microsoft.com/office/powerpoint/2010/main" val="37022033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4FDC-C3A9-3894-6D0A-DB57415D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migration: two populations reach “mutation-migration-drift balance”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AE97C-B328-6033-73EC-3BE026B61F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41537"/>
                <a:ext cx="10515600" cy="2369503"/>
              </a:xfrm>
            </p:spPr>
            <p:txBody>
              <a:bodyPr/>
              <a:lstStyle/>
              <a:p>
                <a:r>
                  <a:rPr lang="en-US" dirty="0"/>
                  <a:t>Mutation: keeps H from going to 0</a:t>
                </a:r>
              </a:p>
              <a:p>
                <a:r>
                  <a:rPr lang="en-US" dirty="0"/>
                  <a:t>Drift: pushes populations apart, at constant rate</a:t>
                </a:r>
              </a:p>
              <a:p>
                <a:r>
                  <a:rPr lang="en-US" dirty="0"/>
                  <a:t>Migration: pulls populations back together, rate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𝑆𝑇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AE97C-B328-6033-73EC-3BE026B61F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41537"/>
                <a:ext cx="10515600" cy="2369503"/>
              </a:xfrm>
              <a:blipFill>
                <a:blip r:embed="rId2"/>
                <a:stretch>
                  <a:fillRect l="-1086" t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5573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727A-CD24-DFA6-41E2-9847FC75E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76" y="266858"/>
            <a:ext cx="10515600" cy="1325563"/>
          </a:xfrm>
        </p:spPr>
        <p:txBody>
          <a:bodyPr/>
          <a:lstStyle/>
          <a:p>
            <a:r>
              <a:rPr lang="en-US" dirty="0"/>
              <a:t>Estimating population structure with PCA</a:t>
            </a:r>
          </a:p>
        </p:txBody>
      </p:sp>
      <p:pic>
        <p:nvPicPr>
          <p:cNvPr id="4" name="Picture 2" descr="figure 1">
            <a:extLst>
              <a:ext uri="{FF2B5EF4-FFF2-40B4-BE49-F238E27FC236}">
                <a16:creationId xmlns:a16="http://schemas.microsoft.com/office/drawing/2014/main" id="{A729AA9A-EAD4-8FAF-3688-614410C73A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60"/>
          <a:stretch/>
        </p:blipFill>
        <p:spPr bwMode="auto">
          <a:xfrm>
            <a:off x="2394768" y="1319153"/>
            <a:ext cx="6481008" cy="502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AB3FEE-68D3-465B-CD6C-D197F3C0AA5D}"/>
              </a:ext>
            </a:extLst>
          </p:cNvPr>
          <p:cNvSpPr txBox="1"/>
          <p:nvPr/>
        </p:nvSpPr>
        <p:spPr>
          <a:xfrm>
            <a:off x="9107424" y="6339840"/>
            <a:ext cx="236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Novembre et al., 2008</a:t>
            </a:r>
          </a:p>
        </p:txBody>
      </p:sp>
    </p:spTree>
    <p:extLst>
      <p:ext uri="{BB962C8B-B14F-4D97-AF65-F5344CB8AC3E}">
        <p14:creationId xmlns:p14="http://schemas.microsoft.com/office/powerpoint/2010/main" val="2205218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F066E-B185-03AB-815D-67402A125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Mean-center genotype matrix </a:t>
            </a:r>
            <a:r>
              <a:rPr lang="en-US" i="1" dirty="0"/>
              <a:t>X</a:t>
            </a:r>
          </a:p>
          <a:p>
            <a:pPr marL="514350" indent="-514350">
              <a:buAutoNum type="arabicPeriod"/>
            </a:pPr>
            <a:r>
              <a:rPr lang="en-US" dirty="0"/>
              <a:t>Standardize columns of </a:t>
            </a:r>
            <a:r>
              <a:rPr lang="en-US" i="1" dirty="0"/>
              <a:t>X</a:t>
            </a:r>
          </a:p>
          <a:p>
            <a:pPr marL="514350" indent="-514350">
              <a:buAutoNum type="arabicPeriod"/>
            </a:pPr>
            <a:r>
              <a:rPr lang="en-US" dirty="0"/>
              <a:t>PCs are top eigenvector(s) of </a:t>
            </a:r>
            <a:r>
              <a:rPr lang="en-US" i="1" dirty="0"/>
              <a:t>XX’</a:t>
            </a:r>
          </a:p>
          <a:p>
            <a:pPr marL="514350" indent="-514350">
              <a:buAutoNum type="arabicPeriod"/>
            </a:pPr>
            <a:r>
              <a:rPr lang="en-US" dirty="0"/>
              <a:t>Make a scatterplot</a:t>
            </a:r>
          </a:p>
          <a:p>
            <a:pPr marL="514350" indent="-514350">
              <a:buAutoNum type="arabicPeriod"/>
            </a:pPr>
            <a:r>
              <a:rPr lang="en-US" dirty="0"/>
              <a:t>Avoid overinterpreting it!</a:t>
            </a:r>
          </a:p>
        </p:txBody>
      </p:sp>
      <p:pic>
        <p:nvPicPr>
          <p:cNvPr id="5" name="Picture 2" descr="figure 1">
            <a:extLst>
              <a:ext uri="{FF2B5EF4-FFF2-40B4-BE49-F238E27FC236}">
                <a16:creationId xmlns:a16="http://schemas.microsoft.com/office/drawing/2014/main" id="{1554357D-F950-684F-4233-7739D52A1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60"/>
          <a:stretch/>
        </p:blipFill>
        <p:spPr bwMode="auto">
          <a:xfrm>
            <a:off x="6653404" y="1690688"/>
            <a:ext cx="5261403" cy="407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945218-2E6B-411C-57FB-E035516B48B4}"/>
              </a:ext>
            </a:extLst>
          </p:cNvPr>
          <p:cNvSpPr txBox="1"/>
          <p:nvPr/>
        </p:nvSpPr>
        <p:spPr>
          <a:xfrm>
            <a:off x="9668256" y="6308209"/>
            <a:ext cx="236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Novembre et al., 2008</a:t>
            </a:r>
          </a:p>
        </p:txBody>
      </p:sp>
    </p:spTree>
    <p:extLst>
      <p:ext uri="{BB962C8B-B14F-4D97-AF65-F5344CB8AC3E}">
        <p14:creationId xmlns:p14="http://schemas.microsoft.com/office/powerpoint/2010/main" val="30272566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DED8-C629-BFD3-2617-7A3B583B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 1: specific axes are not interpretable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FAFBC4-40BA-3B63-0B4A-27B8A2803B63}"/>
              </a:ext>
            </a:extLst>
          </p:cNvPr>
          <p:cNvSpPr txBox="1"/>
          <p:nvPr/>
        </p:nvSpPr>
        <p:spPr>
          <a:xfrm>
            <a:off x="6457207" y="2435765"/>
            <a:ext cx="1560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Derived population 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257F4D-832B-B7FD-A3A1-B8F4AD293D5E}"/>
              </a:ext>
            </a:extLst>
          </p:cNvPr>
          <p:cNvSpPr/>
          <p:nvPr/>
        </p:nvSpPr>
        <p:spPr>
          <a:xfrm>
            <a:off x="6198781" y="1712209"/>
            <a:ext cx="2077428" cy="2093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8D05C-E864-2EEA-C58C-FFA45A17B387}"/>
              </a:ext>
            </a:extLst>
          </p:cNvPr>
          <p:cNvSpPr txBox="1"/>
          <p:nvPr/>
        </p:nvSpPr>
        <p:spPr>
          <a:xfrm>
            <a:off x="5085103" y="5060759"/>
            <a:ext cx="1560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Derived population 2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BB7ECA-502A-4D8E-E321-5813ABFE22D7}"/>
              </a:ext>
            </a:extLst>
          </p:cNvPr>
          <p:cNvCxnSpPr>
            <a:cxnSpLocks/>
          </p:cNvCxnSpPr>
          <p:nvPr/>
        </p:nvCxnSpPr>
        <p:spPr>
          <a:xfrm flipV="1">
            <a:off x="5494988" y="2808603"/>
            <a:ext cx="0" cy="113424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C3545A5-6011-FCC5-49C2-0D4EDC0B3C5A}"/>
              </a:ext>
            </a:extLst>
          </p:cNvPr>
          <p:cNvSpPr/>
          <p:nvPr/>
        </p:nvSpPr>
        <p:spPr>
          <a:xfrm>
            <a:off x="4826677" y="4337471"/>
            <a:ext cx="2077428" cy="2093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C90EAF-C607-8434-396A-FD8F81DE7A36}"/>
              </a:ext>
            </a:extLst>
          </p:cNvPr>
          <p:cNvSpPr/>
          <p:nvPr/>
        </p:nvSpPr>
        <p:spPr>
          <a:xfrm>
            <a:off x="2877079" y="1473807"/>
            <a:ext cx="2077428" cy="2093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B17B48-191B-CA46-6B26-255213D7BF2A}"/>
              </a:ext>
            </a:extLst>
          </p:cNvPr>
          <p:cNvSpPr txBox="1"/>
          <p:nvPr/>
        </p:nvSpPr>
        <p:spPr>
          <a:xfrm>
            <a:off x="3135505" y="2197363"/>
            <a:ext cx="1560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Derived population 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7F5C3F-EB6F-3D10-FF95-F54D6467D8E7}"/>
              </a:ext>
            </a:extLst>
          </p:cNvPr>
          <p:cNvCxnSpPr>
            <a:cxnSpLocks/>
          </p:cNvCxnSpPr>
          <p:nvPr/>
        </p:nvCxnSpPr>
        <p:spPr>
          <a:xfrm>
            <a:off x="5647388" y="4095244"/>
            <a:ext cx="106680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26C635-9A97-7E44-5F44-38590E2F59A2}"/>
              </a:ext>
            </a:extLst>
          </p:cNvPr>
          <p:cNvSpPr txBox="1"/>
          <p:nvPr/>
        </p:nvSpPr>
        <p:spPr>
          <a:xfrm>
            <a:off x="7546848" y="4222461"/>
            <a:ext cx="3486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Neither PC aligns with any of the three groups, nor their pairwise differences</a:t>
            </a:r>
          </a:p>
        </p:txBody>
      </p:sp>
    </p:spTree>
    <p:extLst>
      <p:ext uri="{BB962C8B-B14F-4D97-AF65-F5344CB8AC3E}">
        <p14:creationId xmlns:p14="http://schemas.microsoft.com/office/powerpoint/2010/main" val="8383738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BDD9-1A0A-31B8-70A1-25C4109F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 2: PCs can be total noise, even when structure exists</a:t>
            </a:r>
          </a:p>
        </p:txBody>
      </p:sp>
      <p:pic>
        <p:nvPicPr>
          <p:cNvPr id="5" name="Content Placeholder 4" descr="A graph of a number of individuals&#10;&#10;Description automatically generated">
            <a:extLst>
              <a:ext uri="{FF2B5EF4-FFF2-40B4-BE49-F238E27FC236}">
                <a16:creationId xmlns:a16="http://schemas.microsoft.com/office/drawing/2014/main" id="{A20907C4-8A17-8AEF-82CA-BD8583B5B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224" y="1825625"/>
            <a:ext cx="659542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66ED6C-7976-7CB4-A0C7-60F590A478A4}"/>
              </a:ext>
            </a:extLst>
          </p:cNvPr>
          <p:cNvSpPr txBox="1"/>
          <p:nvPr/>
        </p:nvSpPr>
        <p:spPr>
          <a:xfrm>
            <a:off x="9448800" y="6308209"/>
            <a:ext cx="222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Patterson et al. 2006</a:t>
            </a:r>
          </a:p>
        </p:txBody>
      </p:sp>
    </p:spTree>
    <p:extLst>
      <p:ext uri="{BB962C8B-B14F-4D97-AF65-F5344CB8AC3E}">
        <p14:creationId xmlns:p14="http://schemas.microsoft.com/office/powerpoint/2010/main" val="22255207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8E5BC1-B2BC-6D51-0C56-783992BE32C7}"/>
              </a:ext>
            </a:extLst>
          </p:cNvPr>
          <p:cNvSpPr txBox="1"/>
          <p:nvPr/>
        </p:nvSpPr>
        <p:spPr>
          <a:xfrm>
            <a:off x="2357120" y="2623850"/>
            <a:ext cx="796511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venir Book" panose="02000503020000020003" pitchFamily="2" charset="0"/>
              </a:rPr>
              <a:t>&gt;&gt;cd /local/path/to/repo</a:t>
            </a:r>
          </a:p>
          <a:p>
            <a:r>
              <a:rPr lang="en-US" sz="3200" dirty="0">
                <a:latin typeface="Avenir Book" panose="02000503020000020003" pitchFamily="2" charset="0"/>
              </a:rPr>
              <a:t>&gt;&gt;git pull</a:t>
            </a:r>
          </a:p>
          <a:p>
            <a:r>
              <a:rPr lang="en-US" sz="3200" dirty="0">
                <a:latin typeface="Avenir Book" panose="02000503020000020003" pitchFamily="2" charset="0"/>
              </a:rPr>
              <a:t>&gt;&gt;source bmif201/bin/activate</a:t>
            </a:r>
          </a:p>
          <a:p>
            <a:r>
              <a:rPr lang="en-US" sz="3200" dirty="0">
                <a:latin typeface="Avenir Book" panose="02000503020000020003" pitchFamily="2" charset="0"/>
              </a:rPr>
              <a:t>&gt;&gt;</a:t>
            </a:r>
            <a:r>
              <a:rPr lang="en-US" sz="3200" dirty="0" err="1">
                <a:latin typeface="Avenir Book" panose="02000503020000020003" pitchFamily="2" charset="0"/>
              </a:rPr>
              <a:t>jupyter</a:t>
            </a:r>
            <a:r>
              <a:rPr lang="en-US" sz="3200" dirty="0">
                <a:latin typeface="Avenir Book" panose="02000503020000020003" pitchFamily="2" charset="0"/>
              </a:rPr>
              <a:t> notebook 03_structure.ipynb</a:t>
            </a:r>
          </a:p>
        </p:txBody>
      </p:sp>
    </p:spTree>
    <p:extLst>
      <p:ext uri="{BB962C8B-B14F-4D97-AF65-F5344CB8AC3E}">
        <p14:creationId xmlns:p14="http://schemas.microsoft.com/office/powerpoint/2010/main" val="25464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42C3-C7A4-F928-A2CF-454121BD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621" y="2766218"/>
            <a:ext cx="10515600" cy="1325563"/>
          </a:xfrm>
        </p:spPr>
        <p:txBody>
          <a:bodyPr/>
          <a:lstStyle/>
          <a:p>
            <a:r>
              <a:rPr lang="en-US" dirty="0"/>
              <a:t>Divergence between two populations</a:t>
            </a:r>
          </a:p>
        </p:txBody>
      </p:sp>
    </p:spTree>
    <p:extLst>
      <p:ext uri="{BB962C8B-B14F-4D97-AF65-F5344CB8AC3E}">
        <p14:creationId xmlns:p14="http://schemas.microsoft.com/office/powerpoint/2010/main" val="291122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0C4BD-8D56-74E5-264B-5A498FEBD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45D4E-51AB-AE2D-8192-4D5B0229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follows Pythagorean Theorem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1B0E6FB-664D-4597-7F41-407C44B4B168}"/>
              </a:ext>
            </a:extLst>
          </p:cNvPr>
          <p:cNvCxnSpPr>
            <a:cxnSpLocks/>
          </p:cNvCxnSpPr>
          <p:nvPr/>
        </p:nvCxnSpPr>
        <p:spPr>
          <a:xfrm>
            <a:off x="2165702" y="4609106"/>
            <a:ext cx="32005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52FB27-D020-4174-98EB-8BE67709F82D}"/>
              </a:ext>
            </a:extLst>
          </p:cNvPr>
          <p:cNvSpPr txBox="1"/>
          <p:nvPr/>
        </p:nvSpPr>
        <p:spPr>
          <a:xfrm>
            <a:off x="3765978" y="4609106"/>
            <a:ext cx="553614" cy="718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808C5F-C91F-1DD0-AF43-4650AE128D9A}"/>
              </a:ext>
            </a:extLst>
          </p:cNvPr>
          <p:cNvCxnSpPr>
            <a:cxnSpLocks/>
          </p:cNvCxnSpPr>
          <p:nvPr/>
        </p:nvCxnSpPr>
        <p:spPr>
          <a:xfrm flipV="1">
            <a:off x="5366252" y="3090333"/>
            <a:ext cx="0" cy="1518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6CAF62A-95CA-4EF2-4A90-1A3BC6D21709}"/>
              </a:ext>
            </a:extLst>
          </p:cNvPr>
          <p:cNvSpPr txBox="1"/>
          <p:nvPr/>
        </p:nvSpPr>
        <p:spPr>
          <a:xfrm>
            <a:off x="5369134" y="3739951"/>
            <a:ext cx="565136" cy="718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236C7F-AF9C-86BF-DDEB-5C5BED16EE57}"/>
              </a:ext>
            </a:extLst>
          </p:cNvPr>
          <p:cNvCxnSpPr>
            <a:cxnSpLocks/>
          </p:cNvCxnSpPr>
          <p:nvPr/>
        </p:nvCxnSpPr>
        <p:spPr>
          <a:xfrm flipV="1">
            <a:off x="2165702" y="3090333"/>
            <a:ext cx="3200552" cy="1518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C05FDF-E5B3-DF6D-C602-6871E4450BEE}"/>
              </a:ext>
            </a:extLst>
          </p:cNvPr>
          <p:cNvSpPr txBox="1"/>
          <p:nvPr/>
        </p:nvSpPr>
        <p:spPr>
          <a:xfrm rot="20105101">
            <a:off x="3332727" y="3380863"/>
            <a:ext cx="1031759" cy="718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a+b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916522-11AF-480F-5CB9-942CD802D15F}"/>
                  </a:ext>
                </a:extLst>
              </p:cNvPr>
              <p:cNvSpPr txBox="1"/>
              <p:nvPr/>
            </p:nvSpPr>
            <p:spPr>
              <a:xfrm>
                <a:off x="6264755" y="3739951"/>
                <a:ext cx="2810321" cy="459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916522-11AF-480F-5CB9-942CD802D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755" y="3739951"/>
                <a:ext cx="2810321" cy="4596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300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9BAAA-D68A-C74F-7039-9C6099A9E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8645-8F7C-E214-4D08-77DA7FD5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follows Pythagorean Theorem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A67F700-B017-8CFC-0CF0-6BE3EC71C6AC}"/>
              </a:ext>
            </a:extLst>
          </p:cNvPr>
          <p:cNvCxnSpPr>
            <a:cxnSpLocks/>
          </p:cNvCxnSpPr>
          <p:nvPr/>
        </p:nvCxnSpPr>
        <p:spPr>
          <a:xfrm>
            <a:off x="2165702" y="4609106"/>
            <a:ext cx="32005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3A4E18-6F48-0054-C216-D9970EF12BA2}"/>
              </a:ext>
            </a:extLst>
          </p:cNvPr>
          <p:cNvSpPr txBox="1"/>
          <p:nvPr/>
        </p:nvSpPr>
        <p:spPr>
          <a:xfrm>
            <a:off x="3765978" y="4609106"/>
            <a:ext cx="553614" cy="718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37F807-AB5E-D9E7-E198-BE441F59D9CF}"/>
              </a:ext>
            </a:extLst>
          </p:cNvPr>
          <p:cNvCxnSpPr>
            <a:cxnSpLocks/>
          </p:cNvCxnSpPr>
          <p:nvPr/>
        </p:nvCxnSpPr>
        <p:spPr>
          <a:xfrm flipV="1">
            <a:off x="5366252" y="3090333"/>
            <a:ext cx="0" cy="1518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E05C06-81BB-4963-1A80-9EFB5F3BFA0B}"/>
              </a:ext>
            </a:extLst>
          </p:cNvPr>
          <p:cNvSpPr txBox="1"/>
          <p:nvPr/>
        </p:nvSpPr>
        <p:spPr>
          <a:xfrm>
            <a:off x="5369134" y="3739951"/>
            <a:ext cx="565136" cy="718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D88456-5631-8D58-3108-AA21D198A956}"/>
              </a:ext>
            </a:extLst>
          </p:cNvPr>
          <p:cNvCxnSpPr>
            <a:cxnSpLocks/>
          </p:cNvCxnSpPr>
          <p:nvPr/>
        </p:nvCxnSpPr>
        <p:spPr>
          <a:xfrm flipV="1">
            <a:off x="2165702" y="3090333"/>
            <a:ext cx="3200552" cy="1518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1862CF-DB61-E4C1-7C19-B4F2EC405B6A}"/>
              </a:ext>
            </a:extLst>
          </p:cNvPr>
          <p:cNvSpPr txBox="1"/>
          <p:nvPr/>
        </p:nvSpPr>
        <p:spPr>
          <a:xfrm rot="20105101">
            <a:off x="3332727" y="3380863"/>
            <a:ext cx="1031759" cy="718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a+b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CF43AB-FAD8-69B8-DAAD-FA88618DF18B}"/>
                  </a:ext>
                </a:extLst>
              </p:cNvPr>
              <p:cNvSpPr txBox="1"/>
              <p:nvPr/>
            </p:nvSpPr>
            <p:spPr>
              <a:xfrm>
                <a:off x="6264755" y="3739951"/>
                <a:ext cx="2810321" cy="459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CF43AB-FAD8-69B8-DAAD-FA88618DF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755" y="3739951"/>
                <a:ext cx="2810321" cy="4596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21B04D-A11C-3D09-DBEC-D8640A77175D}"/>
                  </a:ext>
                </a:extLst>
              </p:cNvPr>
              <p:cNvSpPr txBox="1"/>
              <p:nvPr/>
            </p:nvSpPr>
            <p:spPr>
              <a:xfrm>
                <a:off x="6933431" y="4609106"/>
                <a:ext cx="12164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21B04D-A11C-3D09-DBEC-D8640A771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431" y="4609106"/>
                <a:ext cx="1216487" cy="369332"/>
              </a:xfrm>
              <a:prstGeom prst="rect">
                <a:avLst/>
              </a:prstGeom>
              <a:blipFill>
                <a:blip r:embed="rId3"/>
                <a:stretch>
                  <a:fillRect l="-4124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76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44F80-74A8-9E5A-12EE-D6EACD15D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1F08-1D21-D795-FE41-38376E9D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follows Pythagorean Theorem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AE12472-4140-F0C9-66AF-795838C59C40}"/>
              </a:ext>
            </a:extLst>
          </p:cNvPr>
          <p:cNvCxnSpPr>
            <a:cxnSpLocks/>
          </p:cNvCxnSpPr>
          <p:nvPr/>
        </p:nvCxnSpPr>
        <p:spPr>
          <a:xfrm>
            <a:off x="2165702" y="4609106"/>
            <a:ext cx="32005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1A8515-CF5C-AFCE-509E-8EE72F8C1730}"/>
              </a:ext>
            </a:extLst>
          </p:cNvPr>
          <p:cNvSpPr txBox="1"/>
          <p:nvPr/>
        </p:nvSpPr>
        <p:spPr>
          <a:xfrm>
            <a:off x="3765978" y="460910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0F16A3-D2E3-3BD9-58EE-6E3ED7A01AE0}"/>
              </a:ext>
            </a:extLst>
          </p:cNvPr>
          <p:cNvCxnSpPr>
            <a:cxnSpLocks/>
          </p:cNvCxnSpPr>
          <p:nvPr/>
        </p:nvCxnSpPr>
        <p:spPr>
          <a:xfrm flipV="1">
            <a:off x="5366252" y="3090333"/>
            <a:ext cx="0" cy="1518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A10A31-E16A-6C64-8E62-8C9EE916A739}"/>
              </a:ext>
            </a:extLst>
          </p:cNvPr>
          <p:cNvSpPr txBox="1"/>
          <p:nvPr/>
        </p:nvSpPr>
        <p:spPr>
          <a:xfrm>
            <a:off x="5464534" y="373995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502B57-4A9C-035E-AAC9-31A92CD57DA2}"/>
              </a:ext>
            </a:extLst>
          </p:cNvPr>
          <p:cNvCxnSpPr>
            <a:cxnSpLocks/>
          </p:cNvCxnSpPr>
          <p:nvPr/>
        </p:nvCxnSpPr>
        <p:spPr>
          <a:xfrm flipV="1">
            <a:off x="2165702" y="3090333"/>
            <a:ext cx="3200552" cy="1518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EA45FD2-52DB-C586-CD0D-57E61A1C0A7A}"/>
              </a:ext>
            </a:extLst>
          </p:cNvPr>
          <p:cNvSpPr txBox="1"/>
          <p:nvPr/>
        </p:nvSpPr>
        <p:spPr>
          <a:xfrm rot="20105101">
            <a:off x="3474073" y="344949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A+B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8C49BC-F222-0A0D-FD9D-61DD74ADD3AC}"/>
                  </a:ext>
                </a:extLst>
              </p:cNvPr>
              <p:cNvSpPr txBox="1"/>
              <p:nvPr/>
            </p:nvSpPr>
            <p:spPr>
              <a:xfrm>
                <a:off x="6264755" y="3739951"/>
                <a:ext cx="3437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8C49BC-F222-0A0D-FD9D-61DD74ADD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755" y="3739951"/>
                <a:ext cx="343728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4257D1-E5CC-734D-225B-AB656FB9676F}"/>
                  </a:ext>
                </a:extLst>
              </p:cNvPr>
              <p:cNvSpPr txBox="1"/>
              <p:nvPr/>
            </p:nvSpPr>
            <p:spPr>
              <a:xfrm>
                <a:off x="6933431" y="4609106"/>
                <a:ext cx="17620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4257D1-E5CC-734D-225B-AB656FB96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431" y="4609106"/>
                <a:ext cx="1762021" cy="369332"/>
              </a:xfrm>
              <a:prstGeom prst="rect">
                <a:avLst/>
              </a:prstGeom>
              <a:blipFill>
                <a:blip r:embed="rId3"/>
                <a:stretch>
                  <a:fillRect l="-2857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576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D9904-40D4-61F5-F12A-299B44F06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2C34-8717-310B-77E4-5635865D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follows Pythagorean Theorem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F2876C-50FF-A4C1-07B6-88BC02E3BB58}"/>
              </a:ext>
            </a:extLst>
          </p:cNvPr>
          <p:cNvCxnSpPr>
            <a:cxnSpLocks/>
          </p:cNvCxnSpPr>
          <p:nvPr/>
        </p:nvCxnSpPr>
        <p:spPr>
          <a:xfrm>
            <a:off x="2165702" y="4609106"/>
            <a:ext cx="32005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47DF784-8585-FF78-0548-BDDD0B5FCE3D}"/>
              </a:ext>
            </a:extLst>
          </p:cNvPr>
          <p:cNvSpPr txBox="1"/>
          <p:nvPr/>
        </p:nvSpPr>
        <p:spPr>
          <a:xfrm>
            <a:off x="3765977" y="423977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0F7F1A-FB2B-A0A0-3E5A-8D65EDE8F084}"/>
              </a:ext>
            </a:extLst>
          </p:cNvPr>
          <p:cNvCxnSpPr>
            <a:cxnSpLocks/>
          </p:cNvCxnSpPr>
          <p:nvPr/>
        </p:nvCxnSpPr>
        <p:spPr>
          <a:xfrm>
            <a:off x="5366252" y="4609106"/>
            <a:ext cx="2" cy="1283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211DB3-5E1B-6828-1C45-420C9F4622E4}"/>
              </a:ext>
            </a:extLst>
          </p:cNvPr>
          <p:cNvSpPr txBox="1"/>
          <p:nvPr/>
        </p:nvSpPr>
        <p:spPr>
          <a:xfrm>
            <a:off x="5366252" y="510151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E114C0-B04C-4ED7-882A-F117FEE13EF7}"/>
              </a:ext>
            </a:extLst>
          </p:cNvPr>
          <p:cNvCxnSpPr>
            <a:cxnSpLocks/>
          </p:cNvCxnSpPr>
          <p:nvPr/>
        </p:nvCxnSpPr>
        <p:spPr>
          <a:xfrm>
            <a:off x="2165702" y="4609106"/>
            <a:ext cx="3200550" cy="1283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FB16B2-013A-3947-4475-1BCD5DF50B7E}"/>
              </a:ext>
            </a:extLst>
          </p:cNvPr>
          <p:cNvSpPr txBox="1"/>
          <p:nvPr/>
        </p:nvSpPr>
        <p:spPr>
          <a:xfrm rot="1641929">
            <a:off x="3314439" y="528618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A-B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BB7BA4-08AC-EDB7-B9E6-4DE9AE2D2D47}"/>
                  </a:ext>
                </a:extLst>
              </p:cNvPr>
              <p:cNvSpPr txBox="1"/>
              <p:nvPr/>
            </p:nvSpPr>
            <p:spPr>
              <a:xfrm>
                <a:off x="6264755" y="3739951"/>
                <a:ext cx="3437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BB7BA4-08AC-EDB7-B9E6-4DE9AE2D2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755" y="3739951"/>
                <a:ext cx="343728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66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4|10.2|8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</TotalTime>
  <Words>958</Words>
  <Application>Microsoft Macintosh PowerPoint</Application>
  <PresentationFormat>Widescreen</PresentationFormat>
  <Paragraphs>241</Paragraphs>
  <Slides>49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Aptos</vt:lpstr>
      <vt:lpstr>Aptos Display</vt:lpstr>
      <vt:lpstr>Arial</vt:lpstr>
      <vt:lpstr>Avenir Book</vt:lpstr>
      <vt:lpstr>Cambria Math</vt:lpstr>
      <vt:lpstr>Office Theme</vt:lpstr>
      <vt:lpstr>Unit overview</vt:lpstr>
      <vt:lpstr>Today’s agenda</vt:lpstr>
      <vt:lpstr>PowerPoint Presentation</vt:lpstr>
      <vt:lpstr>PowerPoint Presentation</vt:lpstr>
      <vt:lpstr>Divergence between two populations</vt:lpstr>
      <vt:lpstr>Variance follows Pythagorean Theorem</vt:lpstr>
      <vt:lpstr>Variance follows Pythagorean Theorem</vt:lpstr>
      <vt:lpstr>Variance follows Pythagorean Theorem</vt:lpstr>
      <vt:lpstr>Variance follows Pythagorean Theorem</vt:lpstr>
      <vt:lpstr>No migration: divergence between two populations = sum of their divergence from source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Geometric view</vt:lpstr>
      <vt:lpstr>PowerPoint Presentation</vt:lpstr>
      <vt:lpstr>Geometric view</vt:lpstr>
      <vt:lpstr>PowerPoint Presentation</vt:lpstr>
      <vt:lpstr>PowerPoint Presentation</vt:lpstr>
      <vt:lpstr>PowerPoint Presentation</vt:lpstr>
      <vt:lpstr>Discrete models are highly unrealistic</vt:lpstr>
      <vt:lpstr>General model of population structure</vt:lpstr>
      <vt:lpstr>General model of population structure</vt:lpstr>
      <vt:lpstr>General model of population structure</vt:lpstr>
      <vt:lpstr>General model of population structure</vt:lpstr>
      <vt:lpstr>Fixation index (FST): divergence normalized by heterozygosity</vt:lpstr>
      <vt:lpstr>F_ST=Var(p_i )/Var(x_i )  </vt:lpstr>
      <vt:lpstr>Calculating FST for a pair of populations</vt:lpstr>
      <vt:lpstr>Calculating FST for a pair of populations</vt:lpstr>
      <vt:lpstr>Calculating FST for a pair of populations</vt:lpstr>
      <vt:lpstr>Across multiple sites: “ratio of averages” not “average of ratios”</vt:lpstr>
      <vt:lpstr>Lecture 4 preview: FST is a ratio of divergence vs. coalescence times</vt:lpstr>
      <vt:lpstr>Migration: movement of haplotypes between populations</vt:lpstr>
      <vt:lpstr>PowerPoint Presentation</vt:lpstr>
      <vt:lpstr>Migration parameterized with a rate matrix</vt:lpstr>
      <vt:lpstr>Migration parameterized with a rate matrix</vt:lpstr>
      <vt:lpstr>Migration parameterized with a rate matrix</vt:lpstr>
      <vt:lpstr>With migration: two populations reach “mutation-migration-drift balance”</vt:lpstr>
      <vt:lpstr>With migration: two populations reach “mutation-migration-drift balance”</vt:lpstr>
      <vt:lpstr>With migration: two populations reach “mutation-migration-drift balance”</vt:lpstr>
      <vt:lpstr>With migration: two populations reach “mutation-migration-drift balance”</vt:lpstr>
      <vt:lpstr>Estimating population structure with PCA</vt:lpstr>
      <vt:lpstr>PowerPoint Presentation</vt:lpstr>
      <vt:lpstr>Caution 1: specific axes are not interpretable</vt:lpstr>
      <vt:lpstr>Caution 2: PCs can be total noise, even when structure exists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O'Connor, Luke J</dc:creator>
  <cp:lastModifiedBy>O'Connor, Luke J</cp:lastModifiedBy>
  <cp:revision>62</cp:revision>
  <dcterms:created xsi:type="dcterms:W3CDTF">2024-10-01T14:56:11Z</dcterms:created>
  <dcterms:modified xsi:type="dcterms:W3CDTF">2025-10-01T17:33:27Z</dcterms:modified>
</cp:coreProperties>
</file>