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Date Placeholder 2"/>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CE6FE-FF10-42C0-BED8-6AEB51011A3F}"/>
              </a:ext>
            </a:extLst>
          </p:cNvPr>
          <p:cNvSpPr>
            <a:spLocks noGrp="1"/>
          </p:cNvSpPr>
          <p:nvPr>
            <p:ph type="ctrTitle"/>
          </p:nvPr>
        </p:nvSpPr>
        <p:spPr>
          <a:xfrm>
            <a:off x="684212" y="685799"/>
            <a:ext cx="8001000" cy="2971801"/>
          </a:xfrm>
        </p:spPr>
        <p:txBody>
          <a:bodyPr>
            <a:normAutofit/>
          </a:bodyPr>
          <a:lstStyle/>
          <a:p>
            <a:br>
              <a:rPr lang="pt-BR"/>
            </a:br>
            <a:br>
              <a:rPr lang="pt-BR"/>
            </a:br>
            <a:endParaRPr lang="pt-BR" dirty="0"/>
          </a:p>
        </p:txBody>
      </p:sp>
      <p:sp>
        <p:nvSpPr>
          <p:cNvPr id="3" name="Subtítulo 2">
            <a:extLst>
              <a:ext uri="{FF2B5EF4-FFF2-40B4-BE49-F238E27FC236}">
                <a16:creationId xmlns:a16="http://schemas.microsoft.com/office/drawing/2014/main" id="{22320F78-602D-4EE0-9162-3955B1D3424C}"/>
              </a:ext>
            </a:extLst>
          </p:cNvPr>
          <p:cNvSpPr>
            <a:spLocks noGrp="1"/>
          </p:cNvSpPr>
          <p:nvPr>
            <p:ph type="subTitle" idx="1"/>
          </p:nvPr>
        </p:nvSpPr>
        <p:spPr>
          <a:xfrm>
            <a:off x="684212" y="2663687"/>
            <a:ext cx="10566884" cy="3127513"/>
          </a:xfrm>
        </p:spPr>
        <p:txBody>
          <a:bodyPr>
            <a:normAutofit fontScale="92500" lnSpcReduction="20000"/>
          </a:bodyPr>
          <a:lstStyle/>
          <a:p>
            <a:pPr marL="342900" indent="-342900" algn="just">
              <a:buFont typeface="Arial" panose="020B0604020202020204" pitchFamily="34" charset="0"/>
              <a:buChar char="•"/>
            </a:pPr>
            <a:r>
              <a:rPr lang="pt-BR" b="1" dirty="0">
                <a:solidFill>
                  <a:schemeClr val="tx1"/>
                </a:solidFill>
              </a:rPr>
              <a:t>Aplicativo de gerenciamento de projetos criado em 2011 em versão gratuita e paga (Premium);</a:t>
            </a:r>
          </a:p>
          <a:p>
            <a:pPr algn="just"/>
            <a:endParaRPr lang="pt-BR" b="1" dirty="0">
              <a:solidFill>
                <a:schemeClr val="tx1"/>
              </a:solidFill>
            </a:endParaRPr>
          </a:p>
          <a:p>
            <a:pPr marL="342900" indent="-342900" algn="just">
              <a:buFont typeface="Arial" panose="020B0604020202020204" pitchFamily="34" charset="0"/>
              <a:buChar char="•"/>
            </a:pPr>
            <a:r>
              <a:rPr lang="pt-BR" b="1" dirty="0">
                <a:solidFill>
                  <a:schemeClr val="tx1"/>
                </a:solidFill>
              </a:rPr>
              <a:t>Utiliza o paradigma </a:t>
            </a:r>
            <a:r>
              <a:rPr lang="pt-BR" b="1" dirty="0" err="1">
                <a:solidFill>
                  <a:schemeClr val="tx1"/>
                </a:solidFill>
              </a:rPr>
              <a:t>Kanban</a:t>
            </a:r>
            <a:r>
              <a:rPr lang="pt-BR" b="1" dirty="0">
                <a:solidFill>
                  <a:schemeClr val="tx1"/>
                </a:solidFill>
              </a:rPr>
              <a:t>, tornando-se popular ao ser utilizado pela Toyota. Disponível em plataformas mobile, Windows 8 e web;</a:t>
            </a:r>
          </a:p>
          <a:p>
            <a:pPr algn="just"/>
            <a:endParaRPr lang="pt-BR" b="1" dirty="0">
              <a:solidFill>
                <a:schemeClr val="bg1"/>
              </a:solidFill>
            </a:endParaRPr>
          </a:p>
          <a:p>
            <a:pPr marL="342900" indent="-342900" algn="just">
              <a:buFont typeface="Arial" panose="020B0604020202020204" pitchFamily="34" charset="0"/>
              <a:buChar char="•"/>
            </a:pPr>
            <a:r>
              <a:rPr lang="pt-BR" b="1" dirty="0">
                <a:solidFill>
                  <a:schemeClr val="tx1"/>
                </a:solidFill>
              </a:rPr>
              <a:t>Uso pessoal e profissional, incluindo gestão imobiliária, gerenciamento de projetos de software, quadros de avisos escolares, etc. Com uma API rica que permite integração com sistemas corporativos ou com serviços de integração baseados em Nuvem.</a:t>
            </a:r>
          </a:p>
        </p:txBody>
      </p:sp>
      <p:pic>
        <p:nvPicPr>
          <p:cNvPr id="5" name="Imagem 4">
            <a:extLst>
              <a:ext uri="{FF2B5EF4-FFF2-40B4-BE49-F238E27FC236}">
                <a16:creationId xmlns:a16="http://schemas.microsoft.com/office/drawing/2014/main" id="{C78D36B0-5871-4F79-94D5-BB9AA8D961EB}"/>
              </a:ext>
            </a:extLst>
          </p:cNvPr>
          <p:cNvPicPr>
            <a:picLocks noChangeAspect="1"/>
          </p:cNvPicPr>
          <p:nvPr/>
        </p:nvPicPr>
        <p:blipFill>
          <a:blip r:embed="rId2"/>
          <a:stretch>
            <a:fillRect/>
          </a:stretch>
        </p:blipFill>
        <p:spPr>
          <a:xfrm>
            <a:off x="684212" y="410817"/>
            <a:ext cx="3879653" cy="2003220"/>
          </a:xfrm>
          <a:prstGeom prst="rect">
            <a:avLst/>
          </a:prstGeom>
        </p:spPr>
      </p:pic>
    </p:spTree>
    <p:extLst>
      <p:ext uri="{BB962C8B-B14F-4D97-AF65-F5344CB8AC3E}">
        <p14:creationId xmlns:p14="http://schemas.microsoft.com/office/powerpoint/2010/main" val="167702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6B6ABA-1393-4D41-B277-32867151E166}"/>
              </a:ext>
            </a:extLst>
          </p:cNvPr>
          <p:cNvPicPr>
            <a:picLocks noGrp="1" noChangeAspect="1"/>
          </p:cNvPicPr>
          <p:nvPr>
            <p:ph idx="1"/>
          </p:nvPr>
        </p:nvPicPr>
        <p:blipFill>
          <a:blip r:embed="rId2"/>
          <a:stretch>
            <a:fillRect/>
          </a:stretch>
        </p:blipFill>
        <p:spPr>
          <a:xfrm>
            <a:off x="350876" y="269671"/>
            <a:ext cx="11423782" cy="6318658"/>
          </a:xfrm>
          <a:prstGeom prst="rect">
            <a:avLst/>
          </a:prstGeom>
        </p:spPr>
      </p:pic>
      <p:pic>
        <p:nvPicPr>
          <p:cNvPr id="8" name="Imagem 7">
            <a:extLst>
              <a:ext uri="{FF2B5EF4-FFF2-40B4-BE49-F238E27FC236}">
                <a16:creationId xmlns:a16="http://schemas.microsoft.com/office/drawing/2014/main" id="{3824F405-BC21-4852-92EE-6F91DF28269D}"/>
              </a:ext>
            </a:extLst>
          </p:cNvPr>
          <p:cNvPicPr>
            <a:picLocks noChangeAspect="1"/>
          </p:cNvPicPr>
          <p:nvPr/>
        </p:nvPicPr>
        <p:blipFill>
          <a:blip r:embed="rId3"/>
          <a:stretch>
            <a:fillRect/>
          </a:stretch>
        </p:blipFill>
        <p:spPr>
          <a:xfrm>
            <a:off x="9888962" y="5483429"/>
            <a:ext cx="1885696" cy="1104900"/>
          </a:xfrm>
          <a:prstGeom prst="rect">
            <a:avLst/>
          </a:prstGeom>
        </p:spPr>
      </p:pic>
    </p:spTree>
    <p:extLst>
      <p:ext uri="{BB962C8B-B14F-4D97-AF65-F5344CB8AC3E}">
        <p14:creationId xmlns:p14="http://schemas.microsoft.com/office/powerpoint/2010/main" val="190797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4" name="Content Placeholder 3">
            <a:extLst>
              <a:ext uri="{FF2B5EF4-FFF2-40B4-BE49-F238E27FC236}">
                <a16:creationId xmlns:a16="http://schemas.microsoft.com/office/drawing/2014/main" id="{752ACF08-69B7-4547-8BF0-45AE8908E264}"/>
              </a:ext>
            </a:extLst>
          </p:cNvPr>
          <p:cNvPicPr>
            <a:picLocks noGrp="1" noChangeAspect="1"/>
          </p:cNvPicPr>
          <p:nvPr>
            <p:ph idx="1"/>
          </p:nvPr>
        </p:nvPicPr>
        <p:blipFill rotWithShape="1">
          <a:blip r:embed="rId2"/>
          <a:srcRect r="1779" b="1"/>
          <a:stretch/>
        </p:blipFill>
        <p:spPr>
          <a:xfrm>
            <a:off x="356338" y="200438"/>
            <a:ext cx="11479328" cy="6457123"/>
          </a:xfrm>
          <a:prstGeom prst="rect">
            <a:avLst/>
          </a:prstGeom>
        </p:spPr>
      </p:pic>
      <p:pic>
        <p:nvPicPr>
          <p:cNvPr id="17" name="Imagem 16">
            <a:extLst>
              <a:ext uri="{FF2B5EF4-FFF2-40B4-BE49-F238E27FC236}">
                <a16:creationId xmlns:a16="http://schemas.microsoft.com/office/drawing/2014/main" id="{14DE93B5-0296-4942-8018-ECACD739B506}"/>
              </a:ext>
            </a:extLst>
          </p:cNvPr>
          <p:cNvPicPr>
            <a:picLocks noChangeAspect="1"/>
          </p:cNvPicPr>
          <p:nvPr/>
        </p:nvPicPr>
        <p:blipFill>
          <a:blip r:embed="rId3"/>
          <a:stretch>
            <a:fillRect/>
          </a:stretch>
        </p:blipFill>
        <p:spPr>
          <a:xfrm>
            <a:off x="9622092" y="5552661"/>
            <a:ext cx="1885696" cy="1104900"/>
          </a:xfrm>
          <a:prstGeom prst="rect">
            <a:avLst/>
          </a:prstGeom>
        </p:spPr>
      </p:pic>
    </p:spTree>
    <p:extLst>
      <p:ext uri="{BB962C8B-B14F-4D97-AF65-F5344CB8AC3E}">
        <p14:creationId xmlns:p14="http://schemas.microsoft.com/office/powerpoint/2010/main" val="5274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6D059-93C1-4CC8-A7D2-DA743AE9C101}"/>
              </a:ext>
            </a:extLst>
          </p:cNvPr>
          <p:cNvSpPr>
            <a:spLocks noGrp="1"/>
          </p:cNvSpPr>
          <p:nvPr>
            <p:ph type="title"/>
          </p:nvPr>
        </p:nvSpPr>
        <p:spPr>
          <a:xfrm>
            <a:off x="684212" y="685800"/>
            <a:ext cx="8534400" cy="1507067"/>
          </a:xfrm>
        </p:spPr>
        <p:txBody>
          <a:bodyPr/>
          <a:lstStyle/>
          <a:p>
            <a:r>
              <a:rPr lang="pt-BR" dirty="0"/>
              <a:t>Pontos positivos</a:t>
            </a:r>
          </a:p>
        </p:txBody>
      </p:sp>
      <p:sp>
        <p:nvSpPr>
          <p:cNvPr id="3" name="Espaço Reservado para Conteúdo 2">
            <a:extLst>
              <a:ext uri="{FF2B5EF4-FFF2-40B4-BE49-F238E27FC236}">
                <a16:creationId xmlns:a16="http://schemas.microsoft.com/office/drawing/2014/main" id="{6D61022F-58D7-404C-94E2-FD98B5FB353C}"/>
              </a:ext>
            </a:extLst>
          </p:cNvPr>
          <p:cNvSpPr>
            <a:spLocks noGrp="1"/>
          </p:cNvSpPr>
          <p:nvPr>
            <p:ph idx="1"/>
          </p:nvPr>
        </p:nvSpPr>
        <p:spPr>
          <a:xfrm>
            <a:off x="684212" y="2556933"/>
            <a:ext cx="8534400" cy="3615267"/>
          </a:xfrm>
        </p:spPr>
        <p:txBody>
          <a:bodyPr/>
          <a:lstStyle/>
          <a:p>
            <a:pPr algn="just"/>
            <a:r>
              <a:rPr lang="pt-BR" b="1" dirty="0">
                <a:solidFill>
                  <a:schemeClr val="tx1"/>
                </a:solidFill>
              </a:rPr>
              <a:t>Usabilidade;</a:t>
            </a:r>
          </a:p>
          <a:p>
            <a:pPr algn="just"/>
            <a:r>
              <a:rPr lang="pt-BR" b="1" dirty="0">
                <a:solidFill>
                  <a:schemeClr val="tx1"/>
                </a:solidFill>
              </a:rPr>
              <a:t>Gerencia de horário, prioridades e eventos;</a:t>
            </a:r>
          </a:p>
          <a:p>
            <a:pPr algn="just"/>
            <a:r>
              <a:rPr lang="pt-BR" b="1" dirty="0">
                <a:solidFill>
                  <a:schemeClr val="tx1"/>
                </a:solidFill>
              </a:rPr>
              <a:t>Fácil interação;</a:t>
            </a:r>
          </a:p>
          <a:p>
            <a:pPr algn="just"/>
            <a:r>
              <a:rPr lang="pt-BR" b="1" dirty="0">
                <a:solidFill>
                  <a:schemeClr val="tx1"/>
                </a:solidFill>
              </a:rPr>
              <a:t>Grande utilidade tanto para o uso pessoal quanto profissional;</a:t>
            </a:r>
          </a:p>
          <a:p>
            <a:pPr algn="just"/>
            <a:r>
              <a:rPr lang="pt-BR" b="1" dirty="0">
                <a:solidFill>
                  <a:schemeClr val="tx1"/>
                </a:solidFill>
              </a:rPr>
              <a:t>Gerencia de projetos e processos;</a:t>
            </a:r>
          </a:p>
          <a:p>
            <a:pPr algn="just"/>
            <a:r>
              <a:rPr lang="pt-BR" b="1" dirty="0">
                <a:solidFill>
                  <a:schemeClr val="tx1"/>
                </a:solidFill>
              </a:rPr>
              <a:t>Disponível para diversas plataformas (mobile e web).</a:t>
            </a:r>
          </a:p>
        </p:txBody>
      </p:sp>
      <p:pic>
        <p:nvPicPr>
          <p:cNvPr id="4" name="Imagem 3">
            <a:extLst>
              <a:ext uri="{FF2B5EF4-FFF2-40B4-BE49-F238E27FC236}">
                <a16:creationId xmlns:a16="http://schemas.microsoft.com/office/drawing/2014/main" id="{25D3F766-1CA4-4CED-97B1-40F4A9D3E813}"/>
              </a:ext>
            </a:extLst>
          </p:cNvPr>
          <p:cNvPicPr>
            <a:picLocks noChangeAspect="1"/>
          </p:cNvPicPr>
          <p:nvPr/>
        </p:nvPicPr>
        <p:blipFill>
          <a:blip r:embed="rId2"/>
          <a:stretch>
            <a:fillRect/>
          </a:stretch>
        </p:blipFill>
        <p:spPr>
          <a:xfrm>
            <a:off x="9622092" y="5552661"/>
            <a:ext cx="1885696" cy="1104900"/>
          </a:xfrm>
          <a:prstGeom prst="rect">
            <a:avLst/>
          </a:prstGeom>
        </p:spPr>
      </p:pic>
    </p:spTree>
    <p:extLst>
      <p:ext uri="{BB962C8B-B14F-4D97-AF65-F5344CB8AC3E}">
        <p14:creationId xmlns:p14="http://schemas.microsoft.com/office/powerpoint/2010/main" val="33720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FB046-C897-4760-9CC8-A8C09968B6F5}"/>
              </a:ext>
            </a:extLst>
          </p:cNvPr>
          <p:cNvSpPr>
            <a:spLocks noGrp="1"/>
          </p:cNvSpPr>
          <p:nvPr>
            <p:ph type="title"/>
          </p:nvPr>
        </p:nvSpPr>
        <p:spPr>
          <a:xfrm>
            <a:off x="684212" y="685800"/>
            <a:ext cx="8534400" cy="1507067"/>
          </a:xfrm>
        </p:spPr>
        <p:txBody>
          <a:bodyPr/>
          <a:lstStyle/>
          <a:p>
            <a:r>
              <a:rPr lang="pt-BR" dirty="0"/>
              <a:t>Pontos negativos</a:t>
            </a:r>
          </a:p>
        </p:txBody>
      </p:sp>
      <p:sp>
        <p:nvSpPr>
          <p:cNvPr id="3" name="Espaço Reservado para Conteúdo 2">
            <a:extLst>
              <a:ext uri="{FF2B5EF4-FFF2-40B4-BE49-F238E27FC236}">
                <a16:creationId xmlns:a16="http://schemas.microsoft.com/office/drawing/2014/main" id="{E96AA677-99A8-44FE-A703-4F79F486FEFB}"/>
              </a:ext>
            </a:extLst>
          </p:cNvPr>
          <p:cNvSpPr>
            <a:spLocks noGrp="1"/>
          </p:cNvSpPr>
          <p:nvPr>
            <p:ph idx="1"/>
          </p:nvPr>
        </p:nvSpPr>
        <p:spPr>
          <a:xfrm>
            <a:off x="684212" y="2857500"/>
            <a:ext cx="8534400" cy="3615267"/>
          </a:xfrm>
        </p:spPr>
        <p:txBody>
          <a:bodyPr/>
          <a:lstStyle/>
          <a:p>
            <a:pPr algn="just"/>
            <a:r>
              <a:rPr lang="pt-BR" b="1" dirty="0">
                <a:solidFill>
                  <a:schemeClr val="tx1"/>
                </a:solidFill>
              </a:rPr>
              <a:t>Falta a opção de definir atividade como rotina;</a:t>
            </a:r>
          </a:p>
          <a:p>
            <a:pPr algn="just"/>
            <a:r>
              <a:rPr lang="pt-BR" b="1" dirty="0">
                <a:solidFill>
                  <a:schemeClr val="tx1"/>
                </a:solidFill>
              </a:rPr>
              <a:t>As notificações não emitem som sobre as atividades;</a:t>
            </a:r>
          </a:p>
          <a:p>
            <a:pPr algn="just"/>
            <a:r>
              <a:rPr lang="pt-BR" b="1" dirty="0">
                <a:solidFill>
                  <a:schemeClr val="tx1"/>
                </a:solidFill>
              </a:rPr>
              <a:t>O widget não atualiza automaticamente;</a:t>
            </a:r>
          </a:p>
          <a:p>
            <a:pPr algn="just"/>
            <a:r>
              <a:rPr lang="pt-BR" b="1" dirty="0">
                <a:solidFill>
                  <a:schemeClr val="tx1"/>
                </a:solidFill>
              </a:rPr>
              <a:t>Não possui a opção de criar mais de uma subpasta dentro das notas;</a:t>
            </a:r>
          </a:p>
          <a:p>
            <a:pPr algn="just"/>
            <a:r>
              <a:rPr lang="pt-BR" b="1" dirty="0">
                <a:solidFill>
                  <a:schemeClr val="tx1"/>
                </a:solidFill>
              </a:rPr>
              <a:t>Falta de algumas funcionalidades na versão </a:t>
            </a:r>
            <a:r>
              <a:rPr lang="pt-BR" b="1" dirty="0" err="1">
                <a:solidFill>
                  <a:schemeClr val="tx1"/>
                </a:solidFill>
              </a:rPr>
              <a:t>free</a:t>
            </a:r>
            <a:r>
              <a:rPr lang="pt-BR" b="1" dirty="0">
                <a:solidFill>
                  <a:schemeClr val="tx1"/>
                </a:solidFill>
              </a:rPr>
              <a:t>, gratuita (existentes apenas na versão paga Premium).</a:t>
            </a:r>
          </a:p>
        </p:txBody>
      </p:sp>
      <p:pic>
        <p:nvPicPr>
          <p:cNvPr id="6" name="Imagem 5">
            <a:extLst>
              <a:ext uri="{FF2B5EF4-FFF2-40B4-BE49-F238E27FC236}">
                <a16:creationId xmlns:a16="http://schemas.microsoft.com/office/drawing/2014/main" id="{66264541-B390-46D6-99A5-9793ECFAEF29}"/>
              </a:ext>
            </a:extLst>
          </p:cNvPr>
          <p:cNvPicPr>
            <a:picLocks noChangeAspect="1"/>
          </p:cNvPicPr>
          <p:nvPr/>
        </p:nvPicPr>
        <p:blipFill>
          <a:blip r:embed="rId2"/>
          <a:stretch>
            <a:fillRect/>
          </a:stretch>
        </p:blipFill>
        <p:spPr>
          <a:xfrm>
            <a:off x="9622092" y="5552661"/>
            <a:ext cx="1885696" cy="1104900"/>
          </a:xfrm>
          <a:prstGeom prst="rect">
            <a:avLst/>
          </a:prstGeom>
        </p:spPr>
      </p:pic>
    </p:spTree>
    <p:extLst>
      <p:ext uri="{BB962C8B-B14F-4D97-AF65-F5344CB8AC3E}">
        <p14:creationId xmlns:p14="http://schemas.microsoft.com/office/powerpoint/2010/main" val="334280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F2195-E90E-45AD-B6E1-DED99F94166E}"/>
              </a:ext>
            </a:extLst>
          </p:cNvPr>
          <p:cNvSpPr>
            <a:spLocks noGrp="1"/>
          </p:cNvSpPr>
          <p:nvPr>
            <p:ph type="title"/>
          </p:nvPr>
        </p:nvSpPr>
        <p:spPr>
          <a:xfrm>
            <a:off x="684212" y="685800"/>
            <a:ext cx="8534400" cy="1507067"/>
          </a:xfrm>
        </p:spPr>
        <p:txBody>
          <a:bodyPr/>
          <a:lstStyle/>
          <a:p>
            <a:r>
              <a:rPr lang="pt-BR" dirty="0"/>
              <a:t>Vale à pena?</a:t>
            </a:r>
          </a:p>
        </p:txBody>
      </p:sp>
      <p:sp>
        <p:nvSpPr>
          <p:cNvPr id="3" name="Espaço Reservado para Conteúdo 2">
            <a:extLst>
              <a:ext uri="{FF2B5EF4-FFF2-40B4-BE49-F238E27FC236}">
                <a16:creationId xmlns:a16="http://schemas.microsoft.com/office/drawing/2014/main" id="{C607C316-00BD-4601-8B23-9BBEB3E3EECC}"/>
              </a:ext>
            </a:extLst>
          </p:cNvPr>
          <p:cNvSpPr>
            <a:spLocks noGrp="1"/>
          </p:cNvSpPr>
          <p:nvPr>
            <p:ph idx="1"/>
          </p:nvPr>
        </p:nvSpPr>
        <p:spPr>
          <a:xfrm>
            <a:off x="684212" y="2857500"/>
            <a:ext cx="8534400" cy="3615267"/>
          </a:xfrm>
        </p:spPr>
        <p:txBody>
          <a:bodyPr>
            <a:normAutofit lnSpcReduction="10000"/>
          </a:bodyPr>
          <a:lstStyle/>
          <a:p>
            <a:pPr marL="0" indent="0" algn="just">
              <a:buNone/>
            </a:pPr>
            <a:r>
              <a:rPr lang="pt-BR" b="1" dirty="0">
                <a:solidFill>
                  <a:schemeClr val="tx1"/>
                </a:solidFill>
              </a:rPr>
              <a:t>Por utilizar o método </a:t>
            </a:r>
            <a:r>
              <a:rPr lang="pt-BR" b="1" dirty="0" err="1">
                <a:solidFill>
                  <a:schemeClr val="tx1"/>
                </a:solidFill>
              </a:rPr>
              <a:t>Kanban</a:t>
            </a:r>
            <a:r>
              <a:rPr lang="pt-BR" b="1" dirty="0">
                <a:solidFill>
                  <a:schemeClr val="tx1"/>
                </a:solidFill>
              </a:rPr>
              <a:t>, sua utilização é bem simples, tendo facilidade em treinar a equipe por ser bem interativo e intuitivo. Possui fácil acesso em suas versões mobile e web já que possui sua versão gratuita, que por si, já é bem completa, tendo em sua versão Premium (paga), integração (</a:t>
            </a:r>
            <a:r>
              <a:rPr lang="pt-BR" b="1" dirty="0" err="1">
                <a:solidFill>
                  <a:schemeClr val="tx1"/>
                </a:solidFill>
              </a:rPr>
              <a:t>power</a:t>
            </a:r>
            <a:r>
              <a:rPr lang="pt-BR" b="1" dirty="0">
                <a:solidFill>
                  <a:schemeClr val="tx1"/>
                </a:solidFill>
              </a:rPr>
              <a:t> </a:t>
            </a:r>
            <a:r>
              <a:rPr lang="pt-BR" b="1" dirty="0" err="1">
                <a:solidFill>
                  <a:schemeClr val="tx1"/>
                </a:solidFill>
              </a:rPr>
              <a:t>ups</a:t>
            </a:r>
            <a:r>
              <a:rPr lang="pt-BR" b="1" dirty="0">
                <a:solidFill>
                  <a:schemeClr val="tx1"/>
                </a:solidFill>
              </a:rPr>
              <a:t>) com outros sistemas em </a:t>
            </a:r>
            <a:r>
              <a:rPr lang="pt-BR" b="1" dirty="0" err="1">
                <a:solidFill>
                  <a:schemeClr val="tx1"/>
                </a:solidFill>
              </a:rPr>
              <a:t>núvem</a:t>
            </a:r>
            <a:r>
              <a:rPr lang="pt-BR" b="1" dirty="0">
                <a:solidFill>
                  <a:schemeClr val="tx1"/>
                </a:solidFill>
              </a:rPr>
              <a:t>, como por exemplo o </a:t>
            </a:r>
            <a:r>
              <a:rPr lang="pt-BR" b="1" dirty="0" err="1">
                <a:solidFill>
                  <a:schemeClr val="tx1"/>
                </a:solidFill>
              </a:rPr>
              <a:t>google</a:t>
            </a:r>
            <a:r>
              <a:rPr lang="pt-BR" b="1" dirty="0">
                <a:solidFill>
                  <a:schemeClr val="tx1"/>
                </a:solidFill>
              </a:rPr>
              <a:t> drive, </a:t>
            </a:r>
            <a:r>
              <a:rPr lang="pt-BR" b="1" dirty="0" err="1">
                <a:solidFill>
                  <a:schemeClr val="tx1"/>
                </a:solidFill>
              </a:rPr>
              <a:t>evernote</a:t>
            </a:r>
            <a:r>
              <a:rPr lang="pt-BR" b="1" dirty="0">
                <a:solidFill>
                  <a:schemeClr val="tx1"/>
                </a:solidFill>
              </a:rPr>
              <a:t>, dentre outros.</a:t>
            </a:r>
          </a:p>
          <a:p>
            <a:pPr marL="0" indent="0" algn="just">
              <a:buNone/>
            </a:pPr>
            <a:r>
              <a:rPr lang="pt-BR" b="1" dirty="0">
                <a:solidFill>
                  <a:schemeClr val="tx1"/>
                </a:solidFill>
              </a:rPr>
              <a:t>A automatização de tarefas dos programas mais utilizados também facilita muito na produtividade da equipe.</a:t>
            </a:r>
          </a:p>
          <a:p>
            <a:pPr marL="0" indent="0" algn="just">
              <a:buNone/>
            </a:pPr>
            <a:endParaRPr lang="pt-BR" b="1" dirty="0">
              <a:solidFill>
                <a:schemeClr val="tx1"/>
              </a:solidFill>
            </a:endParaRPr>
          </a:p>
          <a:p>
            <a:pPr marL="0" indent="0" algn="just">
              <a:buNone/>
            </a:pPr>
            <a:r>
              <a:rPr lang="pt-BR" b="1" dirty="0">
                <a:solidFill>
                  <a:schemeClr val="tx1"/>
                </a:solidFill>
              </a:rPr>
              <a:t>Resumindo... Sim, o </a:t>
            </a:r>
            <a:r>
              <a:rPr lang="pt-BR" b="1" dirty="0" err="1">
                <a:solidFill>
                  <a:schemeClr val="tx1"/>
                </a:solidFill>
              </a:rPr>
              <a:t>Trello</a:t>
            </a:r>
            <a:r>
              <a:rPr lang="pt-BR" b="1" dirty="0">
                <a:solidFill>
                  <a:schemeClr val="tx1"/>
                </a:solidFill>
              </a:rPr>
              <a:t> vale muito à pena!</a:t>
            </a:r>
          </a:p>
        </p:txBody>
      </p:sp>
      <p:pic>
        <p:nvPicPr>
          <p:cNvPr id="7" name="Imagem 6">
            <a:extLst>
              <a:ext uri="{FF2B5EF4-FFF2-40B4-BE49-F238E27FC236}">
                <a16:creationId xmlns:a16="http://schemas.microsoft.com/office/drawing/2014/main" id="{4068994B-8E30-4802-A5C9-8F1E6285EEC4}"/>
              </a:ext>
            </a:extLst>
          </p:cNvPr>
          <p:cNvPicPr>
            <a:picLocks noChangeAspect="1"/>
          </p:cNvPicPr>
          <p:nvPr/>
        </p:nvPicPr>
        <p:blipFill>
          <a:blip r:embed="rId2"/>
          <a:stretch>
            <a:fillRect/>
          </a:stretch>
        </p:blipFill>
        <p:spPr>
          <a:xfrm>
            <a:off x="9622092" y="5552661"/>
            <a:ext cx="1885696" cy="1104900"/>
          </a:xfrm>
          <a:prstGeom prst="rect">
            <a:avLst/>
          </a:prstGeom>
        </p:spPr>
      </p:pic>
    </p:spTree>
    <p:extLst>
      <p:ext uri="{BB962C8B-B14F-4D97-AF65-F5344CB8AC3E}">
        <p14:creationId xmlns:p14="http://schemas.microsoft.com/office/powerpoint/2010/main" val="1565077923"/>
      </p:ext>
    </p:extLst>
  </p:cSld>
  <p:clrMapOvr>
    <a:masterClrMapping/>
  </p:clrMapOvr>
</p:sld>
</file>

<file path=ppt/theme/theme1.xml><?xml version="1.0" encoding="utf-8"?>
<a:theme xmlns:a="http://schemas.openxmlformats.org/drawingml/2006/main" name="Fatia">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824</TotalTime>
  <Words>289</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Century Gothic</vt:lpstr>
      <vt:lpstr>Wingdings 3</vt:lpstr>
      <vt:lpstr>Fatia</vt:lpstr>
      <vt:lpstr>  </vt:lpstr>
      <vt:lpstr>Apresentação do PowerPoint</vt:lpstr>
      <vt:lpstr>Apresentação do PowerPoint</vt:lpstr>
      <vt:lpstr>Pontos positivos</vt:lpstr>
      <vt:lpstr>Pontos negativos</vt:lpstr>
      <vt:lpstr>Vale à pena?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Alan Cardoso</dc:creator>
  <cp:lastModifiedBy>Alan Cardoso</cp:lastModifiedBy>
  <cp:revision>8</cp:revision>
  <dcterms:created xsi:type="dcterms:W3CDTF">2018-10-07T03:26:02Z</dcterms:created>
  <dcterms:modified xsi:type="dcterms:W3CDTF">2018-10-10T02:26:15Z</dcterms:modified>
</cp:coreProperties>
</file>