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  <p:sldMasterId id="2147483666" r:id="rId8"/>
    <p:sldMasterId id="2147483671" r:id="rId9"/>
    <p:sldMasterId id="2147483684" r:id="rId10"/>
    <p:sldMasterId id="2147483697" r:id="rId11"/>
    <p:sldMasterId id="2147483709" r:id="rId12"/>
    <p:sldMasterId id="2147483763" r:id="rId13"/>
  </p:sldMasterIdLst>
  <p:notesMasterIdLst>
    <p:notesMasterId r:id="rId30"/>
  </p:notesMasterIdLst>
  <p:sldIdLst>
    <p:sldId id="258" r:id="rId14"/>
    <p:sldId id="259" r:id="rId15"/>
    <p:sldId id="260" r:id="rId16"/>
    <p:sldId id="261" r:id="rId17"/>
    <p:sldId id="278" r:id="rId18"/>
    <p:sldId id="263" r:id="rId19"/>
    <p:sldId id="264" r:id="rId20"/>
    <p:sldId id="262" r:id="rId21"/>
    <p:sldId id="266" r:id="rId22"/>
    <p:sldId id="267" r:id="rId23"/>
    <p:sldId id="268" r:id="rId24"/>
    <p:sldId id="275" r:id="rId25"/>
    <p:sldId id="274" r:id="rId26"/>
    <p:sldId id="270" r:id="rId27"/>
    <p:sldId id="271" r:id="rId28"/>
    <p:sldId id="279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e Ratti" initials="S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E264"/>
    <a:srgbClr val="99FF99"/>
    <a:srgbClr val="99FF66"/>
    <a:srgbClr val="BBF7C1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2803" autoAdjust="0"/>
  </p:normalViewPr>
  <p:slideViewPr>
    <p:cSldViewPr snapToGrid="0">
      <p:cViewPr varScale="1">
        <p:scale>
          <a:sx n="66" d="100"/>
          <a:sy n="66" d="100"/>
        </p:scale>
        <p:origin x="45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Master" Target="slideMasters/slideMaster7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6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9B92C6-6D1E-4905-8CC5-E95FB937D93D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5834D1-1620-40C3-8235-9757A62FDC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3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4D1-1620-40C3-8235-9757A62FDC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search means you have a set of models (which differ from each other in their parameter values, which lie on a grid). What you do is you then train each of the models and evaluate it using cross-validation. You then select the one that performed best.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4D1-1620-40C3-8235-9757A62FDC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the</a:t>
            </a:r>
            <a:r>
              <a:rPr lang="en-US" baseline="0" dirty="0" smtClean="0"/>
              <a:t> two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4D1-1620-40C3-8235-9757A62FDC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2011_dcs_global_blue_title_p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1102499"/>
            <a:ext cx="11099800" cy="1470025"/>
          </a:xfrm>
        </p:spPr>
        <p:txBody>
          <a:bodyPr anchor="b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1" y="2801983"/>
            <a:ext cx="11099800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522405"/>
            <a:ext cx="12192000" cy="1588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-2947326" y="3428867"/>
            <a:ext cx="6858794" cy="1059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experts_tit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22407"/>
            <a:ext cx="8168640" cy="635591"/>
          </a:xfrm>
          <a:prstGeom prst="rect">
            <a:avLst/>
          </a:prstGeom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6" descr="logo_slb_blue.t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9475" y="6378553"/>
            <a:ext cx="1872925" cy="31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light_experts_typ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4" y="6454117"/>
            <a:ext cx="5738401" cy="2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5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62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22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9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866" y="1387476"/>
            <a:ext cx="5291667" cy="4464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387476"/>
            <a:ext cx="5293784" cy="4464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702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022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518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231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669" y="2286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15240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143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631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183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0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5700" y="254001"/>
            <a:ext cx="2700867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868" y="254001"/>
            <a:ext cx="7903633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355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8869" y="254001"/>
            <a:ext cx="10807700" cy="5597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756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498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038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781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866" y="1387478"/>
            <a:ext cx="5291667" cy="4464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387478"/>
            <a:ext cx="5293784" cy="4464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707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612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66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288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405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645920"/>
            <a:ext cx="5511800" cy="420719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45920"/>
            <a:ext cx="5509684" cy="420719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51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458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585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5700" y="254001"/>
            <a:ext cx="2700867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868" y="254001"/>
            <a:ext cx="7903633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5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8869" y="254001"/>
            <a:ext cx="10807700" cy="5597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229776" y="1050156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18E5DB68-CF8D-42D2-9BA8-535DCB7D5184}" type="slidenum">
              <a:rPr lang="en-US" sz="1200" i="1" smtClean="0">
                <a:solidFill>
                  <a:schemeClr val="tx1"/>
                </a:solidFill>
              </a:rPr>
              <a:pPr algn="r"/>
              <a:t>‹#›</a:t>
            </a:fld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95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3E0D9-95EF-4EBA-9CE6-1B708DD0F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9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EC46C-8B26-42A4-9F09-BA95812C9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66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A29E5-1CE9-43B0-84B4-EBD741DCB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40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9230-5354-4DD8-8869-8A092D21C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8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A701E-7517-4CA8-A248-2A3CE09E39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40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A469C-09F0-478F-B2E5-9462454EE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79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F6A93-1011-428F-BA42-36EE2DCA4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852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E907-6E46-407A-8F44-528F02D73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49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541E-06A7-46CF-9521-4034C05A9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066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3310-B7AA-43D6-BA35-9708491308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62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79D1-E94F-4981-A56A-9E6368BCBC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901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CS_2011_16x9_global_lite_tit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2"/>
            <a:ext cx="12193588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836" y="1102506"/>
            <a:ext cx="11153504" cy="1470025"/>
          </a:xfrm>
        </p:spPr>
        <p:txBody>
          <a:bodyPr anchor="b"/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836" y="2801983"/>
            <a:ext cx="11153504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6" descr="logo_slb_blue.t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7195" y="6378553"/>
            <a:ext cx="1405060" cy="318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>
            <a:off x="2" y="5365651"/>
            <a:ext cx="12192127" cy="1588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2908959" y="3428999"/>
            <a:ext cx="6858795" cy="795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experts_tit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7" y="5365659"/>
            <a:ext cx="6128076" cy="635591"/>
          </a:xfrm>
          <a:prstGeom prst="rect">
            <a:avLst/>
          </a:prstGeom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light_experts_typ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9" y="6454124"/>
            <a:ext cx="4304923" cy="2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6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66E379-2E3D-487E-AD5C-2A2507DADF21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fld id="{60333913-4032-40ED-9526-7E28D566C0CA}" type="datetime1">
              <a:rPr lang="en-US" smtClean="0"/>
              <a:pPr>
                <a:defRPr/>
              </a:pPr>
              <a:t>3/4/2017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645927"/>
            <a:ext cx="5511800" cy="420719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14" y="1645927"/>
            <a:ext cx="5509684" cy="420719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F3FB3-C80C-42A4-B491-BAEC66483808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fld id="{60333913-4032-40ED-9526-7E28D566C0CA}" type="datetime1">
              <a:rPr lang="en-US" smtClean="0"/>
              <a:pPr>
                <a:defRPr/>
              </a:pPr>
              <a:t>3/4/2017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379E1-771A-4E2E-82D6-2D68A654830D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fld id="{60333913-4032-40ED-9526-7E28D566C0CA}" type="datetime1">
              <a:rPr lang="en-US" smtClean="0"/>
              <a:pPr>
                <a:defRPr/>
              </a:pPr>
              <a:t>3/4/2017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F6173-ED33-4754-8E50-04607F8E1D59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fld id="{60333913-4032-40ED-9526-7E28D566C0CA}" type="datetime1">
              <a:rPr lang="en-US" smtClean="0"/>
              <a:pPr>
                <a:defRPr/>
              </a:pPr>
              <a:t>3/4/2017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1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6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3E0D9-95EF-4EBA-9CE6-1B708DD0F0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026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EC46C-8B26-42A4-9F09-BA95812C9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092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A29E5-1CE9-43B0-84B4-EBD741DCB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14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89230-5354-4DD8-8869-8A092D21CB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58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A701E-7517-4CA8-A248-2A3CE09E3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663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A469C-09F0-478F-B2E5-9462454EE1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85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6A93-1011-428F-BA42-36EE2DCA41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5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E907-6E46-407A-8F44-528F02D73F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820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6541E-06A7-46CF-9521-4034C05A9A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06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160-18DB-4A1E-AD4E-93C4EC8B21BD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223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" y="1755649"/>
            <a:ext cx="11216640" cy="1470025"/>
          </a:xfrm>
        </p:spPr>
        <p:txBody>
          <a:bodyPr anchor="b"/>
          <a:lstStyle>
            <a:lvl1pPr>
              <a:defRPr sz="42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7681" y="3520440"/>
            <a:ext cx="11219604" cy="861779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b="1" baseline="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Job Title</a:t>
            </a:r>
          </a:p>
        </p:txBody>
      </p:sp>
      <p:sp>
        <p:nvSpPr>
          <p:cNvPr id="12" name="TitleMasterClassification"/>
          <p:cNvSpPr txBox="1"/>
          <p:nvPr/>
        </p:nvSpPr>
        <p:spPr>
          <a:xfrm>
            <a:off x="11582400" y="609600"/>
            <a:ext cx="609600" cy="5257800"/>
          </a:xfrm>
          <a:prstGeom prst="rect">
            <a:avLst/>
          </a:prstGeom>
          <a:noFill/>
        </p:spPr>
        <p:txBody>
          <a:bodyPr vert="eaVert"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C0C0C0"/>
                </a:solidFill>
                <a:latin typeface="Arial"/>
              </a:rPr>
              <a:t>Schlumberger Private</a:t>
            </a:r>
          </a:p>
        </p:txBody>
      </p:sp>
      <p:pic>
        <p:nvPicPr>
          <p:cNvPr id="5" name="Picture 4" descr="title graphi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16505"/>
            <a:ext cx="12192000" cy="15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160-18DB-4A1E-AD4E-93C4EC8B21BD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70255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160-18DB-4A1E-AD4E-93C4EC8B21BD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52082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160-18DB-4A1E-AD4E-93C4EC8B21BD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237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72866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53773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A3310-B7AA-43D6-BA35-9708491308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7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579D1-E94F-4981-A56A-9E6368BCBC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328" y="984904"/>
            <a:ext cx="11218333" cy="51364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04597" y="6263800"/>
            <a:ext cx="1770211" cy="45720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478E"/>
                </a:solidFill>
              </a:defRPr>
            </a:lvl1pPr>
          </a:lstStyle>
          <a:p>
            <a:fld id="{AC8456F5-BD1C-4F2D-9311-89ECC1550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7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000665"/>
            <a:ext cx="5511800" cy="5219513"/>
          </a:xfrm>
        </p:spPr>
        <p:txBody>
          <a:bodyPr/>
          <a:lstStyle>
            <a:lvl1pPr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000665"/>
            <a:ext cx="5509684" cy="5219513"/>
          </a:xfrm>
        </p:spPr>
        <p:txBody>
          <a:bodyPr/>
          <a:lstStyle>
            <a:lvl1pPr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04597" y="6263800"/>
            <a:ext cx="1770211" cy="45720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478E"/>
                </a:solidFill>
              </a:defRPr>
            </a:lvl1pPr>
          </a:lstStyle>
          <a:p>
            <a:fld id="{AC8456F5-BD1C-4F2D-9311-89ECC1550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04597" y="6263800"/>
            <a:ext cx="1770211" cy="45720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478E"/>
                </a:solidFill>
              </a:defRPr>
            </a:lvl1pPr>
          </a:lstStyle>
          <a:p>
            <a:fld id="{AC8456F5-BD1C-4F2D-9311-89ECC1550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1.jpe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0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0.jpe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17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1_global_light_experts_blended_secondary_p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194467"/>
            <a:ext cx="4852416" cy="445008"/>
          </a:xfrm>
          <a:prstGeom prst="rect">
            <a:avLst/>
          </a:prstGeom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86833" y="301625"/>
            <a:ext cx="112204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4" y="1646239"/>
            <a:ext cx="1121833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6" descr="logo_slb_blue.tif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9475" y="6378553"/>
            <a:ext cx="1872925" cy="318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/>
        </p:nvCxnSpPr>
        <p:spPr>
          <a:xfrm>
            <a:off x="0" y="6185065"/>
            <a:ext cx="12192000" cy="1588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-2947326" y="3428867"/>
            <a:ext cx="6858794" cy="1059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" y="6423274"/>
            <a:ext cx="482600" cy="28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94989B"/>
                </a:solidFill>
              </a:defRPr>
            </a:lvl1pPr>
          </a:lstStyle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global_secondary_option_typ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35" y="6267453"/>
            <a:ext cx="2785084" cy="470679"/>
          </a:xfrm>
          <a:prstGeom prst="rect">
            <a:avLst/>
          </a:prstGeom>
        </p:spPr>
      </p:pic>
      <p:sp>
        <p:nvSpPr>
          <p:cNvPr id="3" name="RightsWATCH-Watermark-Text-1234567890"/>
          <p:cNvSpPr txBox="1"/>
          <p:nvPr userDrawn="1"/>
        </p:nvSpPr>
        <p:spPr>
          <a:xfrm rot="5400000">
            <a:off x="11396590" y="3336667"/>
            <a:ext cx="1221488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200" smtClean="0">
                <a:solidFill>
                  <a:srgbClr val="C8C9CE"/>
                </a:solidFill>
                <a:latin typeface="Arial Narrow" pitchFamily="34" charset="0"/>
              </a:rPr>
              <a:t>Schlumberger-Private</a:t>
            </a:r>
            <a:endParaRPr lang="en-US" sz="1200" dirty="0" err="1" smtClean="0">
              <a:solidFill>
                <a:srgbClr val="C8C9CE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600"/>
        </a:spcBef>
        <a:spcAft>
          <a:spcPct val="0"/>
        </a:spcAft>
        <a:buNone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63" indent="-347663" algn="l" rtl="0" eaLnBrk="1" fontAlgn="base" hangingPunct="1">
        <a:spcBef>
          <a:spcPts val="100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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800" indent="-338138" algn="l" rtl="0" eaLnBrk="1" fontAlgn="base" hangingPunct="1">
        <a:spcBef>
          <a:spcPts val="500"/>
        </a:spcBef>
        <a:spcAft>
          <a:spcPct val="0"/>
        </a:spcAft>
        <a:buFont typeface="Arial Narrow" pitchFamily="34" charset="0"/>
        <a:buChar char="–"/>
        <a:defRPr sz="2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63" indent="-347663" algn="l" rtl="0" eaLnBrk="1" fontAlgn="base" hangingPunct="1">
        <a:spcBef>
          <a:spcPts val="250"/>
        </a:spcBef>
        <a:spcAft>
          <a:spcPct val="0"/>
        </a:spcAft>
        <a:buClr>
          <a:schemeClr val="accent3"/>
        </a:buClr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600" indent="-338138" algn="l" rtl="0" eaLnBrk="1" fontAlgn="base" hangingPunct="1">
        <a:spcBef>
          <a:spcPts val="125"/>
        </a:spcBef>
        <a:spcAft>
          <a:spcPct val="0"/>
        </a:spcAft>
        <a:buFont typeface="Arial Narrow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253045" y="175292"/>
            <a:ext cx="10604737" cy="57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4" y="1140179"/>
            <a:ext cx="11218333" cy="471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Classification"/>
          <p:cNvSpPr txBox="1"/>
          <p:nvPr/>
        </p:nvSpPr>
        <p:spPr>
          <a:xfrm>
            <a:off x="11720422" y="609600"/>
            <a:ext cx="471577" cy="5257800"/>
          </a:xfrm>
          <a:prstGeom prst="rect">
            <a:avLst/>
          </a:prstGeom>
          <a:noFill/>
        </p:spPr>
        <p:txBody>
          <a:bodyPr vert="eaVert" wrap="none" rtlCol="0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C0C0C0"/>
                </a:solidFill>
                <a:latin typeface="Arial"/>
              </a:rPr>
              <a:t>Schlumberger Private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0" b="15716"/>
          <a:stretch/>
        </p:blipFill>
        <p:spPr bwMode="auto">
          <a:xfrm>
            <a:off x="10857782" y="77639"/>
            <a:ext cx="1253517" cy="774217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12192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4597" y="6263800"/>
            <a:ext cx="1770211" cy="45720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478E"/>
                </a:solidFill>
              </a:defRPr>
            </a:lvl1pPr>
          </a:lstStyle>
          <a:p>
            <a:fld id="{AC8456F5-BD1C-4F2D-9311-89ECC1550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42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marL="342883" indent="-342883" algn="l" rtl="0" eaLnBrk="1" fontAlgn="base" hangingPunct="1">
        <a:spcBef>
          <a:spcPts val="600"/>
        </a:spcBef>
        <a:spcAft>
          <a:spcPct val="0"/>
        </a:spcAft>
        <a:buNone/>
        <a:defRPr sz="2800" kern="1200">
          <a:solidFill>
            <a:schemeClr val="bg1"/>
          </a:solidFill>
          <a:latin typeface="Arial Narrow" pitchFamily="34" charset="0"/>
          <a:ea typeface="+mn-ea"/>
          <a:cs typeface="+mn-cs"/>
        </a:defRPr>
      </a:lvl1pPr>
      <a:lvl2pPr marL="347646" indent="-347646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"/>
        <a:defRPr sz="2800" kern="1200">
          <a:solidFill>
            <a:schemeClr val="bg1"/>
          </a:solidFill>
          <a:latin typeface="Arial Narrow" pitchFamily="34" charset="0"/>
          <a:ea typeface="+mn-ea"/>
          <a:cs typeface="+mn-cs"/>
        </a:defRPr>
      </a:lvl2pPr>
      <a:lvl3pPr marL="685766" indent="-338121" algn="l" rtl="0" eaLnBrk="1" fontAlgn="base" hangingPunct="1">
        <a:spcBef>
          <a:spcPts val="500"/>
        </a:spcBef>
        <a:spcAft>
          <a:spcPct val="0"/>
        </a:spcAft>
        <a:buFont typeface="Arial Narrow" pitchFamily="34" charset="0"/>
        <a:buChar char="–"/>
        <a:defRPr sz="2600" kern="1200">
          <a:solidFill>
            <a:schemeClr val="bg1"/>
          </a:solidFill>
          <a:latin typeface="Arial Narrow" pitchFamily="34" charset="0"/>
          <a:ea typeface="+mn-ea"/>
          <a:cs typeface="+mn-cs"/>
        </a:defRPr>
      </a:lvl3pPr>
      <a:lvl4pPr marL="1033411" indent="-347646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bg1"/>
          </a:solidFill>
          <a:latin typeface="Arial Narrow" pitchFamily="34" charset="0"/>
          <a:ea typeface="+mn-ea"/>
          <a:cs typeface="+mn-cs"/>
        </a:defRPr>
      </a:lvl4pPr>
      <a:lvl5pPr marL="1371532" indent="-338121" algn="l" rtl="0" eaLnBrk="1" fontAlgn="base" hangingPunct="1">
        <a:spcBef>
          <a:spcPts val="125"/>
        </a:spcBef>
        <a:spcAft>
          <a:spcPct val="0"/>
        </a:spcAft>
        <a:buFont typeface="Arial Narrow" pitchFamily="34" charset="0"/>
        <a:buChar char="–"/>
        <a:defRPr sz="2000" kern="1200">
          <a:solidFill>
            <a:schemeClr val="bg1"/>
          </a:solidFill>
          <a:latin typeface="Arial Narrow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DB sli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0539"/>
            <a:ext cx="12175067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8869" y="254001"/>
            <a:ext cx="10807700" cy="9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3" tIns="46017" rIns="92033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867" y="1387476"/>
            <a:ext cx="10788651" cy="44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8" tIns="45700" rIns="91398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1039815"/>
            <a:ext cx="1219200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-16933" y="6432550"/>
            <a:ext cx="4893733" cy="37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639763">
              <a:defRPr/>
            </a:pPr>
            <a:r>
              <a:rPr lang="en-US" sz="2000" i="1" dirty="0" smtClean="0">
                <a:solidFill>
                  <a:srgbClr val="6699FF"/>
                </a:solidFill>
                <a:latin typeface="Franklin Gothic Medium" pitchFamily="34" charset="0"/>
              </a:rPr>
              <a:t>Integrated</a:t>
            </a:r>
            <a:r>
              <a:rPr lang="en-US" sz="2000" i="1" baseline="0" dirty="0" smtClean="0">
                <a:solidFill>
                  <a:srgbClr val="6699FF"/>
                </a:solidFill>
                <a:latin typeface="Franklin Gothic Medium" pitchFamily="34" charset="0"/>
              </a:rPr>
              <a:t> EM Center of Excellence</a:t>
            </a:r>
            <a:endParaRPr lang="en-US" sz="2000" i="1" dirty="0">
              <a:solidFill>
                <a:srgbClr val="6699FF"/>
              </a:solidFill>
              <a:latin typeface="Franklin Gothic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29776" y="1050154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sz="1200" i="1" dirty="0">
              <a:solidFill>
                <a:schemeClr val="tx1"/>
              </a:solidFill>
            </a:endParaRPr>
          </a:p>
        </p:txBody>
      </p:sp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400800"/>
            <a:ext cx="1828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6756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FF00"/>
        </a:buClr>
        <a:buChar char="•"/>
        <a:defRPr kumimoji="1" sz="28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341313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400">
          <a:solidFill>
            <a:schemeClr val="bg1"/>
          </a:solidFill>
          <a:latin typeface="+mn-lt"/>
        </a:defRPr>
      </a:lvl2pPr>
      <a:lvl3pPr marL="685800" indent="-341313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200">
          <a:solidFill>
            <a:schemeClr val="bg1"/>
          </a:solidFill>
          <a:latin typeface="+mn-lt"/>
        </a:defRPr>
      </a:lvl3pPr>
      <a:lvl4pPr marL="1028700" indent="-341313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bg1"/>
          </a:solidFill>
          <a:latin typeface="+mn-lt"/>
        </a:defRPr>
      </a:lvl4pPr>
      <a:lvl5pPr marL="13716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bg1"/>
          </a:solidFill>
          <a:latin typeface="+mn-lt"/>
        </a:defRPr>
      </a:lvl5pPr>
      <a:lvl6pPr marL="18288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6pPr>
      <a:lvl7pPr marL="22860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7pPr>
      <a:lvl8pPr marL="27432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8pPr>
      <a:lvl9pPr marL="32004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8869" y="254002"/>
            <a:ext cx="10807700" cy="9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3" tIns="46017" rIns="92033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867" y="1387477"/>
            <a:ext cx="10788651" cy="44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8" tIns="45700" rIns="91398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1039817"/>
            <a:ext cx="1219200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DB sli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0540"/>
            <a:ext cx="12175067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WGLogoWhiteBk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23" y="6159500"/>
            <a:ext cx="15853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229776" y="1050155"/>
            <a:ext cx="962224" cy="276999"/>
          </a:xfrm>
          <a:prstGeom prst="rect">
            <a:avLst/>
          </a:prstGeom>
          <a:solidFill>
            <a:srgbClr val="314223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252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FF00"/>
        </a:buClr>
        <a:buChar char="•"/>
        <a:defRPr kumimoji="1" sz="28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341313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400">
          <a:solidFill>
            <a:schemeClr val="bg1"/>
          </a:solidFill>
          <a:latin typeface="+mn-lt"/>
        </a:defRPr>
      </a:lvl2pPr>
      <a:lvl3pPr marL="685800" indent="-341313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200">
          <a:solidFill>
            <a:schemeClr val="bg1"/>
          </a:solidFill>
          <a:latin typeface="+mn-lt"/>
        </a:defRPr>
      </a:lvl3pPr>
      <a:lvl4pPr marL="1028700" indent="-341313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bg1"/>
          </a:solidFill>
          <a:latin typeface="+mn-lt"/>
        </a:defRPr>
      </a:lvl4pPr>
      <a:lvl5pPr marL="13716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bg1"/>
          </a:solidFill>
          <a:latin typeface="+mn-lt"/>
        </a:defRPr>
      </a:lvl5pPr>
      <a:lvl6pPr marL="18288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6pPr>
      <a:lvl7pPr marL="22860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7pPr>
      <a:lvl8pPr marL="27432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8pPr>
      <a:lvl9pPr marL="3200400" indent="-341313" algn="l" rtl="0" eaLnBrk="1" fontAlgn="base" hangingPunct="1">
        <a:spcBef>
          <a:spcPct val="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D434C2-4EF3-4255-8A73-73BF47EC1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CS_2011_16x9_global_lite_secondary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12192000" cy="685621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" y="6185067"/>
            <a:ext cx="12192127" cy="1588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908959" y="3428999"/>
            <a:ext cx="6858795" cy="795"/>
          </a:xfrm>
          <a:prstGeom prst="line">
            <a:avLst/>
          </a:prstGeom>
          <a:ln w="19050">
            <a:solidFill>
              <a:srgbClr val="94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520837" y="301625"/>
            <a:ext cx="111535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0836" y="1646242"/>
            <a:ext cx="1115350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0" y="6423275"/>
            <a:ext cx="520835" cy="28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548009A-5768-41FF-B034-2AE3FD3E55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logo_slb_blue.tif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7193" y="6378553"/>
            <a:ext cx="1405060" cy="31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ight_experts_typ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9" y="6454123"/>
            <a:ext cx="4304923" cy="2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600"/>
        </a:spcBef>
        <a:spcAft>
          <a:spcPct val="0"/>
        </a:spcAft>
        <a:buNone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63" indent="-347663" algn="l" rtl="0" eaLnBrk="1" fontAlgn="base" hangingPunct="1">
        <a:spcBef>
          <a:spcPts val="1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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800" indent="-338138" algn="l" rtl="0" eaLnBrk="1" fontAlgn="base" hangingPunct="1">
        <a:spcBef>
          <a:spcPts val="500"/>
        </a:spcBef>
        <a:spcAft>
          <a:spcPct val="0"/>
        </a:spcAft>
        <a:buFont typeface="Arial Narrow" pitchFamily="34" charset="0"/>
        <a:buChar char="–"/>
        <a:defRPr sz="2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63" indent="-347663" algn="l" rtl="0" eaLnBrk="1" fontAlgn="base" hangingPunct="1">
        <a:spcBef>
          <a:spcPts val="25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600" indent="-338138" algn="l" rtl="0" eaLnBrk="1" fontAlgn="base" hangingPunct="1">
        <a:spcBef>
          <a:spcPts val="125"/>
        </a:spcBef>
        <a:spcAft>
          <a:spcPct val="0"/>
        </a:spcAft>
        <a:buFont typeface="Arial Narrow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F895A0-2E23-4F05-9B04-C9AAD20D7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oclipa/2016-ml-contest/blob/master/SHandPR/FaciesTrial.ipynb" TargetMode="Externa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lipa/2016-ml-contest/blob/master/SHandPR/RandomForest.ipynb" TargetMode="Externa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lipa/2016-ml-contest/blob/master/SHandPR/GradientBoosting.ipynb" TargetMode="External"/><Relationship Id="rId2" Type="http://schemas.openxmlformats.org/officeDocument/2006/relationships/hyperlink" Target="https://github.com/oclipa/2016-ml-contest/blob/master/SHandPR/MajorityVoting.ipynb" TargetMode="Externa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g/2016-ml-contest/blob/master/SHandPR/Face_classification_SHPR_GradientBoost.ipynb" TargetMode="Externa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/2016-ml-contest/" TargetMode="External"/><Relationship Id="rId2" Type="http://schemas.openxmlformats.org/officeDocument/2006/relationships/hyperlink" Target="http://wiki.seg.org/wiki/Facies_classification_using_machine_learning" TargetMode="Externa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lipa/2016-ml-contest/tree/master/SHandPR" TargetMode="Externa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/2016-ml-contest/blob/master/Facies_classification.ipynb" TargetMode="External"/><Relationship Id="rId2" Type="http://schemas.openxmlformats.org/officeDocument/2006/relationships/hyperlink" Target="http://scikit-learn.org/stable/modules/svm.html#svm-kernels" TargetMode="Externa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601" y="761024"/>
            <a:ext cx="8096357" cy="1552032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dirty="0" smtClean="0"/>
              <a:t>Adventures in machine learning</a:t>
            </a:r>
            <a:endParaRPr lang="en-US" sz="2000" b="1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778496" y="4994496"/>
            <a:ext cx="4090032" cy="1752600"/>
          </a:xfrm>
        </p:spPr>
        <p:txBody>
          <a:bodyPr/>
          <a:lstStyle/>
          <a:p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Priyanka Raghavan</a:t>
            </a:r>
          </a:p>
          <a:p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Steve Hall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3" name="AutoShape 4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77" y="2497740"/>
            <a:ext cx="4403872" cy="24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1575"/>
            <a:ext cx="7131935" cy="9375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Logistical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9421" y="1154035"/>
            <a:ext cx="8352970" cy="2097522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Used where the classes to be predicted have a limited or fixed number of discrete values.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Since we have more than two classes (“multiclass”), we used an One vs Rest classifier:</a:t>
            </a:r>
          </a:p>
          <a:p>
            <a:pPr lvl="1" indent="0">
              <a:buClrTx/>
              <a:buNone/>
            </a:pPr>
            <a:r>
              <a:rPr lang="en-US" sz="9600" cap="none" dirty="0">
                <a:hlinkClick r:id="rId2"/>
              </a:rPr>
              <a:t>https://github.com/oclipa/2016-ml-contest/blob/master/SHandPR/FaciesTrial.ipynb</a:t>
            </a:r>
            <a:endParaRPr lang="en-US" sz="9600" cap="non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9600" cap="none" dirty="0"/>
              <a:t>Our local tests achieved an F1 value of 0.59 (59%) on data we treated as blind.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9600" cap="none" dirty="0"/>
              <a:t>The submitted solution achieved an F1 value of 0.484 on the official blind data.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9600" cap="none" dirty="0"/>
              <a:t>Second lowest in competition! </a:t>
            </a:r>
            <a:r>
              <a:rPr lang="en-US" sz="9600" cap="none" dirty="0">
                <a:sym typeface="Wingdings" panose="05000000000000000000" pitchFamily="2" charset="2"/>
              </a:rPr>
              <a:t></a:t>
            </a:r>
            <a:endParaRPr lang="en-US" sz="9600" cap="none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391" y="255508"/>
            <a:ext cx="3390528" cy="19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28" y="79327"/>
            <a:ext cx="7039337" cy="73668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K Nearest </a:t>
            </a:r>
            <a:r>
              <a:rPr lang="en-US" sz="4000" dirty="0" err="1" smtClean="0"/>
              <a:t>Neighbours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9920" y="816014"/>
            <a:ext cx="11342118" cy="201978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Classifies an object based on a majority vote of its </a:t>
            </a:r>
            <a:r>
              <a:rPr lang="en-US" sz="2400" cap="none" dirty="0" err="1" smtClean="0"/>
              <a:t>neighbours</a:t>
            </a:r>
            <a:r>
              <a:rPr lang="en-US" sz="2400" cap="none" dirty="0" smtClean="0"/>
              <a:t>. 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/>
              <a:t>Adjusted parameters based on </a:t>
            </a:r>
            <a:r>
              <a:rPr lang="en-US" sz="2400" cap="none" dirty="0" err="1" smtClean="0"/>
              <a:t>sklearn</a:t>
            </a:r>
            <a:r>
              <a:rPr lang="en-US" sz="2400" cap="none" dirty="0" smtClean="0"/>
              <a:t> documentation.</a:t>
            </a:r>
            <a:endParaRPr lang="en-US" sz="2400" cap="none" dirty="0"/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Training set 60% accuracy only 46% accuracy</a:t>
            </a:r>
            <a:r>
              <a:rPr lang="en-US" sz="2400" cap="none" dirty="0"/>
              <a:t> </a:t>
            </a:r>
            <a:r>
              <a:rPr lang="en-US" sz="2400" cap="none" dirty="0" smtClean="0"/>
              <a:t>on our internal blind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8735" y="2696901"/>
            <a:ext cx="6936772" cy="8218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i="0" dirty="0" smtClean="0"/>
              <a:t>RANDOM FOREST</a:t>
            </a:r>
            <a:endParaRPr lang="en-US" sz="4000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734" y="3518704"/>
            <a:ext cx="10671857" cy="247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 smtClean="0"/>
              <a:t>Splits the training data into random subsets and models each individually.  The final results is a weighted average of the individual results.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600" dirty="0" smtClean="0"/>
              <a:t>Popular approach. 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600" dirty="0" smtClean="0"/>
              <a:t>42% accuracy on our internal blind test.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hlinkClick r:id="rId2"/>
              </a:rPr>
              <a:t>https://github.com/oclipa/2016-ml-contest/blob/master/SHandPR/RandomForest.ipynb</a:t>
            </a:r>
            <a:endParaRPr lang="en-US" sz="2600" dirty="0" smtClean="0"/>
          </a:p>
          <a:p>
            <a:pPr marL="804863" lvl="1" indent="-4572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8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76" y="90954"/>
            <a:ext cx="7386577" cy="563066"/>
          </a:xfrm>
        </p:spPr>
        <p:txBody>
          <a:bodyPr>
            <a:noAutofit/>
          </a:bodyPr>
          <a:lstStyle/>
          <a:p>
            <a:pPr algn="l"/>
            <a:r>
              <a:rPr lang="en-US" sz="4600" dirty="0" smtClean="0"/>
              <a:t>Majority Voting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7240" y="683007"/>
            <a:ext cx="11330543" cy="26447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Compares the results from multiple classifiers and produces a combined result based on how well the classifiers agree with each other.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49% accuracy on our internal blind test.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github.com/oclipa/2016-ml-contest/blob/master/SHandPR/MajorityVoting.ipynb</a:t>
            </a:r>
            <a:endParaRPr lang="en-US" sz="2400" cap="none" dirty="0" smtClean="0"/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300" y="3685663"/>
            <a:ext cx="10696776" cy="2737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 smtClean="0"/>
              <a:t>Iteratively compares the results of multiple classification(decision trees) passes and refines each pass based on where there appear to be weaknesses in the previous pass.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600" dirty="0" smtClean="0"/>
              <a:t>51% accuracy on our internal blind test.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hlinkClick r:id="rId3"/>
              </a:rPr>
              <a:t>https://github.com/oclipa/2016-ml-contest/blob/master/SHandPR/GradientBoosting.ipynb</a:t>
            </a:r>
            <a:endParaRPr lang="en-US" sz="2600" dirty="0" smtClean="0"/>
          </a:p>
          <a:p>
            <a:pPr lvl="1" indent="0">
              <a:buFont typeface="Corbel" panose="020B0503020204020204" pitchFamily="34" charset="0"/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2600" y="3070210"/>
            <a:ext cx="6658980" cy="642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GRADIENT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74" y="166139"/>
            <a:ext cx="7490750" cy="70698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Final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8951" y="873125"/>
            <a:ext cx="11218333" cy="520926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In the latest stages of the competition, several teams narrowed in on a strategy initially identified by Paolo </a:t>
            </a:r>
            <a:r>
              <a:rPr lang="en-US" sz="9600" cap="none" dirty="0" err="1" smtClean="0"/>
              <a:t>Bestagini</a:t>
            </a:r>
            <a:r>
              <a:rPr lang="en-US" sz="9600" cap="none" dirty="0"/>
              <a:t> </a:t>
            </a:r>
            <a:r>
              <a:rPr lang="en-US" sz="9600" cap="none" dirty="0" smtClean="0"/>
              <a:t>and subsequently built on by Alan Richardson: </a:t>
            </a:r>
            <a:endParaRPr lang="en-US" sz="9600" cap="none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One </a:t>
            </a:r>
            <a:r>
              <a:rPr lang="en-US" sz="9600" cap="none" dirty="0"/>
              <a:t>vs One multiclass strategy using Random </a:t>
            </a:r>
            <a:r>
              <a:rPr lang="en-US" sz="9600" cap="none" dirty="0" smtClean="0"/>
              <a:t>Forest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Assumed </a:t>
            </a:r>
            <a:r>
              <a:rPr lang="en-US" sz="9600" cap="none" dirty="0"/>
              <a:t>that there were not abrupt boundaries between </a:t>
            </a:r>
            <a:r>
              <a:rPr lang="en-US" sz="9600" cap="none" dirty="0" err="1" smtClean="0"/>
              <a:t>facies</a:t>
            </a:r>
            <a:r>
              <a:rPr lang="en-US" sz="9600" cap="none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More intelligent of replacement of missing </a:t>
            </a:r>
            <a:r>
              <a:rPr lang="en-US" sz="9600" cap="none" dirty="0"/>
              <a:t>PE </a:t>
            </a:r>
            <a:r>
              <a:rPr lang="en-US" sz="9600" cap="none" dirty="0" smtClean="0"/>
              <a:t>values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We took a similar approach, but replaced </a:t>
            </a:r>
            <a:r>
              <a:rPr lang="en-US" sz="9600" cap="none" dirty="0"/>
              <a:t>Random Forest with Gradient Boost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56% accuracy on our internal blind tests; 63% on the official blind data.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1st </a:t>
            </a:r>
            <a:r>
              <a:rPr lang="en-US" sz="9600" cap="none" dirty="0"/>
              <a:t>place! (briefly</a:t>
            </a:r>
            <a:r>
              <a:rPr lang="en-US" sz="9600" cap="none" dirty="0" smtClean="0"/>
              <a:t>!)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9600" cap="none" dirty="0" smtClean="0"/>
              <a:t>Finished among top 10 teams</a:t>
            </a:r>
          </a:p>
          <a:p>
            <a:pPr marL="0" indent="0">
              <a:buClrTx/>
              <a:buNone/>
            </a:pPr>
            <a:r>
              <a:rPr lang="en-US" sz="9600" cap="none" dirty="0" smtClean="0">
                <a:hlinkClick r:id="rId2"/>
              </a:rPr>
              <a:t>https://github.com/seg/2016-ml-contest/blob/master/SHandPR/Face_classification_SHPR_GradientBoost.ipynb</a:t>
            </a:r>
            <a:endParaRPr lang="en-US" sz="9600" cap="none" dirty="0" smtClean="0"/>
          </a:p>
          <a:p>
            <a:pPr marL="0" lvl="1" indent="0">
              <a:buClrTx/>
              <a:buNone/>
            </a:pPr>
            <a:endParaRPr lang="en-US" sz="2400" dirty="0" smtClean="0"/>
          </a:p>
          <a:p>
            <a:pPr lvl="1"/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85362" cy="91030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did winning team do better? LA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3540" y="1377387"/>
            <a:ext cx="11307394" cy="465255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Feature extraction based on Paolo </a:t>
            </a:r>
            <a:r>
              <a:rPr lang="en-US" sz="2400" cap="none" dirty="0" err="1" smtClean="0"/>
              <a:t>Bestagini’s</a:t>
            </a:r>
            <a:r>
              <a:rPr lang="en-US" sz="2400" cap="none" dirty="0" smtClean="0"/>
              <a:t> 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Model tuning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Missing values were substituted by mean value of PE in dataset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err="1" smtClean="0"/>
              <a:t>XGradientBoost</a:t>
            </a:r>
            <a:r>
              <a:rPr lang="en-US" sz="2400" cap="none" dirty="0" smtClean="0"/>
              <a:t> classifier (Boosted trees)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Regularization inbuilt to prevent over fitting of data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Parallel processing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Handling missing values and built in cross validation. In Gradient boost, we have to use grid search on test data or cross validation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72" y="60701"/>
            <a:ext cx="11541889" cy="69038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can we improve &amp; 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2600" y="785833"/>
            <a:ext cx="10895314" cy="4978359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Feature selection based on geology 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Augmenting of features based on depth done. Perhaps another feature can help in clustering better?</a:t>
            </a:r>
          </a:p>
          <a:p>
            <a:pPr marL="804863" lvl="1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Perhaps “weighting” can be more intelligent. Maybe some features are more important than others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Understand more about GBM parameters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Try </a:t>
            </a:r>
            <a:r>
              <a:rPr lang="en-US" sz="2800" cap="none" dirty="0"/>
              <a:t>neural network </a:t>
            </a:r>
            <a:r>
              <a:rPr lang="en-US" sz="2800" cap="none" dirty="0" smtClean="0"/>
              <a:t>algorithm</a:t>
            </a:r>
            <a:endParaRPr lang="en-US" sz="28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1" y="3541853"/>
            <a:ext cx="11218333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6" y="190254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LESSONS LEARNt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884" y="1620456"/>
            <a:ext cx="10675716" cy="41707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Random initialization of seed is very important to get good results(Repeat) for clustering algorithms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It is fairly simple to perform and present quite complex scientific functions using Python and </a:t>
            </a:r>
            <a:r>
              <a:rPr lang="en-US" sz="2400" cap="none" dirty="0" err="1"/>
              <a:t>Jupyter</a:t>
            </a:r>
            <a:r>
              <a:rPr lang="en-US" sz="2400" cap="none" dirty="0"/>
              <a:t> notebooks.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GitHub provides a good collaboration system, but takes a while to get to grips with (getting out of the TFS mindset).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The GitHub open source community is a good place to experience new languages and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EC46C-8B26-42A4-9F09-BA95812C9F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90" y="88739"/>
            <a:ext cx="9905998" cy="1253924"/>
          </a:xfrm>
        </p:spPr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0942" y="1041722"/>
            <a:ext cx="10967451" cy="5210989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One member had just done a course on machine learning (</a:t>
            </a:r>
            <a:r>
              <a:rPr lang="en-US" sz="2400" cap="none" dirty="0" smtClean="0"/>
              <a:t>Coursera)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Looked for </a:t>
            </a:r>
            <a:r>
              <a:rPr lang="en-US" sz="2400" cap="none" dirty="0" smtClean="0"/>
              <a:t>an opportunity to put this into practice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October 2016: Article in “Leading Edge” magazine on machine learning contest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Geoscience = Data Science + Big Data = machine learning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>
                <a:hlinkClick r:id="rId2"/>
              </a:rPr>
              <a:t>http://wiki.seg.org/wiki/Facies_classification_using_machine_learning</a:t>
            </a:r>
            <a:endParaRPr lang="en-US" sz="2400" cap="none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200" cap="none" dirty="0" smtClean="0"/>
              <a:t>Challenged </a:t>
            </a:r>
            <a:r>
              <a:rPr lang="en-US" sz="2200" cap="none" dirty="0"/>
              <a:t>readers to build on the naïve solution presented in the article using the code provided in a GitHub </a:t>
            </a:r>
            <a:r>
              <a:rPr lang="en-US" sz="2200" cap="none" dirty="0" smtClean="0"/>
              <a:t>repository.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>
                <a:hlinkClick r:id="rId3"/>
              </a:rPr>
              <a:t>https://github.com/seg/2016-ml-contest/</a:t>
            </a:r>
            <a:endParaRPr lang="en-US" sz="2400" cap="none" dirty="0" smtClean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200" cap="none" dirty="0" smtClean="0"/>
              <a:t>~40 teams</a:t>
            </a: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41915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pPr algn="l"/>
            <a:r>
              <a:rPr lang="en-US" dirty="0" smtClean="0"/>
              <a:t>What was the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5114" y="1122744"/>
            <a:ext cx="10948686" cy="562462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/>
              <a:t>Identify facies based on a variety of well </a:t>
            </a:r>
            <a:r>
              <a:rPr lang="en-US" sz="2800" cap="none" dirty="0" smtClean="0"/>
              <a:t>data.</a:t>
            </a:r>
          </a:p>
          <a:p>
            <a:pPr marL="804863" lvl="1" indent="-457200">
              <a:buClrTx/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Get the best F1 score (a measure of a test’s accuracy).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Learn about basic data science and various machine learning algorithms.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/>
              <a:t>For us, </a:t>
            </a:r>
            <a:r>
              <a:rPr lang="en-US" sz="2800" cap="none" dirty="0" smtClean="0"/>
              <a:t>get </a:t>
            </a:r>
            <a:r>
              <a:rPr lang="en-US" sz="2800" cap="none" dirty="0"/>
              <a:t>outside </a:t>
            </a:r>
            <a:r>
              <a:rPr lang="en-US" sz="2800" cap="none" dirty="0" smtClean="0"/>
              <a:t>our comfort </a:t>
            </a:r>
            <a:r>
              <a:rPr lang="en-US" sz="2800" cap="none" dirty="0"/>
              <a:t>zones and explore some tools and techniques we don’t encounter in our day-to-day </a:t>
            </a:r>
            <a:r>
              <a:rPr lang="en-US" sz="2800" cap="none" dirty="0" smtClean="0"/>
              <a:t>jobs.</a:t>
            </a:r>
          </a:p>
        </p:txBody>
      </p:sp>
    </p:spTree>
    <p:extLst>
      <p:ext uri="{BB962C8B-B14F-4D97-AF65-F5344CB8AC3E}">
        <p14:creationId xmlns:p14="http://schemas.microsoft.com/office/powerpoint/2010/main" val="2773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65" y="158091"/>
            <a:ext cx="10515600" cy="700277"/>
          </a:xfrm>
        </p:spPr>
        <p:txBody>
          <a:bodyPr>
            <a:normAutofit/>
          </a:bodyPr>
          <a:lstStyle/>
          <a:p>
            <a:r>
              <a:rPr lang="en-US" dirty="0" smtClean="0"/>
              <a:t>What did we have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2365" y="858368"/>
            <a:ext cx="10515600" cy="510994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Machine </a:t>
            </a:r>
            <a:r>
              <a:rPr lang="en-US" sz="2400" cap="none" dirty="0"/>
              <a:t>learning</a:t>
            </a:r>
          </a:p>
          <a:p>
            <a:pPr lvl="2"/>
            <a:r>
              <a:rPr lang="en-US" sz="1800" cap="none" dirty="0"/>
              <a:t>https://www.coursera.org/learn/machine-learning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/>
              <a:t>Python</a:t>
            </a:r>
          </a:p>
          <a:p>
            <a:pPr lvl="2"/>
            <a:r>
              <a:rPr lang="en-US" sz="1800" cap="none" dirty="0"/>
              <a:t>Dynamically-typed language emphasizing code readability and brevity</a:t>
            </a:r>
            <a:r>
              <a:rPr lang="en-US" sz="1800" cap="none" dirty="0" smtClean="0"/>
              <a:t>.</a:t>
            </a:r>
          </a:p>
          <a:p>
            <a:pPr lvl="2"/>
            <a:r>
              <a:rPr lang="en-US" sz="1800" cap="none" dirty="0" smtClean="0"/>
              <a:t>Widely-considered best language for machine learning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cap="none" dirty="0" smtClean="0"/>
              <a:t>portable, free, mature, more readable, shallower learning curve</a:t>
            </a:r>
          </a:p>
          <a:p>
            <a:pPr lvl="2"/>
            <a:r>
              <a:rPr lang="en-US" sz="1800" cap="none" dirty="0" err="1" smtClean="0"/>
              <a:t>scikit</a:t>
            </a:r>
            <a:r>
              <a:rPr lang="en-US" sz="1800" cap="none" dirty="0" smtClean="0"/>
              <a:t>-learn machine learning library </a:t>
            </a:r>
            <a:r>
              <a:rPr lang="en-US" sz="1800" cap="none" dirty="0"/>
              <a:t>(</a:t>
            </a:r>
            <a:r>
              <a:rPr lang="en-US" sz="1800" cap="none" dirty="0">
                <a:hlinkClick r:id="rId2"/>
              </a:rPr>
              <a:t>http://scikit-learn.org</a:t>
            </a:r>
            <a:r>
              <a:rPr lang="en-US" sz="1800" cap="none" dirty="0" smtClean="0">
                <a:hlinkClick r:id="rId2"/>
              </a:rPr>
              <a:t>/</a:t>
            </a:r>
            <a:r>
              <a:rPr lang="en-US" sz="1800" cap="none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Anaconda</a:t>
            </a:r>
            <a:endParaRPr lang="en-US" sz="2400" cap="none" dirty="0"/>
          </a:p>
          <a:p>
            <a:pPr lvl="2"/>
            <a:r>
              <a:rPr lang="en-US" sz="1800" cap="none" dirty="0" smtClean="0"/>
              <a:t>Combination of a Python </a:t>
            </a:r>
            <a:r>
              <a:rPr lang="en-US" sz="1800" cap="none" dirty="0"/>
              <a:t>distribution and package </a:t>
            </a:r>
            <a:r>
              <a:rPr lang="en-US" sz="1800" cap="none" dirty="0" smtClean="0"/>
              <a:t>management software.</a:t>
            </a:r>
            <a:endParaRPr lang="en-US" sz="1800" cap="none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err="1"/>
              <a:t>Jupyter</a:t>
            </a:r>
            <a:r>
              <a:rPr lang="en-US" sz="2400" cap="none" dirty="0"/>
              <a:t> Notebook</a:t>
            </a:r>
          </a:p>
          <a:p>
            <a:pPr lvl="2"/>
            <a:r>
              <a:rPr lang="en-US" sz="1800" cap="none" dirty="0"/>
              <a:t>Web-based </a:t>
            </a:r>
            <a:r>
              <a:rPr lang="en-US" sz="1800" cap="none" dirty="0" smtClean="0"/>
              <a:t>package for creation </a:t>
            </a:r>
            <a:r>
              <a:rPr lang="en-US" sz="1800" cap="none" dirty="0"/>
              <a:t>and sharing of </a:t>
            </a:r>
            <a:r>
              <a:rPr lang="en-US" sz="1800" cap="none" dirty="0" smtClean="0"/>
              <a:t>code</a:t>
            </a:r>
            <a:r>
              <a:rPr lang="en-US" sz="1800" cap="none" dirty="0"/>
              <a:t>, equations and visualizations.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GitHub</a:t>
            </a:r>
            <a:endParaRPr lang="en-US" sz="2400" cap="none" dirty="0"/>
          </a:p>
          <a:p>
            <a:pPr lvl="2"/>
            <a:r>
              <a:rPr lang="en-US" sz="1800" cap="none" dirty="0" err="1"/>
              <a:t>Git</a:t>
            </a:r>
            <a:r>
              <a:rPr lang="en-US" sz="1800" cap="none" dirty="0"/>
              <a:t>-based version control </a:t>
            </a:r>
            <a:r>
              <a:rPr lang="en-US" sz="1800" cap="none" dirty="0" smtClean="0"/>
              <a:t>repository.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65" y="158091"/>
            <a:ext cx="10515600" cy="700277"/>
          </a:xfrm>
        </p:spPr>
        <p:txBody>
          <a:bodyPr>
            <a:normAutofit/>
          </a:bodyPr>
          <a:lstStyle/>
          <a:p>
            <a:r>
              <a:rPr lang="en-US" dirty="0" smtClean="0"/>
              <a:t>SNAPSHOT of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2" y="1002060"/>
            <a:ext cx="6417812" cy="1894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49" y="3244449"/>
            <a:ext cx="4604616" cy="27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2" y="3244449"/>
            <a:ext cx="4989568" cy="31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7" y="137686"/>
            <a:ext cx="5661250" cy="566053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0263" y="785972"/>
            <a:ext cx="7861418" cy="588104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Data set is from University of Kansas Class </a:t>
            </a:r>
            <a:r>
              <a:rPr lang="en-US" sz="2800" cap="none" dirty="0"/>
              <a:t>exercise on the Hugoton and </a:t>
            </a:r>
            <a:r>
              <a:rPr lang="en-US" sz="2800" cap="none" dirty="0" err="1"/>
              <a:t>Panoma</a:t>
            </a:r>
            <a:r>
              <a:rPr lang="en-US" sz="2800" cap="none" dirty="0"/>
              <a:t> gas </a:t>
            </a:r>
            <a:r>
              <a:rPr lang="en-US" sz="2800" cap="none" dirty="0" smtClean="0"/>
              <a:t>fields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/>
              <a:t>S</a:t>
            </a:r>
            <a:r>
              <a:rPr lang="en-US" sz="2800" cap="none" dirty="0" smtClean="0"/>
              <a:t>even </a:t>
            </a:r>
            <a:r>
              <a:rPr lang="en-US" sz="2800" cap="none" dirty="0"/>
              <a:t>features (five wireline log measurements and two indicator variables) and a facies label at half-foot depth </a:t>
            </a:r>
            <a:r>
              <a:rPr lang="en-US" sz="2800" cap="none" dirty="0" smtClean="0"/>
              <a:t>intervals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Train the data set to classify known data correctly, then test the classifier on an “unknown” data set.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cap="none" dirty="0" smtClean="0"/>
              <a:t>Blind wells held back by organizers (not revealed) to finally get an accuracy score (predicting </a:t>
            </a:r>
            <a:r>
              <a:rPr lang="en-US" sz="2800" cap="none" dirty="0" err="1" smtClean="0"/>
              <a:t>facies</a:t>
            </a:r>
            <a:r>
              <a:rPr lang="en-US" sz="2800" cap="none" dirty="0" smtClean="0"/>
              <a:t> correctly)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552" y="363391"/>
            <a:ext cx="3787448" cy="247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52" y="3482632"/>
            <a:ext cx="3365881" cy="22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0"/>
            <a:ext cx="11220451" cy="70155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Dataset conditioning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2600" y="841735"/>
            <a:ext cx="11218333" cy="108307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Important step before applying any machine learning algorithm -&gt; TIDY UP THE DATA! (missing data, feature scaling and normalization)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Advantage of Python &amp;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 - able to graph the data relatively simply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46" y="2064993"/>
            <a:ext cx="3568683" cy="32974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224" y="5362456"/>
            <a:ext cx="316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Arial Narrow" pitchFamily="34" charset="0"/>
              </a:rPr>
              <a:t>Crossplot</a:t>
            </a:r>
            <a:r>
              <a:rPr lang="en-US" sz="1600" dirty="0" smtClean="0">
                <a:solidFill>
                  <a:schemeClr val="tx2"/>
                </a:solidFill>
                <a:latin typeface="Arial Narrow" pitchFamily="34" charset="0"/>
              </a:rPr>
              <a:t> between various well properties-&gt; </a:t>
            </a:r>
            <a:r>
              <a:rPr lang="en-US" sz="1600" dirty="0" err="1" smtClean="0">
                <a:solidFill>
                  <a:schemeClr val="tx2"/>
                </a:solidFill>
                <a:latin typeface="Arial Narrow" pitchFamily="34" charset="0"/>
              </a:rPr>
              <a:t>seaborn</a:t>
            </a:r>
            <a:r>
              <a:rPr lang="en-US" sz="1600" dirty="0" smtClean="0">
                <a:solidFill>
                  <a:schemeClr val="tx2"/>
                </a:solidFill>
                <a:latin typeface="Arial Narrow" pitchFamily="34" charset="0"/>
              </a:rPr>
              <a:t> library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34" y="2173365"/>
            <a:ext cx="6468451" cy="3297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5267" y="5470828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Lithological facies per well</a:t>
            </a:r>
          </a:p>
        </p:txBody>
      </p:sp>
    </p:spTree>
    <p:extLst>
      <p:ext uri="{BB962C8B-B14F-4D97-AF65-F5344CB8AC3E}">
        <p14:creationId xmlns:p14="http://schemas.microsoft.com/office/powerpoint/2010/main" val="29510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/>
          </a:bodyPr>
          <a:lstStyle/>
          <a:p>
            <a:r>
              <a:rPr lang="en-US" dirty="0" smtClean="0"/>
              <a:t>What did we attempt?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00177" y="949687"/>
            <a:ext cx="10515600" cy="50974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Algorithms investigated: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Support Vector Machine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Logistical Regression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KNN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Random Forest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dirty="0"/>
              <a:t>M</a:t>
            </a:r>
            <a:r>
              <a:rPr lang="en-US" sz="2400" dirty="0" smtClean="0"/>
              <a:t>ajority </a:t>
            </a:r>
            <a:r>
              <a:rPr lang="en-US" sz="2400" dirty="0"/>
              <a:t>V</a:t>
            </a:r>
            <a:r>
              <a:rPr lang="en-US" sz="2400" dirty="0" smtClean="0"/>
              <a:t>oting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Gradient Boosting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2400" cap="none" dirty="0" smtClean="0"/>
              <a:t>All attempts captured in the following GitHub repository: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github.com/oclipa/2016-ml-contest/tree/master/SHandPR</a:t>
            </a:r>
            <a:endParaRPr lang="en-US" sz="2400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19303"/>
            <a:ext cx="6376954" cy="630530"/>
          </a:xfrm>
        </p:spPr>
        <p:txBody>
          <a:bodyPr>
            <a:noAutofit/>
          </a:bodyPr>
          <a:lstStyle/>
          <a:p>
            <a:r>
              <a:rPr lang="en-US" sz="4000" dirty="0" smtClean="0"/>
              <a:t>Initial solution: 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8509" y="1546120"/>
            <a:ext cx="11173104" cy="502136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S</a:t>
            </a:r>
            <a:r>
              <a:rPr lang="en-US" sz="2400" cap="none" dirty="0" smtClean="0"/>
              <a:t>upport Vector </a:t>
            </a:r>
            <a:r>
              <a:rPr lang="en-US" sz="2400" cap="none" dirty="0"/>
              <a:t>M</a:t>
            </a:r>
            <a:r>
              <a:rPr lang="en-US" sz="2400" cap="none" dirty="0" smtClean="0"/>
              <a:t>achines attempt to identify a “hyperplane” along which data can be clearly separated (i.e. classified</a:t>
            </a:r>
            <a:r>
              <a:rPr lang="en-US" sz="2400" cap="none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Uses the kernel functions provided by </a:t>
            </a:r>
            <a:r>
              <a:rPr lang="en-US" sz="2400" cap="none" dirty="0" err="1"/>
              <a:t>scikit</a:t>
            </a:r>
            <a:r>
              <a:rPr lang="en-US" sz="2400" cap="none" dirty="0"/>
              <a:t>-learn:</a:t>
            </a:r>
          </a:p>
          <a:p>
            <a:pPr marL="804863" lvl="1" indent="-457200">
              <a:buClrTx/>
              <a:buFont typeface="Wingdings" pitchFamily="2" charset="2"/>
              <a:buChar char="q"/>
            </a:pPr>
            <a:r>
              <a:rPr lang="en-US" sz="2400" cap="none" dirty="0">
                <a:hlinkClick r:id="rId2"/>
              </a:rPr>
              <a:t>http://scikit-learn.org/stable/modules/svm.html#svm-kernels</a:t>
            </a:r>
            <a:endParaRPr lang="en-US" sz="2400" cap="non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The initial implementation was provided by the organizers:</a:t>
            </a:r>
          </a:p>
          <a:p>
            <a:pPr marL="804863" lvl="1" indent="-457200">
              <a:buClrTx/>
              <a:buFont typeface="Wingdings" pitchFamily="2" charset="2"/>
              <a:buChar char="q"/>
            </a:pPr>
            <a:r>
              <a:rPr lang="en-US" sz="2400" cap="none" dirty="0">
                <a:hlinkClick r:id="rId3"/>
              </a:rPr>
              <a:t>https://github.com/seg/2016-ml-contest/blob/master/Facies_classification.ipynb</a:t>
            </a:r>
            <a:endParaRPr lang="en-US" sz="2400" cap="non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cap="none" dirty="0"/>
              <a:t>Tried to modify regularization parameters like C and gamma as described in notebook.</a:t>
            </a:r>
          </a:p>
          <a:p>
            <a:pPr marL="804863" lvl="1" indent="-457200">
              <a:buClrTx/>
              <a:buFont typeface="Wingdings" pitchFamily="2" charset="2"/>
              <a:buChar char="q"/>
            </a:pPr>
            <a:r>
              <a:rPr lang="en-US" sz="2400" cap="none" dirty="0"/>
              <a:t>Could not improve on the initially reported result.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cap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23025"/>
            <a:ext cx="482600" cy="288925"/>
          </a:xfrm>
          <a:prstGeom prst="rect">
            <a:avLst/>
          </a:prstGeom>
        </p:spPr>
        <p:txBody>
          <a:bodyPr/>
          <a:lstStyle/>
          <a:p>
            <a:fld id="{31F895A0-2E23-4F05-9B04-C9AAD20D7B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43" y="123015"/>
            <a:ext cx="3213162" cy="14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S_global_expertise_temp_dk_812">
  <a:themeElements>
    <a:clrScheme name="SLB DCS dark">
      <a:dk1>
        <a:srgbClr val="000000"/>
      </a:dk1>
      <a:lt1>
        <a:srgbClr val="FFFFFF"/>
      </a:lt1>
      <a:dk2>
        <a:srgbClr val="003366"/>
      </a:dk2>
      <a:lt2>
        <a:srgbClr val="FAFD00"/>
      </a:lt2>
      <a:accent1>
        <a:srgbClr val="79BBD2"/>
      </a:accent1>
      <a:accent2>
        <a:srgbClr val="FC4128"/>
      </a:accent2>
      <a:accent3>
        <a:srgbClr val="FE9F34"/>
      </a:accent3>
      <a:accent4>
        <a:srgbClr val="81017E"/>
      </a:accent4>
      <a:accent5>
        <a:srgbClr val="007A54"/>
      </a:accent5>
      <a:accent6>
        <a:srgbClr val="FAFD00"/>
      </a:accent6>
      <a:hlink>
        <a:srgbClr val="FE9F34"/>
      </a:hlink>
      <a:folHlink>
        <a:srgbClr val="81017E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G11">
  <a:themeElements>
    <a:clrScheme name="OFS colors dark background">
      <a:dk1>
        <a:srgbClr val="003366"/>
      </a:dk1>
      <a:lt1>
        <a:srgbClr val="FFFFFF"/>
      </a:lt1>
      <a:dk2>
        <a:srgbClr val="007A54"/>
      </a:dk2>
      <a:lt2>
        <a:srgbClr val="FAFD00"/>
      </a:lt2>
      <a:accent1>
        <a:srgbClr val="79BBD2"/>
      </a:accent1>
      <a:accent2>
        <a:srgbClr val="FC4128"/>
      </a:accent2>
      <a:accent3>
        <a:srgbClr val="FE9F34"/>
      </a:accent3>
      <a:accent4>
        <a:srgbClr val="81017E"/>
      </a:accent4>
      <a:accent5>
        <a:srgbClr val="007A54"/>
      </a:accent5>
      <a:accent6>
        <a:srgbClr val="FAFD00"/>
      </a:accent6>
      <a:hlink>
        <a:srgbClr val="FE9F34"/>
      </a:hlink>
      <a:folHlink>
        <a:srgbClr val="81017E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chlumberger_Geosolution_theme">
  <a:themeElements>
    <a:clrScheme name="">
      <a:dk1>
        <a:srgbClr val="638547"/>
      </a:dk1>
      <a:lt1>
        <a:srgbClr val="FFFFFF"/>
      </a:lt1>
      <a:dk2>
        <a:srgbClr val="003366"/>
      </a:dk2>
      <a:lt2>
        <a:srgbClr val="FCB822"/>
      </a:lt2>
      <a:accent1>
        <a:srgbClr val="79BBD2"/>
      </a:accent1>
      <a:accent2>
        <a:srgbClr val="E6382B"/>
      </a:accent2>
      <a:accent3>
        <a:srgbClr val="AAADB8"/>
      </a:accent3>
      <a:accent4>
        <a:srgbClr val="DADADA"/>
      </a:accent4>
      <a:accent5>
        <a:srgbClr val="BEDAE5"/>
      </a:accent5>
      <a:accent6>
        <a:srgbClr val="D03226"/>
      </a:accent6>
      <a:hlink>
        <a:srgbClr val="ED840A"/>
      </a:hlink>
      <a:folHlink>
        <a:srgbClr val="7E337E"/>
      </a:folHlink>
    </a:clrScheme>
    <a:fontScheme name="AG WG review template - 9-08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397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397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</a:objectDefaults>
  <a:extraClrSchemeLst>
    <a:extraClrScheme>
      <a:clrScheme name="AG WG review template - 9-08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 WG review template - 9-08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 WG review template - 9-08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 WG review template - 9-08 4">
        <a:dk1>
          <a:srgbClr val="007A54"/>
        </a:dk1>
        <a:lt1>
          <a:srgbClr val="FFFFFF"/>
        </a:lt1>
        <a:dk2>
          <a:srgbClr val="003366"/>
        </a:dk2>
        <a:lt2>
          <a:srgbClr val="FAFD00"/>
        </a:lt2>
        <a:accent1>
          <a:srgbClr val="79BBD2"/>
        </a:accent1>
        <a:accent2>
          <a:srgbClr val="FE9F34"/>
        </a:accent2>
        <a:accent3>
          <a:srgbClr val="AAADB8"/>
        </a:accent3>
        <a:accent4>
          <a:srgbClr val="DADADA"/>
        </a:accent4>
        <a:accent5>
          <a:srgbClr val="BEDAE5"/>
        </a:accent5>
        <a:accent6>
          <a:srgbClr val="E6902E"/>
        </a:accent6>
        <a:hlink>
          <a:srgbClr val="FC4128"/>
        </a:hlink>
        <a:folHlink>
          <a:srgbClr val="81017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G WG review template - 9-08">
  <a:themeElements>
    <a:clrScheme name="">
      <a:dk1>
        <a:srgbClr val="638547"/>
      </a:dk1>
      <a:lt1>
        <a:srgbClr val="FFFFFF"/>
      </a:lt1>
      <a:dk2>
        <a:srgbClr val="003366"/>
      </a:dk2>
      <a:lt2>
        <a:srgbClr val="FCB822"/>
      </a:lt2>
      <a:accent1>
        <a:srgbClr val="79BBD2"/>
      </a:accent1>
      <a:accent2>
        <a:srgbClr val="E6382B"/>
      </a:accent2>
      <a:accent3>
        <a:srgbClr val="AAADB8"/>
      </a:accent3>
      <a:accent4>
        <a:srgbClr val="DADADA"/>
      </a:accent4>
      <a:accent5>
        <a:srgbClr val="BEDAE5"/>
      </a:accent5>
      <a:accent6>
        <a:srgbClr val="D03226"/>
      </a:accent6>
      <a:hlink>
        <a:srgbClr val="ED840A"/>
      </a:hlink>
      <a:folHlink>
        <a:srgbClr val="7E337E"/>
      </a:folHlink>
    </a:clrScheme>
    <a:fontScheme name="AG WG review template - 9-08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397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397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</a:objectDefaults>
  <a:extraClrSchemeLst>
    <a:extraClrScheme>
      <a:clrScheme name="AG WG review template - 9-08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 WG review template - 9-08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 WG review template - 9-08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 WG review template - 9-08 4">
        <a:dk1>
          <a:srgbClr val="007A54"/>
        </a:dk1>
        <a:lt1>
          <a:srgbClr val="FFFFFF"/>
        </a:lt1>
        <a:dk2>
          <a:srgbClr val="003366"/>
        </a:dk2>
        <a:lt2>
          <a:srgbClr val="FAFD00"/>
        </a:lt2>
        <a:accent1>
          <a:srgbClr val="79BBD2"/>
        </a:accent1>
        <a:accent2>
          <a:srgbClr val="FE9F34"/>
        </a:accent2>
        <a:accent3>
          <a:srgbClr val="AAADB8"/>
        </a:accent3>
        <a:accent4>
          <a:srgbClr val="DADADA"/>
        </a:accent4>
        <a:accent5>
          <a:srgbClr val="BEDAE5"/>
        </a:accent5>
        <a:accent6>
          <a:srgbClr val="E6902E"/>
        </a:accent6>
        <a:hlink>
          <a:srgbClr val="FC4128"/>
        </a:hlink>
        <a:folHlink>
          <a:srgbClr val="81017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TS_global_expertise_16x9_temp_lt_812(1)">
  <a:themeElements>
    <a:clrScheme name="SLB DCS dark">
      <a:dk1>
        <a:srgbClr val="000000"/>
      </a:dk1>
      <a:lt1>
        <a:srgbClr val="FFFFFF"/>
      </a:lt1>
      <a:dk2>
        <a:srgbClr val="003366"/>
      </a:dk2>
      <a:lt2>
        <a:srgbClr val="FAFD00"/>
      </a:lt2>
      <a:accent1>
        <a:srgbClr val="79BBD2"/>
      </a:accent1>
      <a:accent2>
        <a:srgbClr val="FC4128"/>
      </a:accent2>
      <a:accent3>
        <a:srgbClr val="FE9F34"/>
      </a:accent3>
      <a:accent4>
        <a:srgbClr val="81017E"/>
      </a:accent4>
      <a:accent5>
        <a:srgbClr val="007A54"/>
      </a:accent5>
      <a:accent6>
        <a:srgbClr val="FAFD00"/>
      </a:accent6>
      <a:hlink>
        <a:srgbClr val="FE9F34"/>
      </a:hlink>
      <a:folHlink>
        <a:srgbClr val="81017E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  <a:latin typeface="Arial Narrow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%CLASSIFICATIONDATETIME%">12:24 06/02/2017</XMLData>
</file>

<file path=customXml/item3.xml><?xml version="1.0" encoding="utf-8"?>
<XMLData TextToDisplay="%HOSTNAME%">SLB-5XN3462.DIR.slb.com</XMLData>
</file>

<file path=customXml/item4.xml><?xml version="1.0" encoding="utf-8"?>
<XMLData TextToDisplay="%USERNAME%">SHall4</XMLData>
</file>

<file path=customXml/item5.xml><?xml version="1.0" encoding="utf-8"?>
<XMLData TextToDisplay="%EMAILADDRESS%">SHall4@slb.com</XMLData>
</file>

<file path=customXml/item6.xml><?xml version="1.0" encoding="utf-8"?>
<XMLData TextToDisplay="RightsWATCHMark">4|SCHLUMBERGER-Internal-PRIVATE|{00000000-0000-0000-0000-000000000000}</XMLData>
</file>

<file path=customXml/itemProps1.xml><?xml version="1.0" encoding="utf-8"?>
<ds:datastoreItem xmlns:ds="http://schemas.openxmlformats.org/officeDocument/2006/customXml" ds:itemID="{A3F5A16B-F4D2-42E4-84D6-D0379CB9E826}">
  <ds:schemaRefs/>
</ds:datastoreItem>
</file>

<file path=customXml/itemProps2.xml><?xml version="1.0" encoding="utf-8"?>
<ds:datastoreItem xmlns:ds="http://schemas.openxmlformats.org/officeDocument/2006/customXml" ds:itemID="{D81FF863-2C88-4CEE-B83A-1A472245BE37}">
  <ds:schemaRefs/>
</ds:datastoreItem>
</file>

<file path=customXml/itemProps3.xml><?xml version="1.0" encoding="utf-8"?>
<ds:datastoreItem xmlns:ds="http://schemas.openxmlformats.org/officeDocument/2006/customXml" ds:itemID="{02B103F5-3E77-4437-A257-6D23CA2FD680}">
  <ds:schemaRefs/>
</ds:datastoreItem>
</file>

<file path=customXml/itemProps4.xml><?xml version="1.0" encoding="utf-8"?>
<ds:datastoreItem xmlns:ds="http://schemas.openxmlformats.org/officeDocument/2006/customXml" ds:itemID="{3848FBB8-AE5E-431D-A069-62C7159E5994}">
  <ds:schemaRefs/>
</ds:datastoreItem>
</file>

<file path=customXml/itemProps5.xml><?xml version="1.0" encoding="utf-8"?>
<ds:datastoreItem xmlns:ds="http://schemas.openxmlformats.org/officeDocument/2006/customXml" ds:itemID="{BC44EBF5-E9CC-4113-919F-6687D9ADA527}">
  <ds:schemaRefs/>
</ds:datastoreItem>
</file>

<file path=customXml/itemProps6.xml><?xml version="1.0" encoding="utf-8"?>
<ds:datastoreItem xmlns:ds="http://schemas.openxmlformats.org/officeDocument/2006/customXml" ds:itemID="{C43F4E8B-973A-44B4-BBEE-EC77008EB10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Petrobras_TCT_workflow&amp;results_22_05_2014_rev02</Template>
  <TotalTime>12875</TotalTime>
  <Words>1072</Words>
  <Application>Microsoft Office PowerPoint</Application>
  <PresentationFormat>Widescreen</PresentationFormat>
  <Paragraphs>130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Narrow</vt:lpstr>
      <vt:lpstr>Calibri</vt:lpstr>
      <vt:lpstr>Corbel</vt:lpstr>
      <vt:lpstr>Franklin Gothic Medium</vt:lpstr>
      <vt:lpstr>Tw Cen MT</vt:lpstr>
      <vt:lpstr>Wingdings</vt:lpstr>
      <vt:lpstr>PTS_global_expertise_temp_dk_812</vt:lpstr>
      <vt:lpstr>ThemeG11</vt:lpstr>
      <vt:lpstr>Schlumberger_Geosolution_theme</vt:lpstr>
      <vt:lpstr>AG WG review template - 9-08</vt:lpstr>
      <vt:lpstr>Custom Design</vt:lpstr>
      <vt:lpstr>PTS_global_expertise_16x9_temp_lt_812(1)</vt:lpstr>
      <vt:lpstr>Droplet</vt:lpstr>
      <vt:lpstr>Adventures in machine learning</vt:lpstr>
      <vt:lpstr>Background</vt:lpstr>
      <vt:lpstr>What was the goal?</vt:lpstr>
      <vt:lpstr>What did we have to learn</vt:lpstr>
      <vt:lpstr>SNAPSHOT of JuPYTER NOTEBOOK</vt:lpstr>
      <vt:lpstr>Problem statement</vt:lpstr>
      <vt:lpstr>Dataset conditioning</vt:lpstr>
      <vt:lpstr>What did we attempt?</vt:lpstr>
      <vt:lpstr>Initial solution: SVM</vt:lpstr>
      <vt:lpstr>Logistical Regression</vt:lpstr>
      <vt:lpstr>K Nearest Neighbours</vt:lpstr>
      <vt:lpstr>Majority Voting</vt:lpstr>
      <vt:lpstr>Final Entry</vt:lpstr>
      <vt:lpstr>What did winning team do better? LA Team</vt:lpstr>
      <vt:lpstr>What can we improve &amp; where next?</vt:lpstr>
      <vt:lpstr>LESSONS LEARNt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Medina</dc:creator>
  <cp:lastModifiedBy>Priyanka Raghavan</cp:lastModifiedBy>
  <cp:revision>466</cp:revision>
  <cp:lastPrinted>2016-02-09T19:38:47Z</cp:lastPrinted>
  <dcterms:created xsi:type="dcterms:W3CDTF">2014-07-07T08:57:39Z</dcterms:created>
  <dcterms:modified xsi:type="dcterms:W3CDTF">2017-03-04T14:45:49Z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4|SCHLUMBERGER-Internal-PRIVATE|{00000000-0000-0000-0000-000000000000}</vt:lpwstr>
  </property>
</Properties>
</file>