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  <p:sldMasterId id="2147483676" r:id="rId2"/>
    <p:sldMasterId id="2147483697" r:id="rId3"/>
    <p:sldMasterId id="2147483718" r:id="rId4"/>
    <p:sldMasterId id="2147483739" r:id="rId5"/>
    <p:sldMasterId id="2147483758" r:id="rId6"/>
  </p:sldMasterIdLst>
  <p:notesMasterIdLst>
    <p:notesMasterId r:id="rId14"/>
  </p:notesMasterIdLst>
  <p:sldIdLst>
    <p:sldId id="277" r:id="rId7"/>
    <p:sldId id="295" r:id="rId8"/>
    <p:sldId id="292" r:id="rId9"/>
    <p:sldId id="293" r:id="rId10"/>
    <p:sldId id="285" r:id="rId11"/>
    <p:sldId id="291" r:id="rId12"/>
    <p:sldId id="29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Цифровая экономика" id="{B68D5F6B-FA36-47AE-9849-00A118FB7B45}">
          <p14:sldIdLst>
            <p14:sldId id="277"/>
            <p14:sldId id="295"/>
            <p14:sldId id="292"/>
            <p14:sldId id="293"/>
            <p14:sldId id="285"/>
            <p14:sldId id="291"/>
            <p14:sldId id="29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Стасюк" initials="Ю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CF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6" autoAdjust="0"/>
    <p:restoredTop sz="96187" autoAdjust="0"/>
  </p:normalViewPr>
  <p:slideViewPr>
    <p:cSldViewPr snapToGrid="0">
      <p:cViewPr varScale="1">
        <p:scale>
          <a:sx n="69" d="100"/>
          <a:sy n="69" d="100"/>
        </p:scale>
        <p:origin x="-46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810D7-57DE-43FD-B44D-243E53777320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45A80-2071-400C-9BC8-CF4248F46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07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2 (фирменный узо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Инфографика\ВШЭ\00_Презентации и материалы\Материалы для наших презентаций\Материалы для экспериментов-0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9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115284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chemeClr val="bg1"/>
                </a:solidFill>
                <a:latin typeface="Baskerville"/>
                <a:cs typeface="Baskerville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757083" y="3950971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Baskerville"/>
                <a:cs typeface="Baskerville"/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7262287" y="6157251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>
                <a:solidFill>
                  <a:schemeClr val="bg1"/>
                </a:solidFill>
                <a:latin typeface="Baskerville"/>
                <a:cs typeface="Baskerville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9" name="Picture 4" descr="D:\Инфографика\ВШЭ\00_Презентации и материалы\Логотипы ВШЭ\_hse_color_kvadrat_white_e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59" y="4895779"/>
            <a:ext cx="1716682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70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новой главы/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56712" y="2423162"/>
            <a:ext cx="11074401" cy="2019300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rgbClr val="1C5C99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5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5688981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6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472888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31" y="294293"/>
            <a:ext cx="555789" cy="5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1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3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20040" y="274637"/>
            <a:ext cx="1166876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1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1" y="1295403"/>
            <a:ext cx="5506721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209062" y="274637"/>
            <a:ext cx="10749281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Holder 3"/>
          <p:cNvSpPr>
            <a:spLocks noGrp="1"/>
          </p:cNvSpPr>
          <p:nvPr>
            <p:ph type="body" idx="10" hasCustomPrompt="1"/>
          </p:nvPr>
        </p:nvSpPr>
        <p:spPr>
          <a:xfrm>
            <a:off x="6288047" y="1295403"/>
            <a:ext cx="568046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pic>
        <p:nvPicPr>
          <p:cNvPr id="8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1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8"/>
          <p:cNvSpPr>
            <a:spLocks noGrp="1"/>
          </p:cNvSpPr>
          <p:nvPr>
            <p:ph type="pic" sz="quarter" idx="12"/>
          </p:nvPr>
        </p:nvSpPr>
        <p:spPr>
          <a:xfrm>
            <a:off x="7609841" y="1318261"/>
            <a:ext cx="4368801" cy="51739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4972" y="1295403"/>
            <a:ext cx="6807199" cy="520446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209040" y="274637"/>
            <a:ext cx="1065784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9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иаграмма 8"/>
          <p:cNvSpPr>
            <a:spLocks noGrp="1"/>
          </p:cNvSpPr>
          <p:nvPr>
            <p:ph type="chart" sz="quarter" idx="12"/>
          </p:nvPr>
        </p:nvSpPr>
        <p:spPr>
          <a:xfrm>
            <a:off x="7498080" y="1318263"/>
            <a:ext cx="4500880" cy="5006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r>
              <a:rPr lang="ru-RU" dirty="0"/>
              <a:t>Вставка диаграммы</a:t>
            </a:r>
          </a:p>
        </p:txBody>
      </p:sp>
      <p:sp>
        <p:nvSpPr>
          <p:cNvPr id="15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4970" y="1295400"/>
            <a:ext cx="6847839" cy="504411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209040" y="274637"/>
            <a:ext cx="1065784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17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09041" y="274637"/>
            <a:ext cx="1029208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0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сем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Myriad Pro" pitchFamily="34" charset="0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2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9DB-4C32-4ECA-B2C3-934DF01D3B48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8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3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209040" y="274637"/>
            <a:ext cx="1081024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472888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Baskerville"/>
                <a:cs typeface="Baskerville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31" y="294293"/>
            <a:ext cx="555789" cy="5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43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A82D-36E7-453E-B763-E148B969A82D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29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0" y="288949"/>
            <a:ext cx="894441" cy="6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09040" y="274637"/>
            <a:ext cx="10292080" cy="639763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12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2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+mj-lt"/>
              </a:defRPr>
            </a:lvl1pPr>
            <a:lvl2pPr marL="742913" indent="-285737">
              <a:buFont typeface="Wingdings" panose="05000000000000000000" pitchFamily="2" charset="2"/>
              <a:buChar char="§"/>
              <a:defRPr sz="1600">
                <a:latin typeface="+mj-lt"/>
              </a:defRPr>
            </a:lvl2pPr>
            <a:lvl3pPr marL="1142942" indent="-228589">
              <a:buFont typeface="Courier New" panose="02070309020205020404" pitchFamily="49" charset="0"/>
              <a:buChar char="o"/>
              <a:defRPr sz="1400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4960" y="274637"/>
            <a:ext cx="10810240" cy="639763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8" y="6472888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3" name="Изображение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32" y="294294"/>
            <a:ext cx="555789" cy="5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11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2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+mj-lt"/>
              </a:defRPr>
            </a:lvl1pPr>
            <a:lvl2pPr marL="742913" indent="-285737">
              <a:buFont typeface="Wingdings" panose="05000000000000000000" pitchFamily="2" charset="2"/>
              <a:buChar char="§"/>
              <a:defRPr sz="1600">
                <a:latin typeface="+mj-lt"/>
              </a:defRPr>
            </a:lvl2pPr>
            <a:lvl3pPr marL="1142942" indent="-228589">
              <a:buFont typeface="Courier New" panose="02070309020205020404" pitchFamily="49" charset="0"/>
              <a:buChar char="o"/>
              <a:defRPr sz="1400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4960" y="274637"/>
            <a:ext cx="10810240" cy="639763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8" y="6472888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3" name="Изображение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32" y="294294"/>
            <a:ext cx="555789" cy="5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97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1 (просто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247110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rgbClr val="1C5C99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7327901" y="5529547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7262287" y="6211775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1349275" y="5988064"/>
            <a:ext cx="7183064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lumMod val="95000"/>
                    <a:lumOff val="5000"/>
                  </a:schemeClr>
                </a:solidFill>
                <a:latin typeface="Myriad Pro" pitchFamily="34" charset="0"/>
                <a:ea typeface="+mn-ea"/>
                <a:cs typeface="Myriad Pro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ru-RU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Институт статистических исследований и экономики знаний</a:t>
            </a:r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5688981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75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2 (фирменный узо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Инфографика\ВШЭ\00_Презентации и материалы\Материалы для наших презентаций\Материалы для экспериментов-0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9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115284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chemeClr val="bg1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757083" y="3950971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7262287" y="6157251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7" name="Picture 3" descr="D:\Инфографика\ВШЭ\00_Презентации и материалы\Материалы для наших презентаций\Логотип\Лого для легкой презентации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3" y="4572010"/>
            <a:ext cx="2769445" cy="217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23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3 (угловые узоры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/>
          <p:nvPr userDrawn="1"/>
        </p:nvSpPr>
        <p:spPr>
          <a:xfrm>
            <a:off x="4" y="14"/>
            <a:ext cx="12191997" cy="18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rgbClr val="FFFFFF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" y="16"/>
            <a:ext cx="35941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30" y="3608082"/>
            <a:ext cx="3594100" cy="32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247110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rgbClr val="1C5C99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008" y="4922523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4659393" y="5604751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27204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4 (угловые узоры.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49" y="148600"/>
            <a:ext cx="3594100" cy="32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7" y="3608082"/>
            <a:ext cx="3594100" cy="32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247110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rgbClr val="1C5C99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6079423" y="4922523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6013808" y="5604751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Footer Placeholder 1"/>
          <p:cNvSpPr txBox="1">
            <a:spLocks/>
          </p:cNvSpPr>
          <p:nvPr userDrawn="1"/>
        </p:nvSpPr>
        <p:spPr>
          <a:xfrm>
            <a:off x="1349275" y="515353"/>
            <a:ext cx="7183064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lumMod val="95000"/>
                    <a:lumOff val="5000"/>
                  </a:schemeClr>
                </a:solidFill>
                <a:latin typeface="Myriad Pro" pitchFamily="34" charset="0"/>
                <a:ea typeface="+mn-ea"/>
                <a:cs typeface="Myriad Pro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ru-RU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Институт статистических исследований и экономики знаний</a:t>
            </a:r>
          </a:p>
        </p:txBody>
      </p:sp>
      <p:pic>
        <p:nvPicPr>
          <p:cNvPr id="18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95475"/>
            <a:ext cx="894440" cy="6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927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5 (тематическое фот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761482" y="3588787"/>
            <a:ext cx="10648225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rgbClr val="1C5C99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0" y="144475"/>
            <a:ext cx="12192000" cy="328295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Вставка рисунка</a:t>
            </a:r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7327901" y="5607715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15"/>
          </p:nvPr>
        </p:nvSpPr>
        <p:spPr>
          <a:xfrm>
            <a:off x="7262287" y="6108967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8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5688981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66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новой главы/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56712" y="2423162"/>
            <a:ext cx="11074401" cy="2019300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rgbClr val="1C5C99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5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5688981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11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9600" y="3015156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askerville"/>
                <a:cs typeface="Baskerville"/>
              </a:defRPr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98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472888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31" y="294293"/>
            <a:ext cx="555789" cy="5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14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3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20040" y="274637"/>
            <a:ext cx="1166876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507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1" y="1295403"/>
            <a:ext cx="5506721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209062" y="274637"/>
            <a:ext cx="10749281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Holder 3"/>
          <p:cNvSpPr>
            <a:spLocks noGrp="1"/>
          </p:cNvSpPr>
          <p:nvPr>
            <p:ph type="body" idx="10" hasCustomPrompt="1"/>
          </p:nvPr>
        </p:nvSpPr>
        <p:spPr>
          <a:xfrm>
            <a:off x="6288047" y="1295403"/>
            <a:ext cx="568046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pic>
        <p:nvPicPr>
          <p:cNvPr id="8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10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8"/>
          <p:cNvSpPr>
            <a:spLocks noGrp="1"/>
          </p:cNvSpPr>
          <p:nvPr>
            <p:ph type="pic" sz="quarter" idx="12"/>
          </p:nvPr>
        </p:nvSpPr>
        <p:spPr>
          <a:xfrm>
            <a:off x="7609841" y="1318261"/>
            <a:ext cx="4368801" cy="51739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4972" y="1295403"/>
            <a:ext cx="6807199" cy="520446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209040" y="274637"/>
            <a:ext cx="1065784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409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иаграмма 8"/>
          <p:cNvSpPr>
            <a:spLocks noGrp="1"/>
          </p:cNvSpPr>
          <p:nvPr>
            <p:ph type="chart" sz="quarter" idx="12"/>
          </p:nvPr>
        </p:nvSpPr>
        <p:spPr>
          <a:xfrm>
            <a:off x="7498080" y="1318263"/>
            <a:ext cx="4500880" cy="5006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r>
              <a:rPr lang="ru-RU" dirty="0"/>
              <a:t>Вставка диаграммы</a:t>
            </a:r>
          </a:p>
        </p:txBody>
      </p:sp>
      <p:sp>
        <p:nvSpPr>
          <p:cNvPr id="15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4970" y="1295400"/>
            <a:ext cx="6847839" cy="504411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209040" y="274637"/>
            <a:ext cx="1065784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501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09041" y="274637"/>
            <a:ext cx="1029208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95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сем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Myriad Pro" pitchFamily="34" charset="0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3178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9DB-4C32-4ECA-B2C3-934DF01D3B48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9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2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1351">
                <a:latin typeface="+mj-lt"/>
              </a:defRPr>
            </a:lvl1pPr>
            <a:lvl2pPr marL="557185" indent="-214303">
              <a:buFont typeface="Wingdings" panose="05000000000000000000" pitchFamily="2" charset="2"/>
              <a:buChar char="§"/>
              <a:defRPr sz="1200">
                <a:latin typeface="+mj-lt"/>
              </a:defRPr>
            </a:lvl2pPr>
            <a:lvl3pPr marL="857207" indent="-171442">
              <a:buFont typeface="Courier New" panose="02070309020205020404" pitchFamily="49" charset="0"/>
              <a:buChar char="o"/>
              <a:defRPr sz="1051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4960" y="274640"/>
            <a:ext cx="10810240" cy="639763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9" y="6472888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+mj-lt"/>
                <a:cs typeface="Myriad Arabic" pitchFamily="50" charset="-78"/>
              </a:defRPr>
            </a:lvl1pPr>
          </a:lstStyle>
          <a:p>
            <a:pPr marL="25399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25399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3" name="Изображение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32" y="294297"/>
            <a:ext cx="555789" cy="5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20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3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209040" y="274637"/>
            <a:ext cx="1081024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3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Baskerville"/>
                <a:cs typeface="Baskerville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Baskerville"/>
                <a:cs typeface="Baskerville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Baskerville"/>
                <a:cs typeface="Baskerville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Baskerville"/>
                <a:cs typeface="Baskerville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20040" y="274637"/>
            <a:ext cx="1166876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Baskerville"/>
                <a:cs typeface="Baskerville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3143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A82D-36E7-453E-B763-E148B969A82D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098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0" y="288949"/>
            <a:ext cx="894441" cy="6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09040" y="274637"/>
            <a:ext cx="10292080" cy="639763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323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2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+mj-lt"/>
              </a:defRPr>
            </a:lvl1pPr>
            <a:lvl2pPr marL="742913" indent="-285737">
              <a:buFont typeface="Wingdings" panose="05000000000000000000" pitchFamily="2" charset="2"/>
              <a:buChar char="§"/>
              <a:defRPr sz="1600">
                <a:latin typeface="+mj-lt"/>
              </a:defRPr>
            </a:lvl2pPr>
            <a:lvl3pPr marL="1142942" indent="-228589">
              <a:buFont typeface="Courier New" panose="02070309020205020404" pitchFamily="49" charset="0"/>
              <a:buChar char="o"/>
              <a:defRPr sz="1400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4960" y="274637"/>
            <a:ext cx="10810240" cy="639763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8" y="6472888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3" name="Изображение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32" y="294294"/>
            <a:ext cx="555789" cy="5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221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2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+mj-lt"/>
              </a:defRPr>
            </a:lvl1pPr>
            <a:lvl2pPr marL="742913" indent="-285737">
              <a:buFont typeface="Wingdings" panose="05000000000000000000" pitchFamily="2" charset="2"/>
              <a:buChar char="§"/>
              <a:defRPr sz="1600">
                <a:latin typeface="+mj-lt"/>
              </a:defRPr>
            </a:lvl2pPr>
            <a:lvl3pPr marL="1142942" indent="-228589">
              <a:buFont typeface="Courier New" panose="02070309020205020404" pitchFamily="49" charset="0"/>
              <a:buChar char="o"/>
              <a:defRPr sz="1400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4960" y="274637"/>
            <a:ext cx="10810240" cy="639763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8" y="6472888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3" name="Изображение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32" y="294294"/>
            <a:ext cx="555789" cy="5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387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1 (просто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247110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rgbClr val="1C5C99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7327901" y="5529547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7262287" y="6211775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1349275" y="5988064"/>
            <a:ext cx="7183064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lumMod val="95000"/>
                    <a:lumOff val="5000"/>
                  </a:schemeClr>
                </a:solidFill>
                <a:latin typeface="Myriad Pro" pitchFamily="34" charset="0"/>
                <a:ea typeface="+mn-ea"/>
                <a:cs typeface="Myriad Pro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ru-RU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Институт статистических исследований и экономики знаний</a:t>
            </a:r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5688981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9335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2 (фирменный узо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Инфографика\ВШЭ\00_Презентации и материалы\Материалы для наших презентаций\Материалы для экспериментов-0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9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115284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chemeClr val="bg1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757083" y="3950971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7262287" y="6157251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7" name="Picture 3" descr="D:\Инфографика\ВШЭ\00_Презентации и материалы\Материалы для наших презентаций\Логотип\Лого для легкой презентации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3" y="4572010"/>
            <a:ext cx="2769445" cy="217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9419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3 (угловые узоры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/>
          <p:nvPr userDrawn="1"/>
        </p:nvSpPr>
        <p:spPr>
          <a:xfrm>
            <a:off x="4" y="14"/>
            <a:ext cx="12191997" cy="18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rgbClr val="FFFFFF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" y="16"/>
            <a:ext cx="35941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30" y="3608082"/>
            <a:ext cx="3594100" cy="32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247110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rgbClr val="1C5C99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008" y="4922523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4659393" y="5604751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868217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4 (угловые узоры.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49" y="148600"/>
            <a:ext cx="3594100" cy="32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7" y="3608082"/>
            <a:ext cx="3594100" cy="32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247110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rgbClr val="1C5C99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6079423" y="4922523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6013808" y="5604751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Footer Placeholder 1"/>
          <p:cNvSpPr txBox="1">
            <a:spLocks/>
          </p:cNvSpPr>
          <p:nvPr userDrawn="1"/>
        </p:nvSpPr>
        <p:spPr>
          <a:xfrm>
            <a:off x="1349275" y="515353"/>
            <a:ext cx="7183064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lumMod val="95000"/>
                    <a:lumOff val="5000"/>
                  </a:schemeClr>
                </a:solidFill>
                <a:latin typeface="Myriad Pro" pitchFamily="34" charset="0"/>
                <a:ea typeface="+mn-ea"/>
                <a:cs typeface="Myriad Pro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ru-RU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Институт статистических исследований и экономики знаний</a:t>
            </a:r>
          </a:p>
        </p:txBody>
      </p:sp>
      <p:pic>
        <p:nvPicPr>
          <p:cNvPr id="18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95475"/>
            <a:ext cx="894440" cy="6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62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5 (тематическое фот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761482" y="3588787"/>
            <a:ext cx="10648225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rgbClr val="1C5C99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0" y="144475"/>
            <a:ext cx="12192000" cy="328295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Вставка рисунка</a:t>
            </a:r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7327901" y="5607715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15"/>
          </p:nvPr>
        </p:nvSpPr>
        <p:spPr>
          <a:xfrm>
            <a:off x="7262287" y="6108967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8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5688981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512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новой главы/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56712" y="2423162"/>
            <a:ext cx="11074401" cy="2019300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rgbClr val="1C5C99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5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5688981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80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1 (просто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247110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rgbClr val="1C5C99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7327901" y="5529547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7262287" y="6211775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1349275" y="5988064"/>
            <a:ext cx="7183064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lumMod val="95000"/>
                    <a:lumOff val="5000"/>
                  </a:schemeClr>
                </a:solidFill>
                <a:latin typeface="Myriad Pro" pitchFamily="34" charset="0"/>
                <a:ea typeface="+mn-ea"/>
                <a:cs typeface="Myriad Pro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ru-RU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Институт статистических исследований и экономики знаний</a:t>
            </a:r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5688981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143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472888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31" y="294293"/>
            <a:ext cx="555789" cy="5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0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3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20040" y="274637"/>
            <a:ext cx="1166876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886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1" y="1295403"/>
            <a:ext cx="5506721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209062" y="274637"/>
            <a:ext cx="10749281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Holder 3"/>
          <p:cNvSpPr>
            <a:spLocks noGrp="1"/>
          </p:cNvSpPr>
          <p:nvPr>
            <p:ph type="body" idx="10" hasCustomPrompt="1"/>
          </p:nvPr>
        </p:nvSpPr>
        <p:spPr>
          <a:xfrm>
            <a:off x="6288047" y="1295403"/>
            <a:ext cx="568046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pic>
        <p:nvPicPr>
          <p:cNvPr id="8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037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8"/>
          <p:cNvSpPr>
            <a:spLocks noGrp="1"/>
          </p:cNvSpPr>
          <p:nvPr>
            <p:ph type="pic" sz="quarter" idx="12"/>
          </p:nvPr>
        </p:nvSpPr>
        <p:spPr>
          <a:xfrm>
            <a:off x="7609841" y="1318261"/>
            <a:ext cx="4368801" cy="51739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4972" y="1295403"/>
            <a:ext cx="6807199" cy="520446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209040" y="274637"/>
            <a:ext cx="1065784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185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иаграмма 8"/>
          <p:cNvSpPr>
            <a:spLocks noGrp="1"/>
          </p:cNvSpPr>
          <p:nvPr>
            <p:ph type="chart" sz="quarter" idx="12"/>
          </p:nvPr>
        </p:nvSpPr>
        <p:spPr>
          <a:xfrm>
            <a:off x="7498080" y="1318263"/>
            <a:ext cx="4500880" cy="5006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r>
              <a:rPr lang="ru-RU" dirty="0"/>
              <a:t>Вставка диаграммы</a:t>
            </a:r>
          </a:p>
        </p:txBody>
      </p:sp>
      <p:sp>
        <p:nvSpPr>
          <p:cNvPr id="15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4970" y="1295400"/>
            <a:ext cx="6847839" cy="504411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209040" y="274637"/>
            <a:ext cx="1065784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2233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09041" y="274637"/>
            <a:ext cx="1029208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557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сем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Myriad Pro" pitchFamily="34" charset="0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869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2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1351">
                <a:latin typeface="+mj-lt"/>
              </a:defRPr>
            </a:lvl1pPr>
            <a:lvl2pPr marL="557185" indent="-214303">
              <a:buFont typeface="Wingdings" panose="05000000000000000000" pitchFamily="2" charset="2"/>
              <a:buChar char="§"/>
              <a:defRPr sz="1200">
                <a:latin typeface="+mj-lt"/>
              </a:defRPr>
            </a:lvl2pPr>
            <a:lvl3pPr marL="857207" indent="-171442">
              <a:buFont typeface="Courier New" panose="02070309020205020404" pitchFamily="49" charset="0"/>
              <a:buChar char="o"/>
              <a:defRPr sz="1051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4960" y="274640"/>
            <a:ext cx="10810240" cy="639763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9" y="6472888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+mj-lt"/>
                <a:cs typeface="Myriad Arabic" pitchFamily="50" charset="-78"/>
              </a:defRPr>
            </a:lvl1pPr>
          </a:lstStyle>
          <a:p>
            <a:pPr marL="25399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25399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3" name="Изображение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32" y="294297"/>
            <a:ext cx="555789" cy="5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91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3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209040" y="274637"/>
            <a:ext cx="1081024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7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32317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329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A82D-36E7-453E-B763-E148B969A82D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2 (фирменный узо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Инфографика\ВШЭ\00_Презентации и материалы\Материалы для наших презентаций\Материалы для экспериментов-0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9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115284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chemeClr val="bg1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757083" y="3950971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7262287" y="6157251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7" name="Picture 3" descr="D:\Инфографика\ВШЭ\00_Презентации и материалы\Материалы для наших презентаций\Логотип\Лого для легкой презентации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3" y="4572010"/>
            <a:ext cx="2769445" cy="217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689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0" y="288949"/>
            <a:ext cx="894441" cy="6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09040" y="274637"/>
            <a:ext cx="10292080" cy="639763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511279" y="6428746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6962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2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+mj-lt"/>
              </a:defRPr>
            </a:lvl1pPr>
            <a:lvl2pPr marL="742913" indent="-285737">
              <a:buFont typeface="Wingdings" panose="05000000000000000000" pitchFamily="2" charset="2"/>
              <a:buChar char="§"/>
              <a:defRPr sz="1600">
                <a:latin typeface="+mj-lt"/>
              </a:defRPr>
            </a:lvl2pPr>
            <a:lvl3pPr marL="1142942" indent="-228589">
              <a:buFont typeface="Courier New" panose="02070309020205020404" pitchFamily="49" charset="0"/>
              <a:buChar char="o"/>
              <a:defRPr sz="1400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4960" y="274637"/>
            <a:ext cx="10810240" cy="639763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8" y="6472888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3" name="Изображение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32" y="294294"/>
            <a:ext cx="555789" cy="5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846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2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+mj-lt"/>
              </a:defRPr>
            </a:lvl1pPr>
            <a:lvl2pPr marL="742913" indent="-285737">
              <a:buFont typeface="Wingdings" panose="05000000000000000000" pitchFamily="2" charset="2"/>
              <a:buChar char="§"/>
              <a:defRPr sz="1600">
                <a:latin typeface="+mj-lt"/>
              </a:defRPr>
            </a:lvl2pPr>
            <a:lvl3pPr marL="1142942" indent="-228589">
              <a:buFont typeface="Courier New" panose="02070309020205020404" pitchFamily="49" charset="0"/>
              <a:buChar char="o"/>
              <a:defRPr sz="1400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4960" y="274637"/>
            <a:ext cx="10810240" cy="639763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8" y="6472888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3" name="Изображение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32" y="294294"/>
            <a:ext cx="555789" cy="5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51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2 (фирменный узо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Инфографика\ВШЭ\00_Презентации и материалы\Материалы для наших презентаций\Материалы для экспериментов-0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9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115284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chemeClr val="bg1"/>
                </a:solidFill>
                <a:latin typeface="Baskerville"/>
                <a:cs typeface="Baskerville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757083" y="3950971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Baskerville"/>
                <a:cs typeface="Baskerville"/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7262287" y="6157251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>
                <a:solidFill>
                  <a:schemeClr val="bg1"/>
                </a:solidFill>
                <a:latin typeface="Baskerville"/>
                <a:cs typeface="Baskerville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9" name="Picture 4" descr="D:\Инфографика\ВШЭ\00_Презентации и материалы\Логотипы ВШЭ\_hse_color_kvadrat_white_e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59" y="4895779"/>
            <a:ext cx="1716682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3769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472888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Baskerville"/>
                <a:cs typeface="Baskerville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31" y="294293"/>
            <a:ext cx="555789" cy="5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44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9600" y="3015156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askerville"/>
                <a:cs typeface="Baskerville"/>
              </a:defRPr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5639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3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Baskerville"/>
                <a:cs typeface="Baskerville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Baskerville"/>
                <a:cs typeface="Baskerville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Baskerville"/>
                <a:cs typeface="Baskerville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Baskerville"/>
                <a:cs typeface="Baskerville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20040" y="274637"/>
            <a:ext cx="1166876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Baskerville"/>
                <a:cs typeface="Baskerville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6769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9DB-4C32-4ECA-B2C3-934DF01D3B48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A82D-36E7-453E-B763-E148B969A82D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3 (угловые узоры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/>
          <p:nvPr userDrawn="1"/>
        </p:nvSpPr>
        <p:spPr>
          <a:xfrm>
            <a:off x="4" y="14"/>
            <a:ext cx="12191997" cy="18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rgbClr val="FFFFFF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" y="16"/>
            <a:ext cx="35941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30" y="3608082"/>
            <a:ext cx="3594100" cy="32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247110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rgbClr val="1C5C99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008" y="4922523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4659393" y="5604751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68295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314960" y="1295403"/>
            <a:ext cx="11704320" cy="49453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+mj-lt"/>
              </a:defRPr>
            </a:lvl1pPr>
            <a:lvl2pPr marL="990575" indent="-380990">
              <a:buFont typeface="Wingdings" panose="05000000000000000000" pitchFamily="2" charset="2"/>
              <a:buChar char="§"/>
              <a:defRPr sz="2133">
                <a:latin typeface="+mj-lt"/>
              </a:defRPr>
            </a:lvl2pPr>
            <a:lvl3pPr marL="1523962" indent="-304792">
              <a:buFont typeface="Courier New" panose="02070309020205020404" pitchFamily="49" charset="0"/>
              <a:buChar char="o"/>
              <a:defRPr sz="1867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  <a:endParaRPr lang="en-US" dirty="0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20040" y="274637"/>
            <a:ext cx="11668760" cy="639763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1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4 (угловые узоры.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49" y="148600"/>
            <a:ext cx="3594100" cy="32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7" y="3608082"/>
            <a:ext cx="3594100" cy="32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1479370" y="2471103"/>
            <a:ext cx="9233521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rgbClr val="1C5C99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6079423" y="4922523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2"/>
          </p:nvPr>
        </p:nvSpPr>
        <p:spPr>
          <a:xfrm>
            <a:off x="6013808" y="5604751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Footer Placeholder 1"/>
          <p:cNvSpPr txBox="1">
            <a:spLocks/>
          </p:cNvSpPr>
          <p:nvPr userDrawn="1"/>
        </p:nvSpPr>
        <p:spPr>
          <a:xfrm>
            <a:off x="1349275" y="515353"/>
            <a:ext cx="7183064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lumMod val="95000"/>
                    <a:lumOff val="5000"/>
                  </a:schemeClr>
                </a:solidFill>
                <a:latin typeface="Myriad Pro" pitchFamily="34" charset="0"/>
                <a:ea typeface="+mn-ea"/>
                <a:cs typeface="Myriad Pro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ru-RU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Институт статистических исследований и экономики знаний</a:t>
            </a:r>
          </a:p>
        </p:txBody>
      </p:sp>
      <p:pic>
        <p:nvPicPr>
          <p:cNvPr id="18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295475"/>
            <a:ext cx="894440" cy="6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6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№5 (тематическое фот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761482" y="3588787"/>
            <a:ext cx="10648225" cy="191262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400" b="1" i="0">
                <a:solidFill>
                  <a:srgbClr val="1C5C99"/>
                </a:solidFill>
                <a:latin typeface="+mj-lt"/>
                <a:cs typeface="Myriad Pro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0" y="144475"/>
            <a:ext cx="12192000" cy="328295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Вставка рисунка</a:t>
            </a:r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+mj-lt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7327901" y="5607715"/>
            <a:ext cx="4673600" cy="369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15"/>
          </p:nvPr>
        </p:nvSpPr>
        <p:spPr>
          <a:xfrm>
            <a:off x="7262287" y="6108967"/>
            <a:ext cx="4743451" cy="3693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8" name="Picture 4" descr="D:\Инфографика\ВШЭ\00_Презентации и материалы\Материалы для наших презентаций\Логотип\LOGO-0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" y="5688981"/>
            <a:ext cx="894440" cy="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8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09600" y="274637"/>
            <a:ext cx="10972800" cy="6397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Myriad Pro" pitchFamily="34" charset="0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"/>
            <a:ext cx="1219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46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 userDrawn="1"/>
        </p:nvSpPr>
        <p:spPr>
          <a:xfrm>
            <a:off x="609600" y="274637"/>
            <a:ext cx="10972800" cy="6397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Myriad Pro" pitchFamily="34" charset="0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"/>
            <a:ext cx="1219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78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 userDrawn="1"/>
        </p:nvSpPr>
        <p:spPr>
          <a:xfrm>
            <a:off x="609600" y="274637"/>
            <a:ext cx="10972800" cy="6397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Myriad Pro" pitchFamily="34" charset="0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"/>
            <a:ext cx="1219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60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 userDrawn="1"/>
        </p:nvSpPr>
        <p:spPr>
          <a:xfrm>
            <a:off x="609600" y="274637"/>
            <a:ext cx="10972800" cy="6397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Myriad Pro" pitchFamily="34" charset="0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"/>
            <a:ext cx="1219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89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09600" y="274637"/>
            <a:ext cx="10972800" cy="6397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480826" y="6570981"/>
            <a:ext cx="508001" cy="193040"/>
          </a:xfrm>
          <a:prstGeom prst="rect">
            <a:avLst/>
          </a:prstGeom>
        </p:spPr>
        <p:txBody>
          <a:bodyPr/>
          <a:lstStyle>
            <a:lvl1pPr algn="r">
              <a:defRPr sz="1333">
                <a:latin typeface="Myriad Pro" pitchFamily="34" charset="0"/>
                <a:cs typeface="Myriad Arabic" pitchFamily="50" charset="-78"/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"/>
            <a:ext cx="1219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82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609600" y="274637"/>
            <a:ext cx="10972800" cy="6397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rgbClr val="000000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"/>
            <a:ext cx="1219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11601593-B03C-BA49-B04E-1FD95D7A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B61B178C-661F-554E-8044-B3BC3B950BCE}"/>
              </a:ext>
            </a:extLst>
          </p:cNvPr>
          <p:cNvSpPr txBox="1">
            <a:spLocks/>
          </p:cNvSpPr>
          <p:nvPr/>
        </p:nvSpPr>
        <p:spPr>
          <a:xfrm>
            <a:off x="378692" y="2050473"/>
            <a:ext cx="11252422" cy="387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Бизнес-аналитика (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Intelligence</a:t>
            </a:r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b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предиктивная аналитика.</a:t>
            </a:r>
            <a:b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Аналитический обзор</a:t>
            </a: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Выполнила: 			к.э.н. Иванкова Марина Александровна</a:t>
            </a:r>
            <a:endParaRPr lang="ru-RU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F1D059DA-86E2-5C4C-B9BC-DD27B6065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743" y="1055258"/>
            <a:ext cx="10861040" cy="4945380"/>
          </a:xfrm>
        </p:spPr>
        <p:txBody>
          <a:bodyPr/>
          <a:lstStyle/>
          <a:p>
            <a:r>
              <a:rPr lang="ru-RU" sz="1800" u="sng" dirty="0">
                <a:latin typeface="Times New Roman" pitchFamily="18" charset="0"/>
                <a:cs typeface="Times New Roman" pitchFamily="18" charset="0"/>
              </a:rPr>
              <a:t>Бизнес-аналитика или </a:t>
            </a:r>
            <a:r>
              <a:rPr lang="ru-RU" sz="1800" u="sng" dirty="0" err="1"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ru-RU" sz="18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u="sng" dirty="0" err="1">
                <a:latin typeface="Times New Roman" pitchFamily="18" charset="0"/>
                <a:cs typeface="Times New Roman" pitchFamily="18" charset="0"/>
              </a:rPr>
              <a:t>Intelligence</a:t>
            </a:r>
            <a:r>
              <a:rPr lang="ru-RU" sz="1800" u="sng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ru-RU" sz="1800" u="sng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– это процесс анализа информации, выработки интуиции и понимания для улучшенного и неформального принятия решений бизнес-пользователями, а также инструменты для извлечения из данных значимой для бизнеса информации; процесс, технологии, методы и средства извлечения и представления знаний.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u="sng" dirty="0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– это совокупность технологий, программного обеспечения и практик, направленных на достижение целей бизнеса путём наилучшего использования имеющихся данных </a:t>
            </a:r>
          </a:p>
          <a:p>
            <a:r>
              <a:rPr lang="ru-RU" sz="1800" u="sng" dirty="0">
                <a:latin typeface="Times New Roman" pitchFamily="18" charset="0"/>
                <a:cs typeface="Times New Roman" pitchFamily="18" charset="0"/>
              </a:rPr>
              <a:t>Предиктивная </a:t>
            </a:r>
            <a:r>
              <a:rPr lang="ru-RU" sz="1800" u="sng" dirty="0" smtClean="0">
                <a:latin typeface="Times New Roman" pitchFamily="18" charset="0"/>
                <a:cs typeface="Times New Roman" pitchFamily="18" charset="0"/>
              </a:rPr>
              <a:t>аналитика (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Predictive</a:t>
            </a:r>
            <a:r>
              <a:rPr lang="ru-RU" sz="1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ru-RU" sz="1800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является одним из направлений развития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-технологий.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Представляет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собой технологии прогнозирования событий с целью обеспечить компании своевременное реагирование на такие изменения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11601593-B03C-BA49-B04E-1FD95D7A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84E7DD23-9E80-CF4E-AB34-E88DC61B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46" y="3500581"/>
            <a:ext cx="4775200" cy="283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3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F1D059DA-86E2-5C4C-B9BC-DD27B6065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" y="935185"/>
            <a:ext cx="11867804" cy="4945380"/>
          </a:xfrm>
        </p:spPr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имеет отношение к процессу превращения данных в знания, добытые о бизнесе с использованием различных средств информационных технологий, а знаний – в действия для получения выгоды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Технологии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реализуются при помощи информационных систем, предоставляющим менеджерам компаний объективную, полную и своевременную информацию об их бизнесе.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Знания, основанные на данных о бизнесе,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data-based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knowledge)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получаются с использованием инструментов анализа этих данных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intelligence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 и процесса создания и ведения хранилища данных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warehousing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0" indent="0">
              <a:buNone/>
            </a:pPr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11601593-B03C-BA49-B04E-1FD95D7A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84E7DD23-9E80-CF4E-AB34-E88DC61B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-решений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973" y="2777404"/>
            <a:ext cx="46482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1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14960" y="914400"/>
            <a:ext cx="11704320" cy="5326383"/>
          </a:xfrm>
        </p:spPr>
        <p:txBody>
          <a:bodyPr/>
          <a:lstStyle/>
          <a:p>
            <a:endParaRPr lang="ru-RU" sz="1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11601593-B03C-BA49-B04E-1FD95D7A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84E7DD23-9E80-CF4E-AB34-E88DC61B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Перспективные тенденции развития BI </a:t>
            </a:r>
          </a:p>
        </p:txBody>
      </p:sp>
      <p:sp>
        <p:nvSpPr>
          <p:cNvPr id="6" name="Овал 5"/>
          <p:cNvSpPr/>
          <p:nvPr/>
        </p:nvSpPr>
        <p:spPr>
          <a:xfrm>
            <a:off x="2251278" y="2607403"/>
            <a:ext cx="3291220" cy="2380143"/>
          </a:xfrm>
          <a:prstGeom prst="ellipse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Перспективные тенденции развития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2" y="2708224"/>
            <a:ext cx="616458" cy="56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3700" y="3272802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Artificial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Intelligence</a:t>
            </a:r>
            <a:endParaRPr lang="ru-RU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355" y="1674942"/>
            <a:ext cx="546379" cy="56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72259" y="2354454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Security</a:t>
            </a:r>
            <a:endParaRPr lang="ru-RU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71" y="1529918"/>
            <a:ext cx="598254" cy="51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174074" y="2074724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Discovery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Visualization</a:t>
            </a:r>
            <a:endParaRPr lang="ru-RU" sz="1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04" y="1775977"/>
            <a:ext cx="767721" cy="52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136829" y="247335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BI</a:t>
            </a:r>
            <a:endParaRPr lang="ru-RU" sz="14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55" y="3087921"/>
            <a:ext cx="543381" cy="53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42498" y="3617103"/>
            <a:ext cx="1766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Predictive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Prescriptive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Analytics</a:t>
            </a:r>
            <a:endParaRPr lang="ru-RU" sz="1400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38" y="4470608"/>
            <a:ext cx="609638" cy="52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988948" y="4970803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Data&amp;Analytics</a:t>
            </a:r>
            <a:endParaRPr lang="ru-RU" sz="14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28" y="4935297"/>
            <a:ext cx="637167" cy="5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602030" y="562218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Collaborative BI</a:t>
            </a:r>
            <a:endParaRPr lang="ru-RU" sz="1400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25" y="5095013"/>
            <a:ext cx="814239" cy="65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083716" y="577607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Mobile BI</a:t>
            </a:r>
            <a:endParaRPr lang="ru-RU" sz="1400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40" y="4058440"/>
            <a:ext cx="682232" cy="62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63700" y="4687471"/>
            <a:ext cx="1417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Data Automation</a:t>
            </a:r>
            <a:endParaRPr lang="ru-RU" sz="1400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515" y="5139234"/>
            <a:ext cx="531140" cy="66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354412" y="5822239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Embedded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Analytics</a:t>
            </a:r>
            <a:endParaRPr lang="ru-RU" sz="1400" dirty="0"/>
          </a:p>
        </p:txBody>
      </p:sp>
      <p:sp>
        <p:nvSpPr>
          <p:cNvPr id="29" name="Текст 1">
            <a:extLst>
              <a:ext uri="{FF2B5EF4-FFF2-40B4-BE49-F238E27FC236}">
                <a16:creationId xmlns="" xmlns:a16="http://schemas.microsoft.com/office/drawing/2014/main" id="{F1D059DA-86E2-5C4C-B9BC-DD27B6065D67}"/>
              </a:ext>
            </a:extLst>
          </p:cNvPr>
          <p:cNvSpPr txBox="1">
            <a:spLocks/>
          </p:cNvSpPr>
          <p:nvPr/>
        </p:nvSpPr>
        <p:spPr>
          <a:xfrm>
            <a:off x="7758544" y="935185"/>
            <a:ext cx="3842327" cy="1475506"/>
          </a:xfrm>
          <a:prstGeom prst="rect">
            <a:avLst/>
          </a:prstGeom>
        </p:spPr>
        <p:txBody>
          <a:bodyPr lIns="0" tIns="0" rIns="0" bIns="0"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133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67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Необходимость принятия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своевремен-ных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управленческих решений в условиях быстроменяющейся внешней и внутренней среды, развитие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мобильных платформ и социальных сетей,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новые требования удаленной работы и потребность в совместной проработке бизнес-решений самыми разными, часто удаленными друг от друга пользователями – все это делает инструменты бизнес-анализа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востре-бованными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и требует их дальнейшего развития.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F1D059DA-86E2-5C4C-B9BC-DD27B6065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960" y="877455"/>
            <a:ext cx="5420822" cy="5363328"/>
          </a:xfrm>
        </p:spPr>
        <p:txBody>
          <a:bodyPr/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январе 2020 года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Gartner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выпустил очередной так называемый «магический» квадрант, включив в него 22 разработчика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-систем. Лидерами последнего исследования стали 4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вендора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Qlik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ThoughtSpot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11601593-B03C-BA49-B04E-1FD95D7A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84E7DD23-9E80-CF4E-AB34-E88DC61B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Лидеры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рынка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Текущий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объем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прогноз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развития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94" y="2812182"/>
            <a:ext cx="5965151" cy="309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Текст 1">
            <a:extLst>
              <a:ext uri="{FF2B5EF4-FFF2-40B4-BE49-F238E27FC236}">
                <a16:creationId xmlns="" xmlns:a16="http://schemas.microsoft.com/office/drawing/2014/main" id="{F1D059DA-86E2-5C4C-B9BC-DD27B6065D67}"/>
              </a:ext>
            </a:extLst>
          </p:cNvPr>
          <p:cNvSpPr txBox="1">
            <a:spLocks/>
          </p:cNvSpPr>
          <p:nvPr/>
        </p:nvSpPr>
        <p:spPr>
          <a:xfrm>
            <a:off x="5575061" y="877455"/>
            <a:ext cx="6330612" cy="5423364"/>
          </a:xfrm>
          <a:prstGeom prst="rect">
            <a:avLst/>
          </a:prstGeom>
        </p:spPr>
        <p:txBody>
          <a:bodyPr lIns="0" tIns="0" rIns="0" bIns="0"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133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67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Доходы мирового рынка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-технологий и приложений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business intelligence and analytics software application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 в 2019 году составили 14,9 млрд долларов США. По прогнозам, объем рынка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-технологий и приложений во всем мире увеличится в течение следующих нескольких лет до 17,6 млрд долларов США в 2024 году 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3" y="2183893"/>
            <a:ext cx="4607067" cy="450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6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F1D059DA-86E2-5C4C-B9BC-DD27B6065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960" y="1191491"/>
            <a:ext cx="5152967" cy="55048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Драйверы</a:t>
            </a:r>
          </a:p>
          <a:p>
            <a:pPr marL="0" indent="0">
              <a:buNone/>
            </a:pP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Необходимость принятия управленческих решений на основе объективных и полных данных о текущей деятельности всей компании;</a:t>
            </a: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Необходимость в автоматизированном инструменте анализа данных о компании;</a:t>
            </a: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Необходимость формирования отчетности о рисках;</a:t>
            </a: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Быстрое количественное и качественное изменение данных;</a:t>
            </a: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Расширение применения ERP-технологий, необходимость планирования ресурсов компании;</a:t>
            </a: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Необходимость в доступности данных;</a:t>
            </a: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Необходимость прогнозирования состояния внешней и внутренней среды компании;</a:t>
            </a: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Потребность в едином и объективном понимании состояния компании; </a:t>
            </a: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Потребность в доступности актуальной и точной информации о компании; </a:t>
            </a:r>
          </a:p>
          <a:p>
            <a:pPr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Потребность в быстром получении различной информации о компании.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11601593-B03C-BA49-B04E-1FD95D7A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84E7DD23-9E80-CF4E-AB34-E88DC61B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Технологические драйверы и барьеры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развития и внедрения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BI- технологий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="" xmlns:a16="http://schemas.microsoft.com/office/drawing/2014/main" id="{F1D059DA-86E2-5C4C-B9BC-DD27B6065D67}"/>
              </a:ext>
            </a:extLst>
          </p:cNvPr>
          <p:cNvSpPr txBox="1">
            <a:spLocks/>
          </p:cNvSpPr>
          <p:nvPr/>
        </p:nvSpPr>
        <p:spPr>
          <a:xfrm>
            <a:off x="5575061" y="877455"/>
            <a:ext cx="6330612" cy="5423364"/>
          </a:xfrm>
          <a:prstGeom prst="rect">
            <a:avLst/>
          </a:prstGeom>
        </p:spPr>
        <p:txBody>
          <a:bodyPr lIns="0" tIns="0" rIns="0" bIns="0"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133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67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Текст 1">
            <a:extLst>
              <a:ext uri="{FF2B5EF4-FFF2-40B4-BE49-F238E27FC236}">
                <a16:creationId xmlns="" xmlns:a16="http://schemas.microsoft.com/office/drawing/2014/main" id="{F1D059DA-86E2-5C4C-B9BC-DD27B6065D67}"/>
              </a:ext>
            </a:extLst>
          </p:cNvPr>
          <p:cNvSpPr txBox="1">
            <a:spLocks/>
          </p:cNvSpPr>
          <p:nvPr/>
        </p:nvSpPr>
        <p:spPr>
          <a:xfrm>
            <a:off x="6163883" y="1251527"/>
            <a:ext cx="5152967" cy="5504874"/>
          </a:xfrm>
          <a:prstGeom prst="rect">
            <a:avLst/>
          </a:prstGeom>
        </p:spPr>
        <p:txBody>
          <a:bodyPr lIns="0" tIns="0" rIns="0" bIns="0"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133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67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Барьеры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Отсутствие навыков для внедрения BI/</a:t>
            </a:r>
            <a:r>
              <a:rPr lang="ru-RU" sz="1500" dirty="0" err="1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latin typeface="Times New Roman" pitchFamily="18" charset="0"/>
                <a:cs typeface="Times New Roman" pitchFamily="18" charset="0"/>
              </a:rPr>
              <a:t>Warehouse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Отсутствие базы для внедрения BI-технологий (</a:t>
            </a:r>
            <a:r>
              <a:rPr lang="ru-RU" sz="1500" dirty="0" err="1">
                <a:latin typeface="Times New Roman" pitchFamily="18" charset="0"/>
                <a:cs typeface="Times New Roman" pitchFamily="18" charset="0"/>
              </a:rPr>
              <a:t>pre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-BI инфраструктуры);</a:t>
            </a: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Проблемы безопасности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данных;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Частые проблемы с задержкой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данных;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Сложность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BI-проекта;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BI-инструменты узкоспециализированные (не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универсальны);  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Сложности при управлении данными;</a:t>
            </a:r>
          </a:p>
          <a:p>
            <a:pPr>
              <a:buFont typeface="Wingdings" pitchFamily="2" charset="2"/>
              <a:buChar char="q"/>
            </a:pPr>
            <a:r>
              <a:rPr lang="ru-RU" sz="1500" dirty="0" err="1">
                <a:latin typeface="Times New Roman" pitchFamily="18" charset="0"/>
                <a:cs typeface="Times New Roman" pitchFamily="18" charset="0"/>
              </a:rPr>
              <a:t>Фрагментированность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 данных </a:t>
            </a:r>
            <a:r>
              <a:rPr lang="ru-RU" sz="150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500" smtClean="0">
                <a:latin typeface="Times New Roman" pitchFamily="18" charset="0"/>
                <a:cs typeface="Times New Roman" pitchFamily="18" charset="0"/>
              </a:rPr>
              <a:t>компании. 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11601593-B03C-BA49-B04E-1FD95D7A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33866"/>
            <a:fld id="{81D60167-4931-47E6-BA6A-407CBD079E47}" type="slidenum">
              <a:rPr lang="ru-RU" smtClean="0">
                <a:solidFill>
                  <a:srgbClr val="000000"/>
                </a:solidFill>
              </a:rPr>
              <a:pPr marL="33866"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Текст 1">
            <a:extLst>
              <a:ext uri="{FF2B5EF4-FFF2-40B4-BE49-F238E27FC236}">
                <a16:creationId xmlns="" xmlns:a16="http://schemas.microsoft.com/office/drawing/2014/main" id="{F1D059DA-86E2-5C4C-B9BC-DD27B6065D67}"/>
              </a:ext>
            </a:extLst>
          </p:cNvPr>
          <p:cNvSpPr txBox="1">
            <a:spLocks/>
          </p:cNvSpPr>
          <p:nvPr/>
        </p:nvSpPr>
        <p:spPr>
          <a:xfrm>
            <a:off x="5575061" y="877455"/>
            <a:ext cx="6330612" cy="5423364"/>
          </a:xfrm>
          <a:prstGeom prst="rect">
            <a:avLst/>
          </a:prstGeom>
        </p:spPr>
        <p:txBody>
          <a:bodyPr lIns="0" tIns="0" rIns="0" bIns="0"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133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67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B61B178C-661F-554E-8044-B3BC3B950BCE}"/>
              </a:ext>
            </a:extLst>
          </p:cNvPr>
          <p:cNvSpPr txBox="1">
            <a:spLocks/>
          </p:cNvSpPr>
          <p:nvPr/>
        </p:nvSpPr>
        <p:spPr>
          <a:xfrm>
            <a:off x="556712" y="2423162"/>
            <a:ext cx="11074401" cy="2019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HSE_final_arial">
  <a:themeElements>
    <a:clrScheme name="ВШЭ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1C5C99"/>
      </a:accent1>
      <a:accent2>
        <a:srgbClr val="63C668"/>
      </a:accent2>
      <a:accent3>
        <a:srgbClr val="029FE4"/>
      </a:accent3>
      <a:accent4>
        <a:srgbClr val="F05A59"/>
      </a:accent4>
      <a:accent5>
        <a:srgbClr val="7858A4"/>
      </a:accent5>
      <a:accent6>
        <a:srgbClr val="F0972F"/>
      </a:accent6>
      <a:hlink>
        <a:srgbClr val="1155CC"/>
      </a:hlink>
      <a:folHlink>
        <a:srgbClr val="6611CC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SE_final_arial">
  <a:themeElements>
    <a:clrScheme name="ВШЭ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1C5C99"/>
      </a:accent1>
      <a:accent2>
        <a:srgbClr val="63C668"/>
      </a:accent2>
      <a:accent3>
        <a:srgbClr val="029FE4"/>
      </a:accent3>
      <a:accent4>
        <a:srgbClr val="F05A59"/>
      </a:accent4>
      <a:accent5>
        <a:srgbClr val="7858A4"/>
      </a:accent5>
      <a:accent6>
        <a:srgbClr val="F0972F"/>
      </a:accent6>
      <a:hlink>
        <a:srgbClr val="1155CC"/>
      </a:hlink>
      <a:folHlink>
        <a:srgbClr val="6611CC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SE_final_arial">
  <a:themeElements>
    <a:clrScheme name="ВШЭ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1C5C99"/>
      </a:accent1>
      <a:accent2>
        <a:srgbClr val="63C668"/>
      </a:accent2>
      <a:accent3>
        <a:srgbClr val="029FE4"/>
      </a:accent3>
      <a:accent4>
        <a:srgbClr val="F05A59"/>
      </a:accent4>
      <a:accent5>
        <a:srgbClr val="7858A4"/>
      </a:accent5>
      <a:accent6>
        <a:srgbClr val="F0972F"/>
      </a:accent6>
      <a:hlink>
        <a:srgbClr val="1155CC"/>
      </a:hlink>
      <a:folHlink>
        <a:srgbClr val="6611CC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SE_final_arial">
  <a:themeElements>
    <a:clrScheme name="ВШЭ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1C5C99"/>
      </a:accent1>
      <a:accent2>
        <a:srgbClr val="63C668"/>
      </a:accent2>
      <a:accent3>
        <a:srgbClr val="029FE4"/>
      </a:accent3>
      <a:accent4>
        <a:srgbClr val="F05A59"/>
      </a:accent4>
      <a:accent5>
        <a:srgbClr val="7858A4"/>
      </a:accent5>
      <a:accent6>
        <a:srgbClr val="F0972F"/>
      </a:accent6>
      <a:hlink>
        <a:srgbClr val="1155CC"/>
      </a:hlink>
      <a:folHlink>
        <a:srgbClr val="6611CC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SE_final_arial">
  <a:themeElements>
    <a:clrScheme name="ВШЭ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1C5C99"/>
      </a:accent1>
      <a:accent2>
        <a:srgbClr val="63C668"/>
      </a:accent2>
      <a:accent3>
        <a:srgbClr val="029FE4"/>
      </a:accent3>
      <a:accent4>
        <a:srgbClr val="F05A59"/>
      </a:accent4>
      <a:accent5>
        <a:srgbClr val="7858A4"/>
      </a:accent5>
      <a:accent6>
        <a:srgbClr val="F0972F"/>
      </a:accent6>
      <a:hlink>
        <a:srgbClr val="1155CC"/>
      </a:hlink>
      <a:folHlink>
        <a:srgbClr val="6611CC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26163</TotalTime>
  <Words>513</Words>
  <Application>Microsoft Office PowerPoint</Application>
  <PresentationFormat>Произвольный</PresentationFormat>
  <Paragraphs>64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HSE_final_arial</vt:lpstr>
      <vt:lpstr>1_HSE_final_arial</vt:lpstr>
      <vt:lpstr>2_HSE_final_arial</vt:lpstr>
      <vt:lpstr>3_HSE_final_arial</vt:lpstr>
      <vt:lpstr>4_HSE_final_arial</vt:lpstr>
      <vt:lpstr>Волна</vt:lpstr>
      <vt:lpstr>Презентация PowerPoint</vt:lpstr>
      <vt:lpstr>Определение</vt:lpstr>
      <vt:lpstr>Суть BI-решений</vt:lpstr>
      <vt:lpstr>Перспективные тенденции развития BI </vt:lpstr>
      <vt:lpstr>Лидеры рынка BI. Текущий объем и прогноз развития</vt:lpstr>
      <vt:lpstr>Технологические драйверы и барьеры развития и внедрения BI- технологий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Радомирова Ядвига Ярославовна</dc:creator>
  <cp:lastModifiedBy>Марина</cp:lastModifiedBy>
  <cp:revision>824</cp:revision>
  <dcterms:created xsi:type="dcterms:W3CDTF">2018-04-24T15:17:44Z</dcterms:created>
  <dcterms:modified xsi:type="dcterms:W3CDTF">2021-08-12T14:47:36Z</dcterms:modified>
</cp:coreProperties>
</file>