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8" r:id="rId4"/>
    <p:sldId id="269" r:id="rId5"/>
    <p:sldId id="270" r:id="rId6"/>
    <p:sldId id="279" r:id="rId7"/>
    <p:sldId id="257" r:id="rId8"/>
    <p:sldId id="266" r:id="rId9"/>
    <p:sldId id="267" r:id="rId10"/>
    <p:sldId id="259" r:id="rId11"/>
    <p:sldId id="260" r:id="rId12"/>
    <p:sldId id="265" r:id="rId13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8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электрокардиографов в России</a:t>
            </a:r>
          </a:p>
        </c:rich>
      </c:tx>
      <c:layout>
        <c:manualLayout>
          <c:xMode val="edge"/>
          <c:yMode val="edge"/>
          <c:x val="0.16582633420822399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CD26-B403-42E9-AF6C-A4E885C6134F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0455D-E6BC-406C-B313-464C69450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47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47B7D-D98E-4330-9711-E9FA86E1D636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665B5-26E8-4FB1-8A75-C95B9DFD1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7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B34-A564-4EB5-9189-4A1847CBE212}" type="datetime1">
              <a:rPr lang="ru-RU" smtClean="0"/>
              <a:t>17.11.2019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F6A8-E057-418B-BDB7-94BAFE53090A}" type="datetime1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6679-DA6C-4571-8A91-8DB5930261B5}" type="datetime1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98F-A72F-4ABB-ADBF-ECB6A3A1C609}" type="datetime1">
              <a:rPr lang="ru-RU" smtClean="0"/>
              <a:t>17.11.2019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8649-D4D4-486F-8687-678E1243F842}" type="datetime1">
              <a:rPr lang="ru-RU" smtClean="0"/>
              <a:t>17.11.2019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1EC7-BFBE-488F-9AA2-1AAE6AA6595F}" type="datetime1">
              <a:rPr lang="ru-RU" smtClean="0"/>
              <a:t>17.11.2019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0608-5926-4A1D-9476-5A8AD14BAD19}" type="datetime1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6593-D5ED-408E-B568-02BBFCDA7D18}" type="datetime1">
              <a:rPr lang="ru-RU" smtClean="0"/>
              <a:t>17.11.2019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F941-F999-4F06-9408-18CF3077D3F6}" type="datetime1">
              <a:rPr lang="ru-RU" smtClean="0"/>
              <a:t>17.11.2019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9A8-BE38-42A0-B319-41A1AA867624}" type="datetime1">
              <a:rPr lang="ru-RU" smtClean="0"/>
              <a:t>17.11.2019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37C7-D070-4218-8CF5-C270F893EDB4}" type="datetime1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7B18B5-4BFD-4493-A025-3406ED7F91BF}" type="datetime1">
              <a:rPr lang="ru-RU" smtClean="0"/>
              <a:t>17.11.2019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2AA00E8-A504-4A89-B485-0BC231ADCB6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biz.ru/mi/rynok-apparatov-ekg-v-rossii" TargetMode="External"/><Relationship Id="rId2" Type="http://schemas.openxmlformats.org/officeDocument/2006/relationships/hyperlink" Target="https://publishernews.ru/PressRelease/PressReleaseShow.asp?id=7075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627188"/>
            <a:ext cx="9982200" cy="347821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Russian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ECG devices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(hereinafter: Market)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192664" y="6011688"/>
            <a:ext cx="20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Marina A.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Ivankova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7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6843" y="365126"/>
            <a:ext cx="10515600" cy="6921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Deterrents of Market development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209" y="1263650"/>
            <a:ext cx="10330166" cy="435133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Registration's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new medical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devices, which were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as part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R&amp;D,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enter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non-compliance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provisions of rules for granting subsidies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Ministry of Industry and Trade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Russia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failure of meeting deadlines or delay the implementation of the import substitution action plan in the medical industry.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“formation by the Ministry of Industry and Trade of Russia of unreliable official statistical information” due to the manufacturers’ low discipline.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66976"/>
            <a:ext cx="10515600" cy="734979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Forecasts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576" y="1130040"/>
            <a:ext cx="10874510" cy="550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2018, in order to ensure further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industry’s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Ministry of industry and trade of the Russian Federation developed a draft Strategy for the development of the Russian medical industry until 2030. The main objectives of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declared the following range: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increasing of the production of Russian medical products by 3.5 times by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2030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tenfold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export’s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of at least 100 new Russian-made medical products annually, starting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measures of industry's supporting until 2030 proposed the following range: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clusters, industrial parks,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technoparks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consolidation the efforts of small and medium-sized businesses .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state support for development and production of essential types of medical products, their promotion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commercialization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 the registration procedure and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launching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products in the Market, in order to achieve the registration of at least 100 units of products per year by 2030.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Abolition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VAT rate for medical products, in order to level the price competitiveness of domestic medical products, which 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of taxable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components.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foreign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localize not only production, but also engineering centers, by tax incentives and preferences.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Stimulating the consumption of domestic medical products by: increasing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contractors’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of requirements specification for tenders "to ensure equality of Russian and foreign players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Transition to centralized procurement of leasing services, involving the supply of equipment and its maintenance for up to 6 years.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3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511"/>
            <a:ext cx="10515600" cy="891434"/>
          </a:xfrm>
        </p:spPr>
        <p:txBody>
          <a:bodyPr/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5113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кардиографы.рф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impex-rus.html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https://publishernews.ru/PressRelease/PressReleaseShow.asp?id=707503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http://www.rusexporter.ru/research/demand/detail/4175/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https://tebiz.ru/mi/rynok-apparatov-ekg-v-rossii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https://www.inkwoodresearch.com/reports/europe-ecg-equipment-market/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https://razvitie.expert/okpd/26.60.12.111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Dynamics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1690688"/>
            <a:ext cx="11087100" cy="369093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domestic production of medical devices in Russia grew by about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manufacturers’ capacity was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15.5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thousand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 positive trend in the volume of production potential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which was allocated to the production of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 Russia,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by 0.4%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thousand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level of manufacturers was about 41.4% at the end of the year. This indicator increased by 64.77%,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the previous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production volume of ECG devices accounted for 6.5 thousand pieces. The lead manufacturer was Volga Federal District. It’s Market share was 82.1% of all manufactured products, which in quantitative terms was 5.3 thousand pieces.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Market volume accounted for 12,660 pcs of ECG devices in kind (10,046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them were produced in Russia).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160" y="272368"/>
            <a:ext cx="9574179" cy="8382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en-US" sz="3600" dirty="0" smtClean="0"/>
              <a:t> 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95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data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2018, about 400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engaged in the production of medical devices in Russia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manufacturers are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ltonika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CJSC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INKART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Neurosoft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CJSC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Meditek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Market leaders are CJSC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Izhevsk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-holding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Ltd. They produce more than 60%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total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8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872" y="311280"/>
            <a:ext cx="5974945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Prices, 2018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annual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Producers’ price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devices was 38.2 thousand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rubles/pcs.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December, Producer prices 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at 40.2 thousand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rubles/pcs. They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by 2.6% relative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2.28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compared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results of the year, the highest selling prices of ECG devices were recorded in November (46.5 thousand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rubles/pcs),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were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(31.3 thousand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rubles/pcs).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056" y="276430"/>
            <a:ext cx="8724886" cy="5802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of ECG devices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950" y="967330"/>
            <a:ext cx="10610850" cy="562588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Russia’s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of ECG devices, including accessories and supplies, amounted to $ 17.8 million from 20 countries. The import's volume in value terms increased by 15% compared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Russia’s import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is shown in Figure 1.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ECG devices in Russia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2018,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4,358 pieces of ECG devices were imported in Russia. Most of all, in kind, ECG devices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from SCHILLER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842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pcs. or 19.3% of total imports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590241"/>
              </p:ext>
            </p:extLst>
          </p:nvPr>
        </p:nvGraphicFramePr>
        <p:xfrm>
          <a:off x="2962275" y="1971674"/>
          <a:ext cx="6096000" cy="292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5934"/>
          <a:stretch/>
        </p:blipFill>
        <p:spPr>
          <a:xfrm>
            <a:off x="3736124" y="2224526"/>
            <a:ext cx="4000500" cy="2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775" y="344526"/>
            <a:ext cx="8870801" cy="5802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ECG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(2014-2015)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973" y="1113250"/>
            <a:ext cx="11105827" cy="562588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importers of Russian production are: United Kingdom, Kazakhstan, Belgium, Republic of Moldova, France, Republic of Belarus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(see Figure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top 10 importers of Russian ECG devices account for more than 89%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Russia’s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exports. The main importer of Russian products is the United Kingdom, which accounts for 19% of  domestic ECG devices' export 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increase 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Russia’s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 in 2015 compared to 2014 was recorded in the Republic of Moldova (+ 364%). The largest decline in supplies among the main importers of Russian ECG devices was recorded in Kazakhstan (-43%).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export dynamics 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ECG devices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2010-2015 is presented in figure 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5705" t="20316" r="14295" b="11198"/>
          <a:stretch/>
        </p:blipFill>
        <p:spPr>
          <a:xfrm>
            <a:off x="6246290" y="3394578"/>
            <a:ext cx="4840810" cy="2779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17970" y="2912287"/>
            <a:ext cx="4320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Dynamics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export of Russian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ECG devices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2010-2015 (million US dollars)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31519" y="2855523"/>
            <a:ext cx="4771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geography of Russian ECG devices for 2010-2015 (thousand US dollars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3325612"/>
            <a:ext cx="5096514" cy="30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7228" y="1764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Prospects for entering the Market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60404"/>
            <a:ext cx="10308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population with medical products in Russia. Comparison with other countries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3" y="2081212"/>
            <a:ext cx="6335352" cy="39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8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033" y="326214"/>
            <a:ext cx="10772775" cy="6073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Prospects for Market entry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70" y="1088571"/>
            <a:ext cx="10559780" cy="52503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2016, the Compulsory Medical Insurance (CMI) system can celebrate the anniversary — it is ten years since the government began to update the fleet of medical equipment in public hospitals and clinics. Firstly, in 2006-2010,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updating was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project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Zdoroviye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("Health")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budget was more than 400 billion rubles; then –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transition to insurance principles in CMI (2010-2013).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2016, almost a quarter of the medical equipment, which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operated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public hospitals and clinics 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updated since 2006 as a part of the national project, expired. Neither the Federal budget, nor the Federal Compulsory Medical Insurance Fund had funds for a large-scale renewal of the medical equipment fleet, as in 2006-2010 and 2011-2012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assessment of the "Cardiology" direction of Philips, The service life of such medical equipment does not exceed seven to eight years on average.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assessment of the marketing company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Meditex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the medical equipment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share, which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life was released before the end of 2016, is about 20%. According to the state Research Institute of the health organization, the volume of such equipment is even more — up to 40%.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Development</a:t>
            </a:r>
            <a:endParaRPr lang="ru-RU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664" y="1554163"/>
            <a:ext cx="11298136" cy="4525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July 2016, Russian government allocated 15 billion rubles for the development of import substitution in medicine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2014–2018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budget expenditures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the medical industry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exceeded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billion rubles. Industrial Development Fund allocated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 rubles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industry’s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0E8-A504-4A89-B485-0BC231ADCB6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7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1164</TotalTime>
  <Words>1226</Words>
  <Application>Microsoft Office PowerPoint</Application>
  <PresentationFormat>Произвольный</PresentationFormat>
  <Paragraphs>92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Russian market of  ECG devices (hereinafter: Market) </vt:lpstr>
      <vt:lpstr>Market Dynamics</vt:lpstr>
      <vt:lpstr>Main manufacturers </vt:lpstr>
      <vt:lpstr>Producer Prices, 2018</vt:lpstr>
      <vt:lpstr>Import of ECG devices</vt:lpstr>
      <vt:lpstr>Export of ECG devices (2014-2015)</vt:lpstr>
      <vt:lpstr>Prospects for entering the Market</vt:lpstr>
      <vt:lpstr>Prospects for Market entry</vt:lpstr>
      <vt:lpstr>Market Development</vt:lpstr>
      <vt:lpstr>Deterrents of Market development</vt:lpstr>
      <vt:lpstr>Forecasts of Market development</vt:lpstr>
      <vt:lpstr>References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Марина</cp:lastModifiedBy>
  <cp:revision>149</cp:revision>
  <cp:lastPrinted>2019-11-13T07:13:21Z</cp:lastPrinted>
  <dcterms:created xsi:type="dcterms:W3CDTF">2019-11-12T08:50:54Z</dcterms:created>
  <dcterms:modified xsi:type="dcterms:W3CDTF">2019-11-17T16:55:13Z</dcterms:modified>
</cp:coreProperties>
</file>