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4"/>
  </p:handoutMasterIdLst>
  <p:sldIdLst>
    <p:sldId id="256" r:id="rId2"/>
    <p:sldId id="258" r:id="rId3"/>
    <p:sldId id="268" r:id="rId4"/>
    <p:sldId id="269" r:id="rId5"/>
    <p:sldId id="270" r:id="rId6"/>
    <p:sldId id="279" r:id="rId7"/>
    <p:sldId id="257" r:id="rId8"/>
    <p:sldId id="266" r:id="rId9"/>
    <p:sldId id="267" r:id="rId10"/>
    <p:sldId id="259" r:id="rId11"/>
    <p:sldId id="260" r:id="rId12"/>
    <p:sldId id="265" r:id="rId13"/>
  </p:sldIdLst>
  <p:sldSz cx="12192000" cy="6858000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5" autoAdjust="0"/>
    <p:restoredTop sz="94660"/>
  </p:normalViewPr>
  <p:slideViewPr>
    <p:cSldViewPr snapToGrid="0">
      <p:cViewPr varScale="1">
        <p:scale>
          <a:sx n="65" d="100"/>
          <a:sy n="65" d="100"/>
        </p:scale>
        <p:origin x="-684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&#1050;&#1085;&#1080;&#1075;&#1072;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Ivankova_MA\Desktop\m4\&#1044;&#1080;&#1072;&#1075;&#1088;&#1072;&#1084;&#1084;&#1072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ru-RU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Импорт электрокардиографов в России</a:t>
            </a:r>
          </a:p>
        </c:rich>
      </c:tx>
      <c:layout>
        <c:manualLayout>
          <c:xMode val="edge"/>
          <c:yMode val="edge"/>
          <c:x val="0.16582633420822399"/>
          <c:y val="4.1666666666666664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Импорт электрокардиографов в России</a:t>
            </a:r>
          </a:p>
        </c:rich>
      </c:tx>
      <c:layout>
        <c:manualLayout>
          <c:xMode val="edge"/>
          <c:yMode val="edge"/>
          <c:x val="0.16582633420822399"/>
          <c:y val="4.1666666666666664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Лист1!$G$4:$G$9</c:f>
              <c:strCache>
                <c:ptCount val="6"/>
                <c:pt idx="0">
                  <c:v>Швейцария</c:v>
                </c:pt>
                <c:pt idx="1">
                  <c:v>Япония</c:v>
                </c:pt>
                <c:pt idx="2">
                  <c:v>США</c:v>
                </c:pt>
                <c:pt idx="3">
                  <c:v>Италия</c:v>
                </c:pt>
                <c:pt idx="4">
                  <c:v>Китай</c:v>
                </c:pt>
                <c:pt idx="5">
                  <c:v>другие</c:v>
                </c:pt>
              </c:strCache>
            </c:strRef>
          </c:cat>
          <c:val>
            <c:numRef>
              <c:f>Лист1!$H$4:$H$9</c:f>
              <c:numCache>
                <c:formatCode>0%</c:formatCode>
                <c:ptCount val="6"/>
                <c:pt idx="0">
                  <c:v>0.31</c:v>
                </c:pt>
                <c:pt idx="1">
                  <c:v>0.18</c:v>
                </c:pt>
                <c:pt idx="2">
                  <c:v>0.15</c:v>
                </c:pt>
                <c:pt idx="3">
                  <c:v>7.0000000000000007E-2</c:v>
                </c:pt>
                <c:pt idx="4">
                  <c:v>0.05</c:v>
                </c:pt>
                <c:pt idx="5">
                  <c:v>0.24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2CD26-B403-42E9-AF6C-A4E885C6134F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0455D-E6BC-406C-B313-464C69450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747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B837-116F-4EE2-9702-194307D8ADCE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92AA00E8-A504-4A89-B485-0BC231ADCB6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B837-116F-4EE2-9702-194307D8ADCE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0E8-A504-4A89-B485-0BC231ADCB6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B837-116F-4EE2-9702-194307D8ADCE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0E8-A504-4A89-B485-0BC231ADCB6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B837-116F-4EE2-9702-194307D8ADCE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92AA00E8-A504-4A89-B485-0BC231ADCB6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B837-116F-4EE2-9702-194307D8ADCE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0E8-A504-4A89-B485-0BC231ADCB6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B837-116F-4EE2-9702-194307D8ADCE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0E8-A504-4A89-B485-0BC231ADCB6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B837-116F-4EE2-9702-194307D8ADCE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92AA00E8-A504-4A89-B485-0BC231ADCB6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B837-116F-4EE2-9702-194307D8ADCE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0E8-A504-4A89-B485-0BC231ADCB6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B837-116F-4EE2-9702-194307D8ADCE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0E8-A504-4A89-B485-0BC231ADCB6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B837-116F-4EE2-9702-194307D8ADCE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0E8-A504-4A89-B485-0BC231ADCB6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B837-116F-4EE2-9702-194307D8ADCE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0E8-A504-4A89-B485-0BC231ADCB6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F95B837-116F-4EE2-9702-194307D8ADCE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2AA00E8-A504-4A89-B485-0BC231ADCB6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zdrav.expert/index.php/%D0%9C%D0%B8%D0%BD%D0%BF%D1%80%D0%BE%D0%BC%D1%82%D0%BE%D1%80%D0%B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ebiz.ru/mi/rynok-apparatov-ekg-v-rossii" TargetMode="External"/><Relationship Id="rId2" Type="http://schemas.openxmlformats.org/officeDocument/2006/relationships/hyperlink" Target="https://publishernews.ru/PressRelease/PressReleaseShow.asp?id=70750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zdrav.expert/index.php/%D0%9A%D0%BE%D0%BC%D0%BF%D0%B0%D0%BD%D0%B8%D1%8F:Philips_Healthcar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7700" y="1627188"/>
            <a:ext cx="9982200" cy="3478212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Рынок </a:t>
            </a:r>
            <a:b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электрокардиографов </a:t>
            </a:r>
            <a:b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России</a:t>
            </a:r>
            <a:b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(Далее: Рынок)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271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5275" y="365126"/>
            <a:ext cx="10515600" cy="6921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Факторы сдерживания развития Рынка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775" y="1263650"/>
            <a:ext cx="10515600" cy="4351338"/>
          </a:xfrm>
        </p:spPr>
        <p:txBody>
          <a:bodyPr>
            <a:no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Затягивание регистрации разработанных в рамках НИОКР новых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медизделий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при их выходе на рынок. 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Несоблюдение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tooltip="Минпромторг"/>
              </a:rPr>
              <a:t>Минпромторгом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отдельных положений правил предоставления субсидий и риски невыполнения или затягивания сроков реализации плана мероприятий по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импортозамещению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отрасли медицинской промышленности по 31 продукту (технологии). 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Существуют риски «формирования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Минпромторгом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недостоверной официальной статистической информации» в связи с низкой дисциплиной производителей. Лишь треть из 2,95 тыс. компаний предоставила ведомству отчет о выпуске и реализации своей продукции к маю 2019 года. 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472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101600"/>
            <a:ext cx="10515600" cy="852488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 развития Рынка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9575" y="838200"/>
            <a:ext cx="11566525" cy="4856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2018 году в целях обеспечения дальнейшего роста отрасли Минпромторг РФ разработал проект Стратегии развития медицинской промышленности России до 2030 года. Главными целями стратегии заявлены рост выпуска российских </a:t>
            </a:r>
            <a:r>
              <a:rPr lang="ru-RU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медизделий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3,5 раза к 2030 году, десятикратный рост экспортных поставок и регистрация не менее 100 новых медицинских изделий российского производства ежегодно начиная с 2019 года. </a:t>
            </a:r>
          </a:p>
          <a:p>
            <a:pPr marL="0" indent="0">
              <a:buNone/>
            </a:pP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 качестве мер поддержки отрасли до 2030 года предложены: </a:t>
            </a:r>
          </a:p>
          <a:p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кластеров, индустриальных парков, технопарков для консолидации усилий среднего и малого бизнеса. </a:t>
            </a:r>
          </a:p>
          <a:p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господдержки разработок и производства критически важных видов </a:t>
            </a:r>
            <a:r>
              <a:rPr lang="ru-RU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медизделий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их продвижения и коммерциализации. </a:t>
            </a:r>
          </a:p>
          <a:p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Ускорение процедуры регистрации и вывода </a:t>
            </a:r>
            <a:r>
              <a:rPr lang="ru-RU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медизделий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рынок таким образом, чтобы к 2030 году добиться регистрации не менее 100 единиц изделий в год. </a:t>
            </a:r>
          </a:p>
          <a:p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Отмена нулевой ставки НДС для </a:t>
            </a:r>
            <a:r>
              <a:rPr lang="ru-RU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медизделий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чтобы выровнять ценовую конкурентоспособность отечественной медицинской продукции, которая производится из налогооблагаемых импортных комплектующих. </a:t>
            </a:r>
          </a:p>
          <a:p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Стимулирование зарубежных игроков к локализации не только производств, но и инжиниринговых центров с помощью налоговых льгот и преференций. </a:t>
            </a:r>
          </a:p>
          <a:p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Стимулирование потребления отечественных </a:t>
            </a:r>
            <a:r>
              <a:rPr lang="ru-RU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медизделий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 счет: повышения ответственности </a:t>
            </a:r>
            <a:r>
              <a:rPr lang="ru-RU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госзаказчиков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формирования требований к ТЗ на конкурсах «для обеспечения равенства российских и зарубежных игроков» и расширения перечня </a:t>
            </a:r>
            <a:r>
              <a:rPr lang="ru-RU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медизделий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подпадающих под действие правила «Третий лишний». </a:t>
            </a:r>
          </a:p>
          <a:p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статуса поставщика российских товаров для производителей, лизинговых и дистрибьюторских компаний. Создание объединений поставщиков для «структурирования спроса». Таким образом, полагают авторы документа, можно «вырастить» национальных интеграторов. По состоянию на август 2018 года, 25 крупнейших дистрибьюторов занимают 15% рынка госзаказа. </a:t>
            </a:r>
          </a:p>
          <a:p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 на централизованные закупки лизинговых услуг, предполагающих поставку оборудования и его обслуживание в срок до 6 лет. </a:t>
            </a:r>
          </a:p>
        </p:txBody>
      </p:sp>
    </p:spTree>
    <p:extLst>
      <p:ext uri="{BB962C8B-B14F-4D97-AF65-F5344CB8AC3E}">
        <p14:creationId xmlns:p14="http://schemas.microsoft.com/office/powerpoint/2010/main" val="796739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70438"/>
            <a:ext cx="10515600" cy="1325563"/>
          </a:xfrm>
        </p:spPr>
        <p:txBody>
          <a:bodyPr/>
          <a:lstStyle/>
          <a:p>
            <a:r>
              <a:rPr lang="ru-RU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675" y="1511300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кардиографы.рф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impex-rus.html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https://publishernews.ru/PressRelease/PressReleaseShow.asp?id=707503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http://www.rusexporter.ru/research/demand/detail/4175/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https://tebiz.ru/mi/rynok-apparatov-ekg-v-rossii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https://www.inkwoodresearch.com/reports/europe-ecg-equipment-market/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https://razvitie.expert/okpd/26.60.12.111</a:t>
            </a:r>
          </a:p>
        </p:txBody>
      </p:sp>
    </p:spTree>
    <p:extLst>
      <p:ext uri="{BB962C8B-B14F-4D97-AF65-F5344CB8AC3E}">
        <p14:creationId xmlns:p14="http://schemas.microsoft.com/office/powerpoint/2010/main" val="106469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Динамика</a:t>
            </a:r>
            <a:r>
              <a:rPr lang="ru-RU" sz="3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Рынка</a:t>
            </a:r>
            <a:endParaRPr lang="ru-RU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6700" y="1690688"/>
            <a:ext cx="11087100" cy="3690937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 год: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внутреннее производство медицинских изделий в России выросло примерно на 10%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 год: объем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мощностей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предприятий-производителей  -  15,5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тыс.шт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наблюдался положительный тренд объема производственного потенциала: объем отведенных под выпуск данного товара мощностей на территории России вырос на 0,4% и составил 15,6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тыс.шт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мощности предприятий находился к концу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года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отметке 41,4%, по отношению к предыдущему периоду этот показатель увеличился на 64,77%.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 год: объем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производства аппаратов ЭКГ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составил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6,5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тыс.шт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Лидирующим производителем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являлся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Приволжский ФО, на долю которого приходилось 82,1% всей выпускаемой продукции, что в количественном выражении равно 5,3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тыс.шт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 Рынка в 2018 году составил в натуральном выражении 12 660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аппаратов ЭКГ. Из них  было выпущено в России 10 046 шт. </a:t>
            </a:r>
          </a:p>
        </p:txBody>
      </p:sp>
    </p:spTree>
    <p:extLst>
      <p:ext uri="{BB962C8B-B14F-4D97-AF65-F5344CB8AC3E}">
        <p14:creationId xmlns:p14="http://schemas.microsoft.com/office/powerpoint/2010/main" val="71547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производители</a:t>
            </a:r>
            <a:endParaRPr lang="ru-RU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1095495" cy="4351338"/>
          </a:xfrm>
        </p:spPr>
        <p:txBody>
          <a:bodyPr>
            <a:normAutofit/>
          </a:bodyPr>
          <a:lstStyle/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данным на апрель 2018 г, всего в России производством медицинских изделий занимаются около 400 предприятий.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Основные производители: ООО «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Альтоника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», ЗАО «ИНКАРТ», ООО НПП «Монитор», «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Нейтософт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», ООО «Медицинские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компьютерыне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системы», ЗАО «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Медитек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лидеры рынка – АО Ижевск</a:t>
            </a:r>
            <a:r>
              <a:rPr lang="ru-RU" sz="2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ий завод </a:t>
            </a:r>
            <a:r>
              <a:rPr lang="ru-RU" sz="2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Аксион</a:t>
            </a:r>
            <a:r>
              <a:rPr lang="ru-RU" sz="2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-Холдинг и ООО НПП Монитор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более 60% от всего объема производства.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987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Цены производителей, 2018 год</a:t>
            </a:r>
            <a:endParaRPr lang="ru-RU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29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Средняя годовая цена производителей аппаратов ЭКГ составила 38,2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тыс.руб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/шт.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Цены производителей в декабре,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оценивающиеся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40,2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тыс.руб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шт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относительно июня снизились на 2,6%, а по отношению к январю увеличение составило 2,28%.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итогам года наиболее высокие отпускные цены аппаратов ЭКГ зафиксированы в ноябре (46,5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тыс.руб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шт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самые низкие - в марте (31,3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тыс.руб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шт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01984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3471" y="179150"/>
            <a:ext cx="11105827" cy="58027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ИМПОРТ ЭЛЕКТРОКАРДИОГРАФОВ (данные на 1 полугодие 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 г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 </a:t>
            </a:r>
            <a:endParaRPr lang="ru-RU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2950" y="821410"/>
            <a:ext cx="10610850" cy="562588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 г. российский импорт электрокардиографов вместе с принадлежностями и расходными материалами составил $17,8 млн. из 20 стран. Объём импорта в стоимостном выражении по сравнению с 2010 г. вырос на 15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импорта электрокардиографов на российский рынок в 2011 году показана на рисунке 1.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 г.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импортировано 4 358 шт. электрокардиографов. Больше всего в натуральном выражении было импортировано аппаратов ЭКГ от SCHILLER AG – 842 шт. или 19,3% от всего объема импорта в 2018 г.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1590241"/>
              </p:ext>
            </p:extLst>
          </p:nvPr>
        </p:nvGraphicFramePr>
        <p:xfrm>
          <a:off x="2962275" y="1971674"/>
          <a:ext cx="6096000" cy="2924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1940897"/>
              </p:ext>
            </p:extLst>
          </p:nvPr>
        </p:nvGraphicFramePr>
        <p:xfrm>
          <a:off x="4655820" y="1889760"/>
          <a:ext cx="5105400" cy="2990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6015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3471" y="179150"/>
            <a:ext cx="11105827" cy="580272"/>
          </a:xfrm>
        </p:spPr>
        <p:txBody>
          <a:bodyPr>
            <a:normAutofit fontScale="90000"/>
          </a:bodyPr>
          <a:lstStyle/>
          <a:p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Экспорт ЭЛЕКТРОКАРДИОГРАФОВ (данные 2014-2015 гг.)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7973" y="821410"/>
            <a:ext cx="11105827" cy="5625885"/>
          </a:xfrm>
        </p:spPr>
        <p:txBody>
          <a:bodyPr>
            <a:no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импортеры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российского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производства: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Соединенное Королевство, Казахстан, Бельгия, Республика Молдова, Франция. На долю 10 главных импортеров российских электрокардиографов приходится более 89% российского экспорта. Главным импортером российской продукции является Соединенное Королевство, на долю которого приходится 19% экспорта отечественных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электрокардиографов. 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Наибольший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рост экспорта российской продукции по сравнению с 2014 годом был зафиксирован в Республика Молдова (+364%). Наибольший спад в поставках среди основных импортеров российских электрокардиографов был зафиксирован в Казахстане (-43%).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74" y="2746375"/>
            <a:ext cx="4714875" cy="33249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585043"/>
            <a:ext cx="5943600" cy="364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4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7228" y="176443"/>
            <a:ext cx="10515600" cy="1325563"/>
          </a:xfrm>
        </p:spPr>
        <p:txBody>
          <a:bodyPr>
            <a:normAutofit/>
          </a:bodyPr>
          <a:lstStyle/>
          <a:p>
            <a:r>
              <a:rPr lang="ru-RU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вхождения на Рынок</a:t>
            </a:r>
            <a:endParaRPr lang="ru-RU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2076450"/>
            <a:ext cx="6429375" cy="405765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38200" y="1560404"/>
            <a:ext cx="10308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населения медицинскими изделиями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России. Сравнение с другими странами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0087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025" y="365126"/>
            <a:ext cx="10772775" cy="607332"/>
          </a:xfrm>
        </p:spPr>
        <p:txBody>
          <a:bodyPr>
            <a:noAutofit/>
          </a:bodyPr>
          <a:lstStyle/>
          <a:p>
            <a:r>
              <a:rPr lang="ru-RU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вхождения на </a:t>
            </a:r>
            <a:r>
              <a:rPr lang="ru-RU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Рынок</a:t>
            </a:r>
            <a:endParaRPr lang="ru-RU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7650" y="1088571"/>
            <a:ext cx="10934700" cy="525031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четверти медицинского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оборудования в России к 2016 г. истек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срок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эксплуатации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июле 2016 года, примерно у четверти медицинского оборудования, работающего в государственных больницах и клиниках и в основном обновленного с 2006 года в рамках нацпроекта, в ближайшее время истекает срок эксплуатации. Средств на масштабное обновление парка медтехники, как в 2006-2010 и 2011-2012 годах, в это время нет ни у федерального бюджета, ни у ФФОМС.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2016 году система ОМС может отмечать юбилей — десять лет назад правительство начало обновлять парк медтехники в государственных больницах и клиниках. Сначала в 2006-2010 годах в рамках национального проекта "Здоровье" стоимостью более 400 млрд руб., а затем — в ходе программы перехода к страховым принципам в ОМС (2010-2013 гг.).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Срок службы такой медтехники, по оценке направления "Кардиология" компании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Philips Healthcare"/>
              </a:rPr>
              <a:t>Philips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в среднем не превышает семи-восьми лет.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оценке маркетинговой компании "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Медитэкс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 доля медтехники, срок эксплуатации которой выйдет до конца 2016 года, составляет около 20%. По оценке ГБУ НИИ организации здравоохранения, объем такой техники еще больше — до 40%. </a:t>
            </a:r>
          </a:p>
        </p:txBody>
      </p:sp>
    </p:spTree>
    <p:extLst>
      <p:ext uri="{BB962C8B-B14F-4D97-AF65-F5344CB8AC3E}">
        <p14:creationId xmlns:p14="http://schemas.microsoft.com/office/powerpoint/2010/main" val="153984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Рынка</a:t>
            </a:r>
            <a:endParaRPr lang="ru-RU" sz="35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июле 2016 года стало известно о том, что российское правительство выделило 15 млрд рублей на развитие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импортозамещения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медицине («Интерфакс») 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2018 году расходы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бюджета на поддержку медицинской промышленности в 2014–2018 годы превысили 21 млрд рублей, ещё свыше 2,8 млрд рублей на развитие отрасли направил Фонд развития промышленности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573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921</TotalTime>
  <Words>1123</Words>
  <Application>Microsoft Office PowerPoint</Application>
  <PresentationFormat>Произвольный</PresentationFormat>
  <Paragraphs>76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Трек</vt:lpstr>
      <vt:lpstr>Рынок  электрокардиографов  России   (Далее: Рынок)</vt:lpstr>
      <vt:lpstr>Динамика Рынка</vt:lpstr>
      <vt:lpstr>Основные производители</vt:lpstr>
      <vt:lpstr>Цены производителей, 2018 год</vt:lpstr>
      <vt:lpstr>ИМПОРТ ЭЛЕКТРОКАРДИОГРАФОВ (данные на 1 полугодие 2011 г.) </vt:lpstr>
      <vt:lpstr>Экспорт ЭЛЕКТРОКАРДИОГРАФОВ (данные 2014-2015 гг.)</vt:lpstr>
      <vt:lpstr>Перспективы вхождения на Рынок</vt:lpstr>
      <vt:lpstr>Перспективы вхождения на Рынок</vt:lpstr>
      <vt:lpstr>Развитие Рынка</vt:lpstr>
      <vt:lpstr>Факторы сдерживания развития Рынка</vt:lpstr>
      <vt:lpstr>Прогноз развития Рынка</vt:lpstr>
      <vt:lpstr>Источники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Марина</cp:lastModifiedBy>
  <cp:revision>64</cp:revision>
  <cp:lastPrinted>2019-11-13T07:13:21Z</cp:lastPrinted>
  <dcterms:created xsi:type="dcterms:W3CDTF">2019-11-12T08:50:54Z</dcterms:created>
  <dcterms:modified xsi:type="dcterms:W3CDTF">2020-11-14T14:33:16Z</dcterms:modified>
</cp:coreProperties>
</file>