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0" r:id="rId9"/>
    <p:sldId id="261" r:id="rId10"/>
    <p:sldId id="270" r:id="rId11"/>
    <p:sldId id="271" r:id="rId12"/>
    <p:sldId id="272" r:id="rId13"/>
    <p:sldId id="274" r:id="rId14"/>
    <p:sldId id="273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4" r:id="rId30"/>
    <p:sldId id="293" r:id="rId31"/>
    <p:sldId id="295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2" r:id="rId47"/>
    <p:sldId id="313" r:id="rId48"/>
    <p:sldId id="314" r:id="rId49"/>
    <p:sldId id="300" r:id="rId50"/>
    <p:sldId id="315" r:id="rId51"/>
    <p:sldId id="317" r:id="rId52"/>
    <p:sldId id="316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</p:sldIdLst>
  <p:sldSz cx="12061825" cy="68405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C10"/>
    <a:srgbClr val="FFD54F"/>
    <a:srgbClr val="F7B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702" y="84"/>
      </p:cViewPr>
      <p:guideLst>
        <p:guide orient="horz" pos="2155"/>
        <p:guide pos="3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9D03-9F10-4BAA-9E59-84D0CD0A4AF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85800"/>
            <a:ext cx="604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847B4-315E-481B-A798-DBFED89496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21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35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0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0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15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51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80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1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53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5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99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3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847B4-315E-481B-A798-DBFED89496D7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43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66616" y="4356373"/>
            <a:ext cx="4032450" cy="1584176"/>
          </a:xfrm>
        </p:spPr>
        <p:txBody>
          <a:bodyPr/>
          <a:lstStyle>
            <a:lvl1pPr>
              <a:defRPr>
                <a:latin typeface="Bahnschrift SemiLight Condensed" panose="020B05020402040202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31112" y="4500390"/>
            <a:ext cx="4032448" cy="122413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B145-6AC0-4BF5-ADD2-66126767F8C4}" type="datetime1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061825" cy="43563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9E62-099A-4FED-A9B9-5A88B592723C}" type="datetime1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1536215" y="273940"/>
            <a:ext cx="3578760" cy="582079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95745" y="273940"/>
            <a:ext cx="10539439" cy="582079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9E6A-6F93-4493-BB4F-D9A6BF04A446}" type="datetime1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85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Condensed" panose="020B0502040204020203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 b="1">
                <a:latin typeface="Bahnschrift Light Condensed" panose="020B0502040204020203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DAD2-D004-4C90-AC35-70AFFFD2F3FF}" type="datetime1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7136" y="6340167"/>
            <a:ext cx="2667450" cy="364195"/>
          </a:xfr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C261BF1E-035E-41B0-B4D5-E99F315CF2F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88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801" y="4395680"/>
            <a:ext cx="10252551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52801" y="2899313"/>
            <a:ext cx="10252551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1524-975A-41E2-BF5E-9D38AF951B4A}" type="datetime1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10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5746" y="1591376"/>
            <a:ext cx="7059100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55877" y="1591376"/>
            <a:ext cx="7059099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FA5D-04F3-4C97-8282-85D16076DB43}" type="datetime1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25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091" y="273939"/>
            <a:ext cx="10855643" cy="114009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3091" y="1531204"/>
            <a:ext cx="5329401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3091" y="2169337"/>
            <a:ext cx="5329401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27240" y="1531204"/>
            <a:ext cx="533149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27240" y="2169337"/>
            <a:ext cx="533149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86FF-6FD2-471A-A233-5DA6EFEFEAB1}" type="datetime1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7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1BB5-1D78-49C1-AF63-63718DF70BF7}" type="datetime1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27FD-DC7D-4B2A-AAB4-757F266D868E}" type="datetime1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9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3093" y="272356"/>
            <a:ext cx="3968257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5840" y="272355"/>
            <a:ext cx="674289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3093" y="1431447"/>
            <a:ext cx="3968257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84EA-89AD-4AE8-865A-2A9FC98C623D}" type="datetime1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0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64202" y="4788378"/>
            <a:ext cx="7237095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64202" y="611216"/>
            <a:ext cx="723709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64202" y="5353671"/>
            <a:ext cx="723709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050E-E0C1-46A8-B4B0-C365BB8839DC}" type="datetime1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1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3091" y="273939"/>
            <a:ext cx="10855643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3091" y="1596127"/>
            <a:ext cx="10855643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3091" y="6340167"/>
            <a:ext cx="281442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C1CF4-2EF9-46FF-BE33-C8D85ADEA9BB}" type="datetime1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479184" y="6340167"/>
            <a:ext cx="223540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 SemiLight Condensed" panose="020B0502040204020203" pitchFamily="34" charset="0"/>
              </a:defRPr>
            </a:lvl1pPr>
          </a:lstStyle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999464" y="6340167"/>
            <a:ext cx="45927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 SemiLight Condensed" panose="020B0502040204020203" pitchFamily="34" charset="0"/>
              </a:defRPr>
            </a:lvl1pPr>
          </a:lstStyle>
          <a:p>
            <a:fld id="{C261BF1E-035E-41B0-B4D5-E99F315CF2FD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30312" y="323925"/>
            <a:ext cx="0" cy="10801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360000"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94608" y="4680409"/>
            <a:ext cx="4320480" cy="1584176"/>
          </a:xfrm>
        </p:spPr>
        <p:txBody>
          <a:bodyPr>
            <a:noAutofit/>
          </a:bodyPr>
          <a:lstStyle/>
          <a:p>
            <a:r>
              <a:rPr lang="pt-BR" sz="3600" dirty="0"/>
              <a:t>MC08 – Git e GitHub na construção de sistemas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91152" y="4860429"/>
            <a:ext cx="3672408" cy="1224136"/>
          </a:xfrm>
        </p:spPr>
        <p:txBody>
          <a:bodyPr>
            <a:normAutofit/>
          </a:bodyPr>
          <a:lstStyle/>
          <a:p>
            <a:pPr algn="l"/>
            <a:r>
              <a:rPr lang="pt-BR" sz="1800" dirty="0"/>
              <a:t>Gabriel Campos de Albuquerque</a:t>
            </a:r>
          </a:p>
          <a:p>
            <a:pPr algn="l"/>
            <a:r>
              <a:rPr lang="pt-BR" sz="1800" dirty="0"/>
              <a:t>Rosana Soares Gomes Costa</a:t>
            </a:r>
          </a:p>
          <a:p>
            <a:pPr algn="l"/>
            <a:r>
              <a:rPr lang="pt-BR" sz="1800" dirty="0"/>
              <a:t>Ulisses Roque Tomaz</a:t>
            </a:r>
          </a:p>
        </p:txBody>
      </p:sp>
    </p:spTree>
    <p:extLst>
      <p:ext uri="{BB962C8B-B14F-4D97-AF65-F5344CB8AC3E}">
        <p14:creationId xmlns:p14="http://schemas.microsoft.com/office/powerpoint/2010/main" val="272610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Configurações básicas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config</a:t>
            </a:r>
            <a:r>
              <a:rPr lang="pt-BR" sz="2000" dirty="0">
                <a:latin typeface="Consolas" panose="020B0609020204030204" pitchFamily="49" charset="0"/>
              </a:rPr>
              <a:t> –-global user.name “Nome do Usuário”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config</a:t>
            </a:r>
            <a:r>
              <a:rPr lang="pt-BR" sz="2000" dirty="0">
                <a:latin typeface="Consolas" panose="020B0609020204030204" pitchFamily="49" charset="0"/>
              </a:rPr>
              <a:t> --global </a:t>
            </a:r>
            <a:r>
              <a:rPr lang="pt-BR" sz="2000" dirty="0" err="1">
                <a:latin typeface="Consolas" panose="020B0609020204030204" pitchFamily="49" charset="0"/>
              </a:rPr>
              <a:t>user.email</a:t>
            </a:r>
            <a:r>
              <a:rPr lang="pt-BR" sz="2000" dirty="0">
                <a:latin typeface="Consolas" panose="020B0609020204030204" pitchFamily="49" charset="0"/>
              </a:rPr>
              <a:t> nomedousuario@mail.com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1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Criando um repositório local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505056" cy="3744416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init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Bahnschrift SemiBold" panose="020B0502040204020203" pitchFamily="34" charset="0"/>
              </a:rPr>
              <a:t>		ou</a:t>
            </a:r>
          </a:p>
          <a:p>
            <a:r>
              <a:rPr lang="pt-BR" sz="2000" dirty="0">
                <a:latin typeface="Bahnschrift SemiBold" panose="020B0502040204020203" pitchFamily="34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init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nomedapasta</a:t>
            </a:r>
            <a:endParaRPr lang="pt-BR" sz="2000" dirty="0">
              <a:latin typeface="Bahnschrift SemiBold" panose="020B0502040204020203" pitchFamily="34" charset="0"/>
            </a:endParaRP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  <a:p>
            <a:r>
              <a:rPr lang="pt-BR" dirty="0"/>
              <a:t>	Em ambos  os casos, após o comando ser executado um subdiretório  oculto chamado 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/>
              <a:t>será criado dentro da pasta.</a:t>
            </a:r>
          </a:p>
          <a:p>
            <a:endParaRPr lang="pt-BR" dirty="0"/>
          </a:p>
          <a:p>
            <a:r>
              <a:rPr lang="en-US" sz="2000" dirty="0">
                <a:latin typeface="Consolas" panose="020B0609020204030204" pitchFamily="49" charset="0"/>
              </a:rPr>
              <a:t>Initialized empty </a:t>
            </a: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repository in /home/</a:t>
            </a:r>
            <a:r>
              <a:rPr lang="en-US" sz="2000" dirty="0" err="1">
                <a:latin typeface="Consolas" panose="020B0609020204030204" pitchFamily="49" charset="0"/>
              </a:rPr>
              <a:t>fulano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nomedapasta</a:t>
            </a:r>
            <a:r>
              <a:rPr lang="en-US" sz="2000" dirty="0">
                <a:latin typeface="Consolas" panose="020B0609020204030204" pitchFamily="49" charset="0"/>
              </a:rPr>
              <a:t>/.</a:t>
            </a: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endParaRPr lang="pt-BR" sz="2000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59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status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	ou</a:t>
            </a:r>
          </a:p>
          <a:p>
            <a:endParaRPr lang="pt-BR" sz="2000" dirty="0">
              <a:latin typeface="Bahnschrift SemiBold" panose="020B0502040204020203" pitchFamily="34" charset="0"/>
            </a:endParaRPr>
          </a:p>
          <a:p>
            <a:r>
              <a:rPr lang="pt-BR" sz="2000" dirty="0">
                <a:latin typeface="Bahnschrift SemiBold" panose="020B0502040204020203" pitchFamily="34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status –s</a:t>
            </a:r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dirty="0"/>
              <a:t>Algo parecido com isto ...</a:t>
            </a:r>
          </a:p>
          <a:p>
            <a:pPr lvl="2"/>
            <a:endParaRPr lang="en-US" sz="1800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On branch master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Initial commit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nothing to commit (create/copy files and use "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add" to track)</a:t>
            </a:r>
          </a:p>
          <a:p>
            <a:endParaRPr lang="pt-BR" b="1" dirty="0"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  <a:p>
            <a:r>
              <a:rPr lang="pt-BR" b="1" dirty="0">
                <a:latin typeface="Bahnschrift Light Condensed" panose="020B0502040204020203" pitchFamily="34" charset="0"/>
                <a:cs typeface="Calibri Light" panose="020F0302020204030204" pitchFamily="34" charset="0"/>
              </a:rPr>
              <a:t>Caso o diretório esteja vazio. </a:t>
            </a:r>
            <a:endParaRPr lang="en-US" b="1" dirty="0">
              <a:latin typeface="Bahnschrift Light Condensed" panose="020B05020402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4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14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dirty="0"/>
              <a:t>Após a criação de um arquivo no diretório a saída ...</a:t>
            </a: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On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branch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master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Initial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commit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Untracked</a:t>
            </a:r>
            <a:r>
              <a:rPr lang="pt-BR" b="0" dirty="0">
                <a:latin typeface="Consolas" panose="020B0609020204030204" pitchFamily="49" charset="0"/>
              </a:rPr>
              <a:t> files: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 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 &lt;file&gt;..." to include in what will be committed)</a:t>
            </a:r>
          </a:p>
          <a:p>
            <a:pPr lvl="3"/>
            <a:r>
              <a:rPr lang="pt-BR" b="0" dirty="0">
                <a:latin typeface="Consolas" panose="020B0609020204030204" pitchFamily="49" charset="0"/>
              </a:rPr>
              <a:t>       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index.html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nothing added to commit but untracked files present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add" to track)</a:t>
            </a:r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38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15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022801" y="2412157"/>
            <a:ext cx="2016224" cy="2016224"/>
            <a:chOff x="4446736" y="2052117"/>
            <a:chExt cx="2016224" cy="2016224"/>
          </a:xfrm>
        </p:grpSpPr>
        <p:sp>
          <p:nvSpPr>
            <p:cNvPr id="4" name="Elipse 3"/>
            <p:cNvSpPr/>
            <p:nvPr/>
          </p:nvSpPr>
          <p:spPr>
            <a:xfrm>
              <a:off x="4446736" y="2052117"/>
              <a:ext cx="2016224" cy="2016224"/>
            </a:xfrm>
            <a:prstGeom prst="ellipse">
              <a:avLst/>
            </a:prstGeom>
            <a:noFill/>
            <a:ln w="165100">
              <a:solidFill>
                <a:schemeClr val="tx1"/>
              </a:solidFill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5238824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5670872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423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Simples assim ...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Se por algum motivo quisermos parar de usar o </a:t>
            </a:r>
            <a:r>
              <a:rPr lang="pt-BR" dirty="0" err="1"/>
              <a:t>Git</a:t>
            </a:r>
            <a:r>
              <a:rPr lang="pt-BR" dirty="0"/>
              <a:t>, basta remover o diretório </a:t>
            </a:r>
            <a:r>
              <a:rPr lang="pt-BR" dirty="0">
                <a:latin typeface="Consolas" panose="020B0609020204030204" pitchFamily="49" charset="0"/>
              </a:rPr>
              <a:t>.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6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17</a:t>
            </a:fld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022801" y="2412157"/>
            <a:ext cx="2016224" cy="2016224"/>
          </a:xfrm>
          <a:prstGeom prst="ellipse">
            <a:avLst/>
          </a:prstGeom>
          <a:noFill/>
          <a:ln w="165100"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5400000">
            <a:off x="5598863" y="2917008"/>
            <a:ext cx="1008112" cy="1008110"/>
          </a:xfrm>
          <a:prstGeom prst="triangle">
            <a:avLst>
              <a:gd name="adj" fmla="val 49528"/>
            </a:avLst>
          </a:prstGeom>
          <a:solidFill>
            <a:schemeClr val="tx1"/>
          </a:solidFill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58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18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dirty="0"/>
              <a:t>Após a criação de um arquivo no diretório a saída ...</a:t>
            </a: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On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branch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master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Initial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commit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Untracked</a:t>
            </a:r>
            <a:r>
              <a:rPr lang="pt-BR" b="0" dirty="0">
                <a:latin typeface="Consolas" panose="020B0609020204030204" pitchFamily="49" charset="0"/>
              </a:rPr>
              <a:t> files: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 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 &lt;file&gt;..." to include in what will be committed)</a:t>
            </a:r>
          </a:p>
          <a:p>
            <a:pPr lvl="3"/>
            <a:r>
              <a:rPr lang="pt-BR" b="0" dirty="0">
                <a:latin typeface="Consolas" panose="020B0609020204030204" pitchFamily="49" charset="0"/>
              </a:rPr>
              <a:t>       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index.html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nothing added to commit but untracked files present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add" to track)</a:t>
            </a:r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2862560" y="3348261"/>
            <a:ext cx="2160240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76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19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dirty="0"/>
              <a:t>Após a criação de um arquivo no diretório a saída ...</a:t>
            </a: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On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branch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master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Initial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commit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Untracked</a:t>
            </a:r>
            <a:r>
              <a:rPr lang="pt-BR" b="0" dirty="0">
                <a:latin typeface="Consolas" panose="020B0609020204030204" pitchFamily="49" charset="0"/>
              </a:rPr>
              <a:t> files: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 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 &lt;file&gt;..." to include in what will be committed)</a:t>
            </a:r>
          </a:p>
          <a:p>
            <a:pPr lvl="3"/>
            <a:r>
              <a:rPr lang="pt-BR" b="0" dirty="0">
                <a:latin typeface="Consolas" panose="020B0609020204030204" pitchFamily="49" charset="0"/>
              </a:rPr>
              <a:t>       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index.html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nothing added to commit but untracked files present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add" to track)</a:t>
            </a:r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 1 (Ênfase) 6"/>
          <p:cNvSpPr/>
          <p:nvPr/>
        </p:nvSpPr>
        <p:spPr>
          <a:xfrm>
            <a:off x="6390952" y="5190144"/>
            <a:ext cx="2504975" cy="925022"/>
          </a:xfrm>
          <a:prstGeom prst="accentCallout1">
            <a:avLst>
              <a:gd name="adj1" fmla="val 18750"/>
              <a:gd name="adj2" fmla="val -8333"/>
              <a:gd name="adj3" fmla="val -67155"/>
              <a:gd name="adj4" fmla="val -46661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ARQUIVO NÃO RASTREADO!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2862560" y="3348261"/>
            <a:ext cx="2160240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2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145016" cy="3744416"/>
          </a:xfrm>
        </p:spPr>
        <p:txBody>
          <a:bodyPr/>
          <a:lstStyle/>
          <a:p>
            <a:r>
              <a:rPr lang="pt-BR" dirty="0"/>
              <a:t>Sistema que registra as alterações realizadas em um arquivo ou conjunto de arquivos ao longo do tempo, possibilitando a recuperação de versões anteriores.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2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20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dirty="0"/>
              <a:t>Após a criação de um arquivo no diretório a saída ...</a:t>
            </a: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On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branch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master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Initial</a:t>
            </a:r>
            <a:r>
              <a:rPr lang="pt-BR" b="0" dirty="0">
                <a:latin typeface="Consolas" panose="020B0609020204030204" pitchFamily="49" charset="0"/>
              </a:rPr>
              <a:t> </a:t>
            </a:r>
            <a:r>
              <a:rPr lang="pt-BR" b="0" dirty="0" err="1">
                <a:latin typeface="Consolas" panose="020B0609020204030204" pitchFamily="49" charset="0"/>
              </a:rPr>
              <a:t>commit</a:t>
            </a:r>
            <a:endParaRPr lang="pt-BR" b="0" dirty="0">
              <a:latin typeface="Consolas" panose="020B0609020204030204" pitchFamily="49" charset="0"/>
            </a:endParaRPr>
          </a:p>
          <a:p>
            <a:pPr lvl="3"/>
            <a:r>
              <a:rPr lang="pt-BR" b="0" dirty="0" err="1">
                <a:latin typeface="Consolas" panose="020B0609020204030204" pitchFamily="49" charset="0"/>
              </a:rPr>
              <a:t>Untracked</a:t>
            </a:r>
            <a:r>
              <a:rPr lang="pt-BR" b="0" dirty="0">
                <a:latin typeface="Consolas" panose="020B0609020204030204" pitchFamily="49" charset="0"/>
              </a:rPr>
              <a:t> files: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 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 &lt;file&gt;..." to include in what will be committed)</a:t>
            </a:r>
          </a:p>
          <a:p>
            <a:pPr lvl="3"/>
            <a:r>
              <a:rPr lang="pt-BR" b="0" dirty="0">
                <a:latin typeface="Consolas" panose="020B0609020204030204" pitchFamily="49" charset="0"/>
              </a:rPr>
              <a:t>        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index.html</a:t>
            </a:r>
          </a:p>
          <a:p>
            <a:pPr lvl="3"/>
            <a:r>
              <a:rPr lang="en-US" b="0" dirty="0">
                <a:latin typeface="Consolas" panose="020B0609020204030204" pitchFamily="49" charset="0"/>
              </a:rPr>
              <a:t>nothing added to commit but untracked files present (use "</a:t>
            </a:r>
            <a:r>
              <a:rPr lang="en-US" b="0" dirty="0" err="1">
                <a:latin typeface="Consolas" panose="020B0609020204030204" pitchFamily="49" charset="0"/>
              </a:rPr>
              <a:t>git</a:t>
            </a:r>
            <a:r>
              <a:rPr lang="en-US" b="0" dirty="0">
                <a:latin typeface="Consolas" panose="020B0609020204030204" pitchFamily="49" charset="0"/>
              </a:rPr>
              <a:t> add" to track)</a:t>
            </a:r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2862560" y="3348261"/>
            <a:ext cx="2160240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18234" y="3751164"/>
            <a:ext cx="2450584" cy="258861"/>
          </a:xfrm>
          <a:prstGeom prst="roundRect">
            <a:avLst/>
          </a:prstGeom>
          <a:noFill/>
          <a:ln w="38100">
            <a:solidFill>
              <a:srgbClr val="FFD54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 1 (Ênfase) 13"/>
          <p:cNvSpPr/>
          <p:nvPr/>
        </p:nvSpPr>
        <p:spPr>
          <a:xfrm>
            <a:off x="6390952" y="5190144"/>
            <a:ext cx="2504975" cy="925022"/>
          </a:xfrm>
          <a:prstGeom prst="accentCallout1">
            <a:avLst>
              <a:gd name="adj1" fmla="val 18750"/>
              <a:gd name="adj2" fmla="val -8333"/>
              <a:gd name="adj3" fmla="val -67155"/>
              <a:gd name="adj4" fmla="val -46661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ARQUIVO NÃO RASTREADO!</a:t>
            </a:r>
          </a:p>
        </p:txBody>
      </p:sp>
    </p:spTree>
    <p:extLst>
      <p:ext uri="{BB962C8B-B14F-4D97-AF65-F5344CB8AC3E}">
        <p14:creationId xmlns:p14="http://schemas.microsoft.com/office/powerpoint/2010/main" val="209683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21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add</a:t>
            </a:r>
            <a:r>
              <a:rPr lang="pt-BR" sz="2000" dirty="0">
                <a:latin typeface="Consolas" panose="020B0609020204030204" pitchFamily="49" charset="0"/>
              </a:rPr>
              <a:t> index.html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		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add</a:t>
            </a:r>
            <a:r>
              <a:rPr lang="pt-BR" sz="2000" dirty="0">
                <a:latin typeface="Consolas" panose="020B0609020204030204" pitchFamily="49" charset="0"/>
              </a:rPr>
              <a:t> 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add</a:t>
            </a:r>
            <a:r>
              <a:rPr lang="pt-BR" sz="2000" dirty="0">
                <a:latin typeface="Consolas" panose="020B0609020204030204" pitchFamily="49" charset="0"/>
              </a:rPr>
              <a:t> *.</a:t>
            </a:r>
            <a:r>
              <a:rPr lang="pt-BR" sz="2000" dirty="0" err="1">
                <a:latin typeface="Consolas" panose="020B0609020204030204" pitchFamily="49" charset="0"/>
              </a:rPr>
              <a:t>html</a:t>
            </a:r>
            <a:endParaRPr lang="pt-BR" sz="2000" dirty="0">
              <a:latin typeface="Consolas" panose="020B0609020204030204" pitchFamily="49" charset="0"/>
            </a:endParaRP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add</a:t>
            </a:r>
            <a:r>
              <a:rPr lang="pt-BR" sz="2000" dirty="0">
                <a:latin typeface="Consolas" panose="020B0609020204030204" pitchFamily="49" charset="0"/>
              </a:rPr>
              <a:t> * </a:t>
            </a:r>
            <a:r>
              <a:rPr lang="pt-BR" sz="2000" i="1" dirty="0">
                <a:latin typeface="Consolas" panose="020B0609020204030204" pitchFamily="49" charset="0"/>
              </a:rPr>
              <a:t>(ignora os arquivos começados com ‘.’)</a:t>
            </a:r>
            <a:endParaRPr lang="pt-BR" sz="2000" dirty="0">
              <a:latin typeface="Consolas" panose="020B0609020204030204" pitchFamily="49" charset="0"/>
            </a:endParaRP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84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22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   index.html</a:t>
            </a: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413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23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   index.html</a:t>
            </a: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430512" y="3348261"/>
            <a:ext cx="3096344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 1 (Ênfase) 14"/>
          <p:cNvSpPr/>
          <p:nvPr/>
        </p:nvSpPr>
        <p:spPr>
          <a:xfrm>
            <a:off x="8506165" y="3071311"/>
            <a:ext cx="2504975" cy="925022"/>
          </a:xfrm>
          <a:prstGeom prst="accentCallout1">
            <a:avLst>
              <a:gd name="adj1" fmla="val 18750"/>
              <a:gd name="adj2" fmla="val -8333"/>
              <a:gd name="adj3" fmla="val 44175"/>
              <a:gd name="adj4" fmla="val -117725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ALTERAÇÕES PARA CONFIRMAÇÃO</a:t>
            </a:r>
          </a:p>
        </p:txBody>
      </p:sp>
    </p:spTree>
    <p:extLst>
      <p:ext uri="{BB962C8B-B14F-4D97-AF65-F5344CB8AC3E}">
        <p14:creationId xmlns:p14="http://schemas.microsoft.com/office/powerpoint/2010/main" val="347472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24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   index.html</a:t>
            </a: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62560" y="5209149"/>
            <a:ext cx="6365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Bahnschrift Light Condensed" panose="020B0502040204020203" pitchFamily="34" charset="0"/>
              </a:rPr>
              <a:t>Novos arquivos foram adicionados no diretório de trabalho!</a:t>
            </a:r>
          </a:p>
        </p:txBody>
      </p:sp>
    </p:spTree>
    <p:extLst>
      <p:ext uri="{BB962C8B-B14F-4D97-AF65-F5344CB8AC3E}">
        <p14:creationId xmlns:p14="http://schemas.microsoft.com/office/powerpoint/2010/main" val="172297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25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status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	</a:t>
            </a:r>
            <a:r>
              <a:rPr lang="pt-BR" sz="1800" b="0" dirty="0">
                <a:latin typeface="Consolas" panose="020B0609020204030204" pitchFamily="49" charset="0"/>
              </a:rPr>
              <a:t>e depois ...</a:t>
            </a:r>
            <a:endParaRPr lang="pt-BR" sz="2000" b="0" dirty="0">
              <a:latin typeface="Consolas" panose="020B0609020204030204" pitchFamily="49" charset="0"/>
            </a:endParaRP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add</a:t>
            </a:r>
            <a:r>
              <a:rPr lang="pt-BR" sz="2000" dirty="0">
                <a:latin typeface="Consolas" panose="020B060902020403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406913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26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rm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   index.html</a:t>
            </a: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Untracked files: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add &lt;file&gt;..." to include in what will be committed)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/estilo.css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conecta.php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430512" y="4356373"/>
            <a:ext cx="2215752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1 (Ênfase) 15"/>
          <p:cNvSpPr/>
          <p:nvPr/>
        </p:nvSpPr>
        <p:spPr>
          <a:xfrm>
            <a:off x="6390952" y="5220469"/>
            <a:ext cx="2504975" cy="925022"/>
          </a:xfrm>
          <a:prstGeom prst="accentCallout1">
            <a:avLst>
              <a:gd name="adj1" fmla="val 18750"/>
              <a:gd name="adj2" fmla="val -8333"/>
              <a:gd name="adj3" fmla="val 13744"/>
              <a:gd name="adj4" fmla="val -70210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ARQUIVOS NÃO RASTREADOS!</a:t>
            </a:r>
          </a:p>
        </p:txBody>
      </p:sp>
    </p:spTree>
    <p:extLst>
      <p:ext uri="{BB962C8B-B14F-4D97-AF65-F5344CB8AC3E}">
        <p14:creationId xmlns:p14="http://schemas.microsoft.com/office/powerpoint/2010/main" val="425876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27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rm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index.html</a:t>
            </a: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/estilo.css</a:t>
            </a:r>
          </a:p>
          <a:p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conecta.php</a:t>
            </a:r>
            <a:endParaRPr lang="en-US" sz="1800" dirty="0">
              <a:solidFill>
                <a:srgbClr val="104C10"/>
              </a:solidFill>
              <a:latin typeface="Consolas" panose="020B0609020204030204" pitchFamily="49" charset="0"/>
            </a:endParaRP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430512" y="3348261"/>
            <a:ext cx="3096344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1 (Ênfase) 15"/>
          <p:cNvSpPr/>
          <p:nvPr/>
        </p:nvSpPr>
        <p:spPr>
          <a:xfrm>
            <a:off x="8506165" y="2827795"/>
            <a:ext cx="2504975" cy="925022"/>
          </a:xfrm>
          <a:prstGeom prst="accentCallout1">
            <a:avLst>
              <a:gd name="adj1" fmla="val 18750"/>
              <a:gd name="adj2" fmla="val -8333"/>
              <a:gd name="adj3" fmla="val 64769"/>
              <a:gd name="adj4" fmla="val -115824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ALTERAÇÕES PARA CONFIRMAÇÃO</a:t>
            </a:r>
          </a:p>
        </p:txBody>
      </p:sp>
    </p:spTree>
    <p:extLst>
      <p:ext uri="{BB962C8B-B14F-4D97-AF65-F5344CB8AC3E}">
        <p14:creationId xmlns:p14="http://schemas.microsoft.com/office/powerpoint/2010/main" val="371872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28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rm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index.html</a:t>
            </a: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/estilo.css</a:t>
            </a:r>
          </a:p>
          <a:p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conecta.php</a:t>
            </a:r>
            <a:endParaRPr lang="en-US" sz="1800" dirty="0">
              <a:solidFill>
                <a:srgbClr val="104C10"/>
              </a:solidFill>
              <a:latin typeface="Consolas" panose="020B0609020204030204" pitchFamily="49" charset="0"/>
            </a:endParaRPr>
          </a:p>
          <a:p>
            <a:pPr algn="ctr"/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430512" y="3348261"/>
            <a:ext cx="3096344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1 (Ênfase) 15"/>
          <p:cNvSpPr/>
          <p:nvPr/>
        </p:nvSpPr>
        <p:spPr>
          <a:xfrm>
            <a:off x="8506165" y="2827795"/>
            <a:ext cx="2504975" cy="925022"/>
          </a:xfrm>
          <a:prstGeom prst="accentCallout1">
            <a:avLst>
              <a:gd name="adj1" fmla="val 18750"/>
              <a:gd name="adj2" fmla="val -8333"/>
              <a:gd name="adj3" fmla="val 64769"/>
              <a:gd name="adj4" fmla="val -115824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ALTERAÇÕES PARA CONFIRMAÇÃO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222600" y="5694908"/>
            <a:ext cx="5688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latin typeface="Bahnschrift Light Condensed" panose="020B0502040204020203" pitchFamily="34" charset="0"/>
              </a:rPr>
              <a:t>Ops</a:t>
            </a:r>
            <a:r>
              <a:rPr lang="pt-BR" sz="2400" b="1" dirty="0">
                <a:latin typeface="Bahnschrift Light Condensed" panose="020B0502040204020203" pitchFamily="34" charset="0"/>
              </a:rPr>
              <a:t>! O arquivo </a:t>
            </a:r>
            <a:r>
              <a:rPr lang="pt-BR" sz="2000" b="1" dirty="0">
                <a:latin typeface="Consolas" panose="020B0609020204030204" pitchFamily="49" charset="0"/>
              </a:rPr>
              <a:t>index.html</a:t>
            </a:r>
            <a:r>
              <a:rPr lang="pt-BR" sz="2400" b="1" dirty="0">
                <a:latin typeface="Bahnschrift Light Condensed" panose="020B0502040204020203" pitchFamily="34" charset="0"/>
              </a:rPr>
              <a:t> precisou ser alterado ...</a:t>
            </a:r>
          </a:p>
        </p:txBody>
      </p:sp>
    </p:spTree>
    <p:extLst>
      <p:ext uri="{BB962C8B-B14F-4D97-AF65-F5344CB8AC3E}">
        <p14:creationId xmlns:p14="http://schemas.microsoft.com/office/powerpoint/2010/main" val="366633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29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289032" cy="374441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status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	</a:t>
            </a:r>
            <a:r>
              <a:rPr lang="pt-BR" sz="1800" b="0" dirty="0">
                <a:latin typeface="Consolas" panose="020B0609020204030204" pitchFamily="49" charset="0"/>
              </a:rPr>
              <a:t>e depois ...</a:t>
            </a:r>
            <a:endParaRPr lang="pt-BR" sz="2000" b="0" dirty="0">
              <a:latin typeface="Consolas" panose="020B0609020204030204" pitchFamily="49" charset="0"/>
            </a:endParaRPr>
          </a:p>
          <a:p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add</a:t>
            </a:r>
            <a:r>
              <a:rPr lang="pt-BR" sz="2000" dirty="0">
                <a:latin typeface="Consolas" panose="020B060902020403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1435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Controle de Versão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 descr="Resultado de imagem para logo subver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95" y="2580657"/>
            <a:ext cx="24069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35" y="4834676"/>
            <a:ext cx="3095625" cy="542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 descr="https://www.mercurial-scm.org/logo-droplets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76" y="3196376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azaa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28" y="1444228"/>
            <a:ext cx="1699821" cy="1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darcs.net/img/logo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16" y="4823277"/>
            <a:ext cx="23050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s://git-scm.com/images/logo@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32" y="3086839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1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30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index.html</a:t>
            </a: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/estilo.css</a:t>
            </a:r>
          </a:p>
          <a:p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conecta.php</a:t>
            </a:r>
            <a:endParaRPr lang="en-US" sz="1800" dirty="0">
              <a:solidFill>
                <a:srgbClr val="104C10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Changes not staged for commit: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add &lt;file&gt;..." to update what will be committed)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checkout -- &lt;file&gt;..." to discard changes in working directory)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modified:   index.html</a:t>
            </a:r>
          </a:p>
          <a:p>
            <a:pPr algn="ctr"/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75000" y="4932437"/>
            <a:ext cx="3943944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1 (Ênfase) 15"/>
          <p:cNvSpPr/>
          <p:nvPr/>
        </p:nvSpPr>
        <p:spPr>
          <a:xfrm>
            <a:off x="8191152" y="4151431"/>
            <a:ext cx="3527065" cy="925022"/>
          </a:xfrm>
          <a:prstGeom prst="accentCallout1">
            <a:avLst>
              <a:gd name="adj1" fmla="val 18750"/>
              <a:gd name="adj2" fmla="val -8333"/>
              <a:gd name="adj3" fmla="val 98748"/>
              <a:gd name="adj4" fmla="val -53173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MODIFICAÇÕES NÃO PREPARADAS PARA CONFIRMAÇÃO</a:t>
            </a:r>
          </a:p>
        </p:txBody>
      </p:sp>
    </p:spTree>
    <p:extLst>
      <p:ext uri="{BB962C8B-B14F-4D97-AF65-F5344CB8AC3E}">
        <p14:creationId xmlns:p14="http://schemas.microsoft.com/office/powerpoint/2010/main" val="1055326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31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index.html</a:t>
            </a: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/estilo.css</a:t>
            </a:r>
          </a:p>
          <a:p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conecta.php</a:t>
            </a:r>
            <a:endParaRPr lang="en-US" sz="1800" dirty="0">
              <a:solidFill>
                <a:srgbClr val="104C10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Changes not staged for commit: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add &lt;file&gt;..." to update what will be committed)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checkout -- &lt;file&gt;..." to discard changes in working directory)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modified:   index.html</a:t>
            </a:r>
          </a:p>
          <a:p>
            <a:pPr algn="ctr"/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375000" y="4932437"/>
            <a:ext cx="3943944" cy="359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o Explicativo 1 (Ênfase) 15"/>
          <p:cNvSpPr/>
          <p:nvPr/>
        </p:nvSpPr>
        <p:spPr>
          <a:xfrm>
            <a:off x="8191152" y="4151431"/>
            <a:ext cx="3527065" cy="925022"/>
          </a:xfrm>
          <a:prstGeom prst="accentCallout1">
            <a:avLst>
              <a:gd name="adj1" fmla="val 18750"/>
              <a:gd name="adj2" fmla="val -8333"/>
              <a:gd name="adj3" fmla="val 232610"/>
              <a:gd name="adj4" fmla="val -58034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ARQUIVO MODIFICADO!</a:t>
            </a:r>
          </a:p>
        </p:txBody>
      </p:sp>
    </p:spTree>
    <p:extLst>
      <p:ext uri="{BB962C8B-B14F-4D97-AF65-F5344CB8AC3E}">
        <p14:creationId xmlns:p14="http://schemas.microsoft.com/office/powerpoint/2010/main" val="163555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Rastreando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32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index.html</a:t>
            </a: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/estilo.css</a:t>
            </a:r>
          </a:p>
          <a:p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conecta.php</a:t>
            </a:r>
            <a:endParaRPr lang="en-US" sz="1800" dirty="0">
              <a:solidFill>
                <a:srgbClr val="104C10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16" name="Texto Explicativo 1 (Ênfase) 15"/>
          <p:cNvSpPr/>
          <p:nvPr/>
        </p:nvSpPr>
        <p:spPr>
          <a:xfrm>
            <a:off x="8191152" y="4151431"/>
            <a:ext cx="3527065" cy="925022"/>
          </a:xfrm>
          <a:prstGeom prst="accentCallout1">
            <a:avLst>
              <a:gd name="adj1" fmla="val 18750"/>
              <a:gd name="adj2" fmla="val -8333"/>
              <a:gd name="adj3" fmla="val 9164"/>
              <a:gd name="adj4" fmla="val -29409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ARQUIVOS RASTREADOS</a:t>
            </a:r>
          </a:p>
        </p:txBody>
      </p:sp>
    </p:spTree>
    <p:extLst>
      <p:ext uri="{BB962C8B-B14F-4D97-AF65-F5344CB8AC3E}">
        <p14:creationId xmlns:p14="http://schemas.microsoft.com/office/powerpoint/2010/main" val="3874768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33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022801" y="2412157"/>
            <a:ext cx="2016224" cy="2016224"/>
            <a:chOff x="4446736" y="2052117"/>
            <a:chExt cx="2016224" cy="2016224"/>
          </a:xfrm>
        </p:grpSpPr>
        <p:sp>
          <p:nvSpPr>
            <p:cNvPr id="4" name="Elipse 3"/>
            <p:cNvSpPr/>
            <p:nvPr/>
          </p:nvSpPr>
          <p:spPr>
            <a:xfrm>
              <a:off x="4446736" y="2052117"/>
              <a:ext cx="2016224" cy="2016224"/>
            </a:xfrm>
            <a:prstGeom prst="ellipse">
              <a:avLst/>
            </a:prstGeom>
            <a:noFill/>
            <a:ln w="165100">
              <a:solidFill>
                <a:schemeClr val="tx1"/>
              </a:solidFill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5238824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5670872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61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 de trabalho x área de </a:t>
            </a:r>
            <a:r>
              <a:rPr lang="pt-BR" i="1" dirty="0" err="1"/>
              <a:t>stage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34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566416" y="2124125"/>
            <a:ext cx="8932146" cy="4032448"/>
            <a:chOff x="1782440" y="2124125"/>
            <a:chExt cx="8932146" cy="3384376"/>
          </a:xfrm>
        </p:grpSpPr>
        <p:sp>
          <p:nvSpPr>
            <p:cNvPr id="8" name="Retângulo 7"/>
            <p:cNvSpPr/>
            <p:nvPr/>
          </p:nvSpPr>
          <p:spPr>
            <a:xfrm>
              <a:off x="1782440" y="2124125"/>
              <a:ext cx="8932146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8" idx="0"/>
              <a:endCxn id="8" idx="2"/>
            </p:cNvCxnSpPr>
            <p:nvPr/>
          </p:nvCxnSpPr>
          <p:spPr>
            <a:xfrm>
              <a:off x="6248513" y="2124125"/>
              <a:ext cx="0" cy="3384376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tângulo 13"/>
          <p:cNvSpPr/>
          <p:nvPr/>
        </p:nvSpPr>
        <p:spPr>
          <a:xfrm>
            <a:off x="2887985" y="2250872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ahnschrift Light Condensed" panose="020B0502040204020203" pitchFamily="34" charset="0"/>
              </a:rPr>
              <a:t>Diretório de trabalho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645003" y="2245695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ahnschrift Light Condensed" panose="020B0502040204020203" pitchFamily="34" charset="0"/>
              </a:rPr>
              <a:t>Área de </a:t>
            </a:r>
            <a:r>
              <a:rPr lang="pt-BR" i="1" dirty="0" err="1">
                <a:latin typeface="Bahnschrift Light Condensed" panose="020B0502040204020203" pitchFamily="34" charset="0"/>
              </a:rPr>
              <a:t>stage</a:t>
            </a:r>
            <a:endParaRPr lang="pt-BR" dirty="0">
              <a:latin typeface="Bahnschrift Light Condensed" panose="020B0502040204020203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792406" y="3073441"/>
            <a:ext cx="2627570" cy="922892"/>
          </a:xfrm>
          <a:prstGeom prst="roundRect">
            <a:avLst>
              <a:gd name="adj" fmla="val 486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Ainda não rastreado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6825365" y="3354867"/>
            <a:ext cx="2880320" cy="922892"/>
          </a:xfrm>
          <a:prstGeom prst="roundRect">
            <a:avLst>
              <a:gd name="adj" fmla="val 486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Rastreado mas não gravado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644378" y="4647979"/>
            <a:ext cx="2304256" cy="922892"/>
          </a:xfrm>
          <a:prstGeom prst="roundRect">
            <a:avLst>
              <a:gd name="adj" fmla="val 486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Modificado</a:t>
            </a:r>
          </a:p>
        </p:txBody>
      </p:sp>
      <p:cxnSp>
        <p:nvCxnSpPr>
          <p:cNvPr id="41" name="Conector angulado 40"/>
          <p:cNvCxnSpPr>
            <a:stCxn id="17" idx="2"/>
          </p:cNvCxnSpPr>
          <p:nvPr/>
        </p:nvCxnSpPr>
        <p:spPr>
          <a:xfrm rot="5400000">
            <a:off x="6102249" y="3124147"/>
            <a:ext cx="1009665" cy="3316889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6721482" y="4889260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Bahnschrift Light Condensed" panose="020B0502040204020203" pitchFamily="34" charset="0"/>
              </a:rPr>
              <a:t>alterações</a:t>
            </a:r>
          </a:p>
        </p:txBody>
      </p:sp>
      <p:cxnSp>
        <p:nvCxnSpPr>
          <p:cNvPr id="47" name="Conector angulado 46"/>
          <p:cNvCxnSpPr>
            <a:stCxn id="16" idx="3"/>
            <a:endCxn id="17" idx="0"/>
          </p:cNvCxnSpPr>
          <p:nvPr/>
        </p:nvCxnSpPr>
        <p:spPr>
          <a:xfrm flipV="1">
            <a:off x="4419976" y="3354867"/>
            <a:ext cx="3845549" cy="180020"/>
          </a:xfrm>
          <a:prstGeom prst="bentConnector4">
            <a:avLst>
              <a:gd name="adj1" fmla="val 31275"/>
              <a:gd name="adj2" fmla="val 383316"/>
            </a:avLst>
          </a:prstGeom>
          <a:ln w="28575">
            <a:solidFill>
              <a:schemeClr val="tx1"/>
            </a:solidFill>
            <a:prstDash val="sysDot"/>
            <a:headEnd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4669225" y="3141370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Bahnschrift Light Condensed" panose="020B0502040204020203" pitchFamily="34" charset="0"/>
              </a:rPr>
              <a:t>git</a:t>
            </a:r>
            <a:r>
              <a:rPr lang="pt-BR" dirty="0"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latin typeface="Bahnschrift Light Condensed" panose="020B0502040204020203" pitchFamily="34" charset="0"/>
              </a:rPr>
              <a:t>add</a:t>
            </a:r>
            <a:endParaRPr lang="pt-BR" dirty="0">
              <a:latin typeface="Bahnschrift Light Condensed" panose="020B0502040204020203" pitchFamily="34" charset="0"/>
            </a:endParaRPr>
          </a:p>
        </p:txBody>
      </p:sp>
      <p:cxnSp>
        <p:nvCxnSpPr>
          <p:cNvPr id="59" name="Conector angulado 58"/>
          <p:cNvCxnSpPr/>
          <p:nvPr/>
        </p:nvCxnSpPr>
        <p:spPr>
          <a:xfrm flipV="1">
            <a:off x="4878784" y="3867653"/>
            <a:ext cx="1950123" cy="9895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5015678" y="444577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Bahnschrift Light Condensed" panose="020B0502040204020203" pitchFamily="34" charset="0"/>
              </a:rPr>
              <a:t>git</a:t>
            </a:r>
            <a:r>
              <a:rPr lang="pt-BR" dirty="0">
                <a:latin typeface="Bahnschrift Light Condensed" panose="020B0502040204020203" pitchFamily="34" charset="0"/>
              </a:rPr>
              <a:t> </a:t>
            </a:r>
            <a:r>
              <a:rPr lang="pt-BR" dirty="0" err="1">
                <a:latin typeface="Bahnschrift Light Condensed" panose="020B0502040204020203" pitchFamily="34" charset="0"/>
              </a:rPr>
              <a:t>add</a:t>
            </a:r>
            <a:endParaRPr lang="pt-BR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59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35</a:t>
            </a:fld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022801" y="2412157"/>
            <a:ext cx="2016224" cy="2016224"/>
          </a:xfrm>
          <a:prstGeom prst="ellipse">
            <a:avLst/>
          </a:prstGeom>
          <a:noFill/>
          <a:ln w="165100"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5400000">
            <a:off x="5598863" y="2917008"/>
            <a:ext cx="1008112" cy="1008110"/>
          </a:xfrm>
          <a:prstGeom prst="triangle">
            <a:avLst>
              <a:gd name="adj" fmla="val 49528"/>
            </a:avLst>
          </a:prstGeom>
          <a:solidFill>
            <a:schemeClr val="tx1"/>
          </a:solidFill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980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Pontos na história, os </a:t>
            </a:r>
            <a:r>
              <a:rPr lang="pt-BR" i="1" dirty="0" err="1"/>
              <a:t>commits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36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On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Your branch is up to date with 'origin/master'.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</a:rPr>
              <a:t>Changes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to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be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committed</a:t>
            </a:r>
            <a:r>
              <a:rPr lang="pt-BR" sz="1800" b="0" dirty="0">
                <a:latin typeface="Consolas" panose="020B0609020204030204" pitchFamily="49" charset="0"/>
              </a:rPr>
              <a:t>: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  (use "</a:t>
            </a:r>
            <a:r>
              <a:rPr lang="en-US" sz="1800" b="0" dirty="0" err="1">
                <a:latin typeface="Consolas" panose="020B0609020204030204" pitchFamily="49" charset="0"/>
              </a:rPr>
              <a:t>git</a:t>
            </a:r>
            <a:r>
              <a:rPr lang="en-US" sz="1800" b="0" dirty="0">
                <a:latin typeface="Consolas" panose="020B0609020204030204" pitchFamily="49" charset="0"/>
              </a:rPr>
              <a:t> reset HEAD &lt;file&gt;..." to </a:t>
            </a:r>
            <a:r>
              <a:rPr lang="en-US" sz="1800" b="0" dirty="0" err="1">
                <a:latin typeface="Consolas" panose="020B0609020204030204" pitchFamily="49" charset="0"/>
              </a:rPr>
              <a:t>unstage</a:t>
            </a:r>
            <a:r>
              <a:rPr lang="en-US" sz="1800" b="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index.html</a:t>
            </a: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/estilo.css</a:t>
            </a:r>
          </a:p>
          <a:p>
            <a:r>
              <a:rPr lang="en-US" sz="1800" dirty="0">
                <a:solidFill>
                  <a:srgbClr val="104C10"/>
                </a:solidFill>
                <a:latin typeface="Consolas" panose="020B0609020204030204" pitchFamily="49" charset="0"/>
              </a:rPr>
              <a:t>		</a:t>
            </a:r>
            <a:r>
              <a:rPr lang="pt-BR" sz="1800" dirty="0">
                <a:solidFill>
                  <a:srgbClr val="104C10"/>
                </a:solidFill>
                <a:latin typeface="Consolas" panose="020B0609020204030204" pitchFamily="49" charset="0"/>
              </a:rPr>
              <a:t>new file:	</a:t>
            </a:r>
            <a:r>
              <a:rPr lang="en-US" sz="1800" dirty="0" err="1">
                <a:solidFill>
                  <a:srgbClr val="104C10"/>
                </a:solidFill>
                <a:latin typeface="Consolas" panose="020B0609020204030204" pitchFamily="49" charset="0"/>
              </a:rPr>
              <a:t>conecta.php</a:t>
            </a:r>
            <a:endParaRPr lang="en-US" sz="1800" dirty="0">
              <a:solidFill>
                <a:srgbClr val="104C10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endParaRPr lang="pt-BR" sz="1800" dirty="0">
              <a:latin typeface="Consolas" panose="020B0609020204030204" pitchFamily="49" charset="0"/>
            </a:endParaRPr>
          </a:p>
        </p:txBody>
      </p:sp>
      <p:sp>
        <p:nvSpPr>
          <p:cNvPr id="16" name="Texto Explicativo 1 (Ênfase) 15"/>
          <p:cNvSpPr/>
          <p:nvPr/>
        </p:nvSpPr>
        <p:spPr>
          <a:xfrm>
            <a:off x="8191152" y="4151431"/>
            <a:ext cx="3527065" cy="925022"/>
          </a:xfrm>
          <a:prstGeom prst="accentCallout1">
            <a:avLst>
              <a:gd name="adj1" fmla="val 18750"/>
              <a:gd name="adj2" fmla="val -8333"/>
              <a:gd name="adj3" fmla="val 9164"/>
              <a:gd name="adj4" fmla="val -29409"/>
            </a:avLst>
          </a:prstGeom>
          <a:solidFill>
            <a:srgbClr val="F7BC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/>
                </a:solidFill>
              </a:rPr>
              <a:t>ARQUIVOS RASTREADOS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47B25AE-577E-4352-877D-A257C2CF47F0}"/>
              </a:ext>
            </a:extLst>
          </p:cNvPr>
          <p:cNvSpPr txBox="1"/>
          <p:nvPr/>
        </p:nvSpPr>
        <p:spPr>
          <a:xfrm>
            <a:off x="804956" y="2329622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Prontos para</a:t>
            </a:r>
          </a:p>
          <a:p>
            <a:pPr algn="ctr"/>
            <a:r>
              <a:rPr lang="pt-BR" dirty="0"/>
              <a:t>serem </a:t>
            </a:r>
          </a:p>
          <a:p>
            <a:pPr algn="ctr"/>
            <a:r>
              <a:rPr lang="pt-BR" i="1" dirty="0" err="1"/>
              <a:t>commitados</a:t>
            </a:r>
            <a:endParaRPr lang="pt-BR" i="1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11C4425-481B-4473-AEB3-773FB6567564}"/>
              </a:ext>
            </a:extLst>
          </p:cNvPr>
          <p:cNvCxnSpPr>
            <a:cxnSpLocks/>
          </p:cNvCxnSpPr>
          <p:nvPr/>
        </p:nvCxnSpPr>
        <p:spPr>
          <a:xfrm>
            <a:off x="1490522" y="3240897"/>
            <a:ext cx="0" cy="25138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5943CB5-99FA-4950-9BDD-A23D23CCD1F6}"/>
              </a:ext>
            </a:extLst>
          </p:cNvPr>
          <p:cNvCxnSpPr/>
          <p:nvPr/>
        </p:nvCxnSpPr>
        <p:spPr>
          <a:xfrm>
            <a:off x="1490522" y="3492277"/>
            <a:ext cx="68945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06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Pontos na história, os </a:t>
            </a:r>
            <a:r>
              <a:rPr lang="pt-BR" i="1" dirty="0" err="1"/>
              <a:t>commits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37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–m “meu primeiro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>
                <a:latin typeface="Consolas" panose="020B0609020204030204" pitchFamily="49" charset="0"/>
              </a:rPr>
              <a:t>e depois... Podemos ver o status do nosso repositório com...</a:t>
            </a:r>
          </a:p>
          <a:p>
            <a:endParaRPr lang="pt-BR" b="0" dirty="0">
              <a:latin typeface="Consolas" panose="020B0609020204030204" pitchFamily="49" charset="0"/>
            </a:endParaRP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status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1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Visualizando os </a:t>
            </a:r>
            <a:r>
              <a:rPr lang="pt-BR" i="1" dirty="0" err="1"/>
              <a:t>commits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38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log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pt-BR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: ca82a6dff817ec66f44342007202690a93763949</a:t>
            </a:r>
          </a:p>
          <a:p>
            <a:r>
              <a:rPr lang="pt-BR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pt-BR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: Márcio Freitas &lt;marcio@gmail.com&gt;</a:t>
            </a:r>
          </a:p>
          <a:p>
            <a:r>
              <a:rPr lang="pt-BR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Date:   </a:t>
            </a:r>
            <a:r>
              <a:rPr lang="pt-BR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Mon</a:t>
            </a:r>
            <a:r>
              <a:rPr lang="pt-BR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 Mar 17 21:52:11 2008 -0700 </a:t>
            </a:r>
          </a:p>
          <a:p>
            <a:endParaRPr lang="pt-BR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		meu primeiro </a:t>
            </a:r>
            <a:r>
              <a:rPr lang="pt-BR" sz="18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pt-BR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log --</a:t>
            </a:r>
            <a:r>
              <a:rPr lang="pt-BR" dirty="0" err="1">
                <a:latin typeface="Consolas" panose="020B0609020204030204" pitchFamily="49" charset="0"/>
              </a:rPr>
              <a:t>stat</a:t>
            </a:r>
            <a:r>
              <a:rPr lang="pt-BR" dirty="0">
                <a:latin typeface="Consolas" panose="020B0609020204030204" pitchFamily="49" charset="0"/>
              </a:rPr>
              <a:t> (estatísticas)</a:t>
            </a:r>
            <a:endParaRPr lang="pt-BR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18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Verificar mudança nos </a:t>
            </a:r>
            <a:r>
              <a:rPr lang="pt-BR" i="1" dirty="0" err="1"/>
              <a:t>commits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39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show &lt;</a:t>
            </a:r>
            <a:r>
              <a:rPr lang="pt-BR" dirty="0" err="1">
                <a:latin typeface="Consolas" panose="020B0609020204030204" pitchFamily="49" charset="0"/>
              </a:rPr>
              <a:t>id_commit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		</a:t>
            </a:r>
            <a:r>
              <a:rPr lang="pt-BR" sz="1800" b="0" dirty="0">
                <a:latin typeface="Consolas" panose="020B0609020204030204" pitchFamily="49" charset="0"/>
              </a:rPr>
              <a:t>Para ver as alterações de um </a:t>
            </a:r>
            <a:r>
              <a:rPr lang="pt-BR" sz="1800" b="0" dirty="0" err="1">
                <a:latin typeface="Consolas" panose="020B0609020204030204" pitchFamily="49" charset="0"/>
              </a:rPr>
              <a:t>commit</a:t>
            </a:r>
            <a:r>
              <a:rPr lang="pt-BR" sz="1800" b="0" dirty="0">
                <a:latin typeface="Consolas" panose="020B0609020204030204" pitchFamily="49" charset="0"/>
              </a:rPr>
              <a:t> específico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b="0" dirty="0">
                <a:latin typeface="Consolas" panose="020B0609020204030204" pitchFamily="49" charset="0"/>
              </a:rPr>
              <a:t>$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show</a:t>
            </a:r>
          </a:p>
          <a:p>
            <a:r>
              <a:rPr lang="pt-BR" b="0" dirty="0">
                <a:latin typeface="Consolas" panose="020B0609020204030204" pitchFamily="49" charset="0"/>
              </a:rPr>
              <a:t>		</a:t>
            </a:r>
            <a:r>
              <a:rPr lang="pt-BR" sz="1800" b="0" dirty="0">
                <a:latin typeface="Consolas" panose="020B0609020204030204" pitchFamily="49" charset="0"/>
              </a:rPr>
              <a:t>Para ver o último ponto na história</a:t>
            </a:r>
            <a:endParaRPr lang="pt-BR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Controle de Versão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6" name="Picture 2" descr="Resultado de imagem para logo subver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95" y="2580657"/>
            <a:ext cx="24069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35" y="4834676"/>
            <a:ext cx="3095625" cy="542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 descr="https://www.mercurial-scm.org/logo-droplets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76" y="3196376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azaa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28" y="1444228"/>
            <a:ext cx="1699821" cy="1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darcs.net/img/logo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16" y="4823277"/>
            <a:ext cx="23050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 6"/>
          <p:cNvSpPr/>
          <p:nvPr/>
        </p:nvSpPr>
        <p:spPr>
          <a:xfrm>
            <a:off x="702320" y="2308423"/>
            <a:ext cx="4392488" cy="3560118"/>
          </a:xfrm>
          <a:custGeom>
            <a:avLst/>
            <a:gdLst>
              <a:gd name="connsiteX0" fmla="*/ 407973 w 4994921"/>
              <a:gd name="connsiteY0" fmla="*/ 399699 h 4637004"/>
              <a:gd name="connsiteX1" fmla="*/ 3705089 w 4994921"/>
              <a:gd name="connsiteY1" fmla="*/ 522791 h 4637004"/>
              <a:gd name="connsiteX2" fmla="*/ 4839296 w 4994921"/>
              <a:gd name="connsiteY2" fmla="*/ 4347445 h 4637004"/>
              <a:gd name="connsiteX3" fmla="*/ 539858 w 4994921"/>
              <a:gd name="connsiteY3" fmla="*/ 3925414 h 4637004"/>
              <a:gd name="connsiteX4" fmla="*/ 407973 w 4994921"/>
              <a:gd name="connsiteY4" fmla="*/ 399699 h 463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921" h="4637004">
                <a:moveTo>
                  <a:pt x="407973" y="399699"/>
                </a:moveTo>
                <a:cubicBezTo>
                  <a:pt x="935512" y="-167405"/>
                  <a:pt x="2966535" y="-135167"/>
                  <a:pt x="3705089" y="522791"/>
                </a:cubicBezTo>
                <a:cubicBezTo>
                  <a:pt x="4443643" y="1180749"/>
                  <a:pt x="5366835" y="3780341"/>
                  <a:pt x="4839296" y="4347445"/>
                </a:cubicBezTo>
                <a:cubicBezTo>
                  <a:pt x="4311758" y="4914549"/>
                  <a:pt x="1275481" y="4581906"/>
                  <a:pt x="539858" y="3925414"/>
                </a:cubicBezTo>
                <a:cubicBezTo>
                  <a:pt x="-195765" y="3268922"/>
                  <a:pt x="-119566" y="966803"/>
                  <a:pt x="407973" y="399699"/>
                </a:cubicBezTo>
                <a:close/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11" descr="https://git-scm.com/images/logo@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32" y="3086839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71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40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022801" y="2412157"/>
            <a:ext cx="2016224" cy="2016224"/>
            <a:chOff x="4446736" y="2052117"/>
            <a:chExt cx="2016224" cy="2016224"/>
          </a:xfrm>
        </p:grpSpPr>
        <p:sp>
          <p:nvSpPr>
            <p:cNvPr id="4" name="Elipse 3"/>
            <p:cNvSpPr/>
            <p:nvPr/>
          </p:nvSpPr>
          <p:spPr>
            <a:xfrm>
              <a:off x="4446736" y="2052117"/>
              <a:ext cx="2016224" cy="2016224"/>
            </a:xfrm>
            <a:prstGeom prst="ellipse">
              <a:avLst/>
            </a:prstGeom>
            <a:noFill/>
            <a:ln w="165100">
              <a:solidFill>
                <a:schemeClr val="tx1"/>
              </a:solidFill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5238824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5670872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76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</a:t>
            </a:r>
            <a:r>
              <a:rPr lang="pt-BR" dirty="0" err="1"/>
              <a:t>Branchs</a:t>
            </a:r>
            <a:r>
              <a:rPr lang="pt-BR" dirty="0"/>
              <a:t>, um ramo novo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41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	“Se você, até aqui, já tem o poder de controlar o tempo, agora tem o poder de criar universos paralelos”</a:t>
            </a:r>
            <a:endParaRPr lang="pt-BR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07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42</a:t>
            </a:fld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022801" y="2412157"/>
            <a:ext cx="2016224" cy="2016224"/>
          </a:xfrm>
          <a:prstGeom prst="ellipse">
            <a:avLst/>
          </a:prstGeom>
          <a:noFill/>
          <a:ln w="165100"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5400000">
            <a:off x="5598863" y="2917008"/>
            <a:ext cx="1008112" cy="1008110"/>
          </a:xfrm>
          <a:prstGeom prst="triangle">
            <a:avLst>
              <a:gd name="adj" fmla="val 49528"/>
            </a:avLst>
          </a:prstGeom>
          <a:solidFill>
            <a:schemeClr val="tx1"/>
          </a:solidFill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35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</a:t>
            </a:r>
            <a:r>
              <a:rPr lang="pt-BR" dirty="0" err="1"/>
              <a:t>Branchs</a:t>
            </a:r>
            <a:r>
              <a:rPr lang="pt-BR" dirty="0"/>
              <a:t>, um ramo novo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43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&lt;</a:t>
            </a:r>
            <a:r>
              <a:rPr lang="pt-BR" dirty="0" err="1">
                <a:latin typeface="Consolas" panose="020B0609020204030204" pitchFamily="49" charset="0"/>
              </a:rPr>
              <a:t>nome_da_branch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	ex.: </a:t>
            </a:r>
            <a:r>
              <a:rPr lang="pt-BR" sz="1800" b="0" dirty="0" err="1">
                <a:latin typeface="Consolas" panose="020B0609020204030204" pitchFamily="49" charset="0"/>
              </a:rPr>
              <a:t>git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latin typeface="Consolas" panose="020B0609020204030204" pitchFamily="49" charset="0"/>
              </a:rPr>
              <a:t>botaoDiferenciado</a:t>
            </a:r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depois de criada, usamos o </a:t>
            </a:r>
            <a:r>
              <a:rPr lang="pt-BR" sz="1800" b="0" i="1" dirty="0">
                <a:latin typeface="Consolas" panose="020B0609020204030204" pitchFamily="49" charset="0"/>
              </a:rPr>
              <a:t>checkout</a:t>
            </a:r>
            <a:r>
              <a:rPr lang="pt-BR" sz="1800" b="0" dirty="0">
                <a:latin typeface="Consolas" panose="020B0609020204030204" pitchFamily="49" charset="0"/>
              </a:rPr>
              <a:t> para mudar-se para essa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endParaRPr lang="pt-BR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checkout </a:t>
            </a:r>
            <a:r>
              <a:rPr lang="pt-BR" dirty="0" err="1">
                <a:latin typeface="Consolas" panose="020B0609020204030204" pitchFamily="49" charset="0"/>
              </a:rPr>
              <a:t>botaoDiferenciado</a:t>
            </a:r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64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</a:t>
            </a:r>
            <a:r>
              <a:rPr lang="pt-BR" dirty="0" err="1"/>
              <a:t>Branchs</a:t>
            </a:r>
            <a:r>
              <a:rPr lang="pt-BR" dirty="0"/>
              <a:t>, um ramo novo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44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	Lista todas as </a:t>
            </a:r>
            <a:r>
              <a:rPr lang="pt-BR" sz="1800" b="0" dirty="0" err="1">
                <a:latin typeface="Consolas" panose="020B0609020204030204" pitchFamily="49" charset="0"/>
              </a:rPr>
              <a:t>branch’s</a:t>
            </a:r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Podemos cria-las de forma mais rápida:</a:t>
            </a:r>
            <a:endParaRPr lang="pt-BR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checkout -b </a:t>
            </a:r>
            <a:r>
              <a:rPr lang="pt-BR" dirty="0" err="1">
                <a:latin typeface="Consolas" panose="020B0609020204030204" pitchFamily="49" charset="0"/>
              </a:rPr>
              <a:t>botaoDiferenciado</a:t>
            </a:r>
            <a:endParaRPr lang="pt-BR" sz="1800" dirty="0">
              <a:latin typeface="Consolas" panose="020B0609020204030204" pitchFamily="49" charset="0"/>
            </a:endParaRPr>
          </a:p>
          <a:p>
            <a:endParaRPr lang="pt-BR" sz="1800" b="0" dirty="0">
              <a:solidFill>
                <a:srgbClr val="104C10"/>
              </a:solidFill>
              <a:latin typeface="Consolas" panose="020B0609020204030204" pitchFamily="49" charset="0"/>
            </a:endParaRPr>
          </a:p>
          <a:p>
            <a:r>
              <a:rPr lang="pt-BR" sz="1800" b="0" dirty="0">
                <a:solidFill>
                  <a:srgbClr val="104C10"/>
                </a:solidFill>
                <a:latin typeface="Consolas" panose="020B0609020204030204" pitchFamily="49" charset="0"/>
              </a:rPr>
              <a:t>	</a:t>
            </a:r>
            <a:r>
              <a:rPr lang="pt-BR" sz="1800" b="0" dirty="0">
                <a:latin typeface="Consolas" panose="020B0609020204030204" pitchFamily="49" charset="0"/>
              </a:rPr>
              <a:t> Daremos um </a:t>
            </a:r>
            <a:r>
              <a:rPr lang="pt-BR" sz="1800" b="0" dirty="0" err="1">
                <a:latin typeface="Consolas" panose="020B0609020204030204" pitchFamily="49" charset="0"/>
              </a:rPr>
              <a:t>git</a:t>
            </a:r>
            <a:r>
              <a:rPr lang="pt-BR" sz="1800" b="0" dirty="0">
                <a:latin typeface="Consolas" panose="020B0609020204030204" pitchFamily="49" charset="0"/>
              </a:rPr>
              <a:t> status para entendermos o que está a acontecer com o nosso novo ramo</a:t>
            </a:r>
            <a:endParaRPr lang="pt-B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33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</a:t>
            </a:r>
            <a:r>
              <a:rPr lang="pt-BR" dirty="0" err="1"/>
              <a:t>Branchs</a:t>
            </a:r>
            <a:r>
              <a:rPr lang="pt-BR" dirty="0"/>
              <a:t>, um ramo novo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45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Criemos um arquivo novo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&lt;</a:t>
            </a:r>
            <a:r>
              <a:rPr lang="pt-BR" dirty="0" err="1">
                <a:latin typeface="Consolas" panose="020B0609020204030204" pitchFamily="49" charset="0"/>
              </a:rPr>
              <a:t>parametro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	Adicionaremos ele na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–m “botão finalizado”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status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log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6576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</a:t>
            </a:r>
            <a:r>
              <a:rPr lang="pt-BR" dirty="0" err="1"/>
              <a:t>Branchs</a:t>
            </a:r>
            <a:r>
              <a:rPr lang="pt-BR" dirty="0"/>
              <a:t>, um ramo novo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46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Vamos voltar para o nosso ramo principal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	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checkout master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Verifiquemos os arquivos deste ramo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ls</a:t>
            </a:r>
            <a:r>
              <a:rPr lang="pt-BR" dirty="0">
                <a:latin typeface="Consolas" panose="020B0609020204030204" pitchFamily="49" charset="0"/>
              </a:rPr>
              <a:t> -a</a:t>
            </a:r>
            <a:endParaRPr lang="pt-BR" sz="14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530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Unindo ramos, merge nas </a:t>
            </a:r>
            <a:r>
              <a:rPr lang="pt-BR" dirty="0" err="1"/>
              <a:t>branchs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47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merge </a:t>
            </a:r>
            <a:r>
              <a:rPr lang="pt-BR" dirty="0" err="1">
                <a:latin typeface="Consolas" panose="020B0609020204030204" pitchFamily="49" charset="0"/>
              </a:rPr>
              <a:t>botaoDiferenciado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Verifiquemos os arquivos deste ramo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log</a:t>
            </a:r>
          </a:p>
          <a:p>
            <a:r>
              <a:rPr lang="pt-BR" sz="14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400" b="0" dirty="0">
                <a:latin typeface="Consolas" panose="020B0609020204030204" pitchFamily="49" charset="0"/>
              </a:rPr>
              <a:t>		</a:t>
            </a:r>
            <a:r>
              <a:rPr lang="pt-BR" sz="1800" b="0" dirty="0">
                <a:latin typeface="Consolas" panose="020B0609020204030204" pitchFamily="49" charset="0"/>
              </a:rPr>
              <a:t>Para verificar a união das </a:t>
            </a:r>
            <a:r>
              <a:rPr lang="pt-BR" sz="1800" b="0" dirty="0" err="1">
                <a:latin typeface="Consolas" panose="020B0609020204030204" pitchFamily="49" charset="0"/>
              </a:rPr>
              <a:t>branchs</a:t>
            </a:r>
            <a:endParaRPr lang="pt-BR" sz="14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0031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Deletando ramos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48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-D </a:t>
            </a:r>
            <a:r>
              <a:rPr lang="pt-BR" dirty="0" err="1">
                <a:latin typeface="Consolas" panose="020B0609020204030204" pitchFamily="49" charset="0"/>
              </a:rPr>
              <a:t>botaoDiferenciado</a:t>
            </a:r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800" b="0" dirty="0">
                <a:latin typeface="Consolas" panose="020B0609020204030204" pitchFamily="49" charset="0"/>
              </a:rPr>
              <a:t>	O parâmetro –D é de Delete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sz="1400" b="0" dirty="0">
                <a:latin typeface="Consolas" panose="020B0609020204030204" pitchFamily="49" charset="0"/>
              </a:rPr>
              <a:t>	</a:t>
            </a:r>
          </a:p>
          <a:p>
            <a:r>
              <a:rPr lang="pt-BR" sz="1400" b="0" dirty="0">
                <a:latin typeface="Consolas" panose="020B0609020204030204" pitchFamily="49" charset="0"/>
              </a:rPr>
              <a:t>		</a:t>
            </a:r>
            <a:r>
              <a:rPr lang="pt-BR" sz="1800" b="0" dirty="0">
                <a:latin typeface="Consolas" panose="020B0609020204030204" pitchFamily="49" charset="0"/>
              </a:rPr>
              <a:t>Para listar as </a:t>
            </a:r>
            <a:r>
              <a:rPr lang="pt-BR" sz="1800" b="0" dirty="0" err="1">
                <a:latin typeface="Consolas" panose="020B0609020204030204" pitchFamily="49" charset="0"/>
              </a:rPr>
              <a:t>branchs</a:t>
            </a:r>
            <a:endParaRPr lang="pt-BR" sz="14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3238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Ignorando arquivos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49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dirty="0"/>
              <a:t>	Usando o .</a:t>
            </a:r>
            <a:r>
              <a:rPr lang="pt-BR" dirty="0" err="1"/>
              <a:t>gitignore</a:t>
            </a:r>
            <a:endParaRPr lang="pt-BR" dirty="0"/>
          </a:p>
          <a:p>
            <a:endParaRPr lang="pt-BR" dirty="0"/>
          </a:p>
          <a:p>
            <a:pPr lvl="2"/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ls</a:t>
            </a:r>
            <a:r>
              <a:rPr lang="pt-BR" dirty="0">
                <a:latin typeface="Consolas" panose="020B0609020204030204" pitchFamily="49" charset="0"/>
              </a:rPr>
              <a:t> –a</a:t>
            </a:r>
          </a:p>
          <a:p>
            <a:pPr lvl="2"/>
            <a:endParaRPr lang="pt-BR" dirty="0"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latin typeface="Consolas" panose="020B0609020204030204" pitchFamily="49" charset="0"/>
              </a:rPr>
              <a:t>/	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/	casa.txt	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pt-BR" dirty="0">
                <a:latin typeface="Consolas" panose="020B0609020204030204" pitchFamily="49" charset="0"/>
              </a:rPr>
              <a:t>/	todo.txt</a:t>
            </a:r>
          </a:p>
          <a:p>
            <a:pPr lvl="2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..</a:t>
            </a:r>
            <a:r>
              <a:rPr lang="pt-BR" dirty="0">
                <a:latin typeface="Consolas" panose="020B0609020204030204" pitchFamily="49" charset="0"/>
              </a:rPr>
              <a:t>/	.</a:t>
            </a:r>
            <a:r>
              <a:rPr lang="pt-BR" dirty="0" err="1">
                <a:latin typeface="Consolas" panose="020B0609020204030204" pitchFamily="49" charset="0"/>
              </a:rPr>
              <a:t>gitignore</a:t>
            </a: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conecta.php</a:t>
            </a: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latin typeface="Consolas" panose="020B0609020204030204" pitchFamily="49" charset="0"/>
              </a:rPr>
              <a:t>index.php</a:t>
            </a:r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pt-BR" dirty="0">
                <a:latin typeface="Consolas" panose="020B0609020204030204" pitchFamily="49" charset="0"/>
              </a:rPr>
              <a:t>/</a:t>
            </a:r>
          </a:p>
          <a:p>
            <a:endParaRPr lang="pt-BR" b="0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00" y="1544241"/>
            <a:ext cx="32861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0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Controle de Versão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6" name="Picture 2" descr="Resultado de imagem para logo subver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95" y="2580657"/>
            <a:ext cx="24069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35" y="4834676"/>
            <a:ext cx="3095625" cy="542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 descr="https://www.mercurial-scm.org/logo-droplets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76" y="3196376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azaa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28" y="1444228"/>
            <a:ext cx="1699821" cy="1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darcs.net/img/logo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16" y="4823277"/>
            <a:ext cx="23050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 6"/>
          <p:cNvSpPr/>
          <p:nvPr/>
        </p:nvSpPr>
        <p:spPr>
          <a:xfrm>
            <a:off x="702320" y="2308423"/>
            <a:ext cx="4392488" cy="3560118"/>
          </a:xfrm>
          <a:custGeom>
            <a:avLst/>
            <a:gdLst>
              <a:gd name="connsiteX0" fmla="*/ 407973 w 4994921"/>
              <a:gd name="connsiteY0" fmla="*/ 399699 h 4637004"/>
              <a:gd name="connsiteX1" fmla="*/ 3705089 w 4994921"/>
              <a:gd name="connsiteY1" fmla="*/ 522791 h 4637004"/>
              <a:gd name="connsiteX2" fmla="*/ 4839296 w 4994921"/>
              <a:gd name="connsiteY2" fmla="*/ 4347445 h 4637004"/>
              <a:gd name="connsiteX3" fmla="*/ 539858 w 4994921"/>
              <a:gd name="connsiteY3" fmla="*/ 3925414 h 4637004"/>
              <a:gd name="connsiteX4" fmla="*/ 407973 w 4994921"/>
              <a:gd name="connsiteY4" fmla="*/ 399699 h 463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921" h="4637004">
                <a:moveTo>
                  <a:pt x="407973" y="399699"/>
                </a:moveTo>
                <a:cubicBezTo>
                  <a:pt x="935512" y="-167405"/>
                  <a:pt x="2966535" y="-135167"/>
                  <a:pt x="3705089" y="522791"/>
                </a:cubicBezTo>
                <a:cubicBezTo>
                  <a:pt x="4443643" y="1180749"/>
                  <a:pt x="5366835" y="3780341"/>
                  <a:pt x="4839296" y="4347445"/>
                </a:cubicBezTo>
                <a:cubicBezTo>
                  <a:pt x="4311758" y="4914549"/>
                  <a:pt x="1275481" y="4581906"/>
                  <a:pt x="539858" y="3925414"/>
                </a:cubicBezTo>
                <a:cubicBezTo>
                  <a:pt x="-195765" y="3268922"/>
                  <a:pt x="-119566" y="966803"/>
                  <a:pt x="407973" y="399699"/>
                </a:cubicBezTo>
                <a:close/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154610" y="190810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 SemiBold" panose="020B0502040204020203" pitchFamily="34" charset="0"/>
              </a:rPr>
              <a:t>Centralizado</a:t>
            </a:r>
          </a:p>
        </p:txBody>
      </p:sp>
      <p:pic>
        <p:nvPicPr>
          <p:cNvPr id="14" name="Picture 11" descr="https://git-scm.com/images/logo@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32" y="3086839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53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50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022801" y="2412157"/>
            <a:ext cx="2016224" cy="2016224"/>
            <a:chOff x="4446736" y="2052117"/>
            <a:chExt cx="2016224" cy="2016224"/>
          </a:xfrm>
        </p:grpSpPr>
        <p:sp>
          <p:nvSpPr>
            <p:cNvPr id="4" name="Elipse 3"/>
            <p:cNvSpPr/>
            <p:nvPr/>
          </p:nvSpPr>
          <p:spPr>
            <a:xfrm>
              <a:off x="4446736" y="2052117"/>
              <a:ext cx="2016224" cy="2016224"/>
            </a:xfrm>
            <a:prstGeom prst="ellipse">
              <a:avLst/>
            </a:prstGeom>
            <a:noFill/>
            <a:ln w="165100">
              <a:solidFill>
                <a:schemeClr val="tx1"/>
              </a:solidFill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5238824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5670872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918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51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  <a:r>
              <a:rPr lang="pt-BR" i="1" dirty="0">
                <a:latin typeface="Consolas" panose="020B0609020204030204" pitchFamily="49" charset="0"/>
              </a:rPr>
              <a:t>“O que já fizemos até agora</a:t>
            </a:r>
            <a:r>
              <a:rPr lang="en-US" i="1" dirty="0">
                <a:latin typeface="Consolas" panose="020B0609020204030204" pitchFamily="49" charset="0"/>
              </a:rPr>
              <a:t>?</a:t>
            </a:r>
            <a:r>
              <a:rPr lang="pt-BR" i="1" dirty="0">
                <a:latin typeface="Consolas" panose="020B0609020204030204" pitchFamily="49" charset="0"/>
              </a:rPr>
              <a:t>”</a:t>
            </a:r>
            <a:endParaRPr lang="pt-BR" sz="1400" i="1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10161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52</a:t>
            </a:fld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022801" y="2412157"/>
            <a:ext cx="2016224" cy="2016224"/>
          </a:xfrm>
          <a:prstGeom prst="ellipse">
            <a:avLst/>
          </a:prstGeom>
          <a:noFill/>
          <a:ln w="165100"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5400000">
            <a:off x="5598863" y="2917008"/>
            <a:ext cx="1008112" cy="1008110"/>
          </a:xfrm>
          <a:prstGeom prst="triangle">
            <a:avLst>
              <a:gd name="adj" fmla="val 49528"/>
            </a:avLst>
          </a:prstGeom>
          <a:solidFill>
            <a:schemeClr val="tx1"/>
          </a:solidFill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13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53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	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F4621-7FE8-4613-AA66-D8B889880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9" y="1608982"/>
            <a:ext cx="10715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53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Algumas curiosidades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54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37460" y="1742063"/>
            <a:ext cx="9289032" cy="463053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>
                <a:latin typeface="Consolas" panose="020B0609020204030204" pitchFamily="49" charset="0"/>
                <a:cs typeface="Consolas" panose="020B0609020204030204" pitchFamily="49" charset="0"/>
              </a:rPr>
              <a:t>Em 28 de fevereiro de 2018, o GitHub foi vítima do segundo maior ataque de negação de serviço distribuído (</a:t>
            </a:r>
            <a:r>
              <a:rPr lang="pt-BR" b="0" dirty="0" err="1">
                <a:latin typeface="Consolas" panose="020B0609020204030204" pitchFamily="49" charset="0"/>
                <a:cs typeface="Consolas" panose="020B0609020204030204" pitchFamily="49" charset="0"/>
              </a:rPr>
              <a:t>DDoS</a:t>
            </a:r>
            <a:r>
              <a:rPr lang="pt-BR" b="0" dirty="0">
                <a:latin typeface="Consolas" panose="020B0609020204030204" pitchFamily="49" charset="0"/>
                <a:cs typeface="Consolas" panose="020B0609020204030204" pitchFamily="49" charset="0"/>
              </a:rPr>
              <a:t>) da história, com o tráfego de entrada chegando a um pico de cerca de 1,35 </a:t>
            </a:r>
            <a:r>
              <a:rPr lang="pt-BR" b="0" dirty="0" err="1">
                <a:latin typeface="Consolas" panose="020B0609020204030204" pitchFamily="49" charset="0"/>
                <a:cs typeface="Consolas" panose="020B0609020204030204" pitchFamily="49" charset="0"/>
              </a:rPr>
              <a:t>terabit</a:t>
            </a:r>
            <a:r>
              <a:rPr lang="pt-BR" b="0" dirty="0">
                <a:latin typeface="Consolas" panose="020B0609020204030204" pitchFamily="49" charset="0"/>
                <a:cs typeface="Consolas" panose="020B0609020204030204" pitchFamily="49" charset="0"/>
              </a:rPr>
              <a:t> por segundo.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>
                <a:latin typeface="Consolas" panose="020B0609020204030204" pitchFamily="49" charset="0"/>
                <a:cs typeface="Consolas" panose="020B0609020204030204" pitchFamily="49" charset="0"/>
              </a:rPr>
              <a:t>Em 4 de junho de 2018, a Microsoft anunciou que havia chegado a um acordo para adquirir o GitHub por US $ 7,5 bilhões. [23] A compra foi encerrada em 26 de outubro de 2018.</a:t>
            </a:r>
            <a:endParaRPr lang="pt-BR" b="0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474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Criando um repositório remoto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55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b="0" dirty="0">
                <a:latin typeface="Consolas" panose="020B0609020204030204" pitchFamily="49" charset="0"/>
              </a:rPr>
              <a:t>Já havíamos criado um repositório, mas apenas de forma local. Vejamos, agora, como funciona na nuvem!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1704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Adicionando um repositório remoto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56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&lt;</a:t>
            </a:r>
            <a:r>
              <a:rPr lang="pt-BR" dirty="0" err="1">
                <a:latin typeface="Consolas" panose="020B0609020204030204" pitchFamily="49" charset="0"/>
              </a:rPr>
              <a:t>link_https_do_teu_repo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–v</a:t>
            </a: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  <a:r>
              <a:rPr lang="pt-BR" sz="1800" b="0" dirty="0">
                <a:latin typeface="Consolas" panose="020B0609020204030204" pitchFamily="49" charset="0"/>
              </a:rPr>
              <a:t>Lista todos os repositórios remotos</a:t>
            </a:r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6687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“Empurrando”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57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–u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master</a:t>
            </a:r>
          </a:p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>
                <a:latin typeface="Consolas" panose="020B0609020204030204" pitchFamily="49" charset="0"/>
              </a:rPr>
              <a:t>O ‘-u’ é de ‘--set-</a:t>
            </a:r>
            <a:r>
              <a:rPr lang="pt-BR" sz="1800" b="0" dirty="0" err="1">
                <a:latin typeface="Consolas" panose="020B0609020204030204" pitchFamily="49" charset="0"/>
              </a:rPr>
              <a:t>upstream</a:t>
            </a:r>
            <a:r>
              <a:rPr lang="pt-BR" sz="1800" b="0" dirty="0">
                <a:latin typeface="Consolas" panose="020B0609020204030204" pitchFamily="49" charset="0"/>
              </a:rPr>
              <a:t>’ e serve para criar o ramo master no repositório remoto. Usamos esse comando quando é a primeira vez que fazemos o </a:t>
            </a:r>
            <a:r>
              <a:rPr lang="pt-BR" sz="1800" b="0" dirty="0" err="1">
                <a:latin typeface="Consolas" panose="020B0609020204030204" pitchFamily="49" charset="0"/>
              </a:rPr>
              <a:t>push</a:t>
            </a:r>
            <a:r>
              <a:rPr lang="pt-BR" sz="1800" b="0" dirty="0">
                <a:latin typeface="Consolas" panose="020B0609020204030204" pitchFamily="49" charset="0"/>
              </a:rPr>
              <a:t>.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config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credential.helper</a:t>
            </a:r>
            <a:r>
              <a:rPr lang="pt-BR" dirty="0">
                <a:latin typeface="Consolas" panose="020B0609020204030204" pitchFamily="49" charset="0"/>
              </a:rPr>
              <a:t> store</a:t>
            </a:r>
          </a:p>
          <a:p>
            <a:r>
              <a:rPr lang="pt-BR" dirty="0">
                <a:latin typeface="Consolas" panose="020B0609020204030204" pitchFamily="49" charset="0"/>
              </a:rPr>
              <a:t>	</a:t>
            </a:r>
            <a:r>
              <a:rPr lang="pt-BR" sz="1800" b="0" dirty="0">
                <a:latin typeface="Consolas" panose="020B0609020204030204" pitchFamily="49" charset="0"/>
              </a:rPr>
              <a:t>Para não se preocupar em colocar login e senha toda vez que fizer um </a:t>
            </a:r>
            <a:r>
              <a:rPr lang="pt-BR" sz="1800" b="0" dirty="0" err="1">
                <a:latin typeface="Consolas" panose="020B0609020204030204" pitchFamily="49" charset="0"/>
              </a:rPr>
              <a:t>push</a:t>
            </a:r>
            <a:r>
              <a:rPr lang="pt-BR" sz="1800" b="0" dirty="0">
                <a:latin typeface="Consolas" panose="020B0609020204030204" pitchFamily="49" charset="0"/>
              </a:rPr>
              <a:t> pro repositório remoto.</a:t>
            </a:r>
            <a:endParaRPr lang="pt-BR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8169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Visualizando </a:t>
            </a:r>
            <a:r>
              <a:rPr lang="pt-BR" dirty="0" err="1"/>
              <a:t>commits</a:t>
            </a:r>
            <a:r>
              <a:rPr lang="pt-BR" dirty="0"/>
              <a:t> 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58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5964176-38FC-4742-AC2C-5D6FAA1F5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" y="1458706"/>
            <a:ext cx="11137567" cy="46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32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Clonando um repositório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59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clone &lt;</a:t>
            </a:r>
            <a:r>
              <a:rPr lang="pt-BR" dirty="0" err="1">
                <a:latin typeface="Consolas" panose="020B0609020204030204" pitchFamily="49" charset="0"/>
              </a:rPr>
              <a:t>link_https_do_repo_da_tua_equipe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818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Controle de Versão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026" name="Picture 2" descr="Resultado de imagem para logo subver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95" y="2580657"/>
            <a:ext cx="24069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35" y="4834676"/>
            <a:ext cx="3095625" cy="542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 descr="https://www.mercurial-scm.org/logo-droplets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76" y="3196376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azaa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28" y="1444228"/>
            <a:ext cx="1699821" cy="1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git-scm.com/images/logo@2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32" y="3086839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darcs.net/img/logo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16" y="4823277"/>
            <a:ext cx="23050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 6"/>
          <p:cNvSpPr/>
          <p:nvPr/>
        </p:nvSpPr>
        <p:spPr>
          <a:xfrm>
            <a:off x="702320" y="2308423"/>
            <a:ext cx="4392488" cy="3560118"/>
          </a:xfrm>
          <a:custGeom>
            <a:avLst/>
            <a:gdLst>
              <a:gd name="connsiteX0" fmla="*/ 407973 w 4994921"/>
              <a:gd name="connsiteY0" fmla="*/ 399699 h 4637004"/>
              <a:gd name="connsiteX1" fmla="*/ 3705089 w 4994921"/>
              <a:gd name="connsiteY1" fmla="*/ 522791 h 4637004"/>
              <a:gd name="connsiteX2" fmla="*/ 4839296 w 4994921"/>
              <a:gd name="connsiteY2" fmla="*/ 4347445 h 4637004"/>
              <a:gd name="connsiteX3" fmla="*/ 539858 w 4994921"/>
              <a:gd name="connsiteY3" fmla="*/ 3925414 h 4637004"/>
              <a:gd name="connsiteX4" fmla="*/ 407973 w 4994921"/>
              <a:gd name="connsiteY4" fmla="*/ 399699 h 463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921" h="4637004">
                <a:moveTo>
                  <a:pt x="407973" y="399699"/>
                </a:moveTo>
                <a:cubicBezTo>
                  <a:pt x="935512" y="-167405"/>
                  <a:pt x="2966535" y="-135167"/>
                  <a:pt x="3705089" y="522791"/>
                </a:cubicBezTo>
                <a:cubicBezTo>
                  <a:pt x="4443643" y="1180749"/>
                  <a:pt x="5366835" y="3780341"/>
                  <a:pt x="4839296" y="4347445"/>
                </a:cubicBezTo>
                <a:cubicBezTo>
                  <a:pt x="4311758" y="4914549"/>
                  <a:pt x="1275481" y="4581906"/>
                  <a:pt x="539858" y="3925414"/>
                </a:cubicBezTo>
                <a:cubicBezTo>
                  <a:pt x="-195765" y="3268922"/>
                  <a:pt x="-119566" y="966803"/>
                  <a:pt x="407973" y="399699"/>
                </a:cubicBezTo>
                <a:close/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154610" y="190810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 SemiBold" panose="020B0502040204020203" pitchFamily="34" charset="0"/>
              </a:rPr>
              <a:t>Centralizado</a:t>
            </a:r>
          </a:p>
        </p:txBody>
      </p:sp>
      <p:sp>
        <p:nvSpPr>
          <p:cNvPr id="8" name="Forma livre 7"/>
          <p:cNvSpPr/>
          <p:nvPr/>
        </p:nvSpPr>
        <p:spPr>
          <a:xfrm>
            <a:off x="4950792" y="1116013"/>
            <a:ext cx="6881674" cy="4866535"/>
          </a:xfrm>
          <a:custGeom>
            <a:avLst/>
            <a:gdLst>
              <a:gd name="connsiteX0" fmla="*/ 2139718 w 7061430"/>
              <a:gd name="connsiteY0" fmla="*/ 1389712 h 4794527"/>
              <a:gd name="connsiteX1" fmla="*/ 3994895 w 7061430"/>
              <a:gd name="connsiteY1" fmla="*/ 9320 h 4794527"/>
              <a:gd name="connsiteX2" fmla="*/ 5894033 w 7061430"/>
              <a:gd name="connsiteY2" fmla="*/ 897343 h 4794527"/>
              <a:gd name="connsiteX3" fmla="*/ 6922733 w 7061430"/>
              <a:gd name="connsiteY3" fmla="*/ 2989912 h 4794527"/>
              <a:gd name="connsiteX4" fmla="*/ 6439156 w 7061430"/>
              <a:gd name="connsiteY4" fmla="*/ 4669243 h 4794527"/>
              <a:gd name="connsiteX5" fmla="*/ 1409956 w 7061430"/>
              <a:gd name="connsiteY5" fmla="*/ 4396682 h 4794527"/>
              <a:gd name="connsiteX6" fmla="*/ 20772 w 7061430"/>
              <a:gd name="connsiteY6" fmla="*/ 2207397 h 4794527"/>
              <a:gd name="connsiteX7" fmla="*/ 2139718 w 7061430"/>
              <a:gd name="connsiteY7" fmla="*/ 1389712 h 479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61430" h="4794527">
                <a:moveTo>
                  <a:pt x="2139718" y="1389712"/>
                </a:moveTo>
                <a:cubicBezTo>
                  <a:pt x="2802072" y="1023366"/>
                  <a:pt x="3369176" y="91381"/>
                  <a:pt x="3994895" y="9320"/>
                </a:cubicBezTo>
                <a:cubicBezTo>
                  <a:pt x="4620614" y="-72741"/>
                  <a:pt x="5406060" y="400578"/>
                  <a:pt x="5894033" y="897343"/>
                </a:cubicBezTo>
                <a:cubicBezTo>
                  <a:pt x="6382006" y="1394108"/>
                  <a:pt x="6831879" y="2361262"/>
                  <a:pt x="6922733" y="2989912"/>
                </a:cubicBezTo>
                <a:cubicBezTo>
                  <a:pt x="7013587" y="3618562"/>
                  <a:pt x="7357952" y="4434781"/>
                  <a:pt x="6439156" y="4669243"/>
                </a:cubicBezTo>
                <a:cubicBezTo>
                  <a:pt x="5520360" y="4903705"/>
                  <a:pt x="2479686" y="4806990"/>
                  <a:pt x="1409956" y="4396682"/>
                </a:cubicBezTo>
                <a:cubicBezTo>
                  <a:pt x="340226" y="3986374"/>
                  <a:pt x="-105251" y="2711489"/>
                  <a:pt x="20772" y="2207397"/>
                </a:cubicBezTo>
                <a:cubicBezTo>
                  <a:pt x="146795" y="1703305"/>
                  <a:pt x="1477364" y="1756058"/>
                  <a:pt x="2139718" y="1389712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578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Clonando um repositório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60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$ </a:t>
            </a: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clone &lt;</a:t>
            </a:r>
            <a:r>
              <a:rPr lang="pt-BR" dirty="0" err="1">
                <a:latin typeface="Consolas" panose="020B0609020204030204" pitchFamily="49" charset="0"/>
              </a:rPr>
              <a:t>link_https_do_repo_da_tua_equipe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2204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61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5022801" y="2412157"/>
            <a:ext cx="2016224" cy="2016224"/>
            <a:chOff x="4446736" y="2052117"/>
            <a:chExt cx="2016224" cy="2016224"/>
          </a:xfrm>
        </p:grpSpPr>
        <p:sp>
          <p:nvSpPr>
            <p:cNvPr id="4" name="Elipse 3"/>
            <p:cNvSpPr/>
            <p:nvPr/>
          </p:nvSpPr>
          <p:spPr>
            <a:xfrm>
              <a:off x="4446736" y="2052117"/>
              <a:ext cx="2016224" cy="2016224"/>
            </a:xfrm>
            <a:prstGeom prst="ellipse">
              <a:avLst/>
            </a:prstGeom>
            <a:noFill/>
            <a:ln w="165100">
              <a:solidFill>
                <a:schemeClr val="tx1"/>
              </a:solidFill>
            </a:ln>
            <a:effectLst>
              <a:glow rad="101600">
                <a:schemeClr val="bg1">
                  <a:lumMod val="50000"/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reto 5"/>
            <p:cNvCxnSpPr/>
            <p:nvPr/>
          </p:nvCxnSpPr>
          <p:spPr>
            <a:xfrm>
              <a:off x="5238824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5670872" y="2484165"/>
              <a:ext cx="0" cy="1224136"/>
            </a:xfrm>
            <a:prstGeom prst="line">
              <a:avLst/>
            </a:prstGeom>
            <a:ln w="1651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818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62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1"/>
            <a:ext cx="9289032" cy="4320480"/>
          </a:xfrm>
        </p:spPr>
        <p:txBody>
          <a:bodyPr anchor="ctr">
            <a:noAutofit/>
          </a:bodyPr>
          <a:lstStyle/>
          <a:p>
            <a:pPr algn="ctr"/>
            <a:r>
              <a:rPr lang="pt-BR" i="1" dirty="0">
                <a:latin typeface="Consolas" panose="020B0609020204030204" pitchFamily="49" charset="0"/>
              </a:rPr>
              <a:t>“Deu um conflito</a:t>
            </a:r>
            <a:r>
              <a:rPr lang="en-US" i="1" dirty="0">
                <a:latin typeface="Consolas" panose="020B0609020204030204" pitchFamily="49" charset="0"/>
              </a:rPr>
              <a:t>! E agora!? Como </a:t>
            </a:r>
            <a:r>
              <a:rPr lang="en-US" i="1" dirty="0" err="1">
                <a:latin typeface="Consolas" panose="020B0609020204030204" pitchFamily="49" charset="0"/>
              </a:rPr>
              <a:t>resolveremos</a:t>
            </a:r>
            <a:r>
              <a:rPr lang="en-US" i="1" dirty="0">
                <a:latin typeface="Consolas" panose="020B0609020204030204" pitchFamily="49" charset="0"/>
              </a:rPr>
              <a:t>?</a:t>
            </a:r>
            <a:r>
              <a:rPr lang="pt-BR" i="1" dirty="0">
                <a:latin typeface="Consolas" panose="020B0609020204030204" pitchFamily="49" charset="0"/>
              </a:rPr>
              <a:t>”</a:t>
            </a:r>
            <a:endParaRPr lang="pt-BR" sz="1400" i="1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27790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63</a:t>
            </a:fld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022801" y="2412157"/>
            <a:ext cx="2016224" cy="2016224"/>
          </a:xfrm>
          <a:prstGeom prst="ellipse">
            <a:avLst/>
          </a:prstGeom>
          <a:noFill/>
          <a:ln w="165100">
            <a:solidFill>
              <a:schemeClr val="tx1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5400000">
            <a:off x="5598863" y="2917008"/>
            <a:ext cx="1008112" cy="1008110"/>
          </a:xfrm>
          <a:prstGeom prst="triangle">
            <a:avLst>
              <a:gd name="adj" fmla="val 49528"/>
            </a:avLst>
          </a:prstGeom>
          <a:solidFill>
            <a:schemeClr val="tx1"/>
          </a:solidFill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47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Conflitos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64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Vamos gerar um conflito proposital... Vamos criar o nosso ramo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branch </a:t>
            </a:r>
            <a:r>
              <a:rPr lang="en-US" dirty="0" err="1">
                <a:latin typeface="Consolas" panose="020B0609020204030204" pitchFamily="49" charset="0"/>
              </a:rPr>
              <a:t>conflito</a:t>
            </a:r>
            <a:r>
              <a:rPr lang="en-US" dirty="0">
                <a:latin typeface="Consolas" panose="020B0609020204030204" pitchFamily="49" charset="0"/>
              </a:rPr>
              <a:t> &amp;&amp; git checkout </a:t>
            </a:r>
            <a:r>
              <a:rPr lang="en-US" dirty="0" err="1">
                <a:latin typeface="Consolas" panose="020B0609020204030204" pitchFamily="49" charset="0"/>
              </a:rPr>
              <a:t>conflito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1800" b="0" dirty="0" err="1">
                <a:latin typeface="Consolas" panose="020B0609020204030204" pitchFamily="49" charset="0"/>
              </a:rPr>
              <a:t>ou</a:t>
            </a:r>
            <a:endParaRPr lang="en-US" sz="1800" b="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checkout –b </a:t>
            </a:r>
            <a:r>
              <a:rPr lang="en-US" dirty="0" err="1">
                <a:latin typeface="Consolas" panose="020B0609020204030204" pitchFamily="49" charset="0"/>
              </a:rPr>
              <a:t>conflito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18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4232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Conflitos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65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Vamos alterar um arquivo qualquer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status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Para </a:t>
            </a:r>
            <a:r>
              <a:rPr lang="pt-BR" sz="1800" b="0" dirty="0">
                <a:latin typeface="Consolas" panose="020B0609020204030204" pitchFamily="49" charset="0"/>
              </a:rPr>
              <a:t>vermos</a:t>
            </a:r>
            <a:r>
              <a:rPr lang="en-US" sz="1800" b="0" dirty="0">
                <a:latin typeface="Consolas" panose="020B0609020204030204" pitchFamily="49" charset="0"/>
              </a:rPr>
              <a:t> o </a:t>
            </a:r>
            <a:r>
              <a:rPr lang="pt-BR" sz="1800" b="0" noProof="1">
                <a:latin typeface="Consolas" panose="020B0609020204030204" pitchFamily="49" charset="0"/>
              </a:rPr>
              <a:t>que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acabamos</a:t>
            </a:r>
            <a:r>
              <a:rPr lang="en-US" sz="1800" b="0" dirty="0">
                <a:latin typeface="Consolas" panose="020B0609020204030204" pitchFamily="49" charset="0"/>
              </a:rPr>
              <a:t> de </a:t>
            </a:r>
            <a:r>
              <a:rPr lang="en-US" sz="1800" b="0" dirty="0" err="1">
                <a:latin typeface="Consolas" panose="020B0609020204030204" pitchFamily="49" charset="0"/>
              </a:rPr>
              <a:t>fazer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add . &amp;&amp; git commit –m “</a:t>
            </a:r>
            <a:r>
              <a:rPr lang="en-US" dirty="0" err="1">
                <a:latin typeface="Consolas" panose="020B0609020204030204" pitchFamily="49" charset="0"/>
              </a:rPr>
              <a:t>modifiquei</a:t>
            </a:r>
            <a:r>
              <a:rPr lang="en-US" dirty="0">
                <a:latin typeface="Consolas" panose="020B0609020204030204" pitchFamily="49" charset="0"/>
              </a:rPr>
              <a:t> o </a:t>
            </a:r>
            <a:r>
              <a:rPr lang="en-US" dirty="0" err="1">
                <a:latin typeface="Consolas" panose="020B0609020204030204" pitchFamily="49" charset="0"/>
              </a:rPr>
              <a:t>arquivo</a:t>
            </a:r>
            <a:r>
              <a:rPr lang="en-US" dirty="0">
                <a:latin typeface="Consolas" panose="020B0609020204030204" pitchFamily="49" charset="0"/>
              </a:rPr>
              <a:t> x”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0" dirty="0" err="1">
                <a:latin typeface="Consolas" panose="020B0609020204030204" pitchFamily="49" charset="0"/>
              </a:rPr>
              <a:t>ou</a:t>
            </a:r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git commit –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m “</a:t>
            </a:r>
            <a:r>
              <a:rPr lang="en-US" dirty="0" err="1">
                <a:latin typeface="Consolas" panose="020B0609020204030204" pitchFamily="49" charset="0"/>
              </a:rPr>
              <a:t>modifiquei</a:t>
            </a:r>
            <a:r>
              <a:rPr lang="en-US" dirty="0">
                <a:latin typeface="Consolas" panose="020B0609020204030204" pitchFamily="49" charset="0"/>
              </a:rPr>
              <a:t> o </a:t>
            </a:r>
            <a:r>
              <a:rPr lang="en-US" dirty="0" err="1">
                <a:latin typeface="Consolas" panose="020B0609020204030204" pitchFamily="49" charset="0"/>
              </a:rPr>
              <a:t>arquivo</a:t>
            </a:r>
            <a:r>
              <a:rPr lang="en-US" dirty="0">
                <a:latin typeface="Consolas" panose="020B0609020204030204" pitchFamily="49" charset="0"/>
              </a:rPr>
              <a:t> x”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latin typeface="Consolas" panose="020B0609020204030204" pitchFamily="49" charset="0"/>
              </a:rPr>
              <a:t>Comando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mais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curto</a:t>
            </a:r>
            <a:r>
              <a:rPr lang="en-US" sz="1800" b="0" dirty="0"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latin typeface="Consolas" panose="020B0609020204030204" pitchFamily="49" charset="0"/>
              </a:rPr>
              <a:t>usado</a:t>
            </a:r>
            <a:r>
              <a:rPr lang="en-US" sz="1800" b="0" dirty="0">
                <a:latin typeface="Consolas" panose="020B0609020204030204" pitchFamily="49" charset="0"/>
              </a:rPr>
              <a:t> para </a:t>
            </a:r>
            <a:r>
              <a:rPr lang="en-US" sz="1800" b="0" dirty="0" err="1">
                <a:latin typeface="Consolas" panose="020B0609020204030204" pitchFamily="49" charset="0"/>
              </a:rPr>
              <a:t>adicionar</a:t>
            </a:r>
            <a:r>
              <a:rPr lang="en-US" sz="1800" b="0" dirty="0">
                <a:latin typeface="Consolas" panose="020B0609020204030204" pitchFamily="49" charset="0"/>
              </a:rPr>
              <a:t> o </a:t>
            </a:r>
            <a:r>
              <a:rPr lang="en-US" sz="1800" b="0" dirty="0" err="1">
                <a:latin typeface="Consolas" panose="020B0609020204030204" pitchFamily="49" charset="0"/>
              </a:rPr>
              <a:t>arquivo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modificado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pt-BR" sz="1800" b="0" dirty="0">
                <a:latin typeface="Consolas" panose="020B0609020204030204" pitchFamily="49" charset="0"/>
              </a:rPr>
              <a:t>à trilha, isto é, de modo que esteja pronto para ser </a:t>
            </a:r>
            <a:r>
              <a:rPr lang="pt-BR" sz="1800" b="0" dirty="0" err="1">
                <a:latin typeface="Consolas" panose="020B0609020204030204" pitchFamily="49" charset="0"/>
              </a:rPr>
              <a:t>commitado</a:t>
            </a: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6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Conflitos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66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Vamos voltar para o ramo principal, ou seja, a </a:t>
            </a:r>
            <a:r>
              <a:rPr lang="pt-BR" sz="1800" b="0" dirty="0" err="1">
                <a:latin typeface="Consolas" panose="020B0609020204030204" pitchFamily="49" charset="0"/>
              </a:rPr>
              <a:t>branch</a:t>
            </a:r>
            <a:r>
              <a:rPr lang="pt-BR" sz="1800" b="0" dirty="0">
                <a:latin typeface="Consolas" panose="020B0609020204030204" pitchFamily="49" charset="0"/>
              </a:rPr>
              <a:t> master</a:t>
            </a: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checkout master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0" dirty="0">
                <a:latin typeface="Consolas" panose="020B0609020204030204" pitchFamily="49" charset="0"/>
              </a:rPr>
              <a:t>Agora </a:t>
            </a:r>
            <a:r>
              <a:rPr lang="en-US" sz="2000" b="0" dirty="0" err="1">
                <a:latin typeface="Consolas" panose="020B0609020204030204" pitchFamily="49" charset="0"/>
              </a:rPr>
              <a:t>vamos</a:t>
            </a:r>
            <a:r>
              <a:rPr lang="en-US" sz="2000" b="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latin typeface="Consolas" panose="020B0609020204030204" pitchFamily="49" charset="0"/>
              </a:rPr>
              <a:t>alterar</a:t>
            </a:r>
            <a:r>
              <a:rPr lang="en-US" sz="2000" b="0" dirty="0">
                <a:latin typeface="Consolas" panose="020B0609020204030204" pitchFamily="49" charset="0"/>
              </a:rPr>
              <a:t> a </a:t>
            </a:r>
            <a:r>
              <a:rPr lang="en-US" sz="2000" b="0" dirty="0" err="1">
                <a:latin typeface="Consolas" panose="020B0609020204030204" pitchFamily="49" charset="0"/>
              </a:rPr>
              <a:t>mesma</a:t>
            </a:r>
            <a:r>
              <a:rPr lang="en-US" sz="2000" b="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latin typeface="Consolas" panose="020B0609020204030204" pitchFamily="49" charset="0"/>
              </a:rPr>
              <a:t>linha</a:t>
            </a:r>
            <a:r>
              <a:rPr lang="en-US" sz="2000" b="0" dirty="0">
                <a:latin typeface="Consolas" panose="020B0609020204030204" pitchFamily="49" charset="0"/>
              </a:rPr>
              <a:t> que </a:t>
            </a:r>
            <a:r>
              <a:rPr lang="en-US" sz="2000" b="0" dirty="0" err="1">
                <a:latin typeface="Consolas" panose="020B0609020204030204" pitchFamily="49" charset="0"/>
              </a:rPr>
              <a:t>alteramos</a:t>
            </a:r>
            <a:r>
              <a:rPr lang="en-US" sz="2000" b="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latin typeface="Consolas" panose="020B0609020204030204" pitchFamily="49" charset="0"/>
              </a:rPr>
              <a:t>lá</a:t>
            </a:r>
            <a:r>
              <a:rPr lang="en-US" sz="2000" b="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latin typeface="Consolas" panose="020B0609020204030204" pitchFamily="49" charset="0"/>
              </a:rPr>
              <a:t>na</a:t>
            </a:r>
            <a:r>
              <a:rPr lang="en-US" sz="2000" b="0" dirty="0">
                <a:latin typeface="Consolas" panose="020B0609020204030204" pitchFamily="49" charset="0"/>
              </a:rPr>
              <a:t> branch de </a:t>
            </a:r>
            <a:r>
              <a:rPr lang="en-US" sz="2000" b="0" dirty="0" err="1">
                <a:latin typeface="Consolas" panose="020B0609020204030204" pitchFamily="49" charset="0"/>
              </a:rPr>
              <a:t>conflito</a:t>
            </a:r>
            <a:r>
              <a:rPr lang="en-US" sz="2000" b="0" dirty="0">
                <a:latin typeface="Consolas" panose="020B0609020204030204" pitchFamily="49" charset="0"/>
              </a:rPr>
              <a:t>.</a:t>
            </a:r>
          </a:p>
          <a:p>
            <a:endParaRPr lang="en-US" sz="2000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status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add 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commit –m “</a:t>
            </a:r>
            <a:r>
              <a:rPr lang="en-US" dirty="0" err="1">
                <a:latin typeface="Consolas" panose="020B0609020204030204" pitchFamily="49" charset="0"/>
              </a:rPr>
              <a:t>modifiquei</a:t>
            </a:r>
            <a:r>
              <a:rPr lang="en-US" dirty="0">
                <a:latin typeface="Consolas" panose="020B0609020204030204" pitchFamily="49" charset="0"/>
              </a:rPr>
              <a:t> o </a:t>
            </a:r>
            <a:r>
              <a:rPr lang="en-US" dirty="0" err="1">
                <a:latin typeface="Consolas" panose="020B0609020204030204" pitchFamily="49" charset="0"/>
              </a:rPr>
              <a:t>arquivo</a:t>
            </a:r>
            <a:r>
              <a:rPr lang="en-US" dirty="0">
                <a:latin typeface="Consolas" panose="020B0609020204030204" pitchFamily="49" charset="0"/>
              </a:rPr>
              <a:t> x dentro da master”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47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Conflitos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67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Vamos unir as linhas do tempo, isto é, fazer um merge nas </a:t>
            </a:r>
            <a:r>
              <a:rPr lang="pt-BR" sz="1800" b="0" dirty="0" err="1">
                <a:latin typeface="Consolas" panose="020B0609020204030204" pitchFamily="49" charset="0"/>
              </a:rPr>
              <a:t>branchs</a:t>
            </a:r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b="0" dirty="0">
                <a:latin typeface="Consolas" panose="020B0609020204030204" pitchFamily="49" charset="0"/>
              </a:rPr>
              <a:t>Dentro da master, dou o comando:</a:t>
            </a: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merge </a:t>
            </a:r>
            <a:r>
              <a:rPr lang="en-US" dirty="0" err="1">
                <a:latin typeface="Consolas" panose="020B0609020204030204" pitchFamily="49" charset="0"/>
              </a:rPr>
              <a:t>conflito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22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Conflitos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68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Vamos unir as linhas do tempo, isto é, fazer um merge nas </a:t>
            </a:r>
            <a:r>
              <a:rPr lang="pt-BR" sz="1800" b="0" dirty="0" err="1">
                <a:latin typeface="Consolas" panose="020B0609020204030204" pitchFamily="49" charset="0"/>
              </a:rPr>
              <a:t>branchs</a:t>
            </a:r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endParaRPr lang="pt-BR" sz="1800" b="0" dirty="0">
              <a:latin typeface="Consolas" panose="020B0609020204030204" pitchFamily="49" charset="0"/>
            </a:endParaRPr>
          </a:p>
          <a:p>
            <a:r>
              <a:rPr lang="pt-BR" b="0" dirty="0">
                <a:latin typeface="Consolas" panose="020B0609020204030204" pitchFamily="49" charset="0"/>
              </a:rPr>
              <a:t>Dentro da master, dou o comando:</a:t>
            </a: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merge </a:t>
            </a:r>
            <a:r>
              <a:rPr lang="en-US" dirty="0" err="1">
                <a:latin typeface="Consolas" panose="020B0609020204030204" pitchFamily="49" charset="0"/>
              </a:rPr>
              <a:t>conflito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10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Conflitos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69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Depois de resolvido todos os conflitos, vamos marcar o ponto no tempo</a:t>
            </a:r>
            <a:endParaRPr lang="pt-BR" b="0" dirty="0">
              <a:latin typeface="Consolas" panose="020B0609020204030204" pitchFamily="49" charset="0"/>
            </a:endParaRP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status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commit –am “</a:t>
            </a:r>
            <a:r>
              <a:rPr lang="en-US" dirty="0" err="1">
                <a:latin typeface="Consolas" panose="020B0609020204030204" pitchFamily="49" charset="0"/>
              </a:rPr>
              <a:t>resolvi</a:t>
            </a:r>
            <a:r>
              <a:rPr lang="en-US" dirty="0">
                <a:latin typeface="Consolas" panose="020B0609020204030204" pitchFamily="49" charset="0"/>
              </a:rPr>
              <a:t> o </a:t>
            </a:r>
            <a:r>
              <a:rPr lang="en-US" dirty="0" err="1">
                <a:latin typeface="Consolas" panose="020B0609020204030204" pitchFamily="49" charset="0"/>
              </a:rPr>
              <a:t>conflito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log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0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Controle de Versão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026" name="Picture 2" descr="Resultado de imagem para logo subvers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95" y="2580657"/>
            <a:ext cx="2406953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35" y="4834676"/>
            <a:ext cx="3095625" cy="542925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 descr="https://www.mercurial-scm.org/logo-droplets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676" y="3196376"/>
            <a:ext cx="190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azaar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28" y="1444228"/>
            <a:ext cx="1699821" cy="1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git-scm.com/images/logo@2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32" y="3086839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darcs.net/img/logo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16" y="4823277"/>
            <a:ext cx="230505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ma livre 6"/>
          <p:cNvSpPr/>
          <p:nvPr/>
        </p:nvSpPr>
        <p:spPr>
          <a:xfrm>
            <a:off x="702320" y="2308423"/>
            <a:ext cx="4392488" cy="3560118"/>
          </a:xfrm>
          <a:custGeom>
            <a:avLst/>
            <a:gdLst>
              <a:gd name="connsiteX0" fmla="*/ 407973 w 4994921"/>
              <a:gd name="connsiteY0" fmla="*/ 399699 h 4637004"/>
              <a:gd name="connsiteX1" fmla="*/ 3705089 w 4994921"/>
              <a:gd name="connsiteY1" fmla="*/ 522791 h 4637004"/>
              <a:gd name="connsiteX2" fmla="*/ 4839296 w 4994921"/>
              <a:gd name="connsiteY2" fmla="*/ 4347445 h 4637004"/>
              <a:gd name="connsiteX3" fmla="*/ 539858 w 4994921"/>
              <a:gd name="connsiteY3" fmla="*/ 3925414 h 4637004"/>
              <a:gd name="connsiteX4" fmla="*/ 407973 w 4994921"/>
              <a:gd name="connsiteY4" fmla="*/ 399699 h 463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921" h="4637004">
                <a:moveTo>
                  <a:pt x="407973" y="399699"/>
                </a:moveTo>
                <a:cubicBezTo>
                  <a:pt x="935512" y="-167405"/>
                  <a:pt x="2966535" y="-135167"/>
                  <a:pt x="3705089" y="522791"/>
                </a:cubicBezTo>
                <a:cubicBezTo>
                  <a:pt x="4443643" y="1180749"/>
                  <a:pt x="5366835" y="3780341"/>
                  <a:pt x="4839296" y="4347445"/>
                </a:cubicBezTo>
                <a:cubicBezTo>
                  <a:pt x="4311758" y="4914549"/>
                  <a:pt x="1275481" y="4581906"/>
                  <a:pt x="539858" y="3925414"/>
                </a:cubicBezTo>
                <a:cubicBezTo>
                  <a:pt x="-195765" y="3268922"/>
                  <a:pt x="-119566" y="966803"/>
                  <a:pt x="407973" y="399699"/>
                </a:cubicBezTo>
                <a:close/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154610" y="190810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 SemiBold" panose="020B0502040204020203" pitchFamily="34" charset="0"/>
              </a:rPr>
              <a:t>Centralizado</a:t>
            </a:r>
          </a:p>
        </p:txBody>
      </p:sp>
      <p:sp>
        <p:nvSpPr>
          <p:cNvPr id="8" name="Forma livre 7"/>
          <p:cNvSpPr/>
          <p:nvPr/>
        </p:nvSpPr>
        <p:spPr>
          <a:xfrm>
            <a:off x="4950792" y="1116013"/>
            <a:ext cx="6881674" cy="4866535"/>
          </a:xfrm>
          <a:custGeom>
            <a:avLst/>
            <a:gdLst>
              <a:gd name="connsiteX0" fmla="*/ 2139718 w 7061430"/>
              <a:gd name="connsiteY0" fmla="*/ 1389712 h 4794527"/>
              <a:gd name="connsiteX1" fmla="*/ 3994895 w 7061430"/>
              <a:gd name="connsiteY1" fmla="*/ 9320 h 4794527"/>
              <a:gd name="connsiteX2" fmla="*/ 5894033 w 7061430"/>
              <a:gd name="connsiteY2" fmla="*/ 897343 h 4794527"/>
              <a:gd name="connsiteX3" fmla="*/ 6922733 w 7061430"/>
              <a:gd name="connsiteY3" fmla="*/ 2989912 h 4794527"/>
              <a:gd name="connsiteX4" fmla="*/ 6439156 w 7061430"/>
              <a:gd name="connsiteY4" fmla="*/ 4669243 h 4794527"/>
              <a:gd name="connsiteX5" fmla="*/ 1409956 w 7061430"/>
              <a:gd name="connsiteY5" fmla="*/ 4396682 h 4794527"/>
              <a:gd name="connsiteX6" fmla="*/ 20772 w 7061430"/>
              <a:gd name="connsiteY6" fmla="*/ 2207397 h 4794527"/>
              <a:gd name="connsiteX7" fmla="*/ 2139718 w 7061430"/>
              <a:gd name="connsiteY7" fmla="*/ 1389712 h 479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61430" h="4794527">
                <a:moveTo>
                  <a:pt x="2139718" y="1389712"/>
                </a:moveTo>
                <a:cubicBezTo>
                  <a:pt x="2802072" y="1023366"/>
                  <a:pt x="3369176" y="91381"/>
                  <a:pt x="3994895" y="9320"/>
                </a:cubicBezTo>
                <a:cubicBezTo>
                  <a:pt x="4620614" y="-72741"/>
                  <a:pt x="5406060" y="400578"/>
                  <a:pt x="5894033" y="897343"/>
                </a:cubicBezTo>
                <a:cubicBezTo>
                  <a:pt x="6382006" y="1394108"/>
                  <a:pt x="6831879" y="2361262"/>
                  <a:pt x="6922733" y="2989912"/>
                </a:cubicBezTo>
                <a:cubicBezTo>
                  <a:pt x="7013587" y="3618562"/>
                  <a:pt x="7357952" y="4434781"/>
                  <a:pt x="6439156" y="4669243"/>
                </a:cubicBezTo>
                <a:cubicBezTo>
                  <a:pt x="5520360" y="4903705"/>
                  <a:pt x="2479686" y="4806990"/>
                  <a:pt x="1409956" y="4396682"/>
                </a:cubicBezTo>
                <a:cubicBezTo>
                  <a:pt x="340226" y="3986374"/>
                  <a:pt x="-105251" y="2711489"/>
                  <a:pt x="20772" y="2207397"/>
                </a:cubicBezTo>
                <a:cubicBezTo>
                  <a:pt x="146795" y="1703305"/>
                  <a:pt x="1477364" y="1756058"/>
                  <a:pt x="2139718" y="1389712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021052" y="190810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 SemiBold" panose="020B0502040204020203" pitchFamily="34" charset="0"/>
              </a:rPr>
              <a:t>Distribuído</a:t>
            </a:r>
          </a:p>
        </p:txBody>
      </p:sp>
    </p:spTree>
    <p:extLst>
      <p:ext uri="{BB962C8B-B14F-4D97-AF65-F5344CB8AC3E}">
        <p14:creationId xmlns:p14="http://schemas.microsoft.com/office/powerpoint/2010/main" val="1954139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Atualizar o repositório local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70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pPr algn="just"/>
            <a:endParaRPr lang="pt-BR" sz="1800" b="0" dirty="0">
              <a:latin typeface="Consolas" panose="020B0609020204030204" pitchFamily="49" charset="0"/>
            </a:endParaRPr>
          </a:p>
          <a:p>
            <a:pPr algn="just"/>
            <a:r>
              <a:rPr lang="pt-BR" sz="1800" b="0" dirty="0">
                <a:latin typeface="Consolas" panose="020B0609020204030204" pitchFamily="49" charset="0"/>
              </a:rPr>
              <a:t>Vamos simular que alguém da nossa equipe de desenvolvimento tenha feito alguma alteração no repositório remoto.</a:t>
            </a:r>
          </a:p>
          <a:p>
            <a:pPr algn="just"/>
            <a:endParaRPr lang="pt-BR" sz="1800" b="0" dirty="0">
              <a:latin typeface="Consolas" panose="020B0609020204030204" pitchFamily="49" charset="0"/>
            </a:endParaRPr>
          </a:p>
          <a:p>
            <a:pPr algn="just"/>
            <a:r>
              <a:rPr lang="pt-BR" sz="1800" b="0" dirty="0">
                <a:latin typeface="Consolas" panose="020B0609020204030204" pitchFamily="49" charset="0"/>
              </a:rPr>
              <a:t>Como puxaremos as atualizações para o nosso repositório local</a:t>
            </a:r>
            <a:r>
              <a:rPr lang="en-US" sz="1800" b="0" dirty="0">
                <a:latin typeface="Consolas" panose="020B0609020204030204" pitchFamily="49" charset="0"/>
              </a:rPr>
              <a:t>?</a:t>
            </a:r>
          </a:p>
          <a:p>
            <a:pPr algn="just"/>
            <a:endParaRPr lang="pt-BR" sz="1800" b="0" dirty="0">
              <a:latin typeface="Consolas" panose="020B0609020204030204" pitchFamily="49" charset="0"/>
            </a:endParaRPr>
          </a:p>
          <a:p>
            <a:pPr algn="just"/>
            <a:r>
              <a:rPr lang="pt-BR" sz="1800" b="0" dirty="0">
                <a:latin typeface="Consolas" panose="020B0609020204030204" pitchFamily="49" charset="0"/>
              </a:rPr>
              <a:t>Por que é importante deixar sempre atualizado?</a:t>
            </a:r>
          </a:p>
          <a:p>
            <a:pPr algn="just"/>
            <a:endParaRPr lang="pt-BR" sz="1800" b="0" dirty="0">
              <a:latin typeface="Consolas" panose="020B0609020204030204" pitchFamily="49" charset="0"/>
            </a:endParaRPr>
          </a:p>
          <a:p>
            <a:pPr algn="just"/>
            <a:r>
              <a:rPr lang="pt-BR" sz="1800" b="0" dirty="0">
                <a:latin typeface="Consolas" panose="020B0609020204030204" pitchFamily="49" charset="0"/>
              </a:rPr>
              <a:t>Ora, se quiséssemos enviar algo para nuvem, devemos nos certificar que o nosso repositório local está igual ao da nuvem, para que não haja conflitos!</a:t>
            </a:r>
            <a:endParaRPr lang="pt-BR" b="0" dirty="0">
              <a:latin typeface="Consolas" panose="020B0609020204030204" pitchFamily="49" charset="0"/>
            </a:endParaRP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pull</a:t>
            </a:r>
          </a:p>
          <a:p>
            <a:endParaRPr lang="en-US" sz="20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E </a:t>
            </a:r>
            <a:r>
              <a:rPr lang="en-US" sz="1800" b="0" dirty="0" err="1">
                <a:latin typeface="Consolas" panose="020B0609020204030204" pitchFamily="49" charset="0"/>
              </a:rPr>
              <a:t>depois</a:t>
            </a:r>
            <a:r>
              <a:rPr lang="en-US" sz="1800" b="0" dirty="0">
                <a:latin typeface="Consolas" panose="020B0609020204030204" pitchFamily="49" charset="0"/>
              </a:rPr>
              <a:t> que </a:t>
            </a:r>
            <a:r>
              <a:rPr lang="en-US" sz="1800" b="0" dirty="0" err="1">
                <a:latin typeface="Consolas" panose="020B0609020204030204" pitchFamily="49" charset="0"/>
              </a:rPr>
              <a:t>fizermos</a:t>
            </a:r>
            <a:r>
              <a:rPr lang="en-US" sz="1800" b="0" dirty="0">
                <a:latin typeface="Consolas" panose="020B0609020204030204" pitchFamily="49" charset="0"/>
              </a:rPr>
              <a:t> o </a:t>
            </a:r>
            <a:r>
              <a:rPr lang="en-US" sz="1800" dirty="0">
                <a:latin typeface="Consolas" panose="020B0609020204030204" pitchFamily="49" charset="0"/>
              </a:rPr>
              <a:t>pull</a:t>
            </a:r>
            <a:r>
              <a:rPr lang="en-US" sz="1800" b="0" dirty="0"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latin typeface="Consolas" panose="020B0609020204030204" pitchFamily="49" charset="0"/>
              </a:rPr>
              <a:t>podemos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enviar</a:t>
            </a:r>
            <a:r>
              <a:rPr lang="en-US" sz="1800" b="0" dirty="0">
                <a:latin typeface="Consolas" panose="020B0609020204030204" pitchFamily="49" charset="0"/>
              </a:rPr>
              <a:t> com o </a:t>
            </a:r>
            <a:r>
              <a:rPr lang="en-US" sz="1800" dirty="0">
                <a:latin typeface="Consolas" panose="020B0609020204030204" pitchFamily="49" charset="0"/>
              </a:rPr>
              <a:t>push</a:t>
            </a:r>
            <a:r>
              <a:rPr lang="en-US" sz="1800" b="0" dirty="0">
                <a:latin typeface="Consolas" panose="020B0609020204030204" pitchFamily="49" charset="0"/>
              </a:rPr>
              <a:t>!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93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Voltar no tempo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71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Vamos supor que precisamos recuperar um arquivo.</a:t>
            </a: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log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Para </a:t>
            </a:r>
            <a:r>
              <a:rPr lang="en-US" sz="1800" b="0" dirty="0" err="1">
                <a:latin typeface="Consolas" panose="020B0609020204030204" pitchFamily="49" charset="0"/>
              </a:rPr>
              <a:t>verificarmos</a:t>
            </a:r>
            <a:r>
              <a:rPr lang="en-US" sz="1800" b="0" dirty="0">
                <a:latin typeface="Consolas" panose="020B0609020204030204" pitchFamily="49" charset="0"/>
              </a:rPr>
              <a:t> para </a:t>
            </a:r>
            <a:r>
              <a:rPr lang="en-US" sz="1800" b="0" dirty="0" err="1">
                <a:latin typeface="Consolas" panose="020B0609020204030204" pitchFamily="49" charset="0"/>
              </a:rPr>
              <a:t>onde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iremos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voltar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sz="2000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checkout &lt;</a:t>
            </a:r>
            <a:r>
              <a:rPr lang="en-US" dirty="0" err="1">
                <a:latin typeface="Consolas" panose="020B0609020204030204" pitchFamily="49" charset="0"/>
              </a:rPr>
              <a:t>id_commit</a:t>
            </a:r>
            <a:r>
              <a:rPr lang="en-US" dirty="0">
                <a:latin typeface="Consolas" panose="020B0609020204030204" pitchFamily="49" charset="0"/>
              </a:rPr>
              <a:t>&gt; -- &lt;</a:t>
            </a:r>
            <a:r>
              <a:rPr lang="en-US" dirty="0" err="1">
                <a:latin typeface="Consolas" panose="020B0609020204030204" pitchFamily="49" charset="0"/>
              </a:rPr>
              <a:t>arquivo_pra_recuperar</a:t>
            </a:r>
            <a:r>
              <a:rPr lang="en-US" dirty="0">
                <a:latin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o </a:t>
            </a:r>
            <a:r>
              <a:rPr lang="en-US" sz="1800" dirty="0">
                <a:latin typeface="Consolas" panose="020B0609020204030204" pitchFamily="49" charset="0"/>
              </a:rPr>
              <a:t>checkout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manipula</a:t>
            </a:r>
            <a:r>
              <a:rPr lang="en-US" sz="1800" b="0" dirty="0">
                <a:latin typeface="Consolas" panose="020B0609020204030204" pitchFamily="49" charset="0"/>
              </a:rPr>
              <a:t> a </a:t>
            </a:r>
            <a:r>
              <a:rPr lang="en-US" sz="1800" b="0" dirty="0" err="1">
                <a:latin typeface="Consolas" panose="020B0609020204030204" pitchFamily="49" charset="0"/>
              </a:rPr>
              <a:t>linha</a:t>
            </a:r>
            <a:r>
              <a:rPr lang="en-US" sz="1800" b="0" dirty="0">
                <a:latin typeface="Consolas" panose="020B0609020204030204" pitchFamily="49" charset="0"/>
              </a:rPr>
              <a:t> do tempo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status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commit –am “</a:t>
            </a:r>
            <a:r>
              <a:rPr lang="en-US" dirty="0" err="1">
                <a:latin typeface="Consolas" panose="020B0609020204030204" pitchFamily="49" charset="0"/>
              </a:rPr>
              <a:t>restaurei</a:t>
            </a:r>
            <a:r>
              <a:rPr lang="en-US" dirty="0">
                <a:latin typeface="Consolas" panose="020B0609020204030204" pitchFamily="49" charset="0"/>
              </a:rPr>
              <a:t> o </a:t>
            </a:r>
            <a:r>
              <a:rPr lang="en-US" dirty="0" err="1">
                <a:latin typeface="Consolas" panose="020B0609020204030204" pitchFamily="49" charset="0"/>
              </a:rPr>
              <a:t>arquivo</a:t>
            </a:r>
            <a:r>
              <a:rPr lang="en-US" dirty="0">
                <a:latin typeface="Consolas" panose="020B0609020204030204" pitchFamily="49" charset="0"/>
              </a:rPr>
              <a:t> x”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827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– Dentro do lixo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SEPEX 2019 - CEFET/RJ </a:t>
            </a:r>
            <a:r>
              <a:rPr lang="pt-BR" i="1" dirty="0"/>
              <a:t>campus</a:t>
            </a:r>
            <a:r>
              <a:rPr lang="pt-BR" dirty="0"/>
              <a:t> Nova Iguaçu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t>72</a:t>
            </a:fld>
            <a:endParaRPr lang="pt-BR"/>
          </a:p>
        </p:txBody>
      </p:sp>
      <p:pic>
        <p:nvPicPr>
          <p:cNvPr id="9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7853">
            <a:off x="630312" y="2606230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48" y="1404045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009">
            <a:off x="198264" y="4879937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6130">
            <a:off x="372347" y="3725979"/>
            <a:ext cx="13681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/>
          <p:cNvSpPr>
            <a:spLocks noGrp="1"/>
          </p:cNvSpPr>
          <p:nvPr>
            <p:ph idx="1"/>
          </p:nvPr>
        </p:nvSpPr>
        <p:spPr>
          <a:xfrm>
            <a:off x="1425554" y="1414029"/>
            <a:ext cx="9289032" cy="4630534"/>
          </a:xfrm>
        </p:spPr>
        <p:txBody>
          <a:bodyPr anchor="ctr">
            <a:noAutofit/>
          </a:bodyPr>
          <a:lstStyle/>
          <a:p>
            <a:r>
              <a:rPr lang="pt-BR" sz="1800" b="0" dirty="0">
                <a:latin typeface="Consolas" panose="020B0609020204030204" pitchFamily="49" charset="0"/>
              </a:rPr>
              <a:t>Vamos supor que precisamos recuperar que foi deletado.</a:t>
            </a:r>
          </a:p>
          <a:p>
            <a:endParaRPr lang="pt-BR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status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800" b="0" dirty="0">
                <a:latin typeface="Consolas" panose="020B0609020204030204" pitchFamily="49" charset="0"/>
              </a:rPr>
              <a:t>Para </a:t>
            </a:r>
            <a:r>
              <a:rPr lang="en-US" sz="1800" b="0" dirty="0" err="1">
                <a:latin typeface="Consolas" panose="020B0609020204030204" pitchFamily="49" charset="0"/>
              </a:rPr>
              <a:t>verificarmos</a:t>
            </a:r>
            <a:r>
              <a:rPr lang="en-US" sz="1800" b="0" dirty="0">
                <a:latin typeface="Consolas" panose="020B0609020204030204" pitchFamily="49" charset="0"/>
              </a:rPr>
              <a:t> o status de </a:t>
            </a:r>
            <a:r>
              <a:rPr lang="en-US" sz="1800" b="0" i="1" dirty="0">
                <a:solidFill>
                  <a:srgbClr val="C00000"/>
                </a:solidFill>
                <a:latin typeface="Consolas" panose="020B0609020204030204" pitchFamily="49" charset="0"/>
              </a:rPr>
              <a:t>deleted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$ git checkout -- &lt;</a:t>
            </a:r>
            <a:r>
              <a:rPr lang="en-US" dirty="0" err="1">
                <a:latin typeface="Consolas" panose="020B0609020204030204" pitchFamily="49" charset="0"/>
              </a:rPr>
              <a:t>arquivo_pra_recuperar</a:t>
            </a:r>
            <a:r>
              <a:rPr lang="en-US" dirty="0">
                <a:latin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1800" b="0" dirty="0" err="1">
                <a:latin typeface="Consolas" panose="020B0609020204030204" pitchFamily="49" charset="0"/>
              </a:rPr>
              <a:t>Percebam</a:t>
            </a:r>
            <a:r>
              <a:rPr lang="en-US" sz="1800" b="0" dirty="0">
                <a:latin typeface="Consolas" panose="020B0609020204030204" pitchFamily="49" charset="0"/>
              </a:rPr>
              <a:t> que </a:t>
            </a:r>
            <a:r>
              <a:rPr lang="en-US" sz="1800" b="0" dirty="0" err="1">
                <a:latin typeface="Consolas" panose="020B0609020204030204" pitchFamily="49" charset="0"/>
              </a:rPr>
              <a:t>não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foi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passado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nenhum</a:t>
            </a:r>
            <a:r>
              <a:rPr lang="en-US" sz="1800" b="0" dirty="0">
                <a:latin typeface="Consolas" panose="020B0609020204030204" pitchFamily="49" charset="0"/>
              </a:rPr>
              <a:t> commit </a:t>
            </a:r>
            <a:r>
              <a:rPr lang="en-US" sz="1800" b="0" dirty="0" err="1">
                <a:latin typeface="Consolas" panose="020B0609020204030204" pitchFamily="49" charset="0"/>
              </a:rPr>
              <a:t>específico</a:t>
            </a:r>
            <a:r>
              <a:rPr lang="en-US" sz="1800" b="0" dirty="0"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latin typeface="Consolas" panose="020B0609020204030204" pitchFamily="49" charset="0"/>
              </a:rPr>
              <a:t>isso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significa</a:t>
            </a:r>
            <a:r>
              <a:rPr lang="en-US" sz="1800" b="0" dirty="0">
                <a:latin typeface="Consolas" panose="020B0609020204030204" pitchFamily="49" charset="0"/>
              </a:rPr>
              <a:t> que </a:t>
            </a:r>
            <a:r>
              <a:rPr lang="en-US" sz="1800" b="0" dirty="0" err="1">
                <a:latin typeface="Consolas" panose="020B0609020204030204" pitchFamily="49" charset="0"/>
              </a:rPr>
              <a:t>estou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pegando</a:t>
            </a:r>
            <a:r>
              <a:rPr lang="en-US" sz="1800" b="0" dirty="0">
                <a:latin typeface="Consolas" panose="020B0609020204030204" pitchFamily="49" charset="0"/>
              </a:rPr>
              <a:t> o ultimo </a:t>
            </a:r>
            <a:r>
              <a:rPr lang="en-US" sz="1800" b="0" dirty="0" err="1">
                <a:latin typeface="Consolas" panose="020B0609020204030204" pitchFamily="49" charset="0"/>
              </a:rPr>
              <a:t>ponto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na</a:t>
            </a:r>
            <a:r>
              <a:rPr lang="en-US" sz="1800" b="0" dirty="0"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latin typeface="Consolas" panose="020B0609020204030204" pitchFamily="49" charset="0"/>
              </a:rPr>
              <a:t>história</a:t>
            </a:r>
            <a:r>
              <a:rPr lang="en-US" sz="1800" b="0" dirty="0"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latin typeface="Consolas" panose="020B0609020204030204" pitchFamily="49" charset="0"/>
              </a:rPr>
              <a:t>isto</a:t>
            </a:r>
            <a:r>
              <a:rPr lang="en-US" sz="1800" b="0" dirty="0">
                <a:latin typeface="Consolas" panose="020B0609020204030204" pitchFamily="49" charset="0"/>
              </a:rPr>
              <a:t> é, o ultimo commit.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0" dirty="0">
                <a:latin typeface="Consolas" panose="020B0609020204030204" pitchFamily="49" charset="0"/>
              </a:rPr>
              <a:t>E se </a:t>
            </a:r>
            <a:r>
              <a:rPr lang="en-US" sz="2000" b="0" dirty="0" err="1">
                <a:latin typeface="Consolas" panose="020B0609020204030204" pitchFamily="49" charset="0"/>
              </a:rPr>
              <a:t>eu</a:t>
            </a:r>
            <a:r>
              <a:rPr lang="en-US" sz="2000" b="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latin typeface="Consolas" panose="020B0609020204030204" pitchFamily="49" charset="0"/>
              </a:rPr>
              <a:t>deletar</a:t>
            </a:r>
            <a:r>
              <a:rPr lang="en-US" sz="2000" b="0" dirty="0">
                <a:latin typeface="Consolas" panose="020B0609020204030204" pitchFamily="49" charset="0"/>
              </a:rPr>
              <a:t> e </a:t>
            </a:r>
            <a:r>
              <a:rPr lang="en-US" sz="2000" b="0" dirty="0" err="1">
                <a:latin typeface="Consolas" panose="020B0609020204030204" pitchFamily="49" charset="0"/>
              </a:rPr>
              <a:t>mesmo</a:t>
            </a:r>
            <a:r>
              <a:rPr lang="en-US" sz="2000" b="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latin typeface="Consolas" panose="020B0609020204030204" pitchFamily="49" charset="0"/>
              </a:rPr>
              <a:t>assim</a:t>
            </a:r>
            <a:r>
              <a:rPr lang="en-US" sz="2000" b="0" dirty="0"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latin typeface="Consolas" panose="020B0609020204030204" pitchFamily="49" charset="0"/>
              </a:rPr>
              <a:t>fizer</a:t>
            </a:r>
            <a:r>
              <a:rPr lang="en-US" sz="2000" b="0" dirty="0">
                <a:latin typeface="Consolas" panose="020B0609020204030204" pitchFamily="49" charset="0"/>
              </a:rPr>
              <a:t> um commit?</a:t>
            </a:r>
            <a:endParaRPr lang="en-US" sz="18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2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Git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145016" cy="3744416"/>
          </a:xfrm>
        </p:spPr>
        <p:txBody>
          <a:bodyPr/>
          <a:lstStyle/>
          <a:p>
            <a:r>
              <a:rPr lang="pt-BR" dirty="0"/>
              <a:t>Criado em 2005 por Linus Torvalds, criador do Linux, para ser utilizado no controle de versão do </a:t>
            </a:r>
            <a:r>
              <a:rPr lang="pt-BR" i="1" dirty="0" err="1"/>
              <a:t>kernel</a:t>
            </a:r>
            <a:r>
              <a:rPr lang="pt-BR" dirty="0"/>
              <a:t> do Linux.</a:t>
            </a:r>
          </a:p>
          <a:p>
            <a:r>
              <a:rPr lang="pt-BR" dirty="0"/>
              <a:t>Mantido, atualmente , por </a:t>
            </a:r>
            <a:r>
              <a:rPr lang="pt-BR" dirty="0" err="1"/>
              <a:t>Junio</a:t>
            </a:r>
            <a:r>
              <a:rPr lang="pt-BR" dirty="0"/>
              <a:t> C </a:t>
            </a:r>
            <a:r>
              <a:rPr lang="pt-BR" dirty="0" err="1"/>
              <a:t>Hamano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448547"/>
            <a:ext cx="9115425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4949BC-3C72-43CD-8A41-C47A0A253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38" y="410212"/>
            <a:ext cx="2077948" cy="8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– Instalação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SEPEX 2019 - CEFET/RJ campus Nova Iguaçu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BF1E-035E-41B0-B4D5-E99F315CF2FD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94408" y="2268142"/>
            <a:ext cx="9145016" cy="374441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Linux</a:t>
            </a:r>
          </a:p>
          <a:p>
            <a:r>
              <a:rPr lang="pt-BR" b="0" dirty="0"/>
              <a:t>    </a:t>
            </a:r>
            <a:r>
              <a:rPr lang="pt-BR" sz="2000" b="0" dirty="0"/>
              <a:t>Para instalar o Git no </a:t>
            </a:r>
            <a:r>
              <a:rPr lang="pt-BR" sz="2000" b="0" dirty="0" err="1"/>
              <a:t>Ubuntu</a:t>
            </a:r>
            <a:r>
              <a:rPr lang="pt-BR" sz="2000" b="0" dirty="0"/>
              <a:t>, ou qualquer  distribuição baseada em Debian, execute no terminal: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$ </a:t>
            </a:r>
            <a:r>
              <a:rPr lang="pt-BR" sz="2000" dirty="0" err="1">
                <a:latin typeface="Consolas" panose="020B0609020204030204" pitchFamily="49" charset="0"/>
              </a:rPr>
              <a:t>sudo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apt-get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install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git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dirty="0"/>
              <a:t>Mac</a:t>
            </a:r>
          </a:p>
          <a:p>
            <a:r>
              <a:rPr lang="pt-BR" b="0" dirty="0"/>
              <a:t>   Um instalador OSX Git é mantido e disponível para download no site do Git: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http://git-scm.com/download/mac</a:t>
            </a:r>
          </a:p>
          <a:p>
            <a:r>
              <a:rPr lang="pt-BR" dirty="0"/>
              <a:t>Windows</a:t>
            </a:r>
          </a:p>
          <a:p>
            <a:r>
              <a:rPr lang="pt-BR" b="0" dirty="0"/>
              <a:t>   A compilação oficial está disponível para download no site do Git.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http://git-scm.com/download/win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2487025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1909</Words>
  <Application>Microsoft Office PowerPoint</Application>
  <PresentationFormat>Personalizar</PresentationFormat>
  <Paragraphs>657</Paragraphs>
  <Slides>72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81" baseType="lpstr">
      <vt:lpstr>Arial</vt:lpstr>
      <vt:lpstr>Bahnschrift Light Condensed</vt:lpstr>
      <vt:lpstr>Bahnschrift SemiBold</vt:lpstr>
      <vt:lpstr>Bahnschrift SemiBold Condensed</vt:lpstr>
      <vt:lpstr>Bahnschrift SemiLight Condensed</vt:lpstr>
      <vt:lpstr>Calibri</vt:lpstr>
      <vt:lpstr>Candara</vt:lpstr>
      <vt:lpstr>Consolas</vt:lpstr>
      <vt:lpstr>Tema do Office</vt:lpstr>
      <vt:lpstr>MC08 – Git e GitHub na construção de sistemas de software</vt:lpstr>
      <vt:lpstr>Controle de Versão</vt:lpstr>
      <vt:lpstr>Sistemas de Controle de Versão</vt:lpstr>
      <vt:lpstr>Sistemas de Controle de Versão</vt:lpstr>
      <vt:lpstr>Sistemas de Controle de Versão</vt:lpstr>
      <vt:lpstr>Sistemas de Controle de Versão</vt:lpstr>
      <vt:lpstr>Sistemas de Controle de Versão</vt:lpstr>
      <vt:lpstr>O Git</vt:lpstr>
      <vt:lpstr>Git – Instalação </vt:lpstr>
      <vt:lpstr>Git – Configurações básicas</vt:lpstr>
      <vt:lpstr>Git – Criando um repositório local</vt:lpstr>
      <vt:lpstr>Git – Rastreando arquivos</vt:lpstr>
      <vt:lpstr>Git – Rastreando arquivos</vt:lpstr>
      <vt:lpstr>Git – Rastreando arquivos</vt:lpstr>
      <vt:lpstr>Apresentação do PowerPoint</vt:lpstr>
      <vt:lpstr>Simples assim ...</vt:lpstr>
      <vt:lpstr>Apresentação do PowerPoint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Git – Rastreando arquivos</vt:lpstr>
      <vt:lpstr>Apresentação do PowerPoint</vt:lpstr>
      <vt:lpstr>Diretório de trabalho x área de stage</vt:lpstr>
      <vt:lpstr>Apresentação do PowerPoint</vt:lpstr>
      <vt:lpstr>Git – Pontos na história, os commits</vt:lpstr>
      <vt:lpstr>Git – Pontos na história, os commits</vt:lpstr>
      <vt:lpstr>Git – Visualizando os commits</vt:lpstr>
      <vt:lpstr>Git – Verificar mudança nos commits</vt:lpstr>
      <vt:lpstr>Apresentação do PowerPoint</vt:lpstr>
      <vt:lpstr>Git – Branchs, um ramo novo</vt:lpstr>
      <vt:lpstr>Apresentação do PowerPoint</vt:lpstr>
      <vt:lpstr>Git – Branchs, um ramo novo</vt:lpstr>
      <vt:lpstr>Git – Branchs, um ramo novo</vt:lpstr>
      <vt:lpstr>Git – Branchs, um ramo novo</vt:lpstr>
      <vt:lpstr>Git – Branchs, um ramo novo</vt:lpstr>
      <vt:lpstr>Git – Unindo ramos, merge nas branchs</vt:lpstr>
      <vt:lpstr>Git – Deletando ramos</vt:lpstr>
      <vt:lpstr>Git – Ignorando arquivos</vt:lpstr>
      <vt:lpstr>Apresentação do PowerPoint</vt:lpstr>
      <vt:lpstr>Git </vt:lpstr>
      <vt:lpstr>Apresentação do PowerPoint</vt:lpstr>
      <vt:lpstr>Github</vt:lpstr>
      <vt:lpstr>Github – Algumas curiosidades</vt:lpstr>
      <vt:lpstr>Github – Criando um repositório remoto</vt:lpstr>
      <vt:lpstr>Github – Adicionando um repositório remoto</vt:lpstr>
      <vt:lpstr>Github – “Empurrando”</vt:lpstr>
      <vt:lpstr>Github – Visualizando commits </vt:lpstr>
      <vt:lpstr>Github – Clonando um repositório</vt:lpstr>
      <vt:lpstr>Github – Clonando um repositório</vt:lpstr>
      <vt:lpstr>Apresentação do PowerPoint</vt:lpstr>
      <vt:lpstr>Github </vt:lpstr>
      <vt:lpstr>Apresentação do PowerPoint</vt:lpstr>
      <vt:lpstr>Github – Conflitos</vt:lpstr>
      <vt:lpstr>Github – Conflitos</vt:lpstr>
      <vt:lpstr>Github – Conflitos</vt:lpstr>
      <vt:lpstr>Github – Conflitos</vt:lpstr>
      <vt:lpstr>Github – Conflitos</vt:lpstr>
      <vt:lpstr>Github – Conflitos</vt:lpstr>
      <vt:lpstr>Github – Atualizar o repositório local</vt:lpstr>
      <vt:lpstr>Github – Voltar no tempo</vt:lpstr>
      <vt:lpstr>Github – Dentro do lixo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Ulisses Tomaz</dc:creator>
  <cp:lastModifiedBy>g4</cp:lastModifiedBy>
  <cp:revision>97</cp:revision>
  <dcterms:created xsi:type="dcterms:W3CDTF">2019-10-19T22:15:12Z</dcterms:created>
  <dcterms:modified xsi:type="dcterms:W3CDTF">2019-10-23T06:48:53Z</dcterms:modified>
</cp:coreProperties>
</file>