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97" r:id="rId15"/>
    <p:sldId id="298" r:id="rId16"/>
    <p:sldId id="299" r:id="rId17"/>
    <p:sldId id="300" r:id="rId18"/>
    <p:sldId id="301" r:id="rId19"/>
    <p:sldId id="261" r:id="rId20"/>
    <p:sldId id="276" r:id="rId21"/>
    <p:sldId id="262" r:id="rId22"/>
    <p:sldId id="277" r:id="rId23"/>
    <p:sldId id="302" r:id="rId24"/>
    <p:sldId id="278" r:id="rId25"/>
    <p:sldId id="279" r:id="rId26"/>
    <p:sldId id="280" r:id="rId27"/>
    <p:sldId id="263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6" r:id="rId36"/>
    <p:sldId id="264" r:id="rId37"/>
    <p:sldId id="288" r:id="rId38"/>
    <p:sldId id="265" r:id="rId39"/>
    <p:sldId id="289" r:id="rId40"/>
    <p:sldId id="290" r:id="rId41"/>
    <p:sldId id="292" r:id="rId42"/>
    <p:sldId id="303" r:id="rId43"/>
    <p:sldId id="294" r:id="rId44"/>
    <p:sldId id="304" r:id="rId45"/>
    <p:sldId id="291" r:id="rId46"/>
    <p:sldId id="293" r:id="rId47"/>
    <p:sldId id="266" r:id="rId48"/>
    <p:sldId id="295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8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84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3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1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93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93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8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ACC8-C30B-455A-AD8B-825740EF87BD}" type="datetimeFigureOut">
              <a:rPr kumimoji="1" lang="ja-JP" altLang="en-US" smtClean="0"/>
              <a:t>2017/5/17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C43B-69D1-4CB6-A292-6E7D2F447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1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3039761"/>
            <a:ext cx="9144000" cy="751575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第</a:t>
            </a:r>
            <a:r>
              <a:rPr lang="en-US" altLang="ja-JP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章 強化</a:t>
            </a:r>
            <a:r>
              <a:rPr lang="ja-JP" altLang="en-US" sz="4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の発展的理論</a:t>
            </a:r>
            <a:endParaRPr kumimoji="1" lang="ja-JP" altLang="en-US" sz="4000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65865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Yuma Yamakura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2483515" y="1897445"/>
            <a:ext cx="71096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これからの強化学習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9811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学習の対象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/>
              <a:t>学習の対象は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①各世界の環境とエージェント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②情報交換の仕方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学習の対象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雲形吹き出し 3"/>
          <p:cNvSpPr/>
          <p:nvPr/>
        </p:nvSpPr>
        <p:spPr>
          <a:xfrm>
            <a:off x="4236926" y="1126254"/>
            <a:ext cx="7660178" cy="3840480"/>
          </a:xfrm>
          <a:prstGeom prst="cloudCallout">
            <a:avLst>
              <a:gd name="adj1" fmla="val -63047"/>
              <a:gd name="adj2" fmla="val 28950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どういう行動をとれば</a:t>
            </a:r>
            <a:r>
              <a:rPr lang="ja-JP" altLang="en-US" sz="3200" dirty="0" smtClean="0">
                <a:solidFill>
                  <a:schemeClr val="tx1"/>
                </a:solidFill>
              </a:rPr>
              <a:t>よいのかという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ja-JP" altLang="en-US" sz="3200" dirty="0" smtClean="0">
                <a:solidFill>
                  <a:srgbClr val="FF0000"/>
                </a:solidFill>
              </a:rPr>
              <a:t>方策の学習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⇒通常の強化学習と同じ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学習の対象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雲形吹き出し 3"/>
          <p:cNvSpPr/>
          <p:nvPr/>
        </p:nvSpPr>
        <p:spPr>
          <a:xfrm>
            <a:off x="4967621" y="2842954"/>
            <a:ext cx="7660178" cy="3840480"/>
          </a:xfrm>
          <a:prstGeom prst="cloudCallout">
            <a:avLst>
              <a:gd name="adj1" fmla="val -25578"/>
              <a:gd name="adj2" fmla="val -47329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各学習世界の方策を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どうほかの世界に伝えたらいいのだろう･･･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⇒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各学習世界の評価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群強化学習の基本アルゴリズム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 smtClean="0"/>
              <a:t>0 : </a:t>
            </a:r>
            <a:r>
              <a:rPr lang="ja-JP" altLang="en-US" sz="3200" b="1" dirty="0" smtClean="0"/>
              <a:t>エージェントと環境の組である学習世界を複数用意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	     </a:t>
            </a:r>
            <a:r>
              <a:rPr lang="ja-JP" altLang="en-US" sz="3200" b="1" dirty="0" smtClean="0"/>
              <a:t>各学習世界の学習を初期化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Step 1 : </a:t>
            </a:r>
            <a:r>
              <a:rPr lang="ja-JP" altLang="en-US" sz="3200" b="1" dirty="0" smtClean="0"/>
              <a:t>各学習世界が個別に</a:t>
            </a:r>
            <a:r>
              <a:rPr lang="en-US" altLang="ja-JP" sz="3200" b="1" dirty="0" smtClean="0"/>
              <a:t>, </a:t>
            </a:r>
            <a:r>
              <a:rPr lang="ja-JP" altLang="en-US" sz="3200" b="1" dirty="0" smtClean="0"/>
              <a:t>通常の強化学習を行う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Step 2 : </a:t>
            </a:r>
            <a:r>
              <a:rPr lang="ja-JP" altLang="en-US" sz="3200" b="1" dirty="0" smtClean="0"/>
              <a:t>各学習世界の学習を何らかの方法で評価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Step 3 : </a:t>
            </a:r>
            <a:r>
              <a:rPr lang="ja-JP" altLang="en-US" sz="3200" b="1" dirty="0" smtClean="0"/>
              <a:t>各学習世界の評価に基づいて</a:t>
            </a:r>
            <a:r>
              <a:rPr lang="en-US" altLang="ja-JP" sz="3200" b="1" dirty="0" smtClean="0"/>
              <a:t>,</a:t>
            </a:r>
          </a:p>
          <a:p>
            <a:pPr marL="0" indent="0">
              <a:buNone/>
            </a:pPr>
            <a:r>
              <a:rPr lang="en-US" altLang="ja-JP" sz="3200" b="1" dirty="0"/>
              <a:t>	</a:t>
            </a:r>
            <a:r>
              <a:rPr lang="en-US" altLang="ja-JP" sz="3200" b="1" dirty="0" smtClean="0"/>
              <a:t>     </a:t>
            </a:r>
            <a:r>
              <a:rPr lang="ja-JP" altLang="en-US" sz="3200" b="1" dirty="0" smtClean="0"/>
              <a:t>学習世界間で情報交換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200" b="1" dirty="0" smtClean="0"/>
              <a:t>Step 4 : </a:t>
            </a:r>
            <a:r>
              <a:rPr lang="ja-JP" altLang="en-US" sz="3200" b="1" dirty="0" smtClean="0"/>
              <a:t>学習終了条件を満たす</a:t>
            </a:r>
            <a:r>
              <a:rPr lang="en-US" altLang="ja-JP" sz="3200" b="1" dirty="0"/>
              <a:t>	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終了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/>
              <a:t>	</a:t>
            </a:r>
            <a:r>
              <a:rPr lang="ja-JP" altLang="en-US" sz="3200" b="1" dirty="0" smtClean="0"/>
              <a:t>　  学習終了条件を満たさない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</a:t>
            </a:r>
            <a:r>
              <a:rPr lang="en-US" altLang="ja-JP" sz="3200" b="1" dirty="0" smtClean="0"/>
              <a:t>Step 1</a:t>
            </a:r>
            <a:r>
              <a:rPr lang="ja-JP" altLang="en-US" sz="3200" b="1" dirty="0" smtClean="0"/>
              <a:t>へ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強化学習の基本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 smtClean="0"/>
              <a:t>0</a:t>
            </a:r>
            <a:endParaRPr lang="en-US" altLang="ja-JP" sz="3200" b="1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75557" y="114114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枠組みの設計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強化学習の基本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1</a:t>
            </a:r>
            <a:endParaRPr lang="en-US" altLang="ja-JP" sz="3200" b="1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4065679" y="5502885"/>
            <a:ext cx="3945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個別に</a:t>
            </a:r>
            <a:r>
              <a:rPr lang="en-US" altLang="ja-JP" sz="2800" b="1" dirty="0">
                <a:solidFill>
                  <a:srgbClr val="FF0000"/>
                </a:solidFill>
              </a:rPr>
              <a:t>, </a:t>
            </a:r>
            <a:r>
              <a:rPr lang="ja-JP" altLang="en-US" sz="2800" b="1" dirty="0">
                <a:solidFill>
                  <a:srgbClr val="FF0000"/>
                </a:solidFill>
              </a:rPr>
              <a:t>通常の強化学習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強化学習の基本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2</a:t>
            </a:r>
            <a:endParaRPr lang="en-US" altLang="ja-JP" sz="3200" b="1" dirty="0" smtClean="0"/>
          </a:p>
        </p:txBody>
      </p:sp>
      <p:cxnSp>
        <p:nvCxnSpPr>
          <p:cNvPr id="4" name="直線矢印コネクタ 3"/>
          <p:cNvCxnSpPr/>
          <p:nvPr/>
        </p:nvCxnSpPr>
        <p:spPr>
          <a:xfrm flipH="1">
            <a:off x="3374619" y="3146854"/>
            <a:ext cx="2144732" cy="1103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277232" y="3146854"/>
            <a:ext cx="2446638" cy="1103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877568" y="343946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方策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の評価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強化学習の基本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3</a:t>
            </a:r>
            <a:endParaRPr lang="en-US" altLang="ja-JP" sz="3200" b="1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3953863" y="1499671"/>
            <a:ext cx="39052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方策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の評価にもとづいて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重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みをつけた情報交換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強化学習の基本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アルゴリズム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12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2740" t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12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4" name="カギ線コネクタ 23"/>
          <p:cNvCxnSpPr>
            <a:stCxn id="6" idx="0"/>
            <a:endCxn id="23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23" idx="3"/>
            <a:endCxn id="13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Step</a:t>
            </a:r>
            <a:r>
              <a:rPr lang="ja-JP" altLang="en-US" sz="3200" b="1" dirty="0"/>
              <a:t> </a:t>
            </a:r>
            <a:r>
              <a:rPr lang="en-US" altLang="ja-JP" sz="3200" b="1" dirty="0"/>
              <a:t>4</a:t>
            </a:r>
            <a:endParaRPr lang="en-US" altLang="ja-JP" sz="3200" b="1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75556" y="1141143"/>
            <a:ext cx="85171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最適</a:t>
            </a:r>
            <a:r>
              <a:rPr lang="ja-JP" altLang="en-US" sz="2800" b="1" dirty="0">
                <a:solidFill>
                  <a:srgbClr val="FF0000"/>
                </a:solidFill>
              </a:rPr>
              <a:t>方策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を得た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これ以上更新しても意味がない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⇒終了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まだ学習できる ⇒ </a:t>
            </a:r>
            <a:r>
              <a:rPr lang="en-US" altLang="ja-JP" sz="2800" b="1" dirty="0">
                <a:solidFill>
                  <a:srgbClr val="FF0000"/>
                </a:solidFill>
              </a:rPr>
              <a:t>S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tep1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へ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31" idx="1"/>
          </p:cNvCxnSpPr>
          <p:nvPr/>
        </p:nvCxnSpPr>
        <p:spPr>
          <a:xfrm flipH="1" flipV="1">
            <a:off x="3374620" y="4319970"/>
            <a:ext cx="722516" cy="6486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31" idx="3"/>
          </p:cNvCxnSpPr>
          <p:nvPr/>
        </p:nvCxnSpPr>
        <p:spPr>
          <a:xfrm flipV="1">
            <a:off x="8226408" y="4319970"/>
            <a:ext cx="505702" cy="6486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4097136" y="3629751"/>
            <a:ext cx="412927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ほかの世界の評価値を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>
                <a:solidFill>
                  <a:srgbClr val="FF0000"/>
                </a:solidFill>
              </a:rPr>
              <a:t>利用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できる！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⇒実質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, step1~4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回する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2800" b="1" dirty="0">
                <a:solidFill>
                  <a:srgbClr val="FF0000"/>
                </a:solidFill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ことで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W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回学習！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</a:rPr>
              <a:t>　 計算時間の削減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2.5.2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各学習世界の学習法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+mn-ea"/>
                <a:ea typeface="+mn-ea"/>
              </a:rPr>
              <a:t>目次</a:t>
            </a:r>
            <a:endParaRPr kumimoji="1" lang="ja-JP" altLang="en-US" sz="40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Autofit/>
          </a:bodyPr>
          <a:lstStyle/>
          <a:p>
            <a:r>
              <a:rPr kumimoji="1" lang="en-US" altLang="ja-JP" sz="3200" b="1" dirty="0" smtClean="0"/>
              <a:t>2.1 </a:t>
            </a:r>
            <a:r>
              <a:rPr kumimoji="1" lang="ja-JP" altLang="en-US" sz="3200" b="1" dirty="0" smtClean="0"/>
              <a:t>統計学習の観点から見た</a:t>
            </a:r>
            <a:r>
              <a:rPr kumimoji="1" lang="en-US" altLang="ja-JP" sz="3200" b="1" dirty="0" smtClean="0"/>
              <a:t>TD</a:t>
            </a:r>
            <a:r>
              <a:rPr kumimoji="1" lang="ja-JP" altLang="en-US" sz="3200" b="1" dirty="0" smtClean="0"/>
              <a:t>学習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2.2 </a:t>
            </a:r>
            <a:r>
              <a:rPr lang="ja-JP" altLang="en-US" sz="3200" b="1" dirty="0" smtClean="0"/>
              <a:t>強化学習アルゴリズムの理論性能解析と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</a:t>
            </a:r>
            <a:r>
              <a:rPr lang="ja-JP" altLang="en-US" sz="3200" b="1" dirty="0" smtClean="0"/>
              <a:t>ベイズ統計による強化学習のモデル化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2.3 </a:t>
            </a:r>
            <a:r>
              <a:rPr kumimoji="1" lang="ja-JP" altLang="en-US" sz="3200" b="1" dirty="0" smtClean="0"/>
              <a:t>逆強化学習</a:t>
            </a:r>
            <a:r>
              <a:rPr kumimoji="1" lang="en-US" altLang="ja-JP" sz="3200" b="1" dirty="0" smtClean="0"/>
              <a:t>(Inverse </a:t>
            </a:r>
            <a:r>
              <a:rPr kumimoji="1" lang="en-US" altLang="ja-JP" sz="3200" b="1" dirty="0" err="1" smtClean="0"/>
              <a:t>Reinfocement</a:t>
            </a:r>
            <a:r>
              <a:rPr kumimoji="1" lang="en-US" altLang="ja-JP" sz="3200" b="1" dirty="0" smtClean="0"/>
              <a:t> Learning)</a:t>
            </a:r>
          </a:p>
          <a:p>
            <a:r>
              <a:rPr lang="en-US" altLang="ja-JP" sz="3200" b="1" dirty="0" smtClean="0"/>
              <a:t>2.4 </a:t>
            </a:r>
            <a:r>
              <a:rPr lang="ja-JP" altLang="en-US" sz="3200" b="1" dirty="0" smtClean="0"/>
              <a:t>試行錯誤回数の低減を指向した手法 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        : </a:t>
            </a:r>
            <a:r>
              <a:rPr lang="ja-JP" altLang="en-US" sz="3200" b="1" dirty="0" smtClean="0"/>
              <a:t>経験強化型学習 </a:t>
            </a:r>
            <a:r>
              <a:rPr lang="en-US" altLang="ja-JP" sz="3200" b="1" dirty="0" err="1" smtClean="0"/>
              <a:t>XoL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2.5 </a:t>
            </a:r>
            <a:r>
              <a:rPr kumimoji="1" lang="ja-JP" altLang="en-US" sz="3200" b="1" dirty="0" smtClean="0"/>
              <a:t>群強化学習法</a:t>
            </a:r>
            <a:endParaRPr kumimoji="1" lang="en-US" altLang="ja-JP" sz="3200" b="1" dirty="0" smtClean="0"/>
          </a:p>
          <a:p>
            <a:r>
              <a:rPr lang="en-US" altLang="ja-JP" sz="3200" b="1" dirty="0" smtClean="0"/>
              <a:t>2.6 </a:t>
            </a:r>
            <a:r>
              <a:rPr lang="ja-JP" altLang="en-US" sz="3200" b="1" dirty="0" smtClean="0"/>
              <a:t>リスク考慮型強化学習</a:t>
            </a:r>
            <a:endParaRPr lang="en-US" altLang="ja-JP" sz="3200" b="1" dirty="0" smtClean="0"/>
          </a:p>
          <a:p>
            <a:r>
              <a:rPr kumimoji="1" lang="en-US" altLang="ja-JP" sz="3200" b="1" dirty="0" smtClean="0"/>
              <a:t>2.7 </a:t>
            </a:r>
            <a:r>
              <a:rPr kumimoji="1" lang="ja-JP" altLang="en-US" sz="3200" b="1" dirty="0" smtClean="0"/>
              <a:t>複利型強化学習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2.5.2 Step 1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で行う通常の強化学習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/>
              <a:t>各学習世界での学習は</a:t>
            </a:r>
            <a:r>
              <a:rPr lang="en-US" altLang="ja-JP" sz="3200" b="1" dirty="0" smtClean="0"/>
              <a:t>, </a:t>
            </a:r>
            <a:r>
              <a:rPr lang="ja-JP" altLang="en-US" sz="3200" b="1" dirty="0" smtClean="0"/>
              <a:t>通常の強化学習を行う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(</a:t>
            </a:r>
            <a:r>
              <a:rPr lang="ja-JP" altLang="en-US" sz="3200" b="1" dirty="0" smtClean="0"/>
              <a:t>本に書いてあるのは</a:t>
            </a:r>
            <a:r>
              <a:rPr lang="en-US" altLang="ja-JP" sz="3200" b="1" dirty="0" smtClean="0"/>
              <a:t>Q-learning</a:t>
            </a:r>
            <a:r>
              <a:rPr lang="ja-JP" altLang="en-US" sz="3200" b="1" dirty="0" err="1" smtClean="0"/>
              <a:t>なので</a:t>
            </a:r>
            <a:r>
              <a:rPr lang="ja-JP" altLang="en-US" sz="3200" b="1" dirty="0" smtClean="0"/>
              <a:t>省略</a:t>
            </a:r>
            <a:r>
              <a:rPr lang="en-US" altLang="ja-JP" sz="3200" b="1" dirty="0" smtClean="0"/>
              <a:t>)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各学習世界の評価法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各学習世界の評価は何を用いるか？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/>
              <a:t>評価値として使えそうなもの･･･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・ロボット歩行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歩行時間の長さ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・迷路</a:t>
            </a:r>
            <a:r>
              <a:rPr lang="en-US" altLang="ja-JP" sz="3200" b="1" dirty="0" smtClean="0"/>
              <a:t>		</a:t>
            </a:r>
            <a:r>
              <a:rPr lang="ja-JP" altLang="en-US" sz="3200" b="1" dirty="0" smtClean="0"/>
              <a:t>⇒ ゴールまでの時間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・バンディット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収益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などなど</a:t>
            </a:r>
            <a:r>
              <a:rPr lang="ja-JP" altLang="en-US" sz="3200" b="1" dirty="0"/>
              <a:t>･</a:t>
            </a:r>
            <a:r>
              <a:rPr lang="ja-JP" altLang="en-US" sz="3200" b="1" dirty="0" smtClean="0"/>
              <a:t>･</a:t>
            </a:r>
            <a:r>
              <a:rPr lang="ja-JP" altLang="en-US" sz="3200" b="1" dirty="0" smtClean="0"/>
              <a:t>･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85968" y="1705232"/>
            <a:ext cx="3361037" cy="170523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各学習世界の評価は何を用いるか？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/>
              <a:t>評価値として使えそうなもの･･･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・ロボット歩行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歩行時間の長さ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・迷路</a:t>
            </a:r>
            <a:r>
              <a:rPr lang="en-US" altLang="ja-JP" sz="3200" b="1" dirty="0" smtClean="0"/>
              <a:t>		</a:t>
            </a:r>
            <a:r>
              <a:rPr lang="ja-JP" altLang="en-US" sz="3200" b="1" dirty="0" smtClean="0"/>
              <a:t>⇒ ゴールまでの時間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・バンディット</a:t>
            </a:r>
            <a:r>
              <a:rPr lang="en-US" altLang="ja-JP" sz="3200" b="1" dirty="0" smtClean="0"/>
              <a:t>	</a:t>
            </a:r>
            <a:r>
              <a:rPr lang="ja-JP" altLang="en-US" sz="3200" b="1" dirty="0" smtClean="0"/>
              <a:t>⇒ 収益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などなど</a:t>
            </a:r>
            <a:r>
              <a:rPr lang="ja-JP" altLang="en-US" sz="3200" b="1" dirty="0"/>
              <a:t>･･</a:t>
            </a:r>
            <a:r>
              <a:rPr lang="ja-JP" altLang="en-US" sz="3200" b="1" dirty="0" smtClean="0"/>
              <a:t>･                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報酬で表現可能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lang="ja-JP" altLang="en-US" sz="3200" b="1" dirty="0" smtClean="0"/>
              <a:t>⇒統一的に扱うには</a:t>
            </a:r>
            <a:r>
              <a:rPr lang="en-US" altLang="ja-JP" sz="3200" b="1" dirty="0" smtClean="0"/>
              <a:t>, 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報酬の期待値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利得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)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を最大</a:t>
            </a:r>
            <a:r>
              <a:rPr lang="ja-JP" altLang="en-US" sz="3200" b="1" dirty="0" smtClean="0"/>
              <a:t>にする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　 という強化学習の考えがピッタリでは？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利得を用いるとどうなるか？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/>
                  <a:t>情報交換の学習機は</a:t>
                </a:r>
                <a:r>
                  <a:rPr lang="en-US" altLang="ja-JP" sz="3200" b="1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200" b="1" dirty="0" smtClean="0"/>
                  <a:t>を受け取る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⇒それぞれの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200" b="1" dirty="0" smtClean="0"/>
                  <a:t>を最大化する方策を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　  </a:t>
                </a:r>
                <a:r>
                  <a:rPr lang="ja-JP" altLang="en-US" sz="3200" b="1" dirty="0" smtClean="0">
                    <a:solidFill>
                      <a:srgbClr val="FF0000"/>
                    </a:solidFill>
                  </a:rPr>
                  <a:t>実際に実行して</a:t>
                </a:r>
                <a:r>
                  <a:rPr lang="en-US" altLang="ja-JP" sz="3200" b="1" dirty="0" smtClean="0"/>
                  <a:t>, </a:t>
                </a:r>
                <a:r>
                  <a:rPr lang="ja-JP" altLang="en-US" sz="3200" b="1" dirty="0"/>
                  <a:t>報酬</a:t>
                </a:r>
                <a:r>
                  <a:rPr lang="ja-JP" altLang="en-US" sz="3200" b="1" dirty="0" smtClean="0"/>
                  <a:t>の期待値を見る必要！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⇒</a:t>
                </a:r>
                <a:r>
                  <a:rPr lang="ja-JP" altLang="en-US" sz="3200" b="1" dirty="0" smtClean="0">
                    <a:solidFill>
                      <a:srgbClr val="FF0000"/>
                    </a:solidFill>
                  </a:rPr>
                  <a:t>多大な時間</a:t>
                </a:r>
                <a:endParaRPr lang="en-US" altLang="ja-JP" sz="32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sz="3200" b="1" dirty="0"/>
                  <a:t> </a:t>
                </a:r>
                <a:r>
                  <a:rPr lang="en-US" altLang="ja-JP" sz="3200" b="1" dirty="0" smtClean="0"/>
                  <a:t>    (</a:t>
                </a:r>
                <a:r>
                  <a:rPr lang="ja-JP" altLang="en-US" sz="3200" b="1" dirty="0" smtClean="0"/>
                  <a:t>というか期待値ってどん</a:t>
                </a:r>
                <a:r>
                  <a:rPr lang="ja-JP" altLang="en-US" sz="3200" b="1" dirty="0" err="1" smtClean="0"/>
                  <a:t>だけ</a:t>
                </a:r>
                <a:r>
                  <a:rPr lang="ja-JP" altLang="en-US" sz="3200" b="1" dirty="0" smtClean="0"/>
                  <a:t>やるつもり・・・？</a:t>
                </a:r>
                <a:r>
                  <a:rPr lang="en-US" altLang="ja-JP" sz="3200" b="1" dirty="0" smtClean="0"/>
                  <a:t>)</a:t>
                </a:r>
              </a:p>
              <a:p>
                <a:pPr marL="0" indent="0">
                  <a:buNone/>
                </a:pPr>
                <a:endParaRPr lang="en-US" altLang="ja-JP" sz="3200" b="1" dirty="0"/>
              </a:p>
              <a:p>
                <a:pPr marL="0" indent="0">
                  <a:buNone/>
                </a:pPr>
                <a:r>
                  <a:rPr lang="ja-JP" altLang="en-US" sz="3200" b="1" dirty="0" err="1" smtClean="0"/>
                  <a:t>なの</a:t>
                </a:r>
                <a:r>
                  <a:rPr lang="ja-JP" altLang="en-US" sz="3200" b="1" dirty="0" smtClean="0"/>
                  <a:t>で</a:t>
                </a:r>
                <a:r>
                  <a:rPr lang="en-US" altLang="ja-JP" sz="3200" b="1" dirty="0" smtClean="0"/>
                  <a:t>, </a:t>
                </a:r>
                <a:r>
                  <a:rPr lang="ja-JP" altLang="en-US" sz="3200" b="1" dirty="0" smtClean="0"/>
                  <a:t>十分近似できるやつを探す必要</a:t>
                </a: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3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ざっくりとした考え方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/>
                  <a:t>要するに</a:t>
                </a:r>
                <a:r>
                  <a:rPr lang="en-US" altLang="ja-JP" sz="32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①</a:t>
                </a:r>
                <a:r>
                  <a:rPr lang="en-US" altLang="ja-JP" sz="3200" b="1" dirty="0" smtClean="0"/>
                  <a:t>Q</a:t>
                </a:r>
                <a:r>
                  <a:rPr lang="ja-JP" altLang="en-US" sz="3200" b="1" dirty="0" smtClean="0"/>
                  <a:t>値を用いて評価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②学習が進むと良い報酬が多くなるはずなので</a:t>
                </a:r>
                <a:r>
                  <a:rPr lang="en-US" altLang="ja-JP" sz="3200" b="1" dirty="0" smtClean="0"/>
                  <a:t>,</a:t>
                </a:r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　 受け取ったばかりの報酬を使いたい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という考え方をすると</a:t>
                </a:r>
                <a:r>
                  <a:rPr lang="en-US" altLang="ja-JP" sz="3200" b="1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が最大となる</a:t>
                </a:r>
                <a:r>
                  <a:rPr lang="en-US" altLang="ja-JP" sz="3200" b="1" dirty="0" smtClean="0"/>
                  <a:t>Q</a:t>
                </a:r>
                <a:r>
                  <a:rPr lang="ja-JP" altLang="en-US" sz="3200" b="1" dirty="0" smtClean="0"/>
                  <a:t>値を用いる</a:t>
                </a: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2.5.3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ざっくりとした考え方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  <m:e>
                        <m:sSup>
                          <m:sSupPr>
                            <m:ctrlP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sSub>
                          <m:sSubPr>
                            <m:ctrlP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ja-JP" sz="3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b="1" dirty="0" smtClean="0"/>
                  <a:t>の補足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endParaRPr lang="en-US" altLang="ja-JP" sz="3200" b="1" dirty="0"/>
              </a:p>
              <a:p>
                <a:pPr marL="0" indent="0">
                  <a:buNone/>
                </a:pPr>
                <a:r>
                  <a:rPr lang="en-US" altLang="ja-JP" sz="3200" b="1" dirty="0" smtClean="0"/>
                  <a:t>L</a:t>
                </a:r>
                <a:r>
                  <a:rPr lang="en-US" altLang="ja-JP" sz="3200" b="1" dirty="0"/>
                  <a:t> </a:t>
                </a:r>
                <a:r>
                  <a:rPr lang="en-US" altLang="ja-JP" sz="3200" b="1" dirty="0" smtClean="0"/>
                  <a:t>: Q(</a:t>
                </a:r>
                <a:r>
                  <a:rPr lang="en-US" altLang="ja-JP" sz="3200" b="1" dirty="0" err="1" smtClean="0"/>
                  <a:t>s,a</a:t>
                </a:r>
                <a:r>
                  <a:rPr lang="en-US" altLang="ja-JP" sz="3200" b="1" dirty="0" smtClean="0"/>
                  <a:t>)</a:t>
                </a:r>
                <a:r>
                  <a:rPr lang="ja-JP" altLang="en-US" sz="3200" b="1" dirty="0" smtClean="0"/>
                  <a:t>を得たエピソードの行動回数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en-US" altLang="ja-JP" sz="3200" b="1" dirty="0"/>
                  <a:t>d</a:t>
                </a:r>
                <a:r>
                  <a:rPr lang="en-US" altLang="ja-JP" sz="3200" b="1" dirty="0" smtClean="0"/>
                  <a:t> : </a:t>
                </a:r>
                <a:r>
                  <a:rPr lang="ja-JP" altLang="en-US" sz="3200" b="1" dirty="0" smtClean="0"/>
                  <a:t>割引率</a:t>
                </a:r>
                <a:r>
                  <a:rPr lang="en-US" altLang="ja-JP" sz="3200" b="1" dirty="0" smtClean="0"/>
                  <a:t>( 0 &lt; d &lt; 1 )</a:t>
                </a:r>
              </a:p>
              <a:p>
                <a:pPr marL="0" indent="0">
                  <a:buNone/>
                </a:pPr>
                <a:endParaRPr lang="en-US" altLang="ja-JP" sz="3200" b="1" dirty="0"/>
              </a:p>
              <a:p>
                <a:pPr marL="0" indent="0">
                  <a:buNone/>
                </a:pPr>
                <a:r>
                  <a:rPr lang="en-US" altLang="ja-JP" sz="3200" b="1" dirty="0"/>
                  <a:t>t</a:t>
                </a:r>
                <a:r>
                  <a:rPr lang="ja-JP" altLang="en-US" sz="3200" b="1" dirty="0" smtClean="0"/>
                  <a:t>が小さい</a:t>
                </a:r>
                <a:r>
                  <a:rPr lang="en-US" altLang="ja-JP" sz="3200" b="1" dirty="0" smtClean="0"/>
                  <a:t>(=</a:t>
                </a:r>
                <a:r>
                  <a:rPr lang="ja-JP" altLang="en-US" sz="3200" b="1" dirty="0" smtClean="0"/>
                  <a:t>学習初期</a:t>
                </a:r>
                <a:r>
                  <a:rPr lang="en-US" altLang="ja-JP" sz="3200" b="1" dirty="0" smtClean="0"/>
                  <a:t>)</a:t>
                </a:r>
                <a:r>
                  <a:rPr lang="ja-JP" altLang="en-US" sz="3200" b="1" dirty="0" smtClean="0"/>
                  <a:t> ⇒ 割引されて影響が小さい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en-US" altLang="ja-JP" sz="3200" b="1" dirty="0"/>
                  <a:t>t</a:t>
                </a:r>
                <a:r>
                  <a:rPr lang="ja-JP" altLang="en-US" sz="3200" b="1" dirty="0" smtClean="0"/>
                  <a:t>が大きい</a:t>
                </a:r>
                <a:r>
                  <a:rPr lang="en-US" altLang="ja-JP" sz="3200" b="1" dirty="0" smtClean="0"/>
                  <a:t>(=</a:t>
                </a:r>
                <a:r>
                  <a:rPr lang="ja-JP" altLang="en-US" sz="3200" b="1" dirty="0" smtClean="0"/>
                  <a:t>学習が進んでいる</a:t>
                </a:r>
                <a:r>
                  <a:rPr lang="en-US" altLang="ja-JP" sz="32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 </a:t>
                </a:r>
                <a:r>
                  <a:rPr lang="ja-JP" altLang="en-US" sz="3200" b="1" dirty="0"/>
                  <a:t>⇒ 割引</a:t>
                </a:r>
                <a:r>
                  <a:rPr lang="ja-JP" altLang="en-US" sz="3200" b="1" dirty="0" smtClean="0"/>
                  <a:t>されずに影響が大きい</a:t>
                </a: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27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学習世界観の情報交換法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学習交換法を考える準備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3200" b="1" dirty="0" smtClean="0"/>
                  <a:t>W : </a:t>
                </a:r>
                <a:r>
                  <a:rPr lang="ja-JP" altLang="en-US" sz="3200" b="1" dirty="0"/>
                  <a:t>学習世界の数</a:t>
                </a:r>
                <a:endParaRPr lang="en-US" altLang="ja-JP" sz="32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3200" b="1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ja-JP" altLang="en-US" sz="3200" b="1" dirty="0" smtClean="0"/>
                  <a:t>として</a:t>
                </a:r>
                <a:r>
                  <a:rPr lang="en-US" altLang="ja-JP" sz="3200" b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200" b="1" dirty="0" smtClean="0"/>
                  <a:t>番目の学習世界の</a:t>
                </a: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ja-JP" altLang="en-US" sz="3200" b="1" dirty="0" smtClean="0"/>
                  <a:t>値</a:t>
                </a:r>
                <a:endParaRPr lang="en-US" altLang="ja-JP" sz="32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3200" b="1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3200" b="1" dirty="0" err="1" smtClean="0"/>
                  <a:t>の評</a:t>
                </a:r>
                <a:r>
                  <a:rPr lang="ja-JP" altLang="en-US" sz="3200" b="1" dirty="0" smtClean="0"/>
                  <a:t>価値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𝒃𝒆𝒔𝒕</m:t>
                        </m:r>
                      </m:sup>
                    </m:sSup>
                    <m:d>
                      <m:dPr>
                        <m:ctrlP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が最大となる</a:t>
                </a:r>
                <a14:m>
                  <m:oMath xmlns:m="http://schemas.openxmlformats.org/officeDocument/2006/math"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に対する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3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A.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最良値で更新する方法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単純に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, 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各学習世界の</a:t>
                </a: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値のなかで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, </a:t>
                </a:r>
                <a:r>
                  <a:rPr lang="ja-JP" altLang="en-US" sz="32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最も評価の高いものを</a:t>
                </a:r>
                <a:endParaRPr lang="en-US" altLang="ja-JP" sz="32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2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代入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すればいいのでは？という考え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32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ja-JP" sz="32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ja-JP" sz="3200" b="1" dirty="0" smtClean="0"/>
                  <a:t> </a:t>
                </a:r>
                <a:r>
                  <a:rPr lang="ja-JP" altLang="en-US" sz="3200" b="1" dirty="0" smtClean="0"/>
                  <a:t>について</a:t>
                </a:r>
                <a:r>
                  <a:rPr lang="en-US" altLang="ja-JP" sz="3200" b="1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𝒃𝒆𝒔𝒕</m:t>
                          </m:r>
                        </m:sup>
                      </m:sSup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と更新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endParaRPr lang="en-US" altLang="ja-JP" sz="3200" b="1" dirty="0"/>
              </a:p>
              <a:p>
                <a:pPr marL="0" indent="0">
                  <a:buNone/>
                </a:pP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3"/>
                <a:stretch>
                  <a:fillRect l="-150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群強化学習法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B.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最良値との平均をとる方法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各学習世界の</a:t>
                </a: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値も学習した内容なのだから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32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ja-JP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𝒃𝒆𝒔𝒕</m:t>
                        </m:r>
                      </m:sup>
                    </m:sSup>
                  </m:oMath>
                </a14:m>
                <a:r>
                  <a:rPr lang="ja-JP" altLang="en-US" sz="32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で平均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をとるという考え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※A.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と比べて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, 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探索の余地を残している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ja-JP" sz="3200" b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ja-JP" sz="3200" b="1" dirty="0"/>
                  <a:t> </a:t>
                </a:r>
                <a:r>
                  <a:rPr lang="ja-JP" altLang="en-US" sz="3200" b="1" dirty="0"/>
                  <a:t>について</a:t>
                </a:r>
                <a:r>
                  <a:rPr lang="en-US" altLang="ja-JP" sz="3200" b="1" dirty="0"/>
                  <a:t>, </a:t>
                </a:r>
                <a:endParaRPr lang="en-US" altLang="ja-JP" sz="32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p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𝒃𝒆𝒔𝒕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ja-JP" sz="32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と更新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:endParaRPr lang="en-US" altLang="ja-JP" sz="3200" b="1" dirty="0"/>
              </a:p>
              <a:p>
                <a:pPr marL="0" indent="0">
                  <a:buNone/>
                </a:pP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C.PSO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に基づく方法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最適化の分野における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多数の探索点を用いて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Cambria Math" panose="02040503050406030204" pitchFamily="18" charset="0"/>
              </a:rPr>
              <a:t>並列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に解を探索する解法を適用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⇒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PSO(Particle Swarm Optimization)</a:t>
            </a:r>
          </a:p>
          <a:p>
            <a:pPr marL="0" indent="0">
              <a:buNone/>
            </a:pPr>
            <a:endParaRPr lang="en-US" altLang="ja-JP" sz="3200" b="1" dirty="0">
              <a:latin typeface="Cambria Math" panose="02040503050406030204" pitchFamily="18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C.PSO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に基づく方法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自己最良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Q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3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 sz="3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3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ja-JP" sz="3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全体最良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Q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  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altLang="ja-JP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𝒑𝒔𝒐</m:t>
                        </m:r>
                      </m:sub>
                    </m:sSub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ja-JP" sz="3200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適当な重みパラメータ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3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ja-JP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ja-JP" sz="32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3200" b="1" dirty="0">
                    <a:latin typeface="Cambria Math" panose="02040503050406030204" pitchFamily="18" charset="0"/>
                  </a:rPr>
                  <a:t>: 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0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から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1</a:t>
                </a:r>
                <a:r>
                  <a:rPr lang="ja-JP" altLang="en-US" sz="3200" b="1" dirty="0" err="1" smtClean="0">
                    <a:latin typeface="Cambria Math" panose="02040503050406030204" pitchFamily="18" charset="0"/>
                  </a:rPr>
                  <a:t>までの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一様乱数</a:t>
                </a:r>
                <a:endParaRPr lang="en-US" altLang="ja-JP" sz="32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C.PSO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に基づく方法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ja-JP" sz="3200" b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ja-JP" sz="3200" b="1" dirty="0"/>
                  <a:t> </a:t>
                </a:r>
                <a:r>
                  <a:rPr lang="ja-JP" altLang="en-US" sz="3200" b="1" dirty="0"/>
                  <a:t>について</a:t>
                </a:r>
                <a:r>
                  <a:rPr lang="en-US" altLang="ja-JP" sz="3200" b="1" dirty="0"/>
                  <a:t>, </a:t>
                </a:r>
                <a:endParaRPr lang="en-US" altLang="ja-JP" sz="32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𝒑𝒔𝒐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r>
                        <a:rPr lang="en-US" altLang="ja-JP" sz="3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とな</a:t>
                </a:r>
                <a:r>
                  <a:rPr lang="ja-JP" altLang="en-US" sz="3200" b="1" dirty="0"/>
                  <a:t>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ja-JP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3200" b="1" dirty="0" smtClean="0"/>
                  <a:t>に対して</a:t>
                </a:r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ja-JP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と</a:t>
                </a:r>
                <a:r>
                  <a:rPr lang="ja-JP" altLang="en-US" sz="3200" b="1" dirty="0"/>
                  <a:t>更新</a:t>
                </a:r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</a:t>
            </a:r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D.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アントコロニー最適化に基づく方法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アリの採餌行動をヒントに考案された最適化手法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32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フェロモン 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Q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値 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: 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&lt;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特徴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&gt;	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①各学習世界の学習により変化</a:t>
                </a:r>
                <a:endParaRPr lang="en-US" altLang="ja-JP" sz="3200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		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②時間が経つと蒸発する</a:t>
                </a:r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3200" b="1" dirty="0" smtClean="0">
                    <a:latin typeface="Cambria Math" panose="02040503050406030204" pitchFamily="18" charset="0"/>
                  </a:rPr>
                  <a:t>蒸発率 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ja-JP" altLang="en-US" sz="32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ja-JP" sz="3200" b="1" dirty="0" smtClean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2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2.5.4 </a:t>
            </a:r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D.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アントコロニー最適化に基づく方法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ja-JP" sz="3200" b="1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32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ja-JP" sz="3200" b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ja-JP" sz="32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ja-JP" sz="3200" b="1" dirty="0"/>
                  <a:t> </a:t>
                </a:r>
                <a:r>
                  <a:rPr lang="ja-JP" altLang="en-US" sz="3200" b="1" dirty="0"/>
                  <a:t>について</a:t>
                </a:r>
                <a:r>
                  <a:rPr lang="en-US" altLang="ja-JP" sz="3200" b="1" dirty="0"/>
                  <a:t>, </a:t>
                </a:r>
                <a:endParaRPr lang="en-US" altLang="ja-JP" sz="32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</m:d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ja-JP" sz="3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ja-JP" sz="3200" b="1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ja-JP" sz="32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ja-JP" sz="32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32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2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ja-JP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altLang="ja-JP" sz="32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3200" b="1" dirty="0"/>
                  <a:t>と更新</a:t>
                </a:r>
                <a:endParaRPr lang="en-US" altLang="ja-JP" sz="32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9773"/>
                <a:ext cx="10515600" cy="5165124"/>
              </a:xfrm>
              <a:blipFill rotWithShape="0">
                <a:blip r:embed="rId2"/>
                <a:stretch>
                  <a:fillRect l="-1507" t="-3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2.5.5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連続状態行動空間学習問題への展開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2.5.5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結論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ロボット系は事前知識がないと面倒なので結論だけ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PSO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を使うと早く学習できる！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マルチエージェント学習問題への展開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マルチエージェント強化学習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latin typeface="Cambria Math" panose="02040503050406030204" pitchFamily="18" charset="0"/>
              </a:rPr>
              <a:t>今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まではシングルエージェント強化学習を考えていたが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エージェントの数を増やすとどうなるのか？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⇒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1</a:t>
            </a:r>
            <a:r>
              <a:rPr lang="ja-JP" altLang="en-US" sz="3200" b="1" dirty="0" err="1" smtClean="0">
                <a:latin typeface="Cambria Math" panose="02040503050406030204" pitchFamily="18" charset="0"/>
              </a:rPr>
              <a:t>つの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環境に複数のエージェントがいる強化学習を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Cambria Math" panose="02040503050406030204" pitchFamily="18" charset="0"/>
              </a:rPr>
              <a:t>　</a:t>
            </a:r>
            <a:r>
              <a:rPr lang="ja-JP" altLang="en-US" sz="3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マルチエージェント強化学習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という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/>
              <a:t>強化学習</a:t>
            </a:r>
            <a:r>
              <a:rPr lang="ja-JP" altLang="en-US" sz="3200" b="1" dirty="0" smtClean="0"/>
              <a:t>は環境とエージェントの相互作用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kumimoji="1" lang="ja-JP" altLang="en-US" sz="3200" b="1" dirty="0" smtClean="0"/>
              <a:t>⇒試行錯誤回数が膨大</a:t>
            </a:r>
            <a:endParaRPr kumimoji="1" lang="en-US" altLang="ja-JP" sz="3200" b="1" dirty="0" smtClean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sz="3200" b="1" dirty="0" smtClean="0">
                <a:solidFill>
                  <a:srgbClr val="FF0000"/>
                </a:solidFill>
              </a:rPr>
              <a:t>計算時間を減らしたい場合</a:t>
            </a:r>
            <a:r>
              <a:rPr kumimoji="1" lang="ja-JP" altLang="en-US" sz="3200" b="1" dirty="0" smtClean="0"/>
              <a:t>はどうするの？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マルチエージェント強化学習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461320" y="1995059"/>
            <a:ext cx="11524734" cy="36742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141015" y="2266607"/>
            <a:ext cx="3050771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エージェント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1015" y="4472247"/>
            <a:ext cx="10342531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21670" y="34387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014151" y="34054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659572" y="3377739"/>
                <a:ext cx="1359130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2" y="3377739"/>
                <a:ext cx="1359130" cy="1122219"/>
              </a:xfrm>
              <a:prstGeom prst="rect">
                <a:avLst/>
              </a:prstGeom>
              <a:blipFill rotWithShape="0">
                <a:blip r:embed="rId2"/>
                <a:stretch>
                  <a:fillRect l="-10314" t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3113212" y="3775575"/>
                <a:ext cx="1359130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212" y="3775575"/>
                <a:ext cx="1359130" cy="523703"/>
              </a:xfrm>
              <a:prstGeom prst="rect">
                <a:avLst/>
              </a:prstGeom>
              <a:blipFill rotWithShape="0">
                <a:blip r:embed="rId3"/>
                <a:stretch>
                  <a:fillRect l="-8520" t="-29070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/>
          <p:cNvSpPr/>
          <p:nvPr/>
        </p:nvSpPr>
        <p:spPr>
          <a:xfrm>
            <a:off x="8152219" y="2266607"/>
            <a:ext cx="3201581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エージェント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9232874" y="34387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0025355" y="34054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コンテンツ プレースホルダー 2"/>
              <p:cNvSpPr txBox="1">
                <a:spLocks/>
              </p:cNvSpPr>
              <p:nvPr/>
            </p:nvSpPr>
            <p:spPr>
              <a:xfrm>
                <a:off x="7670776" y="3377739"/>
                <a:ext cx="1359130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76" y="3377739"/>
                <a:ext cx="1359130" cy="1122219"/>
              </a:xfrm>
              <a:prstGeom prst="rect">
                <a:avLst/>
              </a:prstGeom>
              <a:blipFill rotWithShape="0">
                <a:blip r:embed="rId4"/>
                <a:stretch>
                  <a:fillRect l="-8520" t="-14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コンテンツ プレースホルダー 2"/>
              <p:cNvSpPr txBox="1">
                <a:spLocks/>
              </p:cNvSpPr>
              <p:nvPr/>
            </p:nvSpPr>
            <p:spPr>
              <a:xfrm>
                <a:off x="10124416" y="3775575"/>
                <a:ext cx="1359130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16" y="3775575"/>
                <a:ext cx="1359130" cy="523703"/>
              </a:xfrm>
              <a:prstGeom prst="rect">
                <a:avLst/>
              </a:prstGeom>
              <a:blipFill rotWithShape="0">
                <a:blip r:embed="rId5"/>
                <a:stretch>
                  <a:fillRect l="-8520" t="-29070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>
            <a:off x="4538749" y="2817278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6832576" cy="6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N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個のエージェントの場合の概念図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マルチエージェント強化学習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461320" y="1995059"/>
            <a:ext cx="11524734" cy="36742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141015" y="2266607"/>
            <a:ext cx="3050771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エージェント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1015" y="4472247"/>
            <a:ext cx="10342531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21670" y="34387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3014151" y="34054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659572" y="3377739"/>
                <a:ext cx="1359130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72" y="3377739"/>
                <a:ext cx="1359130" cy="1122219"/>
              </a:xfrm>
              <a:prstGeom prst="rect">
                <a:avLst/>
              </a:prstGeom>
              <a:blipFill rotWithShape="0">
                <a:blip r:embed="rId2"/>
                <a:stretch>
                  <a:fillRect l="-10314" t="-130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3113212" y="3775575"/>
                <a:ext cx="1359130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212" y="3775575"/>
                <a:ext cx="1359130" cy="523703"/>
              </a:xfrm>
              <a:prstGeom prst="rect">
                <a:avLst/>
              </a:prstGeom>
              <a:blipFill rotWithShape="0">
                <a:blip r:embed="rId3"/>
                <a:stretch>
                  <a:fillRect l="-8520" t="-29070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/>
          <p:cNvSpPr/>
          <p:nvPr/>
        </p:nvSpPr>
        <p:spPr>
          <a:xfrm>
            <a:off x="8152219" y="2266607"/>
            <a:ext cx="3201581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エージェント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9232874" y="34387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10025355" y="34054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コンテンツ プレースホルダー 2"/>
              <p:cNvSpPr txBox="1">
                <a:spLocks/>
              </p:cNvSpPr>
              <p:nvPr/>
            </p:nvSpPr>
            <p:spPr>
              <a:xfrm>
                <a:off x="7670776" y="3377739"/>
                <a:ext cx="1359130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76" y="3377739"/>
                <a:ext cx="1359130" cy="1122219"/>
              </a:xfrm>
              <a:prstGeom prst="rect">
                <a:avLst/>
              </a:prstGeom>
              <a:blipFill rotWithShape="0">
                <a:blip r:embed="rId4"/>
                <a:stretch>
                  <a:fillRect l="-8520" t="-14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コンテンツ プレースホルダー 2"/>
              <p:cNvSpPr txBox="1">
                <a:spLocks/>
              </p:cNvSpPr>
              <p:nvPr/>
            </p:nvSpPr>
            <p:spPr>
              <a:xfrm>
                <a:off x="10124416" y="3775575"/>
                <a:ext cx="1359130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16" y="3775575"/>
                <a:ext cx="1359130" cy="523703"/>
              </a:xfrm>
              <a:prstGeom prst="rect">
                <a:avLst/>
              </a:prstGeom>
              <a:blipFill rotWithShape="0">
                <a:blip r:embed="rId5"/>
                <a:stretch>
                  <a:fillRect l="-8520" t="-29070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>
            <a:off x="4538749" y="2817278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6832576" cy="6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N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個のエージェントの場合の概念図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3987800" y="3377740"/>
            <a:ext cx="1422400" cy="26420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5575300" y="3035300"/>
            <a:ext cx="2576919" cy="2984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1965361" y="6160403"/>
            <a:ext cx="10949060" cy="65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エージェント同士に相互作用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衝突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協力など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808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 注意点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/>
              <a:t>・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群</a:t>
            </a:r>
            <a:r>
              <a:rPr lang="ja-JP" altLang="en-US" sz="3200" b="1" dirty="0" smtClean="0"/>
              <a:t>強化学習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⇒複数の世界で強化学習</a:t>
            </a:r>
            <a:r>
              <a:rPr lang="en-US" altLang="ja-JP" sz="3200" b="1" dirty="0" smtClean="0"/>
              <a:t>(</a:t>
            </a:r>
            <a:r>
              <a:rPr lang="ja-JP" altLang="en-US" sz="3200" b="1" dirty="0" smtClean="0"/>
              <a:t>並列計算</a:t>
            </a:r>
            <a:r>
              <a:rPr lang="en-US" altLang="ja-JP" sz="3200" b="1" dirty="0" smtClean="0"/>
              <a:t>)</a:t>
            </a:r>
          </a:p>
          <a:p>
            <a:pPr marL="0" indent="0">
              <a:buNone/>
            </a:pPr>
            <a:r>
              <a:rPr lang="ja-JP" altLang="en-US" sz="3200" b="1" dirty="0"/>
              <a:t>⇒</a:t>
            </a:r>
            <a:r>
              <a:rPr lang="ja-JP" altLang="en-US" sz="3200" b="1" dirty="0" smtClean="0"/>
              <a:t>情報を共有すること</a:t>
            </a:r>
            <a:r>
              <a:rPr lang="ja-JP" altLang="en-US" sz="3200" b="1" dirty="0"/>
              <a:t>で</a:t>
            </a:r>
            <a:r>
              <a:rPr lang="ja-JP" altLang="en-US" sz="3200" b="1" dirty="0" smtClean="0"/>
              <a:t>計算時間の削減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sz="3200" b="1" dirty="0" smtClean="0"/>
          </a:p>
          <a:p>
            <a:pPr marL="0" indent="0">
              <a:buNone/>
            </a:pPr>
            <a:r>
              <a:rPr kumimoji="1" lang="ja-JP" altLang="en-US" sz="3200" b="1" dirty="0" smtClean="0"/>
              <a:t>・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分散</a:t>
            </a:r>
            <a:r>
              <a:rPr kumimoji="1" lang="ja-JP" altLang="en-US" sz="3200" b="1" dirty="0" smtClean="0"/>
              <a:t>強化学習</a:t>
            </a:r>
            <a:r>
              <a:rPr kumimoji="1" lang="en-US" altLang="ja-JP" sz="3200" b="1" dirty="0" smtClean="0"/>
              <a:t>(</a:t>
            </a:r>
            <a:r>
              <a:rPr kumimoji="1" lang="ja-JP" altLang="en-US" sz="3200" b="1" dirty="0" smtClean="0"/>
              <a:t>マルチエージェント強化学習</a:t>
            </a:r>
            <a:r>
              <a:rPr kumimoji="1" lang="en-US" altLang="ja-JP" sz="3200" b="1" dirty="0" smtClean="0"/>
              <a:t>)</a:t>
            </a:r>
          </a:p>
          <a:p>
            <a:pPr marL="0" indent="0">
              <a:buNone/>
            </a:pPr>
            <a:r>
              <a:rPr lang="ja-JP" altLang="en-US" sz="3200" b="1" dirty="0" smtClean="0"/>
              <a:t>⇒複数のエージェントが存在する</a:t>
            </a:r>
            <a:r>
              <a:rPr lang="en-US" altLang="ja-JP" sz="3200" b="1" dirty="0" smtClean="0"/>
              <a:t>MDP</a:t>
            </a:r>
            <a:r>
              <a:rPr lang="ja-JP" altLang="en-US" sz="3200" b="1" dirty="0" smtClean="0"/>
              <a:t>上での強化学習</a:t>
            </a:r>
            <a:endParaRPr lang="en-US" altLang="ja-JP" sz="3200" b="1" dirty="0" smtClean="0"/>
          </a:p>
          <a:p>
            <a:pPr marL="0" indent="0">
              <a:buNone/>
            </a:pPr>
            <a:endParaRPr kumimoji="1" lang="en-US" altLang="ja-JP" sz="3200" b="1" dirty="0"/>
          </a:p>
          <a:p>
            <a:pPr marL="0" indent="0">
              <a:buNone/>
            </a:pPr>
            <a:r>
              <a:rPr lang="en-US" altLang="ja-JP" sz="3200" b="1" dirty="0" smtClean="0"/>
              <a:t>2</a:t>
            </a:r>
            <a:r>
              <a:rPr lang="ja-JP" altLang="en-US" sz="3200" b="1" dirty="0" err="1" smtClean="0"/>
              <a:t>つを</a:t>
            </a:r>
            <a:r>
              <a:rPr lang="ja-JP" altLang="en-US" sz="3200" b="1" dirty="0" smtClean="0"/>
              <a:t>合わせたものが</a:t>
            </a:r>
            <a:r>
              <a:rPr lang="en-US" altLang="ja-JP" sz="3200" b="1" dirty="0" smtClean="0"/>
              <a:t>, 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マルチエージェント群強化学習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マルチエージェントの困難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・エージェント同士の関係がある</a:t>
            </a: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   ex)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衝突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※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これはゲーム理論的な考え方をすることもできる</a:t>
            </a: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　</a:t>
            </a:r>
            <a:r>
              <a:rPr lang="ja-JP" altLang="en-US" sz="3200" b="1" dirty="0">
                <a:latin typeface="Cambria Math" panose="02040503050406030204" pitchFamily="18" charset="0"/>
              </a:rPr>
              <a:t>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 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完全協調問ゲーム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完全対立ゲーム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混合ゲーム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…)</a:t>
            </a: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※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ゲーム理論は経済学で有名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3138616" y="3098392"/>
            <a:ext cx="691978" cy="6919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479060" y="3098392"/>
            <a:ext cx="691978" cy="6919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3" idx="6"/>
          </p:cNvCxnSpPr>
          <p:nvPr/>
        </p:nvCxnSpPr>
        <p:spPr>
          <a:xfrm>
            <a:off x="3830594" y="3444381"/>
            <a:ext cx="102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371070" y="3444381"/>
            <a:ext cx="11079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 1 9"/>
          <p:cNvSpPr/>
          <p:nvPr/>
        </p:nvSpPr>
        <p:spPr>
          <a:xfrm>
            <a:off x="4472115" y="2126327"/>
            <a:ext cx="1449859" cy="1318054"/>
          </a:xfrm>
          <a:prstGeom prst="irregularSeal1">
            <a:avLst/>
          </a:prstGeom>
          <a:solidFill>
            <a:srgbClr val="FFFF0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マルチエージェントの困難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・報酬の与え方が難しい</a:t>
            </a: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   ex)</a:t>
            </a:r>
          </a:p>
          <a:p>
            <a:pPr marL="0" indent="0">
              <a:buNone/>
            </a:pP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Cambria Math" panose="02040503050406030204" pitchFamily="18" charset="0"/>
              </a:rPr>
              <a:t>	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Cambria Math" panose="02040503050406030204" pitchFamily="18" charset="0"/>
              </a:rPr>
              <a:t>	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右側のエージェントのほうが悪い？？？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Cambria Math" panose="02040503050406030204" pitchFamily="18" charset="0"/>
              </a:rPr>
              <a:t>	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それとも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このような状況になるのが悪い？？？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Cambria Math" panose="02040503050406030204" pitchFamily="18" charset="0"/>
              </a:rPr>
              <a:t>	</a:t>
            </a:r>
            <a:r>
              <a:rPr lang="ja-JP" altLang="en-US" sz="3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エージェント</a:t>
            </a:r>
            <a:r>
              <a:rPr lang="ja-JP" altLang="en-US" sz="3200" b="1" dirty="0">
                <a:solidFill>
                  <a:srgbClr val="FF0000"/>
                </a:solidFill>
                <a:latin typeface="Cambria Math" panose="02040503050406030204" pitchFamily="18" charset="0"/>
              </a:rPr>
              <a:t>同士</a:t>
            </a:r>
            <a:r>
              <a:rPr lang="ja-JP" altLang="en-US" sz="3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の関係のせいで報酬が複雑に</a:t>
            </a:r>
            <a:endParaRPr lang="en-US" altLang="ja-JP" sz="3200" b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	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しかも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学習できるように適切に決めることは難しい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)</a:t>
            </a: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3138616" y="3098392"/>
            <a:ext cx="691978" cy="6919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6479060" y="3098392"/>
            <a:ext cx="691978" cy="6919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3" idx="6"/>
          </p:cNvCxnSpPr>
          <p:nvPr/>
        </p:nvCxnSpPr>
        <p:spPr>
          <a:xfrm>
            <a:off x="3830594" y="3444381"/>
            <a:ext cx="10297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5371070" y="3444381"/>
            <a:ext cx="11079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爆発 1 9"/>
          <p:cNvSpPr/>
          <p:nvPr/>
        </p:nvSpPr>
        <p:spPr>
          <a:xfrm>
            <a:off x="4481384" y="2126327"/>
            <a:ext cx="1449859" cy="1318054"/>
          </a:xfrm>
          <a:prstGeom prst="irregularSeal1">
            <a:avLst/>
          </a:prstGeom>
          <a:solidFill>
            <a:srgbClr val="FFFF0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2932670" y="2825578"/>
            <a:ext cx="1103871" cy="1219200"/>
          </a:xfrm>
          <a:custGeom>
            <a:avLst/>
            <a:gdLst>
              <a:gd name="connsiteX0" fmla="*/ 1054444 w 1103871"/>
              <a:gd name="connsiteY0" fmla="*/ 0 h 1219200"/>
              <a:gd name="connsiteX1" fmla="*/ 0 w 1103871"/>
              <a:gd name="connsiteY1" fmla="*/ 0 h 1219200"/>
              <a:gd name="connsiteX2" fmla="*/ 0 w 1103871"/>
              <a:gd name="connsiteY2" fmla="*/ 1219200 h 1219200"/>
              <a:gd name="connsiteX3" fmla="*/ 1103871 w 1103871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871" h="1219200">
                <a:moveTo>
                  <a:pt x="1054444" y="0"/>
                </a:moveTo>
                <a:lnTo>
                  <a:pt x="0" y="0"/>
                </a:lnTo>
                <a:lnTo>
                  <a:pt x="0" y="1219200"/>
                </a:lnTo>
                <a:lnTo>
                  <a:pt x="1103871" y="121920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</a:t>
            </a:r>
            <a:r>
              <a:rPr lang="ja-JP" altLang="en-US" sz="4000" b="1" dirty="0" smtClean="0">
                <a:solidFill>
                  <a:srgbClr val="FF0000"/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強化学習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461320" y="2769759"/>
            <a:ext cx="4626295" cy="36742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752970" y="3041307"/>
            <a:ext cx="1224650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8201" y="5246947"/>
            <a:ext cx="3962400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268996" y="42134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1622805" y="41801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702347" y="4180151"/>
                <a:ext cx="566649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7" y="4180151"/>
                <a:ext cx="566649" cy="1122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1734152" y="4525109"/>
                <a:ext cx="569788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2" y="4525109"/>
                <a:ext cx="569788" cy="523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/>
          <p:cNvCxnSpPr/>
          <p:nvPr/>
        </p:nvCxnSpPr>
        <p:spPr>
          <a:xfrm>
            <a:off x="2186473" y="3591978"/>
            <a:ext cx="1090127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6985000" cy="759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N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個のエージェントに対する概念図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3479568" y="3017743"/>
            <a:ext cx="1224650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3995594" y="4189837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4349403" y="4156587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コンテンツ プレースホルダー 2"/>
              <p:cNvSpPr txBox="1">
                <a:spLocks/>
              </p:cNvSpPr>
              <p:nvPr/>
            </p:nvSpPr>
            <p:spPr>
              <a:xfrm>
                <a:off x="3428945" y="4156587"/>
                <a:ext cx="566649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2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45" y="4156587"/>
                <a:ext cx="566649" cy="1122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コンテンツ プレースホルダー 2"/>
              <p:cNvSpPr txBox="1">
                <a:spLocks/>
              </p:cNvSpPr>
              <p:nvPr/>
            </p:nvSpPr>
            <p:spPr>
              <a:xfrm>
                <a:off x="4460750" y="4501545"/>
                <a:ext cx="569788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2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750" y="4501545"/>
                <a:ext cx="569788" cy="5237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角丸四角形 29"/>
          <p:cNvSpPr/>
          <p:nvPr/>
        </p:nvSpPr>
        <p:spPr>
          <a:xfrm>
            <a:off x="7115657" y="2769759"/>
            <a:ext cx="4626295" cy="36742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7407307" y="3041307"/>
            <a:ext cx="1224650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492538" y="5246947"/>
            <a:ext cx="3962400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923333" y="42134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8277142" y="41801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コンテンツ プレースホルダー 2"/>
              <p:cNvSpPr txBox="1">
                <a:spLocks/>
              </p:cNvSpPr>
              <p:nvPr/>
            </p:nvSpPr>
            <p:spPr>
              <a:xfrm>
                <a:off x="7356684" y="4180151"/>
                <a:ext cx="566649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84" y="4180151"/>
                <a:ext cx="566649" cy="11222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コンテンツ プレースホルダー 2"/>
              <p:cNvSpPr txBox="1">
                <a:spLocks/>
              </p:cNvSpPr>
              <p:nvPr/>
            </p:nvSpPr>
            <p:spPr>
              <a:xfrm>
                <a:off x="8388489" y="4525109"/>
                <a:ext cx="569788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3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89" y="4525109"/>
                <a:ext cx="569788" cy="5237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>
            <a:off x="8840810" y="3591978"/>
            <a:ext cx="1090127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10133905" y="3017743"/>
            <a:ext cx="1224650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10649931" y="4189837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11003740" y="4156587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コンテンツ プレースホルダー 2"/>
              <p:cNvSpPr txBox="1">
                <a:spLocks/>
              </p:cNvSpPr>
              <p:nvPr/>
            </p:nvSpPr>
            <p:spPr>
              <a:xfrm>
                <a:off x="10083282" y="4156587"/>
                <a:ext cx="566649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4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282" y="4156587"/>
                <a:ext cx="566649" cy="11222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コンテンツ プレースホルダー 2"/>
              <p:cNvSpPr txBox="1">
                <a:spLocks/>
              </p:cNvSpPr>
              <p:nvPr/>
            </p:nvSpPr>
            <p:spPr>
              <a:xfrm>
                <a:off x="11115087" y="4501545"/>
                <a:ext cx="569788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4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087" y="4501545"/>
                <a:ext cx="569788" cy="52370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/>
          <p:cNvCxnSpPr/>
          <p:nvPr/>
        </p:nvCxnSpPr>
        <p:spPr>
          <a:xfrm>
            <a:off x="5348310" y="4525109"/>
            <a:ext cx="157319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5078946" y="1752142"/>
            <a:ext cx="2111918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情報</a:t>
            </a:r>
            <a:r>
              <a:rPr lang="ja-JP" altLang="en-US" sz="3200" dirty="0">
                <a:solidFill>
                  <a:schemeClr val="tx1"/>
                </a:solidFill>
              </a:rPr>
              <a:t>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8" name="カギ線コネクタ 47"/>
          <p:cNvCxnSpPr>
            <a:stCxn id="6" idx="0"/>
            <a:endCxn id="46" idx="1"/>
          </p:cNvCxnSpPr>
          <p:nvPr/>
        </p:nvCxnSpPr>
        <p:spPr>
          <a:xfrm rot="5400000" flipH="1" flipV="1">
            <a:off x="3634030" y="1324843"/>
            <a:ext cx="585355" cy="2304478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6" idx="3"/>
            <a:endCxn id="30" idx="0"/>
          </p:cNvCxnSpPr>
          <p:nvPr/>
        </p:nvCxnSpPr>
        <p:spPr>
          <a:xfrm>
            <a:off x="7190864" y="2184404"/>
            <a:ext cx="2237941" cy="585355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2.5.6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マルチエージェント強化学習の例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あとの細かいところはざっくりと！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例として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・囚人のジレンマ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ゲーム理論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・フォーメーション制御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群ロボット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が挙げられている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. 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いずれもエージェント同士の協力を</a:t>
            </a:r>
            <a:endParaRPr lang="en-US" altLang="ja-JP" sz="3200" b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するような方策を求めるマルチエージェント強化学習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ja-JP" altLang="en-US" sz="3200" b="1" dirty="0">
                <a:latin typeface="Cambria Math" panose="02040503050406030204" pitchFamily="18" charset="0"/>
              </a:rPr>
              <a:t>詳細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は文献読みましょう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.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ここに書いてることじゃ話にならない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2.5.7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おわりに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2.5.7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まとめ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群強化学習 ⇒ 計算時間を減らす枠組みのひとつ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各学習世界との情報交換の方法により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, </a:t>
            </a: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大きい計算時間の短縮を見込める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latin typeface="Cambria Math" panose="02040503050406030204" pitchFamily="18" charset="0"/>
              </a:rPr>
              <a:t>マルチエージェントは状態空間が爆発的に広くなるので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Cambria Math" panose="02040503050406030204" pitchFamily="18" charset="0"/>
              </a:rPr>
              <a:t>組み合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わせることが重要</a:t>
            </a:r>
            <a:endParaRPr lang="en-US" altLang="ja-JP" sz="3200" b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Cambria Math" panose="02040503050406030204" pitchFamily="18" charset="0"/>
              </a:rPr>
              <a:t>(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組み合わせないと計算時間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6</a:t>
            </a:r>
            <a:r>
              <a:rPr lang="ja-JP" altLang="en-US" sz="3200" b="1" dirty="0" smtClean="0">
                <a:latin typeface="Cambria Math" panose="02040503050406030204" pitchFamily="18" charset="0"/>
              </a:rPr>
              <a:t>時間とか平気でかかってた</a:t>
            </a:r>
            <a:r>
              <a:rPr lang="en-US" altLang="ja-JP" sz="3200" b="1" dirty="0" smtClean="0">
                <a:latin typeface="Cambria Math" panose="02040503050406030204" pitchFamily="18" charset="0"/>
              </a:rPr>
              <a:t>)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/>
              <a:t>学習の高速化にはいくつかの観点</a:t>
            </a:r>
            <a:endParaRPr kumimoji="1"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①計算回数</a:t>
            </a:r>
            <a:r>
              <a:rPr lang="en-US" altLang="ja-JP" sz="3200" b="1" dirty="0" smtClean="0"/>
              <a:t>/</a:t>
            </a:r>
            <a:r>
              <a:rPr lang="ja-JP" altLang="en-US" sz="3200" b="1" dirty="0" smtClean="0"/>
              <a:t>計算の単純化で計算時間を減らす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kumimoji="1" lang="ja-JP" altLang="en-US" sz="3200" b="1" dirty="0" smtClean="0"/>
              <a:t>②試行錯誤</a:t>
            </a:r>
            <a:r>
              <a:rPr kumimoji="1" lang="en-US" altLang="ja-JP" sz="3200" b="1" dirty="0" smtClean="0"/>
              <a:t>(for</a:t>
            </a:r>
            <a:r>
              <a:rPr lang="ja-JP" altLang="en-US" sz="3200" b="1" dirty="0" smtClean="0"/>
              <a:t>文のイメージ</a:t>
            </a:r>
            <a:r>
              <a:rPr kumimoji="1" lang="en-US" altLang="ja-JP" sz="3200" b="1" dirty="0" smtClean="0"/>
              <a:t>)</a:t>
            </a:r>
            <a:r>
              <a:rPr kumimoji="1" lang="ja-JP" altLang="en-US" sz="3200" b="1" dirty="0" smtClean="0"/>
              <a:t>を減らす</a:t>
            </a:r>
            <a:endParaRPr kumimoji="1"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③計算の並列化</a:t>
            </a:r>
            <a:endParaRPr kumimoji="1" lang="en-US" altLang="ja-JP" sz="3200" b="1" dirty="0" smtClean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sz="3200" b="1" dirty="0" smtClean="0"/>
              <a:t>今回は</a:t>
            </a:r>
            <a:r>
              <a:rPr lang="ja-JP" altLang="en-US" sz="3200" b="1" dirty="0"/>
              <a:t>③</a:t>
            </a:r>
            <a:r>
              <a:rPr lang="ja-JP" altLang="en-US" sz="3200" b="1" dirty="0" smtClean="0"/>
              <a:t>の話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節概要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/>
              <a:t>並列化にもいくつかの観点</a:t>
            </a:r>
            <a:endParaRPr kumimoji="1" lang="en-US" altLang="ja-JP" sz="3200" b="1" dirty="0" smtClean="0"/>
          </a:p>
          <a:p>
            <a:pPr marL="0" indent="0">
              <a:buNone/>
            </a:pPr>
            <a:r>
              <a:rPr lang="ja-JP" altLang="en-US" sz="3200" b="1" dirty="0" smtClean="0"/>
              <a:t>①計算機を並列</a:t>
            </a:r>
            <a:r>
              <a:rPr lang="en-US" altLang="ja-JP" sz="3200" b="1" dirty="0" smtClean="0"/>
              <a:t>(</a:t>
            </a:r>
            <a:r>
              <a:rPr lang="ja-JP" altLang="en-US" sz="3200" b="1" dirty="0" smtClean="0"/>
              <a:t>ハードウェア的</a:t>
            </a:r>
            <a:r>
              <a:rPr lang="en-US" altLang="ja-JP" sz="3200" b="1" dirty="0" smtClean="0"/>
              <a:t>/</a:t>
            </a:r>
            <a:r>
              <a:rPr lang="ja-JP" altLang="en-US" sz="3200" b="1" dirty="0" smtClean="0"/>
              <a:t>ソフトウェア的</a:t>
            </a:r>
            <a:r>
              <a:rPr lang="en-US" altLang="ja-JP" sz="3200" b="1" dirty="0" smtClean="0"/>
              <a:t>)</a:t>
            </a:r>
          </a:p>
          <a:p>
            <a:pPr marL="0" indent="0">
              <a:buNone/>
            </a:pPr>
            <a:r>
              <a:rPr lang="ja-JP" altLang="en-US" sz="3200" b="1" dirty="0"/>
              <a:t>　 </a:t>
            </a:r>
            <a:r>
              <a:rPr lang="ja-JP" altLang="en-US" sz="3200" b="1" dirty="0" smtClean="0"/>
              <a:t> </a:t>
            </a:r>
            <a:r>
              <a:rPr lang="en-US" altLang="ja-JP" sz="3200" b="1" dirty="0" smtClean="0"/>
              <a:t>ex)</a:t>
            </a:r>
            <a:r>
              <a:rPr lang="en-US" altLang="ja-JP" sz="3200" b="1" dirty="0" err="1" smtClean="0"/>
              <a:t>pyCUDA</a:t>
            </a:r>
            <a:r>
              <a:rPr lang="ja-JP" altLang="en-US" sz="3200" b="1" dirty="0" smtClean="0"/>
              <a:t>などの並列コンピューティング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kumimoji="1" lang="ja-JP" altLang="en-US" sz="3200" b="1" dirty="0" smtClean="0"/>
              <a:t>②学習機を並列</a:t>
            </a:r>
            <a:r>
              <a:rPr kumimoji="1" lang="en-US" altLang="ja-JP" sz="3200" b="1" dirty="0" smtClean="0"/>
              <a:t>(</a:t>
            </a:r>
            <a:r>
              <a:rPr kumimoji="1" lang="ja-JP" altLang="en-US" sz="3200" b="1" dirty="0" smtClean="0"/>
              <a:t>①の</a:t>
            </a:r>
            <a:r>
              <a:rPr kumimoji="1" lang="ja-JP" altLang="en-US" sz="3200" b="1" dirty="0" smtClean="0"/>
              <a:t>実現</a:t>
            </a:r>
            <a:r>
              <a:rPr lang="en-US" altLang="ja-JP" sz="3200" b="1" dirty="0" smtClean="0"/>
              <a:t>, </a:t>
            </a:r>
            <a:r>
              <a:rPr kumimoji="1" lang="ja-JP" altLang="en-US" sz="3200" b="1" smtClean="0"/>
              <a:t>理論的</a:t>
            </a:r>
            <a:r>
              <a:rPr kumimoji="1" lang="ja-JP" altLang="en-US" sz="3200" b="1" dirty="0" smtClean="0"/>
              <a:t>な良い方法</a:t>
            </a:r>
            <a:r>
              <a:rPr kumimoji="1" lang="en-US" altLang="ja-JP" sz="3200" b="1" dirty="0" smtClean="0"/>
              <a:t>)</a:t>
            </a:r>
            <a:endParaRPr kumimoji="1" lang="en-US" altLang="ja-JP" sz="3200" b="1" dirty="0" smtClean="0"/>
          </a:p>
          <a:p>
            <a:pPr marL="0" indent="0">
              <a:buNone/>
            </a:pPr>
            <a:endParaRPr lang="en-US" altLang="ja-JP" sz="3200" b="1" dirty="0"/>
          </a:p>
          <a:p>
            <a:pPr marL="0" indent="0">
              <a:buNone/>
            </a:pPr>
            <a:r>
              <a:rPr kumimoji="1" lang="ja-JP" altLang="en-US" sz="3200" b="1" dirty="0" smtClean="0"/>
              <a:t>今回は</a:t>
            </a:r>
            <a:r>
              <a:rPr lang="ja-JP" altLang="en-US" sz="3200" b="1" dirty="0" smtClean="0"/>
              <a:t>②の話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kumimoji="1" lang="en-US" altLang="ja-JP" sz="3200" b="1" dirty="0" smtClean="0"/>
              <a:t>(</a:t>
            </a:r>
            <a:r>
              <a:rPr kumimoji="1" lang="ja-JP" altLang="en-US" sz="3200" b="1" dirty="0" smtClean="0"/>
              <a:t>厳密に区切ること</a:t>
            </a:r>
            <a:r>
              <a:rPr lang="ja-JP" altLang="en-US" sz="3200" b="1" dirty="0" smtClean="0"/>
              <a:t>はできないけど･･･</a:t>
            </a:r>
            <a:r>
              <a:rPr kumimoji="1" lang="en-US" altLang="ja-JP" sz="3200" b="1" dirty="0" smtClean="0"/>
              <a:t>)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62629"/>
            <a:ext cx="12192000" cy="1628708"/>
          </a:xfrm>
        </p:spPr>
        <p:txBody>
          <a:bodyPr>
            <a:no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基本的な考え方とアルゴリズム</a:t>
            </a:r>
            <a:endParaRPr lang="en-US" altLang="ja-JP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-115329" y="4054947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の基本的な枠組み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/>
              <a:t>環境とエージェントの相互作用</a:t>
            </a:r>
            <a:r>
              <a:rPr kumimoji="1" lang="en-US" altLang="ja-JP" sz="3200" b="1" dirty="0" smtClean="0"/>
              <a:t>(</a:t>
            </a:r>
            <a:r>
              <a:rPr kumimoji="1" lang="ja-JP" altLang="en-US" sz="3200" b="1" dirty="0" smtClean="0"/>
              <a:t>学習世界</a:t>
            </a:r>
            <a:r>
              <a:rPr kumimoji="1" lang="en-US" altLang="ja-JP" sz="3200" b="1" dirty="0" smtClean="0"/>
              <a:t>)</a:t>
            </a:r>
            <a:r>
              <a:rPr kumimoji="1" lang="ja-JP" altLang="en-US" sz="3200" b="1" dirty="0" smtClean="0"/>
              <a:t>からなる</a:t>
            </a:r>
            <a:endParaRPr kumimoji="1"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3491344" y="1995059"/>
            <a:ext cx="4314305" cy="367422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123112" y="2266607"/>
            <a:ext cx="3050771" cy="117209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123112" y="4472247"/>
            <a:ext cx="3050771" cy="8645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5203767" y="3438701"/>
            <a:ext cx="0" cy="103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5996248" y="3405451"/>
            <a:ext cx="0" cy="1066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 txBox="1">
                <a:spLocks/>
              </p:cNvSpPr>
              <p:nvPr/>
            </p:nvSpPr>
            <p:spPr>
              <a:xfrm>
                <a:off x="3641669" y="3377739"/>
                <a:ext cx="1359130" cy="11222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3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669" y="3377739"/>
                <a:ext cx="1359130" cy="1122219"/>
              </a:xfrm>
              <a:prstGeom prst="rect">
                <a:avLst/>
              </a:prstGeom>
              <a:blipFill rotWithShape="0">
                <a:blip r:embed="rId2"/>
                <a:stretch>
                  <a:fillRect l="-11211" t="-1413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095309" y="3775575"/>
                <a:ext cx="1359130" cy="52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/>
                  <a:t>行</a:t>
                </a:r>
                <a:r>
                  <a:rPr lang="ja-JP" altLang="en-US" sz="3200" b="1" dirty="0" smtClean="0"/>
                  <a:t>動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09" y="3775575"/>
                <a:ext cx="1359130" cy="523703"/>
              </a:xfrm>
              <a:prstGeom prst="rect">
                <a:avLst/>
              </a:prstGeom>
              <a:blipFill rotWithShape="0">
                <a:blip r:embed="rId3"/>
                <a:stretch>
                  <a:fillRect l="-11659" t="-39535" b="-24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7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-797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2.5.1 </a:t>
            </a:r>
            <a:r>
              <a:rPr lang="ja-JP" altLang="en-US" sz="4000" b="1" dirty="0" smtClean="0">
                <a:solidFill>
                  <a:srgbClr val="FF0000"/>
                </a:solidFill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群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強化</a:t>
            </a:r>
            <a:r>
              <a:rPr lang="ja-JP" altLang="en-US" sz="4000" b="1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学習</a:t>
            </a:r>
            <a:r>
              <a:rPr lang="ja-JP" altLang="en-US" sz="4000" b="1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の基本的な枠組み</a:t>
            </a:r>
            <a:endParaRPr kumimoji="1" lang="ja-JP" altLang="en-US" sz="4000" b="1" dirty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69773"/>
            <a:ext cx="10515600" cy="5165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 smtClean="0"/>
              <a:t>環境</a:t>
            </a:r>
            <a:r>
              <a:rPr lang="ja-JP" altLang="en-US" sz="3200" b="1" dirty="0" smtClean="0"/>
              <a:t>とエージェントを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複数</a:t>
            </a:r>
            <a:r>
              <a:rPr lang="ja-JP" altLang="en-US" sz="3200" b="1" dirty="0" smtClean="0"/>
              <a:t>用意して</a:t>
            </a:r>
            <a:r>
              <a:rPr lang="en-US" altLang="ja-JP" sz="3200" b="1" dirty="0" smtClean="0"/>
              <a:t>,</a:t>
            </a:r>
          </a:p>
          <a:p>
            <a:pPr marL="0" indent="0">
              <a:buNone/>
            </a:pPr>
            <a:r>
              <a:rPr lang="ja-JP" altLang="en-US" sz="3200" b="1" dirty="0" smtClean="0"/>
              <a:t>各学習世界の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情報交換</a:t>
            </a:r>
            <a:r>
              <a:rPr lang="ja-JP" altLang="en-US" sz="3200" b="1" dirty="0" smtClean="0"/>
              <a:t>により効率化</a:t>
            </a:r>
            <a:endParaRPr lang="en-US" altLang="ja-JP" sz="3200" b="1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115329" y="941044"/>
            <a:ext cx="123073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922712" y="3599411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1335368" y="3788051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5368" y="5151688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862052" y="4535177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2770910" y="4535177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/>
              <p:cNvSpPr txBox="1">
                <a:spLocks/>
              </p:cNvSpPr>
              <p:nvPr/>
            </p:nvSpPr>
            <p:spPr>
              <a:xfrm>
                <a:off x="942748" y="4539460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48" y="4539460"/>
                <a:ext cx="887756" cy="710909"/>
              </a:xfrm>
              <a:prstGeom prst="rect">
                <a:avLst/>
              </a:prstGeom>
              <a:blipFill rotWithShape="0">
                <a:blip r:embed="rId2"/>
                <a:stretch>
                  <a:fillRect l="-6207" t="-181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/>
              <p:cNvSpPr txBox="1">
                <a:spLocks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1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1" y="4758182"/>
                <a:ext cx="887756" cy="331758"/>
              </a:xfrm>
              <a:prstGeom prst="rect">
                <a:avLst/>
              </a:prstGeom>
              <a:blipFill rotWithShape="0">
                <a:blip r:embed="rId3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角丸四角形 14"/>
          <p:cNvSpPr/>
          <p:nvPr/>
        </p:nvSpPr>
        <p:spPr>
          <a:xfrm>
            <a:off x="8391985" y="3594398"/>
            <a:ext cx="2818015" cy="23275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8804641" y="3783038"/>
            <a:ext cx="1992701" cy="74250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エージェント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804641" y="5146675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環境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9331325" y="4530164"/>
            <a:ext cx="0" cy="654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10240183" y="4530164"/>
            <a:ext cx="0" cy="6165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2"/>
              <p:cNvSpPr txBox="1">
                <a:spLocks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  <a:p>
                <a:pPr marL="0" indent="0">
                  <a:buNone/>
                </a:pPr>
                <a:r>
                  <a:rPr lang="ja-JP" altLang="en-US" sz="3200" b="1" dirty="0" smtClean="0"/>
                  <a:t>報酬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2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85" y="4534447"/>
                <a:ext cx="887756" cy="710909"/>
              </a:xfrm>
              <a:prstGeom prst="rect">
                <a:avLst/>
              </a:prstGeom>
              <a:blipFill rotWithShape="0">
                <a:blip r:embed="rId4"/>
                <a:stretch>
                  <a:fillRect l="-2759" t="-12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コンテンツ プレースホルダー 2"/>
              <p:cNvSpPr txBox="1">
                <a:spLocks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sz="3200" b="1" dirty="0" smtClean="0"/>
                  <a:t>行動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32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2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4" y="4753169"/>
                <a:ext cx="887756" cy="331758"/>
              </a:xfrm>
              <a:prstGeom prst="rect">
                <a:avLst/>
              </a:prstGeom>
              <a:blipFill rotWithShape="0">
                <a:blip r:embed="rId5"/>
                <a:stretch>
                  <a:fillRect l="-2740" t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1288818" y="6210010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 smtClean="0"/>
              <a:t>1</a:t>
            </a: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8797710" y="6204711"/>
            <a:ext cx="2085800" cy="54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 smtClean="0"/>
              <a:t>学習世界</a:t>
            </a:r>
            <a:r>
              <a:rPr lang="en-US" altLang="ja-JP" sz="3200" b="1" dirty="0"/>
              <a:t>W</a:t>
            </a:r>
            <a:endParaRPr lang="en-US" altLang="ja-JP" sz="3200" b="1" dirty="0" smtClean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4538749" y="4753169"/>
            <a:ext cx="290114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821172" y="2514237"/>
            <a:ext cx="1992701" cy="547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情報交換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カギ線コネクタ 27"/>
          <p:cNvCxnSpPr>
            <a:stCxn id="6" idx="0"/>
            <a:endCxn id="26" idx="1"/>
          </p:cNvCxnSpPr>
          <p:nvPr/>
        </p:nvCxnSpPr>
        <p:spPr>
          <a:xfrm rot="5400000" flipH="1" flipV="1">
            <a:off x="3170775" y="1949014"/>
            <a:ext cx="811342" cy="248945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26" idx="3"/>
            <a:endCxn id="15" idx="0"/>
          </p:cNvCxnSpPr>
          <p:nvPr/>
        </p:nvCxnSpPr>
        <p:spPr>
          <a:xfrm>
            <a:off x="6813873" y="2788069"/>
            <a:ext cx="2987120" cy="806329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1244</Words>
  <Application>Microsoft Office PowerPoint</Application>
  <PresentationFormat>ワイド画面</PresentationFormat>
  <Paragraphs>391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5" baseType="lpstr">
      <vt:lpstr>ＭＳ Ｐゴシック</vt:lpstr>
      <vt:lpstr>小塚ゴシック Pro B</vt:lpstr>
      <vt:lpstr>Arial</vt:lpstr>
      <vt:lpstr>Calibri</vt:lpstr>
      <vt:lpstr>Calibri Light</vt:lpstr>
      <vt:lpstr>Cambria Math</vt:lpstr>
      <vt:lpstr>Office テーマ</vt:lpstr>
      <vt:lpstr>第2章 強化学習の発展的理論</vt:lpstr>
      <vt:lpstr>目次</vt:lpstr>
      <vt:lpstr>2.5 群強化学習法</vt:lpstr>
      <vt:lpstr>2.5節概要</vt:lpstr>
      <vt:lpstr>2.5節概要</vt:lpstr>
      <vt:lpstr>2.5節概要</vt:lpstr>
      <vt:lpstr>2.5.1 基本的な考え方とアルゴリズム</vt:lpstr>
      <vt:lpstr>2.5.1 強化学習の基本的な枠組み</vt:lpstr>
      <vt:lpstr>2.5.1 群強化学習の基本的な枠組み</vt:lpstr>
      <vt:lpstr>2.5.1 学習の対象</vt:lpstr>
      <vt:lpstr>2.5.1 学習の対象</vt:lpstr>
      <vt:lpstr>2.5.1 学習の対象</vt:lpstr>
      <vt:lpstr>2.5.1 群強化学習の基本アルゴリズム</vt:lpstr>
      <vt:lpstr>2.5.1 群強化学習の基本アルゴリズム</vt:lpstr>
      <vt:lpstr>2.5.1 群強化学習の基本アルゴリズム</vt:lpstr>
      <vt:lpstr>2.5.1 群強化学習の基本アルゴリズム</vt:lpstr>
      <vt:lpstr>2.5.1 群強化学習の基本アルゴリズム</vt:lpstr>
      <vt:lpstr>2.5.1 群強化学習の基本アルゴリズム</vt:lpstr>
      <vt:lpstr>2.5.2 各学習世界の学習法</vt:lpstr>
      <vt:lpstr>2.5.2 Step 1で行う通常の強化学習</vt:lpstr>
      <vt:lpstr>2.5.3 各学習世界の評価法</vt:lpstr>
      <vt:lpstr>2.5.3 各学習世界の評価は何を用いるか？</vt:lpstr>
      <vt:lpstr>2.5.3 各学習世界の評価は何を用いるか？</vt:lpstr>
      <vt:lpstr>2.5.3 利得を用いるとどうなるか？</vt:lpstr>
      <vt:lpstr>2.5.3 ざっくりとした考え方</vt:lpstr>
      <vt:lpstr>2.5.3 ざっくりとした考え方</vt:lpstr>
      <vt:lpstr>2.5.4 学習世界観の情報交換法</vt:lpstr>
      <vt:lpstr>2.5.4 学習交換法を考える準備</vt:lpstr>
      <vt:lpstr>2.5.4 A.最良値で更新する方法</vt:lpstr>
      <vt:lpstr>2.5.4 B.最良値との平均をとる方法</vt:lpstr>
      <vt:lpstr>2.5.4 C.PSOに基づく方法</vt:lpstr>
      <vt:lpstr>2.5.4 C.PSOに基づく方法</vt:lpstr>
      <vt:lpstr>2.5.4 C.PSOに基づく方法</vt:lpstr>
      <vt:lpstr>2.5.4 D.アントコロニー最適化に基づく方法</vt:lpstr>
      <vt:lpstr>2.5.4 D.アントコロニー最適化に基づく方法</vt:lpstr>
      <vt:lpstr>2.5.5 連続状態行動空間学習問題への展開</vt:lpstr>
      <vt:lpstr>2.5.5 結論</vt:lpstr>
      <vt:lpstr>2.5.6 マルチエージェント学習問題への展開</vt:lpstr>
      <vt:lpstr>2.5.6 マルチエージェント強化学習</vt:lpstr>
      <vt:lpstr>2.5.6 マルチエージェント強化学習</vt:lpstr>
      <vt:lpstr>2.5.6 マルチエージェント強化学習</vt:lpstr>
      <vt:lpstr>2.5節 注意点</vt:lpstr>
      <vt:lpstr>2.5.6 マルチエージェントの困難</vt:lpstr>
      <vt:lpstr>2.5.6 マルチエージェントの困難</vt:lpstr>
      <vt:lpstr>2.5.6 マルチエージェント群強化学習</vt:lpstr>
      <vt:lpstr>2.5.6 マルチエージェント強化学習の例</vt:lpstr>
      <vt:lpstr>2.5.7 おわりに</vt:lpstr>
      <vt:lpstr>2.5.7 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強化学習の発展的理論</dc:title>
  <dc:creator>山倉佑馬</dc:creator>
  <cp:lastModifiedBy>山倉佑馬</cp:lastModifiedBy>
  <cp:revision>22</cp:revision>
  <dcterms:created xsi:type="dcterms:W3CDTF">2017-05-10T07:05:21Z</dcterms:created>
  <dcterms:modified xsi:type="dcterms:W3CDTF">2017-05-17T01:56:18Z</dcterms:modified>
</cp:coreProperties>
</file>