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9" r:id="rId2"/>
    <p:sldId id="263" r:id="rId3"/>
    <p:sldId id="260" r:id="rId4"/>
    <p:sldId id="264" r:id="rId5"/>
    <p:sldId id="262" r:id="rId6"/>
    <p:sldId id="265" r:id="rId7"/>
    <p:sldId id="266" r:id="rId8"/>
    <p:sldId id="267" r:id="rId9"/>
    <p:sldId id="268" r:id="rId10"/>
    <p:sldId id="276" r:id="rId11"/>
    <p:sldId id="275" r:id="rId12"/>
    <p:sldId id="261" r:id="rId13"/>
    <p:sldId id="270" r:id="rId14"/>
    <p:sldId id="271" r:id="rId15"/>
    <p:sldId id="272" r:id="rId16"/>
    <p:sldId id="277" r:id="rId17"/>
    <p:sldId id="273" r:id="rId18"/>
    <p:sldId id="274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91" r:id="rId27"/>
    <p:sldId id="292" r:id="rId28"/>
    <p:sldId id="287" r:id="rId29"/>
    <p:sldId id="285" r:id="rId30"/>
    <p:sldId id="288" r:id="rId31"/>
    <p:sldId id="289" r:id="rId32"/>
    <p:sldId id="290" r:id="rId33"/>
    <p:sldId id="293" r:id="rId34"/>
    <p:sldId id="294" r:id="rId35"/>
    <p:sldId id="295" r:id="rId36"/>
    <p:sldId id="297" r:id="rId37"/>
    <p:sldId id="298" r:id="rId38"/>
    <p:sldId id="299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0" r:id="rId48"/>
    <p:sldId id="309" r:id="rId49"/>
    <p:sldId id="311" r:id="rId50"/>
    <p:sldId id="312" r:id="rId51"/>
    <p:sldId id="313" r:id="rId52"/>
    <p:sldId id="314" r:id="rId53"/>
    <p:sldId id="317" r:id="rId54"/>
    <p:sldId id="315" r:id="rId55"/>
    <p:sldId id="316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2" r:id="rId70"/>
    <p:sldId id="331" r:id="rId71"/>
    <p:sldId id="333" r:id="rId72"/>
    <p:sldId id="334" r:id="rId73"/>
    <p:sldId id="335" r:id="rId7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6222-9689-41CE-8FA4-8A2F0653E92B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7EE6B-E4EF-4C8C-B85F-ECC15BCB4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40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391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44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5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3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374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32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53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5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07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91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48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296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1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106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199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170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79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808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852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04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574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6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78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511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30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108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532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511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36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17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779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050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75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60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04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831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58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627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720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8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0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0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4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35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EE6B-E4EF-4C8C-B85F-ECC15BCB400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66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5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25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6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41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61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52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38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9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35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93E4-7AC1-418C-9A02-0FC8555D109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F656-455B-4A27-9317-4D94181E6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7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5.png"/><Relationship Id="rId5" Type="http://schemas.openxmlformats.org/officeDocument/2006/relationships/image" Target="../media/image50.png"/><Relationship Id="rId10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6586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32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Yuma</a:t>
            </a:r>
            <a:r>
              <a:rPr lang="ja-JP" altLang="en-US" sz="32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 </a:t>
            </a:r>
            <a:r>
              <a:rPr lang="en-US" altLang="ja-JP" sz="32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Yamakura</a:t>
            </a:r>
            <a:endParaRPr lang="ja-JP" altLang="en-US" sz="3200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1524000" y="1608741"/>
            <a:ext cx="89215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Optimal</a:t>
            </a:r>
            <a:r>
              <a:rPr lang="ja-JP" altLang="en-US" sz="32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 </a:t>
            </a:r>
            <a:r>
              <a:rPr lang="en-US" altLang="ja-JP" sz="32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Control of Markov Decision Processes</a:t>
            </a:r>
          </a:p>
          <a:p>
            <a:pPr algn="ctr"/>
            <a:r>
              <a:rPr lang="en-US" altLang="ja-JP" sz="32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With Linear Temporal Logic Constraints</a:t>
            </a:r>
            <a:endParaRPr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1523999" y="3020001"/>
            <a:ext cx="89215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線形時相論理仕様による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MDP</a:t>
            </a: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の最適制御</a:t>
            </a:r>
            <a:endParaRPr lang="ja-JP" altLang="en-US" sz="3200" dirty="0">
              <a:solidFill>
                <a:schemeClr val="bg1">
                  <a:lumMod val="50000"/>
                </a:schemeClr>
              </a:solidFill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75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本</a:t>
            </a:r>
            <a:r>
              <a:rPr lang="ja-JP" altLang="en-US" sz="4000" b="1" dirty="0">
                <a:latin typeface="+mn-ea"/>
                <a:ea typeface="+mn-ea"/>
              </a:rPr>
              <a:t>論文</a:t>
            </a:r>
            <a:r>
              <a:rPr lang="ja-JP" altLang="en-US" sz="4000" b="1" dirty="0" smtClean="0">
                <a:latin typeface="+mn-ea"/>
                <a:ea typeface="+mn-ea"/>
              </a:rPr>
              <a:t>の構成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169773"/>
            <a:ext cx="10965874" cy="5165124"/>
          </a:xfrm>
        </p:spPr>
        <p:txBody>
          <a:bodyPr>
            <a:noAutofit/>
          </a:bodyPr>
          <a:lstStyle/>
          <a:p>
            <a:r>
              <a:rPr lang="en-US" altLang="ja-JP" sz="3600" b="1" dirty="0" smtClean="0"/>
              <a:t>Section Ⅰ : </a:t>
            </a:r>
            <a:r>
              <a:rPr lang="ja-JP" altLang="en-US" sz="3600" b="1" dirty="0" smtClean="0"/>
              <a:t>序論</a:t>
            </a:r>
            <a:r>
              <a:rPr lang="en-US" altLang="ja-JP" sz="3600" b="1" dirty="0" smtClean="0"/>
              <a:t>(</a:t>
            </a:r>
            <a:r>
              <a:rPr lang="ja-JP" altLang="en-US" sz="3600" b="1" dirty="0" smtClean="0"/>
              <a:t>ほぼ飛ばす</a:t>
            </a:r>
            <a:r>
              <a:rPr lang="en-US" altLang="ja-JP" sz="3600" b="1" dirty="0" smtClean="0"/>
              <a:t>)</a:t>
            </a:r>
          </a:p>
          <a:p>
            <a:r>
              <a:rPr lang="en-US" altLang="ja-JP" sz="3600" b="1" dirty="0" smtClean="0"/>
              <a:t>Section Ⅱ : LTL</a:t>
            </a:r>
            <a:r>
              <a:rPr lang="ja-JP" altLang="en-US" sz="3600" b="1" dirty="0" smtClean="0"/>
              <a:t>と</a:t>
            </a:r>
            <a:r>
              <a:rPr lang="en-US" altLang="ja-JP" sz="3600" b="1" dirty="0" smtClean="0"/>
              <a:t>MDP</a:t>
            </a:r>
            <a:r>
              <a:rPr lang="ja-JP" altLang="en-US" sz="3600" b="1" dirty="0" smtClean="0"/>
              <a:t>の説明</a:t>
            </a:r>
            <a:r>
              <a:rPr lang="en-US" altLang="ja-JP" sz="3600" b="1" dirty="0" smtClean="0"/>
              <a:t>(</a:t>
            </a:r>
            <a:r>
              <a:rPr lang="ja-JP" altLang="en-US" sz="3600" b="1" dirty="0" smtClean="0"/>
              <a:t>準備</a:t>
            </a:r>
            <a:r>
              <a:rPr lang="en-US" altLang="ja-JP" sz="3600" b="1" dirty="0" smtClean="0"/>
              <a:t>)</a:t>
            </a:r>
          </a:p>
          <a:p>
            <a:r>
              <a:rPr lang="en-US" altLang="ja-JP" sz="3600" b="1" dirty="0" smtClean="0"/>
              <a:t>Section Ⅲ : </a:t>
            </a:r>
            <a:r>
              <a:rPr lang="ja-JP" altLang="en-US" sz="3600" b="1" dirty="0" smtClean="0"/>
              <a:t>問題の定式化</a:t>
            </a:r>
            <a:endParaRPr lang="en-US" altLang="ja-JP" sz="3600" b="1" dirty="0" smtClean="0"/>
          </a:p>
          <a:p>
            <a:r>
              <a:rPr lang="en-US" altLang="ja-JP" sz="3600" b="1" dirty="0" smtClean="0"/>
              <a:t>Section Ⅳ : average cost per cycle</a:t>
            </a:r>
            <a:r>
              <a:rPr lang="ja-JP" altLang="en-US" sz="3600" b="1" dirty="0" smtClean="0"/>
              <a:t>と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 smtClean="0"/>
              <a:t>　　　　　　 </a:t>
            </a:r>
            <a:r>
              <a:rPr lang="en-US" altLang="ja-JP" sz="3600" b="1" dirty="0" smtClean="0"/>
              <a:t>average cost per stage</a:t>
            </a:r>
            <a:r>
              <a:rPr lang="ja-JP" altLang="en-US" sz="3600" b="1" dirty="0" smtClean="0"/>
              <a:t>の関係の記述</a:t>
            </a:r>
            <a:endParaRPr lang="en-US" altLang="ja-JP" sz="3600" b="1" dirty="0" smtClean="0"/>
          </a:p>
          <a:p>
            <a:r>
              <a:rPr lang="en-US" altLang="ja-JP" sz="3600" b="1" dirty="0" smtClean="0"/>
              <a:t>Section Ⅴ : LTL</a:t>
            </a:r>
            <a:r>
              <a:rPr lang="ja-JP" altLang="en-US" sz="3600" b="1" dirty="0" smtClean="0"/>
              <a:t>仕様を組み込んだ手法の提案</a:t>
            </a:r>
            <a:endParaRPr lang="en-US" altLang="ja-JP" sz="3600" b="1" dirty="0" smtClean="0"/>
          </a:p>
          <a:p>
            <a:r>
              <a:rPr lang="en-US" altLang="ja-JP" sz="3600" b="1" dirty="0" smtClean="0"/>
              <a:t>Section Ⅵ : Case Study</a:t>
            </a:r>
          </a:p>
          <a:p>
            <a:r>
              <a:rPr lang="en-US" altLang="ja-JP" sz="3600" b="1" dirty="0" smtClean="0"/>
              <a:t>Section Ⅶ : </a:t>
            </a:r>
            <a:r>
              <a:rPr lang="ja-JP" altLang="en-US" sz="3600" b="1" dirty="0" smtClean="0"/>
              <a:t>結論</a:t>
            </a:r>
            <a:endParaRPr lang="en-US" altLang="ja-JP" sz="36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8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039761"/>
            <a:ext cx="9144000" cy="751575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Ⅱ. PRELIMINARIES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1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+mn-ea"/>
                <a:ea typeface="+mn-ea"/>
              </a:rPr>
              <a:t>要旨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3600" b="1" dirty="0" smtClean="0"/>
              <a:t>LTL(Linear Temporal Logic)</a:t>
            </a:r>
            <a:r>
              <a:rPr kumimoji="1" lang="ja-JP" altLang="en-US" sz="3600" b="1" dirty="0" smtClean="0"/>
              <a:t>と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kumimoji="1" lang="en-US" altLang="ja-JP" sz="3600" b="1" dirty="0" smtClean="0"/>
              <a:t>MDP(Markov Decision Process)</a:t>
            </a:r>
            <a:r>
              <a:rPr kumimoji="1" lang="ja-JP" altLang="en-US" sz="3600" b="1" dirty="0" smtClean="0"/>
              <a:t>の</a:t>
            </a:r>
            <a:r>
              <a:rPr lang="ja-JP" altLang="en-US" sz="3600" b="1" dirty="0" smtClean="0"/>
              <a:t>説明</a:t>
            </a:r>
            <a:endParaRPr kumimoji="1" lang="en-US" altLang="ja-JP" sz="3600" b="1" dirty="0" smtClean="0"/>
          </a:p>
          <a:p>
            <a:endParaRPr kumimoji="1" lang="en-US" altLang="ja-JP" sz="36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5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Notation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en-US" altLang="ja-JP" sz="3600" b="1" dirty="0" smtClean="0"/>
                  <a:t> : </a:t>
                </a:r>
                <a:r>
                  <a:rPr kumimoji="1" lang="ja-JP" altLang="en-US" sz="3600" b="1" dirty="0" smtClean="0"/>
                  <a:t>集合</a:t>
                </a:r>
                <a:endParaRPr lang="en-US" altLang="ja-JP" sz="36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kumimoji="1" lang="en-US" altLang="ja-JP" sz="36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ja-JP" altLang="en-US" sz="3600" b="1" dirty="0" smtClean="0"/>
                  <a:t>のベキ</a:t>
                </a:r>
                <a:r>
                  <a:rPr kumimoji="1" lang="ja-JP" altLang="en-US" sz="3600" b="1" dirty="0" smtClean="0"/>
                  <a:t>集合</a:t>
                </a:r>
                <a:endParaRPr kumimoji="1" lang="en-US" altLang="ja-JP" sz="3600" b="1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kumimoji="1" lang="en-US" altLang="ja-JP" sz="36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ja-JP" altLang="en-US" sz="3600" b="1" dirty="0" smtClean="0"/>
                  <a:t>の濃度</a:t>
                </a:r>
                <a:endParaRPr kumimoji="1"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ja-JP" altLang="en-US" sz="3600" b="1" dirty="0" smtClean="0"/>
                  <a:t>上のシークエンス </a:t>
                </a:r>
                <a:r>
                  <a:rPr kumimoji="1" lang="en-US" altLang="ja-JP" sz="36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ja-JP" altLang="en-US" sz="3600" b="1" dirty="0" smtClean="0"/>
                  <a:t>上の</a:t>
                </a:r>
                <a:r>
                  <a:rPr kumimoji="1" lang="en-US" altLang="ja-JP" sz="3600" b="1" dirty="0" smtClean="0"/>
                  <a:t>word</a:t>
                </a:r>
                <a:r>
                  <a:rPr kumimoji="1" lang="ja-JP" altLang="en-US" sz="3600" b="1" dirty="0" smtClean="0"/>
                  <a:t>と呼ぶ</a:t>
                </a:r>
                <a:endParaRPr kumimoji="1" lang="en-US" altLang="ja-JP" sz="36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65512" y="3855663"/>
            <a:ext cx="11355186" cy="2707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4044007" y="3855663"/>
                <a:ext cx="43104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ja-JP" sz="36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36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ja-JP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ja-JP" sz="3600" b="1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07" y="3855663"/>
                <a:ext cx="43104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/>
          <p:cNvSpPr/>
          <p:nvPr/>
        </p:nvSpPr>
        <p:spPr>
          <a:xfrm>
            <a:off x="1156854" y="5171346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3201784" y="5171346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5243945" y="5171346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7286106" y="5171346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9333805" y="5171346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>
            <a:stCxn id="43" idx="6"/>
            <a:endCxn id="44" idx="2"/>
          </p:cNvCxnSpPr>
          <p:nvPr/>
        </p:nvCxnSpPr>
        <p:spPr>
          <a:xfrm>
            <a:off x="1655618" y="5420728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3700548" y="5420728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5742709" y="5420728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7787639" y="5420728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1021387" y="5638237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7" y="5638237"/>
                <a:ext cx="7696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>
            <a:off x="9832569" y="5420728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3069394" y="5639068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5639068"/>
                <a:ext cx="769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5156966" y="5638236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6" y="5638236"/>
                <a:ext cx="7696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7147562" y="5638670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2" y="5638670"/>
                <a:ext cx="7696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9235134" y="5638235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34" y="5638235"/>
                <a:ext cx="7696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1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Notation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3600" b="1" dirty="0" smtClean="0"/>
                  <a:t>行列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ja-JP" altLang="en-US" sz="3600" b="1" dirty="0"/>
                  <a:t>に対して</a:t>
                </a:r>
                <a:r>
                  <a:rPr lang="en-US" altLang="ja-JP" sz="3600" b="1" dirty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600" b="1" dirty="0"/>
                  <a:t>行</a:t>
                </a:r>
                <a14:m>
                  <m:oMath xmlns:m="http://schemas.openxmlformats.org/officeDocument/2006/math">
                    <m:r>
                      <a:rPr lang="en-US" altLang="ja-JP" sz="3600" b="1" i="1" dirty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ja-JP" altLang="en-US" sz="3600" b="1" dirty="0"/>
                  <a:t>列成分を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600" b="1" dirty="0"/>
                  <a:t>と表記</a:t>
                </a:r>
                <a:endParaRPr lang="en-US" altLang="ja-JP" sz="3600" b="1" dirty="0"/>
              </a:p>
              <a:p>
                <a:r>
                  <a:rPr lang="ja-JP" altLang="en-US" sz="3600" b="1" dirty="0" smtClean="0"/>
                  <a:t>ベクトル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ja-JP" altLang="en-US" sz="3600" b="1" dirty="0"/>
                  <a:t>に対して</a:t>
                </a:r>
                <a:r>
                  <a:rPr lang="en-US" altLang="ja-JP" sz="3600" b="1" dirty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600" b="1" dirty="0"/>
                  <a:t>番目の成分を</a:t>
                </a:r>
                <a14:m>
                  <m:oMath xmlns:m="http://schemas.openxmlformats.org/officeDocument/2006/math"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600" b="1" dirty="0"/>
                  <a:t>と表記</a:t>
                </a:r>
                <a:endParaRPr lang="en-US" altLang="ja-JP" sz="3600" b="1" dirty="0"/>
              </a:p>
              <a:p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ja-JP" sz="3600" b="1" i="1" dirty="0"/>
                  <a:t> </a:t>
                </a:r>
                <a:r>
                  <a:rPr lang="en-US" altLang="ja-JP" sz="3600" b="1" dirty="0"/>
                  <a:t>: </a:t>
                </a:r>
                <a:r>
                  <a:rPr lang="ja-JP" altLang="en-US" sz="3600" b="1" dirty="0"/>
                  <a:t>すべての</a:t>
                </a:r>
                <a:r>
                  <a:rPr lang="ja-JP" altLang="en-US" sz="3600" b="1" dirty="0" smtClean="0"/>
                  <a:t>要素が</a:t>
                </a:r>
                <a:r>
                  <a:rPr lang="en-US" altLang="ja-JP" sz="3600" b="1" dirty="0"/>
                  <a:t>1</a:t>
                </a:r>
                <a:r>
                  <a:rPr lang="ja-JP" altLang="en-US" sz="3600" b="1" dirty="0"/>
                  <a:t>となる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3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ja-JP" altLang="en-US" sz="3600" b="1" dirty="0" smtClean="0"/>
                  <a:t>ベクトル</a:t>
                </a:r>
                <a:endParaRPr lang="en-US" altLang="ja-JP" sz="3600" b="1" dirty="0" smtClean="0"/>
              </a:p>
              <a:p>
                <a:r>
                  <a:rPr lang="ja-JP" altLang="en-US" sz="3600" b="1" dirty="0" smtClean="0"/>
                  <a:t>ベクトル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ja-JP" altLang="en-US" sz="3600" b="1" dirty="0" smtClean="0"/>
                  <a:t>に対して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ja-JP" sz="3600" b="1" dirty="0"/>
                  <a:t> </a:t>
                </a:r>
                <a:r>
                  <a:rPr lang="en-US" altLang="ja-JP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ja-JP" altLang="en-US" sz="36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ja-JP" altLang="en-US" sz="3600" b="1" dirty="0" smtClean="0"/>
                  <a:t>とは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3600" b="1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ja-JP" sz="36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l="-1623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8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039761"/>
            <a:ext cx="9144000" cy="751575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Ⅱ. PRELIMINARIES</a:t>
            </a:r>
            <a:b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</a:br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A. Linear Temporal Logic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2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syntax(</a:t>
            </a:r>
            <a:r>
              <a:rPr lang="ja-JP" altLang="en-US" sz="4000" b="1" dirty="0" smtClean="0">
                <a:latin typeface="+mn-ea"/>
                <a:ea typeface="+mn-ea"/>
              </a:rPr>
              <a:t>構文論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3600" b="1" dirty="0" smtClean="0"/>
                  <a:t>構成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     原子命題の集合 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𝜫</m:t>
                    </m:r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/>
                  <a:t> </a:t>
                </a:r>
                <a:r>
                  <a:rPr lang="en-US" altLang="ja-JP" sz="3600" b="1" dirty="0" smtClean="0"/>
                  <a:t> +</a:t>
                </a:r>
                <a:r>
                  <a:rPr lang="ja-JP" altLang="en-US" sz="3600" b="1" dirty="0" smtClean="0"/>
                  <a:t>ブール演算子     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¬,  ∨,  ∧</m:t>
                    </m:r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  +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時相演算子         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ja-JP" sz="3600" b="1" dirty="0" smtClean="0">
                  <a:solidFill>
                    <a:srgbClr val="FF0000"/>
                  </a:solidFill>
                </a:endParaRPr>
              </a:p>
              <a:p>
                <a:endParaRPr lang="en-US" altLang="ja-JP" sz="36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l="-1623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6435754" y="2667699"/>
            <a:ext cx="645952" cy="335560"/>
          </a:xfrm>
          <a:custGeom>
            <a:avLst/>
            <a:gdLst>
              <a:gd name="connsiteX0" fmla="*/ 0 w 645952"/>
              <a:gd name="connsiteY0" fmla="*/ 335560 h 335560"/>
              <a:gd name="connsiteX1" fmla="*/ 645952 w 645952"/>
              <a:gd name="connsiteY1" fmla="*/ 335560 h 335560"/>
              <a:gd name="connsiteX2" fmla="*/ 645952 w 645952"/>
              <a:gd name="connsiteY2" fmla="*/ 0 h 33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952" h="335560">
                <a:moveTo>
                  <a:pt x="0" y="335560"/>
                </a:moveTo>
                <a:lnTo>
                  <a:pt x="645952" y="335560"/>
                </a:lnTo>
                <a:lnTo>
                  <a:pt x="645952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7123651" y="2626646"/>
            <a:ext cx="4188204" cy="753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 smtClean="0"/>
              <a:t>普通の論理式はここまで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7849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81890" y="2926080"/>
            <a:ext cx="11172306" cy="325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syntax(</a:t>
            </a:r>
            <a:r>
              <a:rPr lang="ja-JP" altLang="en-US" sz="4000" b="1" dirty="0" smtClean="0">
                <a:latin typeface="+mn-ea"/>
                <a:ea typeface="+mn-ea"/>
              </a:rPr>
              <a:t>構文論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915996" cy="5165124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式の</a:t>
                </a:r>
                <a:r>
                  <a:rPr lang="en-US" altLang="ja-JP" sz="3600" b="1" dirty="0" smtClean="0"/>
                  <a:t>syntax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以下のように帰納的に定義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𝜫</m:t>
                    </m:r>
                  </m:oMath>
                </a14:m>
                <a:r>
                  <a:rPr lang="ja-JP" altLang="en-US" sz="3600" b="1" dirty="0" smtClean="0"/>
                  <a:t>が原子命題ならば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:endParaRPr lang="en-US" altLang="ja-JP" sz="3600" b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ja-JP" altLang="en-US" sz="3600" b="1" dirty="0" smtClean="0"/>
                  <a:t>が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式ならば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ja-JP" altLang="en-US" sz="3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ja-JP" altLang="en-US" sz="3600" b="1" dirty="0" smtClean="0"/>
                  <a:t>も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:endParaRPr lang="en-US" altLang="ja-JP" sz="3600" b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ja-JP" altLang="en-US" sz="3600" b="1" dirty="0" smtClean="0"/>
                  <a:t>が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式ならば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𝑿𝒇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𝑭𝒇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𝑮𝒇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𝒇𝑼𝒈</m:t>
                    </m:r>
                  </m:oMath>
                </a14:m>
                <a:r>
                  <a:rPr lang="ja-JP" altLang="en-US" sz="3600" b="1" dirty="0" smtClean="0"/>
                  <a:t>も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915996" cy="5165124"/>
              </a:xfrm>
              <a:blipFill>
                <a:blip r:embed="rId2"/>
                <a:stretch>
                  <a:fillRect l="-1732" t="-2834" r="-1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8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65512" y="3072712"/>
            <a:ext cx="11355186" cy="3490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semantics(</a:t>
            </a:r>
            <a:r>
              <a:rPr lang="ja-JP" altLang="en-US" sz="4000" b="1" dirty="0" smtClean="0">
                <a:latin typeface="+mn-ea"/>
                <a:ea typeface="+mn-ea"/>
              </a:rPr>
              <a:t>意味論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式の</a:t>
                </a:r>
                <a:r>
                  <a:rPr lang="en-US" altLang="ja-JP" sz="3600" b="1" dirty="0" smtClean="0"/>
                  <a:t>semantics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𝜫</m:t>
                        </m:r>
                      </m:sup>
                    </m:sSup>
                  </m:oMath>
                </a14:m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の無限シークエンス</a:t>
                </a:r>
                <a:r>
                  <a:rPr lang="ja-JP" altLang="en-US" sz="3600" b="1" dirty="0" smtClean="0"/>
                  <a:t>により与えられる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ワード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3600" b="1" dirty="0" smtClean="0"/>
                  <a:t>が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を満たす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l="-1623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4044007" y="3653537"/>
                <a:ext cx="444044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ja-JP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𝜫</m:t>
                        </m:r>
                      </m:sup>
                    </m:sSup>
                  </m:oMath>
                </a14:m>
                <a:r>
                  <a:rPr lang="ja-JP" altLang="en-US" sz="3600" b="1" dirty="0" smtClean="0">
                    <a:latin typeface="Cambria Math" panose="02040503050406030204" pitchFamily="18" charset="0"/>
                  </a:rPr>
                  <a:t>として</a:t>
                </a:r>
                <a:r>
                  <a:rPr lang="en-US" altLang="ja-JP" sz="3600" b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ja-JP" sz="36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36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ja-JP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ja-JP" sz="3600" b="1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07" y="3653537"/>
                <a:ext cx="4440446" cy="1200329"/>
              </a:xfrm>
              <a:prstGeom prst="rect">
                <a:avLst/>
              </a:prstGeom>
              <a:blipFill>
                <a:blip r:embed="rId3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/>
          <p:cNvSpPr/>
          <p:nvPr/>
        </p:nvSpPr>
        <p:spPr>
          <a:xfrm>
            <a:off x="115685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20178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24394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286106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33380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>
            <a:off x="165561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70054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74270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78763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>
            <a:off x="983256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5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465512" y="3072712"/>
            <a:ext cx="11355186" cy="3490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semantics(</a:t>
            </a:r>
            <a:r>
              <a:rPr lang="ja-JP" altLang="en-US" sz="4000" b="1" dirty="0" smtClean="0">
                <a:latin typeface="+mn-ea"/>
                <a:ea typeface="+mn-ea"/>
              </a:rPr>
              <a:t>意味論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ja-JP" sz="3600" b="1" dirty="0" smtClean="0"/>
                  <a:t> (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𝜫</m:t>
                    </m:r>
                  </m:oMath>
                </a14:m>
                <a:r>
                  <a:rPr lang="ja-JP" altLang="en-US" sz="3600" b="1" dirty="0" smtClean="0"/>
                  <a:t>であり</a:t>
                </a:r>
                <a:r>
                  <a:rPr lang="en-US" altLang="ja-JP" sz="3600" b="1" dirty="0" smtClean="0"/>
                  <a:t>, </a:t>
                </a:r>
                <a:r>
                  <a:rPr lang="ja-JP" altLang="en-US" sz="3600" b="1" dirty="0" smtClean="0"/>
                  <a:t>時相演算子</a:t>
                </a:r>
                <a:r>
                  <a:rPr lang="ja-JP" altLang="en-US" sz="3600" b="1" dirty="0"/>
                  <a:t>は</a:t>
                </a:r>
                <a:r>
                  <a:rPr lang="ja-JP" altLang="en-US" sz="3600" b="1" dirty="0" smtClean="0"/>
                  <a:t>含まない</a:t>
                </a:r>
                <a:r>
                  <a:rPr lang="en-US" altLang="ja-JP" sz="36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word</a:t>
                </a:r>
                <a:r>
                  <a:rPr lang="ja-JP" altLang="en-US" sz="3600" b="1" dirty="0" smtClean="0"/>
                  <a:t>の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一番最初で</a:t>
                </a:r>
                <a:r>
                  <a:rPr lang="ja-JP" altLang="en-US" sz="3600" b="1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 が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true</a:t>
                </a:r>
                <a:r>
                  <a:rPr lang="ja-JP" altLang="en-US" sz="3600" b="1" dirty="0" smtClean="0"/>
                  <a:t>ならば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は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true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l="-179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15685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20178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24394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286106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33380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>
            <a:off x="165561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70054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74270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78763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83256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959427" y="3592076"/>
                <a:ext cx="8936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7" y="3592076"/>
                <a:ext cx="89361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/>
          <p:cNvCxnSpPr>
            <a:stCxn id="12" idx="2"/>
          </p:cNvCxnSpPr>
          <p:nvPr/>
        </p:nvCxnSpPr>
        <p:spPr>
          <a:xfrm flipH="1">
            <a:off x="1396538" y="4238407"/>
            <a:ext cx="9698" cy="782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0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039761"/>
            <a:ext cx="9144000" cy="751575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Abstract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9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465512" y="3072712"/>
            <a:ext cx="11355186" cy="3490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semantics(</a:t>
            </a:r>
            <a:r>
              <a:rPr lang="ja-JP" altLang="en-US" sz="4000" b="1" dirty="0" smtClean="0">
                <a:latin typeface="+mn-ea"/>
                <a:ea typeface="+mn-ea"/>
              </a:rPr>
              <a:t>意味論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altLang="ja-JP" sz="3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word</a:t>
                </a:r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すべての</a:t>
                </a:r>
                <a:r>
                  <a:rPr lang="ja-JP" altLang="en-US" sz="3600" b="1" dirty="0">
                    <a:solidFill>
                      <a:srgbClr val="FF0000"/>
                    </a:solidFill>
                  </a:rPr>
                  <a:t>位置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で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が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true</a:t>
                </a:r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ならば</a:t>
                </a:r>
                <a:endParaRPr lang="en-US" altLang="ja-JP" sz="36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は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true</a:t>
                </a:r>
              </a:p>
              <a:p>
                <a:pPr marL="0" indent="0">
                  <a:buNone/>
                </a:pP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l="-179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15685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20178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24394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286106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33380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>
            <a:off x="165561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70054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74270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78763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83256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192265" y="3538635"/>
                <a:ext cx="45627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すべての位置で</a:t>
                </a:r>
                <a:r>
                  <a:rPr lang="en-US" altLang="ja-JP" sz="3600" b="1" dirty="0" smtClean="0"/>
                  <a:t>)</a:t>
                </a:r>
                <a:endParaRPr lang="ja-JP" altLang="en-US" sz="3600" b="1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65" y="3538635"/>
                <a:ext cx="4562732" cy="646331"/>
              </a:xfrm>
              <a:prstGeom prst="rect">
                <a:avLst/>
              </a:prstGeom>
              <a:blipFill>
                <a:blip r:embed="rId3"/>
                <a:stretch>
                  <a:fillRect t="-13084" b="-34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中かっこ 3"/>
          <p:cNvSpPr/>
          <p:nvPr/>
        </p:nvSpPr>
        <p:spPr>
          <a:xfrm rot="16200000">
            <a:off x="5888113" y="-393127"/>
            <a:ext cx="759230" cy="10222021"/>
          </a:xfrm>
          <a:prstGeom prst="rightBrace">
            <a:avLst>
              <a:gd name="adj1" fmla="val 8333"/>
              <a:gd name="adj2" fmla="val 254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72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432261" y="2917050"/>
            <a:ext cx="11355186" cy="3490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semantics(</a:t>
            </a:r>
            <a:r>
              <a:rPr lang="ja-JP" altLang="en-US" sz="4000" b="1" dirty="0" smtClean="0">
                <a:latin typeface="+mn-ea"/>
                <a:ea typeface="+mn-ea"/>
              </a:rPr>
              <a:t>意味論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altLang="ja-JP" sz="3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word</a:t>
                </a:r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どこ</a:t>
                </a:r>
                <a:r>
                  <a:rPr lang="ja-JP" altLang="en-US" sz="3600" b="1" dirty="0">
                    <a:solidFill>
                      <a:srgbClr val="FF0000"/>
                    </a:solidFill>
                  </a:rPr>
                  <a:t>か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の</a:t>
                </a:r>
                <a:r>
                  <a:rPr lang="ja-JP" altLang="en-US" sz="3600" b="1" dirty="0">
                    <a:solidFill>
                      <a:srgbClr val="FF0000"/>
                    </a:solidFill>
                  </a:rPr>
                  <a:t>位置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で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が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true</a:t>
                </a:r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ならば</a:t>
                </a:r>
                <a:endParaRPr lang="en-US" altLang="ja-JP" sz="36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は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true</a:t>
                </a:r>
              </a:p>
              <a:p>
                <a:pPr marL="0" indent="0">
                  <a:buNone/>
                </a:pP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l="-179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15685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20178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24394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286106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33380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>
            <a:off x="165561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70054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74270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78763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83256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7829896" y="3446604"/>
                <a:ext cx="3740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どこでもいい</a:t>
                </a:r>
                <a:r>
                  <a:rPr lang="en-US" altLang="ja-JP" sz="3600" b="1" dirty="0" smtClean="0"/>
                  <a:t>)</a:t>
                </a:r>
                <a:endParaRPr lang="ja-JP" altLang="en-US" sz="3600" b="1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896" y="3446604"/>
                <a:ext cx="3740727" cy="646331"/>
              </a:xfrm>
              <a:prstGeom prst="rect">
                <a:avLst/>
              </a:prstGeom>
              <a:blipFill>
                <a:blip r:embed="rId3"/>
                <a:stretch>
                  <a:fillRect t="-13208" r="-2280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9583186" y="4108509"/>
            <a:ext cx="0" cy="1076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0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465512" y="3072712"/>
            <a:ext cx="11355186" cy="3490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semantics(</a:t>
            </a:r>
            <a:r>
              <a:rPr lang="ja-JP" altLang="en-US" sz="4000" b="1" dirty="0" smtClean="0">
                <a:latin typeface="+mn-ea"/>
                <a:ea typeface="+mn-ea"/>
              </a:rPr>
              <a:t>意味論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ja-JP" sz="3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3600" b="1" dirty="0"/>
                  <a:t>w</a:t>
                </a:r>
                <a:r>
                  <a:rPr lang="en-US" altLang="ja-JP" sz="3600" b="1" dirty="0" smtClean="0"/>
                  <a:t>ord</a:t>
                </a:r>
                <a:r>
                  <a:rPr lang="ja-JP" altLang="en-US" sz="3600" b="1" dirty="0" smtClean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が</a:t>
                </a: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true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になるまで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が</a:t>
                </a: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true</a:t>
                </a:r>
                <a:r>
                  <a:rPr lang="ja-JP" altLang="en-US" sz="3600" b="1" dirty="0" smtClean="0"/>
                  <a:t>ならば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true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l="-179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15685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20178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24394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286106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33380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>
            <a:off x="165561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70054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74270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78763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83256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中かっこ 23"/>
          <p:cNvSpPr/>
          <p:nvPr/>
        </p:nvSpPr>
        <p:spPr>
          <a:xfrm rot="16200000">
            <a:off x="3345445" y="2516277"/>
            <a:ext cx="392495" cy="4769948"/>
          </a:xfrm>
          <a:prstGeom prst="rightBrace">
            <a:avLst>
              <a:gd name="adj1" fmla="val 8333"/>
              <a:gd name="adj2" fmla="val 254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406236" y="3761412"/>
                <a:ext cx="2286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6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36" y="3761412"/>
                <a:ext cx="228607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7087449" y="3752335"/>
                <a:ext cx="8899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449" y="3752335"/>
                <a:ext cx="88992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>
            <a:off x="7538255" y="4398666"/>
            <a:ext cx="0" cy="6988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4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465512" y="3072712"/>
            <a:ext cx="11355186" cy="3490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semantics(</a:t>
            </a:r>
            <a:r>
              <a:rPr lang="ja-JP" altLang="en-US" sz="4000" b="1" dirty="0" smtClean="0">
                <a:latin typeface="+mn-ea"/>
                <a:ea typeface="+mn-ea"/>
              </a:rPr>
              <a:t>意味論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altLang="ja-JP" sz="3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3600" b="1" dirty="0"/>
                  <a:t>w</a:t>
                </a:r>
                <a:r>
                  <a:rPr lang="en-US" altLang="ja-JP" sz="3600" b="1" dirty="0" smtClean="0"/>
                  <a:t>ord</a:t>
                </a:r>
                <a:r>
                  <a:rPr lang="ja-JP" altLang="en-US" sz="3600" b="1" dirty="0" smtClean="0"/>
                  <a:t>の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次の位置が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ならば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true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2"/>
                <a:stretch>
                  <a:fillRect l="-179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15685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20178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24394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286106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33380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>
            <a:off x="165561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70054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74270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78763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83256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>
            <a:off x="3454008" y="4398666"/>
            <a:ext cx="0" cy="6988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3170319" y="3577235"/>
                <a:ext cx="6687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19" y="3577235"/>
                <a:ext cx="66877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28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465512" y="3072712"/>
            <a:ext cx="11355186" cy="3490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</a:t>
            </a:r>
            <a:r>
              <a:rPr lang="en-US" altLang="ja-JP" sz="4000" b="1" dirty="0" smtClean="0">
                <a:latin typeface="+mn-ea"/>
                <a:ea typeface="+mn-ea"/>
              </a:rPr>
              <a:t>semantics(</a:t>
            </a:r>
            <a:r>
              <a:rPr lang="ja-JP" altLang="en-US" sz="4000" b="1" dirty="0" smtClean="0">
                <a:latin typeface="+mn-ea"/>
                <a:ea typeface="+mn-ea"/>
              </a:rPr>
              <a:t>意味論</a:t>
            </a:r>
            <a:r>
              <a:rPr lang="en-US" altLang="ja-JP" sz="4000" b="1" dirty="0" smtClean="0">
                <a:latin typeface="+mn-ea"/>
                <a:ea typeface="+mn-ea"/>
              </a:rPr>
              <a:t>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altLang="ja-JP" sz="3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3600" b="1" dirty="0"/>
                  <a:t>w</a:t>
                </a:r>
                <a:r>
                  <a:rPr lang="en-US" altLang="ja-JP" sz="3600" b="1" dirty="0" smtClean="0"/>
                  <a:t>ord</a:t>
                </a:r>
                <a:r>
                  <a:rPr lang="ja-JP" altLang="en-US" sz="3600" b="1" dirty="0" smtClean="0"/>
                  <a:t>のすべての</a:t>
                </a:r>
                <a:r>
                  <a:rPr lang="ja-JP" altLang="en-US" sz="3600" b="1" dirty="0"/>
                  <a:t>位置</a:t>
                </a:r>
                <a:r>
                  <a:rPr lang="ja-JP" altLang="en-US" sz="3600" b="1" dirty="0" smtClean="0"/>
                  <a:t>で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が真になることが</a:t>
                </a: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たびたびあれば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true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>
                <a:blip r:embed="rId3"/>
                <a:stretch>
                  <a:fillRect l="-179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15685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201784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24394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286106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333805" y="5154721"/>
            <a:ext cx="498764" cy="498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>
            <a:off x="165561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700548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74270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78763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832569" y="5404103"/>
            <a:ext cx="15461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7" y="5588280"/>
                <a:ext cx="7696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5589111"/>
                <a:ext cx="769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66" y="5588279"/>
                <a:ext cx="7696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2" y="5588713"/>
                <a:ext cx="7696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134" y="5588278"/>
                <a:ext cx="7696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9009261" y="3936981"/>
                <a:ext cx="11478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ja-JP" altLang="en-US" sz="3600" b="1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261" y="3936981"/>
                <a:ext cx="114784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>
            <a:off x="9583186" y="4638502"/>
            <a:ext cx="0" cy="546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4920093" y="3957762"/>
                <a:ext cx="11478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ja-JP" altLang="en-US" sz="3600" b="1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93" y="3957762"/>
                <a:ext cx="114784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5494018" y="4638502"/>
            <a:ext cx="0" cy="567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中かっこ 37"/>
          <p:cNvSpPr/>
          <p:nvPr/>
        </p:nvSpPr>
        <p:spPr>
          <a:xfrm rot="16200000">
            <a:off x="6100336" y="-1302274"/>
            <a:ext cx="610630" cy="10497592"/>
          </a:xfrm>
          <a:prstGeom prst="rightBrace">
            <a:avLst>
              <a:gd name="adj1" fmla="val 8333"/>
              <a:gd name="adj2" fmla="val 254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3963805" y="3225736"/>
                <a:ext cx="46586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dirty="0" smtClean="0">
                    <a:latin typeface="小塚ゴシック Pro B" panose="020B0800000000000000" pitchFamily="34" charset="-128"/>
                    <a:ea typeface="小塚ゴシック Pro B" panose="020B0800000000000000" pitchFamily="34" charset="-128"/>
                  </a:rPr>
                  <a:t>が無限回</a:t>
                </a:r>
                <a:r>
                  <a:rPr lang="en-US" altLang="ja-JP" sz="3600" dirty="0" smtClean="0">
                    <a:latin typeface="小塚ゴシック Pro B" panose="020B0800000000000000" pitchFamily="34" charset="-128"/>
                    <a:ea typeface="小塚ゴシック Pro B" panose="020B0800000000000000" pitchFamily="34" charset="-128"/>
                  </a:rPr>
                  <a:t>true</a:t>
                </a:r>
                <a:r>
                  <a:rPr lang="ja-JP" altLang="en-US" sz="3600" dirty="0" smtClean="0">
                    <a:latin typeface="小塚ゴシック Pro B" panose="020B0800000000000000" pitchFamily="34" charset="-128"/>
                    <a:ea typeface="小塚ゴシック Pro B" panose="020B0800000000000000" pitchFamily="34" charset="-128"/>
                  </a:rPr>
                  <a:t>になる</a:t>
                </a:r>
                <a:endParaRPr lang="ja-JP" altLang="en-US" sz="3600" dirty="0">
                  <a:latin typeface="小塚ゴシック Pro B" panose="020B0800000000000000" pitchFamily="34" charset="-128"/>
                  <a:ea typeface="小塚ゴシック Pro B" panose="020B0800000000000000" pitchFamily="34" charset="-128"/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05" y="3225736"/>
                <a:ext cx="4658648" cy="646331"/>
              </a:xfrm>
              <a:prstGeom prst="rect">
                <a:avLst/>
              </a:prstGeom>
              <a:blipFill>
                <a:blip r:embed="rId11"/>
                <a:stretch>
                  <a:fillRect t="-13208" r="-3010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24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Deterministic Rabin Automaton(DRA)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DRA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LTL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式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を表現</a:t>
                </a:r>
                <a:r>
                  <a:rPr lang="ja-JP" altLang="en-US" sz="3600" b="1" dirty="0" smtClean="0"/>
                  <a:t>できる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Definition Ⅱ.1</a:t>
                </a:r>
                <a:r>
                  <a:rPr lang="ja-JP" altLang="en-US" sz="3600" b="1" dirty="0" smtClean="0"/>
                  <a:t>　</a:t>
                </a:r>
                <a:r>
                  <a:rPr lang="en-US" altLang="ja-JP" sz="3600" b="1" dirty="0" smtClean="0"/>
                  <a:t>DRA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𝓡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状態の有限集合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入力</a:t>
                </a:r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アルファベット</a:t>
                </a:r>
                <a:r>
                  <a:rPr lang="en-US" altLang="ja-JP" sz="3600" b="1" dirty="0" smtClean="0"/>
                  <a:t>)</a:t>
                </a:r>
                <a:r>
                  <a:rPr lang="ja-JP" altLang="en-US" sz="3600" b="1" dirty="0" smtClean="0"/>
                  <a:t>の集合　</a:t>
                </a:r>
                <a:r>
                  <a:rPr lang="en-US" altLang="ja-JP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ja-JP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𝜫</m:t>
                        </m:r>
                      </m:sup>
                    </m:sSup>
                  </m:oMath>
                </a14:m>
                <a:r>
                  <a:rPr lang="en-US" altLang="ja-JP" sz="3600" b="1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ja-JP" sz="36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遷移関数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初期状態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d>
                              <m:d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</m:d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d>
                              <m:d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受理条件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正の整数 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𝐟𝐨𝐫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 b="-1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10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Deterministic Rabin Automaton(DRA)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DRA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の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run</a:t>
                </a:r>
                <a:r>
                  <a:rPr lang="ja-JP" alt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は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d>
                      <m:d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altLang="ja-JP" sz="36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となる無限シークエンス</a:t>
                </a:r>
                <a:endParaRPr lang="en-US" altLang="ja-JP" sz="36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run</a:t>
                </a:r>
                <a:r>
                  <a:rPr lang="ja-JP" altLang="en-US" sz="3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sub>
                    </m:sSub>
                  </m:oMath>
                </a14:m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が受理する</a:t>
                </a:r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とは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>
                    <a:latin typeface="Cambria Math" panose="02040503050406030204" pitchFamily="18" charset="0"/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ja-JP" altLang="en-US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ja-JP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ja-JP" sz="36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3600" b="1" dirty="0" smtClean="0">
                    <a:latin typeface="Cambria Math" panose="02040503050406030204" pitchFamily="18" charset="0"/>
                  </a:rPr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ja-JP" altLang="en-US" sz="3600" b="1" dirty="0" smtClean="0">
                    <a:latin typeface="Cambria Math" panose="02040503050406030204" pitchFamily="18" charset="0"/>
                  </a:rPr>
                  <a:t>となる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sz="3600" b="1" dirty="0" smtClean="0">
                    <a:latin typeface="Cambria Math" panose="02040503050406030204" pitchFamily="18" charset="0"/>
                  </a:rPr>
                  <a:t>が無限回存在する</a:t>
                </a:r>
                <a:endParaRPr lang="en-US" altLang="ja-JP" sz="36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の両方を満たす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ja-JP" altLang="en-US" sz="3600" b="1" dirty="0" smtClean="0">
                    <a:solidFill>
                      <a:schemeClr val="tx1"/>
                    </a:solidFill>
                  </a:rPr>
                  <a:t>が存在するということ</a:t>
                </a:r>
                <a:endParaRPr lang="en-US" altLang="ja-JP" sz="36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ja-JP" altLang="en-US" sz="3600" b="1" dirty="0" smtClean="0"/>
                  <a:t>は有限回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ja-JP" altLang="en-US" sz="3600" b="1" dirty="0" smtClean="0"/>
                  <a:t>は無限回生起するということ</a:t>
                </a:r>
                <a:r>
                  <a:rPr lang="en-US" altLang="ja-JP" sz="3600" b="1" dirty="0" smtClean="0"/>
                  <a:t>)</a:t>
                </a:r>
                <a:endParaRPr lang="en-US" altLang="ja-JP" sz="36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 b="-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019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Deterministic Rabin Automaton(DRA)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つまりこの受理条件は</a:t>
                </a:r>
                <a:r>
                  <a:rPr lang="en-US" altLang="ja-JP" sz="3600" b="1" dirty="0" smtClean="0"/>
                  <a:t>,</a:t>
                </a:r>
                <a:r>
                  <a:rPr lang="en-US" altLang="ja-JP" sz="3600" b="1" dirty="0" smtClean="0">
                    <a:solidFill>
                      <a:schemeClr val="tx1"/>
                    </a:solidFill>
                  </a:rPr>
                  <a:t> run</a:t>
                </a:r>
                <a:r>
                  <a:rPr lang="ja-JP" alt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の中で</a:t>
                </a:r>
                <a:r>
                  <a:rPr lang="en-US" altLang="ja-JP" sz="3600" b="1" dirty="0" smtClean="0"/>
                  <a:t>,</a:t>
                </a: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ja-JP" altLang="en-US" sz="3600" b="1" dirty="0" smtClean="0"/>
                  <a:t>は有限回しか生起せず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ja-JP" altLang="en-US" sz="3600" b="1" dirty="0" smtClean="0"/>
                  <a:t>は無限回生起するということ</a:t>
                </a:r>
                <a:endParaRPr lang="en-US" altLang="ja-JP" sz="36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sz="36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注</a:t>
                </a:r>
                <a:r>
                  <a:rPr lang="en-US" altLang="ja-JP" sz="3600" b="1" dirty="0" smtClean="0"/>
                  <a:t>) L</a:t>
                </a:r>
                <a:r>
                  <a:rPr lang="ja-JP" altLang="en-US" sz="3600" b="1" dirty="0" smtClean="0"/>
                  <a:t>は空集合でもよいが</a:t>
                </a:r>
                <a:r>
                  <a:rPr lang="en-US" altLang="ja-JP" sz="3600" b="1" dirty="0" smtClean="0"/>
                  <a:t>, K</a:t>
                </a:r>
                <a:r>
                  <a:rPr lang="ja-JP" altLang="en-US" sz="3600" b="1" dirty="0" smtClean="0"/>
                  <a:t>が空集合ではない</a:t>
                </a:r>
                <a:endParaRPr lang="en-US" altLang="ja-JP" sz="36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660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2244637" y="1971935"/>
            <a:ext cx="7962899" cy="4591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Deterministic Rabin Automaton(DRA)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/>
          <p:cNvSpPr/>
          <p:nvPr/>
        </p:nvSpPr>
        <p:spPr>
          <a:xfrm>
            <a:off x="3650257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7392163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曲線コネクタ 14"/>
          <p:cNvCxnSpPr/>
          <p:nvPr/>
        </p:nvCxnSpPr>
        <p:spPr>
          <a:xfrm rot="10020000" flipH="1" flipV="1">
            <a:off x="3719242" y="4355481"/>
            <a:ext cx="153855" cy="371439"/>
          </a:xfrm>
          <a:prstGeom prst="curvedConnector4">
            <a:avLst>
              <a:gd name="adj1" fmla="val -420453"/>
              <a:gd name="adj2" fmla="val 20296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曲線コネクタ 15"/>
          <p:cNvCxnSpPr>
            <a:stCxn id="13" idx="4"/>
            <a:endCxn id="13" idx="5"/>
          </p:cNvCxnSpPr>
          <p:nvPr/>
        </p:nvCxnSpPr>
        <p:spPr>
          <a:xfrm rot="5400000" flipH="1" flipV="1">
            <a:off x="4284342" y="4476818"/>
            <a:ext cx="153855" cy="371439"/>
          </a:xfrm>
          <a:prstGeom prst="curvedConnector3">
            <a:avLst>
              <a:gd name="adj1" fmla="val -761875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/>
          <p:cNvCxnSpPr/>
          <p:nvPr/>
        </p:nvCxnSpPr>
        <p:spPr>
          <a:xfrm rot="11400000" flipH="1">
            <a:off x="3691054" y="3699414"/>
            <a:ext cx="153855" cy="371439"/>
          </a:xfrm>
          <a:prstGeom prst="curvedConnector4">
            <a:avLst>
              <a:gd name="adj1" fmla="val -420453"/>
              <a:gd name="adj2" fmla="val 252725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13" idx="0"/>
            <a:endCxn id="13" idx="7"/>
          </p:cNvCxnSpPr>
          <p:nvPr/>
        </p:nvCxnSpPr>
        <p:spPr>
          <a:xfrm rot="16200000" flipH="1">
            <a:off x="4284342" y="3580085"/>
            <a:ext cx="153855" cy="371439"/>
          </a:xfrm>
          <a:prstGeom prst="curvedConnector3">
            <a:avLst>
              <a:gd name="adj1" fmla="val -69232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3" idx="6"/>
            <a:endCxn id="14" idx="2"/>
          </p:cNvCxnSpPr>
          <p:nvPr/>
        </p:nvCxnSpPr>
        <p:spPr>
          <a:xfrm>
            <a:off x="4700845" y="4214171"/>
            <a:ext cx="269131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14" idx="7"/>
            <a:endCxn id="14" idx="5"/>
          </p:cNvCxnSpPr>
          <p:nvPr/>
        </p:nvCxnSpPr>
        <p:spPr>
          <a:xfrm rot="16200000" flipH="1">
            <a:off x="7917457" y="4214171"/>
            <a:ext cx="742878" cy="12700"/>
          </a:xfrm>
          <a:prstGeom prst="curvedConnector5">
            <a:avLst>
              <a:gd name="adj1" fmla="val -30772"/>
              <a:gd name="adj2" fmla="val 8860890"/>
              <a:gd name="adj3" fmla="val 130772"/>
            </a:avLst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𝒕𝒕</m:t>
                      </m:r>
                    </m:oMath>
                  </m:oMathPara>
                </a14:m>
                <a:endParaRPr kumimoji="1" lang="ja-JP" altLang="en-US" sz="3600" b="1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矢印 2"/>
          <p:cNvSpPr/>
          <p:nvPr/>
        </p:nvSpPr>
        <p:spPr>
          <a:xfrm>
            <a:off x="871428" y="2103959"/>
            <a:ext cx="897622" cy="8780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コンテンツ プレースホルダー 2"/>
          <p:cNvSpPr txBox="1">
            <a:spLocks/>
          </p:cNvSpPr>
          <p:nvPr/>
        </p:nvSpPr>
        <p:spPr>
          <a:xfrm>
            <a:off x="771665" y="3067109"/>
            <a:ext cx="1171436" cy="621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b="1" dirty="0"/>
              <a:t>変換</a:t>
            </a:r>
            <a:endParaRPr lang="en-US" altLang="ja-JP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コンテンツ プレースホルダー 2"/>
              <p:cNvSpPr txBox="1">
                <a:spLocks/>
              </p:cNvSpPr>
              <p:nvPr/>
            </p:nvSpPr>
            <p:spPr>
              <a:xfrm>
                <a:off x="8199996" y="2198674"/>
                <a:ext cx="1728027" cy="621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3600" b="1" dirty="0" smtClean="0"/>
                  <a:t>DRA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endParaRPr lang="en-US" altLang="ja-JP" sz="3600" b="1" dirty="0"/>
              </a:p>
            </p:txBody>
          </p:sp>
        </mc:Choice>
        <mc:Fallback xmlns="">
          <p:sp>
            <p:nvSpPr>
              <p:cNvPr id="30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996" y="2198674"/>
                <a:ext cx="1728027" cy="621768"/>
              </a:xfrm>
              <a:prstGeom prst="rect">
                <a:avLst/>
              </a:prstGeom>
              <a:blipFill>
                <a:blip r:embed="rId12"/>
                <a:stretch>
                  <a:fillRect l="-10563" t="-23529" b="-3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7459396" y="1892175"/>
            <a:ext cx="4208873" cy="1310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Deterministic Rabin Automaton(DRA)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3650257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392163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曲線コネクタ 31"/>
          <p:cNvCxnSpPr/>
          <p:nvPr/>
        </p:nvCxnSpPr>
        <p:spPr>
          <a:xfrm rot="10020000" flipH="1" flipV="1">
            <a:off x="3719242" y="4355481"/>
            <a:ext cx="153855" cy="371439"/>
          </a:xfrm>
          <a:prstGeom prst="curvedConnector4">
            <a:avLst>
              <a:gd name="adj1" fmla="val -420453"/>
              <a:gd name="adj2" fmla="val 20296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曲線コネクタ 32"/>
          <p:cNvCxnSpPr>
            <a:stCxn id="30" idx="4"/>
            <a:endCxn id="30" idx="5"/>
          </p:cNvCxnSpPr>
          <p:nvPr/>
        </p:nvCxnSpPr>
        <p:spPr>
          <a:xfrm rot="5400000" flipH="1" flipV="1">
            <a:off x="4284342" y="4476818"/>
            <a:ext cx="153855" cy="371439"/>
          </a:xfrm>
          <a:prstGeom prst="curvedConnector3">
            <a:avLst>
              <a:gd name="adj1" fmla="val -761875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線コネクタ 33"/>
          <p:cNvCxnSpPr/>
          <p:nvPr/>
        </p:nvCxnSpPr>
        <p:spPr>
          <a:xfrm rot="11400000" flipH="1">
            <a:off x="3691054" y="3699414"/>
            <a:ext cx="153855" cy="371439"/>
          </a:xfrm>
          <a:prstGeom prst="curvedConnector4">
            <a:avLst>
              <a:gd name="adj1" fmla="val -420453"/>
              <a:gd name="adj2" fmla="val 252725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曲線コネクタ 34"/>
          <p:cNvCxnSpPr>
            <a:stCxn id="30" idx="0"/>
            <a:endCxn id="30" idx="7"/>
          </p:cNvCxnSpPr>
          <p:nvPr/>
        </p:nvCxnSpPr>
        <p:spPr>
          <a:xfrm rot="16200000" flipH="1">
            <a:off x="4284342" y="3580085"/>
            <a:ext cx="153855" cy="371439"/>
          </a:xfrm>
          <a:prstGeom prst="curvedConnector3">
            <a:avLst>
              <a:gd name="adj1" fmla="val -69232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0" idx="6"/>
            <a:endCxn id="31" idx="2"/>
          </p:cNvCxnSpPr>
          <p:nvPr/>
        </p:nvCxnSpPr>
        <p:spPr>
          <a:xfrm>
            <a:off x="4700845" y="4214171"/>
            <a:ext cx="269131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曲線コネクタ 36"/>
          <p:cNvCxnSpPr>
            <a:stCxn id="31" idx="7"/>
            <a:endCxn id="31" idx="5"/>
          </p:cNvCxnSpPr>
          <p:nvPr/>
        </p:nvCxnSpPr>
        <p:spPr>
          <a:xfrm rot="16200000" flipH="1">
            <a:off x="7917457" y="4214171"/>
            <a:ext cx="742878" cy="12700"/>
          </a:xfrm>
          <a:prstGeom prst="curvedConnector5">
            <a:avLst>
              <a:gd name="adj1" fmla="val -30772"/>
              <a:gd name="adj2" fmla="val 8860890"/>
              <a:gd name="adj3" fmla="val 130772"/>
            </a:avLst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𝒕𝒕</m:t>
                      </m:r>
                    </m:oMath>
                  </m:oMathPara>
                </a14:m>
                <a:endParaRPr kumimoji="1" lang="ja-JP" altLang="en-US" sz="3600" b="1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7459396" y="1957099"/>
                <a:ext cx="415851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ja-JP" sz="3600" b="1" dirty="0"/>
                  <a:t> : </a:t>
                </a:r>
                <a:r>
                  <a:rPr lang="ja-JP" altLang="en-US" sz="3600" b="1" dirty="0"/>
                  <a:t>状態の有限</a:t>
                </a:r>
                <a:r>
                  <a:rPr lang="ja-JP" altLang="en-US" sz="3600" b="1" dirty="0" smtClean="0"/>
                  <a:t>集合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600" b="1" dirty="0" smtClean="0"/>
                  <a:t>　</a:t>
                </a:r>
                <a:endParaRPr lang="en-US" altLang="ja-JP" sz="3600" b="1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396" y="1957099"/>
                <a:ext cx="4158511" cy="1200329"/>
              </a:xfrm>
              <a:prstGeom prst="rect">
                <a:avLst/>
              </a:prstGeom>
              <a:blipFill>
                <a:blip r:embed="rId12"/>
                <a:stretch>
                  <a:fillRect t="-7107" r="-3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楕円 56"/>
          <p:cNvSpPr/>
          <p:nvPr/>
        </p:nvSpPr>
        <p:spPr>
          <a:xfrm>
            <a:off x="3593296" y="3622106"/>
            <a:ext cx="1170207" cy="1170207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7335963" y="3620737"/>
            <a:ext cx="1170207" cy="1170207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7459396" y="5212396"/>
            <a:ext cx="4208873" cy="1310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7459396" y="5277320"/>
                <a:ext cx="387798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初期状態</a:t>
                </a:r>
                <a:endParaRPr lang="en-US" altLang="ja-JP" sz="3600" b="1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sz="3600" b="1" dirty="0" smtClean="0"/>
                  <a:t>初期状態は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396" y="5277320"/>
                <a:ext cx="3877985" cy="1200329"/>
              </a:xfrm>
              <a:prstGeom prst="rect">
                <a:avLst/>
              </a:prstGeom>
              <a:blipFill>
                <a:blip r:embed="rId13"/>
                <a:stretch>
                  <a:fillRect l="-4874" t="-7614" r="-2201" b="-18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目的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lang="ja-JP" altLang="en-US" sz="3600" b="1" dirty="0" smtClean="0"/>
              <a:t>本論文の目的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kumimoji="1" lang="en-US" altLang="ja-JP" sz="3600" b="1" dirty="0" smtClean="0"/>
              <a:t>Markov</a:t>
            </a:r>
            <a:r>
              <a:rPr kumimoji="1" lang="ja-JP" altLang="en-US" sz="3600" b="1" dirty="0" smtClean="0"/>
              <a:t>決定過程</a:t>
            </a:r>
            <a:r>
              <a:rPr kumimoji="1" lang="en-US" altLang="ja-JP" sz="3600" b="1" dirty="0" smtClean="0"/>
              <a:t>(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MDP</a:t>
            </a:r>
            <a:r>
              <a:rPr kumimoji="1" lang="en-US" altLang="ja-JP" sz="3600" b="1" dirty="0" smtClean="0"/>
              <a:t>)</a:t>
            </a:r>
            <a:r>
              <a:rPr kumimoji="1" lang="ja-JP" altLang="en-US" sz="3600" b="1" dirty="0" smtClean="0"/>
              <a:t>としてモデル化される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kumimoji="1" lang="ja-JP" altLang="en-US" sz="3600" b="1" dirty="0" smtClean="0"/>
              <a:t>ダイナミカルシステムに対する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制御方策</a:t>
            </a:r>
            <a:r>
              <a:rPr kumimoji="1" lang="ja-JP" altLang="en-US" sz="3600" b="1" dirty="0" smtClean="0"/>
              <a:t>を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kumimoji="1" lang="ja-JP" altLang="en-US" sz="3600" b="1" dirty="0" smtClean="0"/>
              <a:t>自動生成するための手法を提案</a:t>
            </a:r>
            <a:endParaRPr kumimoji="1" lang="en-US" altLang="ja-JP" sz="36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612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7459396" y="1892175"/>
            <a:ext cx="4208873" cy="1310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Deterministic Rabin Automaton(DRA)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3650257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392163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曲線コネクタ 31"/>
          <p:cNvCxnSpPr/>
          <p:nvPr/>
        </p:nvCxnSpPr>
        <p:spPr>
          <a:xfrm rot="10020000" flipH="1" flipV="1">
            <a:off x="3719242" y="4355481"/>
            <a:ext cx="153855" cy="371439"/>
          </a:xfrm>
          <a:prstGeom prst="curvedConnector4">
            <a:avLst>
              <a:gd name="adj1" fmla="val -420453"/>
              <a:gd name="adj2" fmla="val 20296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曲線コネクタ 32"/>
          <p:cNvCxnSpPr>
            <a:stCxn id="30" idx="4"/>
            <a:endCxn id="30" idx="5"/>
          </p:cNvCxnSpPr>
          <p:nvPr/>
        </p:nvCxnSpPr>
        <p:spPr>
          <a:xfrm rot="5400000" flipH="1" flipV="1">
            <a:off x="4284342" y="4476818"/>
            <a:ext cx="153855" cy="371439"/>
          </a:xfrm>
          <a:prstGeom prst="curvedConnector3">
            <a:avLst>
              <a:gd name="adj1" fmla="val -761875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線コネクタ 33"/>
          <p:cNvCxnSpPr/>
          <p:nvPr/>
        </p:nvCxnSpPr>
        <p:spPr>
          <a:xfrm rot="11400000" flipH="1">
            <a:off x="3691054" y="3699414"/>
            <a:ext cx="153855" cy="371439"/>
          </a:xfrm>
          <a:prstGeom prst="curvedConnector4">
            <a:avLst>
              <a:gd name="adj1" fmla="val -420453"/>
              <a:gd name="adj2" fmla="val 252725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曲線コネクタ 34"/>
          <p:cNvCxnSpPr>
            <a:stCxn id="30" idx="0"/>
            <a:endCxn id="30" idx="7"/>
          </p:cNvCxnSpPr>
          <p:nvPr/>
        </p:nvCxnSpPr>
        <p:spPr>
          <a:xfrm rot="16200000" flipH="1">
            <a:off x="4284342" y="3580085"/>
            <a:ext cx="153855" cy="371439"/>
          </a:xfrm>
          <a:prstGeom prst="curvedConnector3">
            <a:avLst>
              <a:gd name="adj1" fmla="val -69232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0" idx="6"/>
            <a:endCxn id="31" idx="2"/>
          </p:cNvCxnSpPr>
          <p:nvPr/>
        </p:nvCxnSpPr>
        <p:spPr>
          <a:xfrm>
            <a:off x="4700845" y="4214171"/>
            <a:ext cx="269131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曲線コネクタ 36"/>
          <p:cNvCxnSpPr>
            <a:stCxn id="31" idx="7"/>
            <a:endCxn id="31" idx="5"/>
          </p:cNvCxnSpPr>
          <p:nvPr/>
        </p:nvCxnSpPr>
        <p:spPr>
          <a:xfrm rot="16200000" flipH="1">
            <a:off x="7917457" y="4214171"/>
            <a:ext cx="742878" cy="12700"/>
          </a:xfrm>
          <a:prstGeom prst="curvedConnector5">
            <a:avLst>
              <a:gd name="adj1" fmla="val -30772"/>
              <a:gd name="adj2" fmla="val 8860890"/>
              <a:gd name="adj3" fmla="val 130772"/>
            </a:avLst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𝒕𝒕</m:t>
                      </m:r>
                    </m:oMath>
                  </m:oMathPara>
                </a14:m>
                <a:endParaRPr kumimoji="1" lang="ja-JP" altLang="en-US" sz="3600" b="1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7981507" y="1947316"/>
                <a:ext cx="316464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入力の集合</a:t>
                </a:r>
                <a:endParaRPr lang="en-US" altLang="ja-JP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ja-JP" sz="3600" b="1" i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ja-JP" sz="36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ja-JP" sz="36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6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ja-JP" sz="36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6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3600" b="1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507" y="1947316"/>
                <a:ext cx="3164649" cy="1200329"/>
              </a:xfrm>
              <a:prstGeom prst="rect">
                <a:avLst/>
              </a:prstGeom>
              <a:blipFill>
                <a:blip r:embed="rId12"/>
                <a:stretch>
                  <a:fillRect t="-7107" r="-50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8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257926" y="1892175"/>
            <a:ext cx="5410344" cy="1310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Deterministic Rabin Automaton(DRA)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3650257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392163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曲線コネクタ 31"/>
          <p:cNvCxnSpPr/>
          <p:nvPr/>
        </p:nvCxnSpPr>
        <p:spPr>
          <a:xfrm rot="10020000" flipH="1" flipV="1">
            <a:off x="3719242" y="4355481"/>
            <a:ext cx="153855" cy="371439"/>
          </a:xfrm>
          <a:prstGeom prst="curvedConnector4">
            <a:avLst>
              <a:gd name="adj1" fmla="val -420453"/>
              <a:gd name="adj2" fmla="val 20296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曲線コネクタ 32"/>
          <p:cNvCxnSpPr>
            <a:stCxn id="30" idx="4"/>
            <a:endCxn id="30" idx="5"/>
          </p:cNvCxnSpPr>
          <p:nvPr/>
        </p:nvCxnSpPr>
        <p:spPr>
          <a:xfrm rot="5400000" flipH="1" flipV="1">
            <a:off x="4284342" y="4476818"/>
            <a:ext cx="153855" cy="371439"/>
          </a:xfrm>
          <a:prstGeom prst="curvedConnector3">
            <a:avLst>
              <a:gd name="adj1" fmla="val -761875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線コネクタ 33"/>
          <p:cNvCxnSpPr/>
          <p:nvPr/>
        </p:nvCxnSpPr>
        <p:spPr>
          <a:xfrm rot="11400000" flipH="1">
            <a:off x="3691054" y="3699414"/>
            <a:ext cx="153855" cy="371439"/>
          </a:xfrm>
          <a:prstGeom prst="curvedConnector4">
            <a:avLst>
              <a:gd name="adj1" fmla="val -420453"/>
              <a:gd name="adj2" fmla="val 252725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曲線コネクタ 34"/>
          <p:cNvCxnSpPr>
            <a:stCxn id="30" idx="0"/>
            <a:endCxn id="30" idx="7"/>
          </p:cNvCxnSpPr>
          <p:nvPr/>
        </p:nvCxnSpPr>
        <p:spPr>
          <a:xfrm rot="16200000" flipH="1">
            <a:off x="4284342" y="3580085"/>
            <a:ext cx="153855" cy="371439"/>
          </a:xfrm>
          <a:prstGeom prst="curvedConnector3">
            <a:avLst>
              <a:gd name="adj1" fmla="val -69232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0" idx="6"/>
            <a:endCxn id="31" idx="2"/>
          </p:cNvCxnSpPr>
          <p:nvPr/>
        </p:nvCxnSpPr>
        <p:spPr>
          <a:xfrm>
            <a:off x="4700845" y="4214171"/>
            <a:ext cx="269131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曲線コネクタ 36"/>
          <p:cNvCxnSpPr>
            <a:stCxn id="31" idx="7"/>
            <a:endCxn id="31" idx="5"/>
          </p:cNvCxnSpPr>
          <p:nvPr/>
        </p:nvCxnSpPr>
        <p:spPr>
          <a:xfrm rot="16200000" flipH="1">
            <a:off x="7917457" y="4214171"/>
            <a:ext cx="742878" cy="12700"/>
          </a:xfrm>
          <a:prstGeom prst="curvedConnector5">
            <a:avLst>
              <a:gd name="adj1" fmla="val -30772"/>
              <a:gd name="adj2" fmla="val 8860890"/>
              <a:gd name="adj3" fmla="val 130772"/>
            </a:avLst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𝒕𝒕</m:t>
                      </m:r>
                    </m:oMath>
                  </m:oMathPara>
                </a14:m>
                <a:endParaRPr kumimoji="1" lang="ja-JP" altLang="en-US" sz="3600" b="1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6335446" y="1957099"/>
                <a:ext cx="522931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ja-JP" sz="36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遷移関数</a:t>
                </a:r>
                <a:endParaRPr lang="en-US" altLang="ja-JP" sz="3600" b="1" dirty="0" smtClean="0"/>
              </a:p>
              <a:p>
                <a:pPr algn="ctr"/>
                <a:r>
                  <a:rPr lang="ja-JP" altLang="en-US" sz="3600" b="1" dirty="0" smtClean="0"/>
                  <a:t>矢印で表現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446" y="1957099"/>
                <a:ext cx="5229317" cy="1200329"/>
              </a:xfrm>
              <a:prstGeom prst="rect">
                <a:avLst/>
              </a:prstGeom>
              <a:blipFill>
                <a:blip r:embed="rId12"/>
                <a:stretch>
                  <a:fillRect t="-7107" r="-3030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6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257926" y="1892175"/>
            <a:ext cx="5410344" cy="1310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Deterministic Rabin Automaton(DRA)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3650257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392163" y="3688877"/>
            <a:ext cx="1050588" cy="10505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曲線コネクタ 31"/>
          <p:cNvCxnSpPr/>
          <p:nvPr/>
        </p:nvCxnSpPr>
        <p:spPr>
          <a:xfrm rot="10020000" flipH="1" flipV="1">
            <a:off x="3719242" y="4355481"/>
            <a:ext cx="153855" cy="371439"/>
          </a:xfrm>
          <a:prstGeom prst="curvedConnector4">
            <a:avLst>
              <a:gd name="adj1" fmla="val -420453"/>
              <a:gd name="adj2" fmla="val 20296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曲線コネクタ 32"/>
          <p:cNvCxnSpPr>
            <a:stCxn id="30" idx="4"/>
            <a:endCxn id="30" idx="5"/>
          </p:cNvCxnSpPr>
          <p:nvPr/>
        </p:nvCxnSpPr>
        <p:spPr>
          <a:xfrm rot="5400000" flipH="1" flipV="1">
            <a:off x="4284342" y="4476818"/>
            <a:ext cx="153855" cy="371439"/>
          </a:xfrm>
          <a:prstGeom prst="curvedConnector3">
            <a:avLst>
              <a:gd name="adj1" fmla="val -761875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線コネクタ 33"/>
          <p:cNvCxnSpPr/>
          <p:nvPr/>
        </p:nvCxnSpPr>
        <p:spPr>
          <a:xfrm rot="11400000" flipH="1">
            <a:off x="3691054" y="3699414"/>
            <a:ext cx="153855" cy="371439"/>
          </a:xfrm>
          <a:prstGeom prst="curvedConnector4">
            <a:avLst>
              <a:gd name="adj1" fmla="val -420453"/>
              <a:gd name="adj2" fmla="val 252725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曲線コネクタ 34"/>
          <p:cNvCxnSpPr>
            <a:stCxn id="30" idx="0"/>
            <a:endCxn id="30" idx="7"/>
          </p:cNvCxnSpPr>
          <p:nvPr/>
        </p:nvCxnSpPr>
        <p:spPr>
          <a:xfrm rot="16200000" flipH="1">
            <a:off x="4284342" y="3580085"/>
            <a:ext cx="153855" cy="371439"/>
          </a:xfrm>
          <a:prstGeom prst="curvedConnector3">
            <a:avLst>
              <a:gd name="adj1" fmla="val -692326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0" idx="6"/>
            <a:endCxn id="31" idx="2"/>
          </p:cNvCxnSpPr>
          <p:nvPr/>
        </p:nvCxnSpPr>
        <p:spPr>
          <a:xfrm>
            <a:off x="4700845" y="4214171"/>
            <a:ext cx="269131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曲線コネクタ 36"/>
          <p:cNvCxnSpPr>
            <a:stCxn id="31" idx="7"/>
            <a:endCxn id="31" idx="5"/>
          </p:cNvCxnSpPr>
          <p:nvPr/>
        </p:nvCxnSpPr>
        <p:spPr>
          <a:xfrm rot="16200000" flipH="1">
            <a:off x="7917457" y="4214171"/>
            <a:ext cx="742878" cy="12700"/>
          </a:xfrm>
          <a:prstGeom prst="curvedConnector5">
            <a:avLst>
              <a:gd name="adj1" fmla="val -30772"/>
              <a:gd name="adj2" fmla="val 8860890"/>
              <a:gd name="adj3" fmla="val 130772"/>
            </a:avLst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82" y="2023778"/>
                <a:ext cx="1332690" cy="647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45" y="2555174"/>
                <a:ext cx="1332690" cy="647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75" y="5207378"/>
                <a:ext cx="1332690" cy="647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257" y="5946453"/>
                <a:ext cx="1332690" cy="647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88" y="3577787"/>
                <a:ext cx="133269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𝒕𝒕</m:t>
                      </m:r>
                    </m:oMath>
                  </m:oMathPara>
                </a14:m>
                <a:endParaRPr kumimoji="1" lang="ja-JP" altLang="en-US" sz="3600" b="1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971" y="3849082"/>
                <a:ext cx="133269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3903617"/>
                <a:ext cx="133269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3900953"/>
                <a:ext cx="133269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6481640" y="1957099"/>
                <a:ext cx="493692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受理条件</a:t>
                </a:r>
                <a:endParaRPr lang="en-US" altLang="ja-JP" sz="36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},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40" y="1957099"/>
                <a:ext cx="4936928" cy="1200329"/>
              </a:xfrm>
              <a:prstGeom prst="rect">
                <a:avLst/>
              </a:prstGeom>
              <a:blipFill>
                <a:blip r:embed="rId12"/>
                <a:stretch>
                  <a:fillRect t="-7107" r="-18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6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039761"/>
            <a:ext cx="12192000" cy="751575"/>
          </a:xfrm>
        </p:spPr>
        <p:txBody>
          <a:bodyPr>
            <a:noAutofit/>
          </a:bodyPr>
          <a:lstStyle/>
          <a:p>
            <a: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Ⅱ. PRELIMINARIES</a:t>
            </a:r>
            <a:b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</a:br>
            <a: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B. Markov Decision Process and Probability Measure</a:t>
            </a:r>
            <a:endParaRPr lang="en-US" altLang="ja-JP" sz="36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Markov Decision Process(MDP)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Definition Ⅱ.2</a:t>
                </a:r>
                <a:r>
                  <a:rPr lang="ja-JP" altLang="en-US" sz="3600" b="1" dirty="0" smtClean="0"/>
                  <a:t>　</a:t>
                </a: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𝚷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𝓛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状態の有限集合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制御</a:t>
                </a:r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行動</a:t>
                </a:r>
                <a:r>
                  <a:rPr lang="en-US" altLang="ja-JP" sz="3600" b="1" dirty="0" smtClean="0"/>
                  <a:t>)</a:t>
                </a:r>
                <a:r>
                  <a:rPr lang="ja-JP" altLang="en-US" sz="3600" b="1" dirty="0" smtClean="0"/>
                  <a:t>の有限集合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/>
                  <a:t>	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状態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600" b="1" dirty="0" smtClean="0"/>
                  <a:t>でとりうる制御</a:t>
                </a:r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行動</a:t>
                </a:r>
                <a:r>
                  <a:rPr lang="en-US" altLang="ja-JP" sz="3600" b="1" dirty="0" smtClean="0"/>
                  <a:t>)</a:t>
                </a:r>
                <a:r>
                  <a:rPr lang="ja-JP" altLang="en-US" sz="3600" b="1" dirty="0" smtClean="0"/>
                  <a:t>の集合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ja-JP" sz="36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遷移関数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ja-JP" sz="36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3600" b="1" dirty="0" smtClean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3600" b="1" dirty="0" smtClean="0"/>
                  <a:t> </a:t>
                </a:r>
                <a:endParaRPr lang="en-US" altLang="ja-JP" sz="3600" b="1" dirty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Markov Decision Process(MDP)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Definition Ⅱ.2</a:t>
                </a:r>
                <a:r>
                  <a:rPr lang="ja-JP" altLang="en-US" sz="3600" b="1" dirty="0" smtClean="0"/>
                  <a:t>　</a:t>
                </a: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𝚷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𝓛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初期状態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𝜫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原子命題の集合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altLang="ja-JP" sz="3600" b="1" i="1" dirty="0" smtClean="0"/>
                  <a:t> </a:t>
                </a:r>
                <a:r>
                  <a:rPr lang="en-US" altLang="ja-JP" sz="36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𝚷</m:t>
                        </m:r>
                      </m:sup>
                    </m:sSup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ラベル関数</a:t>
                </a:r>
                <a:endParaRPr lang="en-US" altLang="ja-JP" sz="3600" b="1" dirty="0" smtClean="0"/>
              </a:p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ja-JP" sz="36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コスト関数</a:t>
                </a:r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非負</a:t>
                </a:r>
                <a:r>
                  <a:rPr lang="en-US" altLang="ja-JP" sz="36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sz="3600" b="1" dirty="0"/>
                  <a:t>	</a:t>
                </a:r>
                <a:r>
                  <a:rPr lang="en-US" altLang="ja-JP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状態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600" b="1" dirty="0" smtClean="0"/>
                  <a:t>で制御</a:t>
                </a:r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行動</a:t>
                </a:r>
                <a:r>
                  <a:rPr lang="en-US" altLang="ja-JP" sz="3600" b="1" dirty="0" smtClean="0"/>
                  <a:t>)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600" b="1" dirty="0" smtClean="0"/>
                  <a:t>が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/>
                  <a:t>	</a:t>
                </a:r>
                <a:r>
                  <a:rPr lang="en-US" altLang="ja-JP" sz="3600" b="1" dirty="0" smtClean="0"/>
                  <a:t>		</a:t>
                </a:r>
                <a:r>
                  <a:rPr lang="ja-JP" altLang="en-US" sz="3600" b="1" dirty="0" smtClean="0"/>
                  <a:t>とられたときのコスト関数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MDP</a:t>
            </a:r>
            <a:r>
              <a:rPr lang="ja-JP" altLang="en-US" sz="4000" b="1" dirty="0" smtClean="0">
                <a:latin typeface="+mn-ea"/>
                <a:ea typeface="+mn-ea"/>
              </a:rPr>
              <a:t>の方策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制御関数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ja-JP" sz="36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ja-JP" sz="3600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/>
                  <a:t>制</a:t>
                </a:r>
                <a:r>
                  <a:rPr lang="ja-JP" altLang="en-US" sz="3600" b="1" dirty="0" smtClean="0"/>
                  <a:t>御</a:t>
                </a:r>
                <a:r>
                  <a:rPr lang="ja-JP" altLang="en-US" sz="3600" b="1" dirty="0"/>
                  <a:t>関数</a:t>
                </a:r>
                <a:r>
                  <a:rPr lang="ja-JP" altLang="en-US" sz="3600" b="1" dirty="0" smtClean="0"/>
                  <a:t>の無限シークエンス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方策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で行動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3600" b="1" dirty="0" smtClean="0"/>
                  <a:t>をとることで</a:t>
                </a:r>
                <a:r>
                  <a:rPr lang="en-US" altLang="ja-JP" sz="3600" b="1" dirty="0" smtClean="0"/>
                  <a:t>, MDP</a:t>
                </a:r>
                <a:r>
                  <a:rPr lang="ja-JP" altLang="en-US" sz="3600" b="1" dirty="0"/>
                  <a:t>内</a:t>
                </a:r>
                <a:r>
                  <a:rPr lang="ja-JP" altLang="en-US" sz="3600" b="1" dirty="0" smtClean="0"/>
                  <a:t>のすべての非決定論的選択を解決するために</a:t>
                </a:r>
                <a:r>
                  <a:rPr lang="en-US" altLang="ja-JP" sz="3600" b="1" dirty="0" smtClean="0"/>
                  <a:t>, </a:t>
                </a:r>
                <a:r>
                  <a:rPr lang="ja-JP" altLang="en-US" sz="3600" b="1" dirty="0" smtClean="0"/>
                  <a:t>方策</a:t>
                </a:r>
                <a:r>
                  <a:rPr lang="ja-JP" altLang="en-US" sz="3600" b="1" dirty="0"/>
                  <a:t>を</a:t>
                </a:r>
                <a:r>
                  <a:rPr lang="ja-JP" altLang="en-US" sz="3600" b="1" dirty="0" smtClean="0"/>
                  <a:t>利用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7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MDP</a:t>
            </a:r>
            <a:r>
              <a:rPr lang="ja-JP" altLang="en-US" sz="4000" b="1" dirty="0" smtClean="0">
                <a:latin typeface="+mn-ea"/>
                <a:ea typeface="+mn-ea"/>
              </a:rPr>
              <a:t>のパスと</a:t>
            </a:r>
            <a:r>
              <a:rPr lang="en-US" altLang="ja-JP" sz="4000" b="1" dirty="0" smtClean="0">
                <a:latin typeface="+mn-ea"/>
                <a:ea typeface="+mn-ea"/>
              </a:rPr>
              <a:t>stage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初期状態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を与える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ja-JP" altLang="en-US" sz="3600" b="1" dirty="0" smtClean="0">
                    <a:latin typeface="Cambria Math" panose="02040503050406030204" pitchFamily="18" charset="0"/>
                  </a:rPr>
                  <a:t>で生成される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上の無限シークエンス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ja-JP" sz="3600" b="1" dirty="0" smtClean="0"/>
                  <a:t> :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上のパス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	(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ja-JP" sz="3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ja-JP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36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b="1" i="1" dirty="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ja-JP" sz="3600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3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ja-JP" sz="36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パスの添え字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ja-JP" sz="3600" b="1" dirty="0" smtClean="0"/>
                  <a:t> : stage 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sz="3600" b="1" dirty="0" smtClean="0"/>
                  <a:t>と呼ぶ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6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MDP</a:t>
            </a:r>
            <a:r>
              <a:rPr lang="ja-JP" altLang="en-US" sz="4000" b="1" dirty="0" smtClean="0">
                <a:latin typeface="+mn-ea"/>
                <a:ea typeface="+mn-ea"/>
              </a:rPr>
              <a:t>の定常方策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sz="3600" b="1" dirty="0" smtClean="0"/>
                  <a:t> ならば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sz="3600" b="1" dirty="0" smtClean="0"/>
                  <a:t>は定常方策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定常方策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Markov</a:t>
                </a:r>
                <a:r>
                  <a:rPr lang="ja-JP" altLang="en-US" sz="3600" b="1" dirty="0" smtClean="0"/>
                  <a:t>連鎖を誘導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l="-1669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角丸四角形吹き出し 2"/>
          <p:cNvSpPr/>
          <p:nvPr/>
        </p:nvSpPr>
        <p:spPr>
          <a:xfrm>
            <a:off x="2628900" y="2867025"/>
            <a:ext cx="7081157" cy="2247900"/>
          </a:xfrm>
          <a:prstGeom prst="wedgeRoundRectCallout">
            <a:avLst>
              <a:gd name="adj1" fmla="val -28183"/>
              <a:gd name="adj2" fmla="val -73335"/>
              <a:gd name="adj3" fmla="val 16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/>
              <p:cNvSpPr txBox="1">
                <a:spLocks/>
              </p:cNvSpPr>
              <p:nvPr/>
            </p:nvSpPr>
            <p:spPr>
              <a:xfrm>
                <a:off x="3171824" y="3170924"/>
                <a:ext cx="6422119" cy="2402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3600" b="1" dirty="0" smtClean="0"/>
                  <a:t>状態集合 </a:t>
                </a:r>
                <a:r>
                  <a:rPr lang="en-US" altLang="ja-JP" sz="36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遷移確率 </a:t>
                </a:r>
                <a:r>
                  <a:rPr lang="en-US" altLang="ja-JP" sz="36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                 (</a:t>
                </a:r>
                <a:r>
                  <a:rPr lang="ja-JP" altLang="en-US" sz="3600" b="1" dirty="0" smtClean="0"/>
                  <a:t>状態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600" b="1" dirty="0" smtClean="0"/>
                  <a:t>から状態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ja-JP" altLang="en-US" sz="3600" b="1" dirty="0" smtClean="0"/>
                  <a:t>へ</a:t>
                </a:r>
                <a:r>
                  <a:rPr lang="en-US" altLang="ja-JP" sz="3600" b="1" dirty="0" smtClean="0"/>
                  <a:t>)</a:t>
                </a:r>
                <a:endParaRPr lang="en-US" altLang="ja-JP" sz="3600" b="1" dirty="0"/>
              </a:p>
            </p:txBody>
          </p:sp>
        </mc:Choice>
        <mc:Fallback xmlns="">
          <p:sp>
            <p:nvSpPr>
              <p:cNvPr id="6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4" y="3170924"/>
                <a:ext cx="6422119" cy="2402562"/>
              </a:xfrm>
              <a:prstGeom prst="rect">
                <a:avLst/>
              </a:prstGeom>
              <a:blipFill>
                <a:blip r:embed="rId4"/>
                <a:stretch>
                  <a:fillRect l="-2846" t="-5838" r="-1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パスの分類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ja-JP" sz="36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:r>
                  <a:rPr lang="en-US" altLang="ja-JP" sz="3600" b="1" dirty="0" smtClean="0"/>
                  <a:t>: </a:t>
                </a:r>
                <a:r>
                  <a:rPr lang="ja-JP" altLang="en-US" sz="3600" b="1" dirty="0" smtClean="0"/>
                  <a:t>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ja-JP" altLang="en-US" sz="3600" b="1" dirty="0" smtClean="0"/>
                  <a:t>による</a:t>
                </a: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のすべて</a:t>
                </a:r>
                <a:r>
                  <a:rPr lang="ja-JP" altLang="en-US" sz="3600" b="1" dirty="0"/>
                  <a:t>の</a:t>
                </a:r>
                <a:r>
                  <a:rPr lang="ja-JP" altLang="en-US" sz="3600" b="1" dirty="0" smtClean="0"/>
                  <a:t>無限パスの集合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i="1" dirty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3600" b="1" i="1" dirty="0" smtClean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⋯∈</m:t>
                    </m:r>
                  </m:oMath>
                </a14:m>
                <a:r>
                  <a:rPr lang="en-US" altLang="ja-JP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endParaRPr lang="en-US" altLang="ja-JP" sz="36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𝑭𝑷𝒂𝒕𝒉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ja-JP" sz="36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:r>
                  <a:rPr lang="en-US" altLang="ja-JP" sz="3600" b="1" dirty="0" smtClean="0"/>
                  <a:t>: </a:t>
                </a:r>
                <a:r>
                  <a:rPr lang="ja-JP" altLang="en-US" sz="3600" b="1" dirty="0" smtClean="0"/>
                  <a:t>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ja-JP" altLang="en-US" sz="3600" b="1" dirty="0" smtClean="0"/>
                  <a:t>による</a:t>
                </a: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のすべての</a:t>
                </a:r>
                <a:r>
                  <a:rPr lang="ja-JP" altLang="en-US" sz="3600" b="1" dirty="0"/>
                  <a:t>有限</a:t>
                </a:r>
                <a:r>
                  <a:rPr lang="ja-JP" altLang="en-US" sz="3600" b="1" dirty="0" smtClean="0"/>
                  <a:t>パスの集合</a:t>
                </a:r>
                <a:endParaRPr lang="en-US" altLang="ja-JP" sz="36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3600" b="1" i="1" dirty="0">
                    <a:latin typeface="Cambria Math" panose="02040503050406030204" pitchFamily="18" charset="0"/>
                  </a:rPr>
                  <a:t>　 </a:t>
                </a:r>
                <a:r>
                  <a:rPr lang="ja-JP" altLang="en-US" sz="3600" b="1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ja-JP" altLang="en-US" sz="3600" b="1" dirty="0" smtClean="0">
                    <a:latin typeface="Cambria Math" panose="02040503050406030204" pitchFamily="18" charset="0"/>
                  </a:rPr>
                  <a:t>の長さ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ja-JP" altLang="en-US" sz="3600" b="1" dirty="0" smtClean="0">
                    <a:latin typeface="Cambria Math" panose="02040503050406030204" pitchFamily="18" charset="0"/>
                  </a:rPr>
                  <a:t>の</a:t>
                </a:r>
                <a:r>
                  <a:rPr lang="en-US" altLang="ja-JP" sz="3600" b="1" dirty="0" smtClean="0">
                    <a:latin typeface="Cambria Math" panose="02040503050406030204" pitchFamily="18" charset="0"/>
                  </a:rPr>
                  <a:t>prefix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𝑭𝑷𝒂𝒕𝒉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endParaRPr lang="en-US" altLang="ja-JP" sz="36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 r="-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1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制御</a:t>
            </a:r>
            <a:r>
              <a:rPr lang="ja-JP" altLang="en-US" sz="4000" b="1" dirty="0">
                <a:latin typeface="+mn-ea"/>
                <a:ea typeface="+mn-ea"/>
              </a:rPr>
              <a:t>仕様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lang="ja-JP" altLang="en-US" sz="3600" b="1" dirty="0" smtClean="0"/>
              <a:t>仕様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kumimoji="1" lang="en-US" altLang="ja-JP" sz="3600" b="1" dirty="0" smtClean="0"/>
              <a:t>MDP</a:t>
            </a:r>
            <a:r>
              <a:rPr kumimoji="1" lang="ja-JP" altLang="en-US" sz="3600" b="1" dirty="0" smtClean="0"/>
              <a:t>の状態に定義される原子命題の集合を用いた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kumimoji="1" lang="ja-JP" altLang="en-US" sz="3600" b="1" dirty="0" smtClean="0"/>
              <a:t>線形時相論理式</a:t>
            </a:r>
            <a:r>
              <a:rPr kumimoji="1" lang="en-US" altLang="ja-JP" sz="3600" b="1" dirty="0" smtClean="0"/>
              <a:t>(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LTL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式</a:t>
            </a:r>
            <a:r>
              <a:rPr kumimoji="1" lang="en-US" altLang="ja-JP" sz="3600" b="1" dirty="0" smtClean="0"/>
              <a:t>)</a:t>
            </a:r>
            <a:r>
              <a:rPr kumimoji="1" lang="ja-JP" altLang="en-US" sz="3600" b="1" dirty="0" smtClean="0"/>
              <a:t>で与えられる</a:t>
            </a:r>
            <a:endParaRPr kumimoji="1" lang="en-US" altLang="ja-JP" sz="3600" b="1" dirty="0"/>
          </a:p>
          <a:p>
            <a:pPr marL="0" indent="0">
              <a:buNone/>
            </a:pPr>
            <a:endParaRPr kumimoji="1" lang="en-US" altLang="ja-JP" sz="3600" b="1" dirty="0" smtClean="0"/>
          </a:p>
          <a:p>
            <a:pPr marL="0" indent="0">
              <a:buNone/>
            </a:pPr>
            <a:endParaRPr kumimoji="1" lang="en-US" altLang="ja-JP" sz="36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36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パスの分類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3600" b="1" i="1" dirty="0" smtClean="0">
                    <a:latin typeface="Cambria Math" panose="02040503050406030204" pitchFamily="18" charset="0"/>
                  </a:rPr>
                  <a:t>　</a:t>
                </a:r>
                <a:endParaRPr lang="en-US" altLang="ja-JP" sz="36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　</a:t>
                </a:r>
                <a:r>
                  <a:rPr lang="en-US" altLang="ja-JP" sz="3600" b="1" dirty="0" smtClean="0"/>
                  <a:t>: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𝑭𝑷𝒂𝒕𝒉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となる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:r>
                  <a:rPr lang="ja-JP" altLang="en-US" sz="3600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のすべてのパスの集合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0956721" cy="51651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6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確率</a:t>
            </a:r>
            <a:r>
              <a:rPr lang="ja-JP" altLang="en-US" sz="4000" b="1" dirty="0">
                <a:latin typeface="+mn-ea"/>
                <a:ea typeface="+mn-ea"/>
              </a:rPr>
              <a:t>測度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1651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すべての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 sz="36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𝑭𝑷𝒂𝒕𝒉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に対する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3600" b="1" dirty="0" smtClean="0"/>
                  <a:t>を含む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𝑷𝒂𝒕𝒉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による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最小の</a:t>
                </a:r>
                <a:r>
                  <a:rPr lang="en-US" altLang="ja-JP" sz="3600" b="1" dirty="0" smtClean="0"/>
                  <a:t>σ-algebra</a:t>
                </a:r>
                <a:r>
                  <a:rPr lang="ja-JP" altLang="en-US" sz="3600" b="1" dirty="0" smtClean="0"/>
                  <a:t>上の確率測度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以下を満たす唯一の測度であ</a:t>
                </a:r>
                <a:r>
                  <a:rPr lang="ja-JP" altLang="en-US" sz="3600" b="1" dirty="0"/>
                  <a:t>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𝑷𝒓</m:t>
                          </m:r>
                        </m:e>
                        <m:sub>
                          <m:r>
                            <a:rPr lang="ja-JP" altLang="en-US" sz="3600" b="1" i="1" smtClean="0">
                              <a:latin typeface="Cambria Math" panose="02040503050406030204" pitchFamily="18" charset="0"/>
                            </a:rPr>
                            <m:t>𝓜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𝑷𝒂𝒕𝒉</m:t>
                          </m:r>
                          <m:sSubSup>
                            <m:sSubSup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ja-JP" altLang="en-US" sz="3600" b="1" i="1" smtClean="0">
                                  <a:latin typeface="Cambria Math" panose="02040503050406030204" pitchFamily="18" charset="0"/>
                                </a:rPr>
                                <m:t>𝓜</m:t>
                              </m:r>
                            </m:sub>
                            <m:sup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ja-JP" altLang="en-US" sz="3600" b="1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/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165124"/>
              </a:xfrm>
              <a:blipFill>
                <a:blip r:embed="rId3"/>
                <a:stretch>
                  <a:fillRect l="-1631" t="-22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2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パスと</a:t>
            </a:r>
            <a:r>
              <a:rPr lang="en-US" altLang="ja-JP" sz="4000" b="1" dirty="0" smtClean="0">
                <a:latin typeface="+mn-ea"/>
                <a:ea typeface="+mn-ea"/>
              </a:rPr>
              <a:t>word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ja-JP" altLang="en-US" sz="3600" b="1" dirty="0" smtClean="0"/>
                  <a:t>のもとでの</a:t>
                </a: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が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を満たす確率を定義できる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パス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/>
                  <a:t>w</a:t>
                </a:r>
                <a:r>
                  <a:rPr lang="en-US" altLang="ja-JP" sz="3600" b="1" dirty="0" smtClean="0"/>
                  <a:t>ord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ja-JP" sz="3600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𝓛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ja-JP" altLang="en-US" sz="3600" b="1" i="1" smtClean="0">
                                <a:latin typeface="Cambria Math" panose="02040503050406030204" pitchFamily="18" charset="0"/>
                              </a:rPr>
                              <m:t>𝓜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</m:e>
                    </m:d>
                  </m:oMath>
                </a14:m>
                <a:r>
                  <a:rPr lang="ja-JP" altLang="en-US" sz="3600" b="1" dirty="0" smtClean="0"/>
                  <a:t>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から生成される</a:t>
                </a:r>
                <a:r>
                  <a:rPr lang="en-US" altLang="ja-JP" sz="3600" b="1" dirty="0" smtClean="0"/>
                  <a:t>word</a:t>
                </a:r>
                <a:r>
                  <a:rPr lang="ja-JP" altLang="en-US" sz="3600" b="1" dirty="0" smtClean="0"/>
                  <a:t>として表記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 b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矢印 2"/>
          <p:cNvSpPr/>
          <p:nvPr/>
        </p:nvSpPr>
        <p:spPr>
          <a:xfrm>
            <a:off x="1988457" y="3773713"/>
            <a:ext cx="667657" cy="8708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/>
              <p:cNvSpPr txBox="1">
                <a:spLocks/>
              </p:cNvSpPr>
              <p:nvPr/>
            </p:nvSpPr>
            <p:spPr>
              <a:xfrm>
                <a:off x="2741385" y="3977207"/>
                <a:ext cx="7402286" cy="827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3600" b="1" dirty="0" smtClean="0"/>
                  <a:t>決定的に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𝓛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600" b="1" dirty="0" smtClean="0"/>
                  <a:t>  で生成</a:t>
                </a:r>
                <a:endParaRPr lang="en-US" altLang="ja-JP" sz="3600" b="1" dirty="0"/>
              </a:p>
            </p:txBody>
          </p:sp>
        </mc:Choice>
        <mc:Fallback xmlns="">
          <p:sp>
            <p:nvSpPr>
              <p:cNvPr id="6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385" y="3977207"/>
                <a:ext cx="7402286" cy="827020"/>
              </a:xfrm>
              <a:prstGeom prst="rect">
                <a:avLst/>
              </a:prstGeom>
              <a:blipFill>
                <a:blip r:embed="rId4"/>
                <a:stretch>
                  <a:fillRect l="-2554" t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8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79719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4000" b="1" dirty="0" smtClean="0">
                    <a:latin typeface="+mn-ea"/>
                    <a:ea typeface="+mn-ea"/>
                  </a:rPr>
                  <a:t>LTL</a:t>
                </a:r>
                <a:r>
                  <a:rPr lang="ja-JP" altLang="en-US" sz="4000" b="1" dirty="0" smtClean="0">
                    <a:latin typeface="+mn-ea"/>
                    <a:ea typeface="+mn-ea"/>
                  </a:rPr>
                  <a:t>式</a:t>
                </a:r>
                <a14:m>
                  <m:oMath xmlns:m="http://schemas.openxmlformats.org/officeDocument/2006/math">
                    <m:r>
                      <a:rPr lang="en-US" altLang="ja-JP" sz="4000" b="1" i="1" smtClean="0">
                        <a:latin typeface="Cambria Math" panose="02040503050406030204" pitchFamily="18" charset="0"/>
                        <a:ea typeface="+mn-ea"/>
                      </a:rPr>
                      <m:t>𝝓</m:t>
                    </m:r>
                  </m:oMath>
                </a14:m>
                <a:r>
                  <a:rPr kumimoji="1" lang="ja-JP" altLang="en-US" sz="4000" b="1" dirty="0" smtClean="0">
                    <a:latin typeface="+mn-ea"/>
                    <a:ea typeface="+mn-ea"/>
                  </a:rPr>
                  <a:t>を満たす確率</a:t>
                </a:r>
                <a:endParaRPr kumimoji="1" lang="ja-JP" altLang="en-US" sz="4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79719"/>
                <a:ext cx="10515600" cy="1325563"/>
              </a:xfrm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+mn-ea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を与えると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ja-JP" altLang="en-US" sz="3600" b="1" i="1" smtClean="0">
                                <a:latin typeface="Cambria Math" panose="02040503050406030204" pitchFamily="18" charset="0"/>
                              </a:rPr>
                              <m:t>𝓜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𝑷𝒂𝒕𝒉𝒔</m:t>
                            </m:r>
                          </m:e>
                          <m:sub>
                            <m:r>
                              <a:rPr lang="ja-JP" altLang="en-US" sz="3600" b="1" i="1" smtClean="0">
                                <a:latin typeface="Cambria Math" panose="02040503050406030204" pitchFamily="18" charset="0"/>
                              </a:rPr>
                              <m:t>𝓜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𝓛</m:t>
                        </m:r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ja-JP" altLang="en-US" sz="3600" b="1" i="1" smtClean="0">
                                    <a:latin typeface="Cambria Math" panose="02040503050406030204" pitchFamily="18" charset="0"/>
                                  </a:rPr>
                                  <m:t>𝓜</m:t>
                                </m:r>
                              </m:sub>
                              <m:sup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r>
                  <a:rPr lang="ja-JP" altLang="en-US" sz="3600" b="1" dirty="0" err="1" smtClean="0"/>
                  <a:t>は可測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Def</a:t>
                </a:r>
              </a:p>
              <a:p>
                <a:pPr marL="0" indent="0">
                  <a:buNone/>
                </a:pPr>
                <a:r>
                  <a:rPr lang="ja-JP" altLang="en-US" sz="3600" b="1" dirty="0"/>
                  <a:t>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ja-JP" altLang="en-US" sz="3600" b="1" dirty="0" smtClean="0"/>
                  <a:t>のもとで</a:t>
                </a: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が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を満たす確率は</a:t>
                </a: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)≔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d>
                      <m:dPr>
                        <m:begChr m:val="{"/>
                        <m:endChr m:val="}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ja-JP" altLang="en-US" sz="3600" b="1" i="1" smtClean="0">
                                <a:latin typeface="Cambria Math" panose="02040503050406030204" pitchFamily="18" charset="0"/>
                              </a:rPr>
                              <m:t>𝓜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𝑷𝒂𝒕𝒉𝒔</m:t>
                            </m:r>
                          </m:e>
                          <m:sub>
                            <m:r>
                              <a:rPr lang="ja-JP" altLang="en-US" sz="3600" b="1" i="1" smtClean="0">
                                <a:latin typeface="Cambria Math" panose="02040503050406030204" pitchFamily="18" charset="0"/>
                              </a:rPr>
                              <m:t>𝓜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𝓛</m:t>
                        </m:r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ja-JP" altLang="en-US" sz="3600" b="1" i="1" smtClean="0">
                                    <a:latin typeface="Cambria Math" panose="02040503050406030204" pitchFamily="18" charset="0"/>
                                  </a:rPr>
                                  <m:t>𝓜</m:t>
                                </m:r>
                              </m:sub>
                              <m:sup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</m:d>
                  </m:oMath>
                </a14:m>
                <a:r>
                  <a:rPr lang="en-US" altLang="ja-JP" sz="3600" b="1" dirty="0" smtClean="0"/>
                  <a:t> </a:t>
                </a:r>
              </a:p>
              <a:p>
                <a:pPr marL="0" indent="0">
                  <a:buNone/>
                </a:pP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4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5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+mn-ea"/>
                <a:ea typeface="+mn-ea"/>
              </a:rPr>
              <a:t>特別</a:t>
            </a:r>
            <a:r>
              <a:rPr lang="ja-JP" altLang="en-US" sz="4000" b="1" dirty="0" smtClean="0">
                <a:latin typeface="+mn-ea"/>
                <a:ea typeface="+mn-ea"/>
              </a:rPr>
              <a:t>な例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状態集合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ja-JP" altLang="en-US" sz="3600" b="1" dirty="0" smtClean="0"/>
                  <a:t>を与えて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600" b="1" dirty="0" smtClean="0"/>
                  <a:t>を方策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ja-JP" altLang="en-US" sz="3600" b="1" dirty="0" smtClean="0"/>
                  <a:t>のもとで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状態集合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ja-JP" altLang="en-US" sz="3600" b="1" dirty="0" smtClean="0"/>
                  <a:t>にやがて到達する確率と表記</a:t>
                </a:r>
                <a:r>
                  <a:rPr lang="en-US" altLang="ja-JP" sz="3600" b="1" dirty="0" smtClean="0"/>
                  <a:t> </a:t>
                </a:r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※</a:t>
                </a:r>
                <a:r>
                  <a:rPr lang="ja-JP" altLang="en-US" sz="3600" b="1" dirty="0" smtClean="0"/>
                  <a:t>方策のもとでの</a:t>
                </a:r>
                <a:r>
                  <a:rPr lang="en-US" altLang="ja-JP" sz="3600" b="1" dirty="0" smtClean="0"/>
                  <a:t>MDP</a:t>
                </a:r>
                <a:r>
                  <a:rPr lang="ja-JP" altLang="en-US" sz="3600" b="1" dirty="0"/>
                  <a:t>の</a:t>
                </a:r>
                <a:r>
                  <a:rPr lang="ja-JP" altLang="en-US" sz="3600" b="1" dirty="0" smtClean="0"/>
                  <a:t>確率測度や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式の可測性の詳細は</a:t>
                </a:r>
                <a:r>
                  <a:rPr lang="en-US" altLang="ja-JP" sz="3600" b="1" dirty="0" smtClean="0"/>
                  <a:t>[13]</a:t>
                </a:r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6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039761"/>
            <a:ext cx="12192000" cy="751575"/>
          </a:xfrm>
        </p:spPr>
        <p:txBody>
          <a:bodyPr>
            <a:noAutofit/>
          </a:bodyPr>
          <a:lstStyle/>
          <a:p>
            <a: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Ⅲ. PROBLEM FORMULATION</a:t>
            </a:r>
            <a:endParaRPr lang="en-US" altLang="ja-JP" sz="36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smtClean="0">
                <a:latin typeface="+mn-ea"/>
                <a:ea typeface="+mn-ea"/>
              </a:rPr>
              <a:t>LTL</a:t>
            </a:r>
            <a:r>
              <a:rPr lang="ja-JP" altLang="en-US" sz="4000" b="1" dirty="0" smtClean="0">
                <a:latin typeface="+mn-ea"/>
                <a:ea typeface="+mn-ea"/>
              </a:rPr>
              <a:t>式の仮定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𝚷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𝓛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原子命題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𝚷</m:t>
                    </m:r>
                  </m:oMath>
                </a14:m>
                <a:r>
                  <a:rPr lang="ja-JP" altLang="en-US" sz="3600" b="1" dirty="0" smtClean="0"/>
                  <a:t>を用いて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を表記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LTL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式の仮定 </a:t>
                </a: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𝚷</m:t>
                    </m:r>
                  </m:oMath>
                </a14:m>
                <a:r>
                  <a:rPr lang="en-US" altLang="ja-JP" sz="3600" b="1" dirty="0" smtClean="0"/>
                  <a:t> : optimizing proposition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altLang="ja-JP" sz="3600" b="1" dirty="0" smtClean="0"/>
                  <a:t> : LTL</a:t>
                </a:r>
                <a:r>
                  <a:rPr lang="ja-JP" altLang="en-US" sz="3600" b="1" dirty="0" smtClean="0"/>
                  <a:t>式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ja-JP" altLang="en-US" sz="3600" b="1" dirty="0" smtClean="0"/>
                  <a:t>が無限回真になり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ja-JP" altLang="en-US" sz="3600" b="1" dirty="0" smtClean="0"/>
                  <a:t>が真であるような要求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方策の集合の定義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すべての方策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600" b="1" dirty="0" smtClean="0"/>
                  <a:t>の集合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en-US" altLang="ja-JP" sz="3600" b="1" dirty="0" smtClean="0"/>
                  <a:t> : LTL</a:t>
                </a:r>
                <a:r>
                  <a:rPr lang="ja-JP" altLang="en-US" sz="3600" b="1" dirty="0" smtClean="0"/>
                  <a:t>式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を満たす確率が最大となる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:r>
                  <a:rPr lang="ja-JP" altLang="en-US" sz="3600" b="1" dirty="0" smtClean="0"/>
                  <a:t>　</a:t>
                </a:r>
                <a:r>
                  <a:rPr lang="en-US" altLang="ja-JP" sz="3600" b="1" dirty="0"/>
                  <a:t> </a:t>
                </a:r>
                <a:r>
                  <a:rPr lang="ja-JP" altLang="en-US" sz="3600" b="1" dirty="0" smtClean="0"/>
                  <a:t>すべての方策の集合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のとき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𝑷𝒓</m:t>
                          </m:r>
                        </m:e>
                        <m:sub>
                          <m:r>
                            <a:rPr lang="ja-JP" altLang="en-US" sz="3600" b="1" i="1" smtClean="0">
                              <a:latin typeface="Cambria Math" panose="02040503050406030204" pitchFamily="18" charset="0"/>
                            </a:rPr>
                            <m:t>𝓜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ja-JP" altLang="en-US" sz="3600" b="1" i="1" smtClean="0">
                                  <a:latin typeface="Cambria Math" panose="02040503050406030204" pitchFamily="18" charset="0"/>
                                </a:rPr>
                                <m:t>𝕄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ja-JP" altLang="en-US" sz="3600" b="1" i="1" smtClean="0">
                                  <a:latin typeface="Cambria Math" panose="02040503050406030204" pitchFamily="18" charset="0"/>
                                </a:rPr>
                                <m:t>𝓜</m:t>
                              </m:r>
                            </m:sub>
                            <m:sup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が成立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/>
                  <a:t>※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d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sz="3600" b="1" dirty="0" smtClean="0"/>
                  <a:t>とする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0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目的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ja-JP" altLang="en-US" sz="3600" b="1" dirty="0" smtClean="0"/>
                  <a:t>を満たす確率を最大化し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　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→</a:t>
                </a: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[18],[19]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で示されている</a:t>
                </a:r>
                <a:endParaRPr lang="en-US" altLang="ja-JP" sz="36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ja-JP" altLang="en-US" sz="3600" b="1" dirty="0" smtClean="0"/>
                  <a:t>を満たす状態へ訪れる間のコストの期待値を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最小化するような最適方策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を得る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ja-JP" alt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𝓛</m:t>
                        </m:r>
                        <m:d>
                          <m:dPr>
                            <m:ctrlPr>
                              <a:rPr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　　原子命題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ja-JP" altLang="en-US" sz="3600" b="1" dirty="0" smtClean="0"/>
                  <a:t>が真となる状態集合のこと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:r>
                  <a:rPr lang="ja-JP" altLang="en-US" sz="3600" b="1" dirty="0" smtClean="0"/>
                  <a:t>　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に到達する</a:t>
                </a: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cycle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で考える</a:t>
                </a:r>
                <a:r>
                  <a:rPr lang="ja-JP" altLang="en-US" sz="3600" b="1" dirty="0" smtClean="0"/>
                  <a:t>　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smtClean="0">
                <a:latin typeface="+mn-ea"/>
                <a:ea typeface="+mn-ea"/>
              </a:rPr>
              <a:t>cycle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初期状態から始まり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600" b="1" dirty="0"/>
                  <a:t>最初</a:t>
                </a:r>
                <a:r>
                  <a:rPr lang="ja-JP" altLang="en-US" sz="3600" b="1" dirty="0" smtClean="0"/>
                  <a:t>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ja-JP" altLang="en-US" sz="3600" b="1" dirty="0" err="1" smtClean="0"/>
                  <a:t>に到</a:t>
                </a:r>
                <a:r>
                  <a:rPr lang="ja-JP" altLang="en-US" sz="3600" b="1" dirty="0" smtClean="0"/>
                  <a:t>着する有限パス </a:t>
                </a:r>
                <a:r>
                  <a:rPr lang="en-US" altLang="ja-JP" sz="3600" b="1" dirty="0" smtClean="0"/>
                  <a:t>: the first cycle</a:t>
                </a:r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the first cycle</a:t>
                </a:r>
                <a:r>
                  <a:rPr lang="ja-JP" altLang="en-US" sz="3600" b="1" dirty="0" err="1" smtClean="0"/>
                  <a:t>が完</a:t>
                </a:r>
                <a:r>
                  <a:rPr lang="ja-JP" altLang="en-US" sz="3600" b="1" dirty="0" smtClean="0"/>
                  <a:t>了したあとに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2</a:t>
                </a:r>
                <a:r>
                  <a:rPr lang="ja-JP" altLang="en-US" sz="3600" b="1" dirty="0" smtClean="0"/>
                  <a:t>度目に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ja-JP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ja-JP" altLang="en-US" sz="3600" b="1" dirty="0" err="1" smtClean="0"/>
                  <a:t>に到</a:t>
                </a:r>
                <a:r>
                  <a:rPr lang="ja-JP" altLang="en-US" sz="3600" b="1" dirty="0" smtClean="0"/>
                  <a:t>着する有限パス </a:t>
                </a:r>
                <a:r>
                  <a:rPr lang="en-US" altLang="ja-JP" sz="3600" b="1" dirty="0" smtClean="0"/>
                  <a:t>: the second cycle</a:t>
                </a:r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ja-JP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000" b="1" i="1" smtClean="0">
                          <a:latin typeface="Cambria Math" panose="02040503050406030204" pitchFamily="18" charset="0"/>
                        </a:rPr>
                        <m:t>𝒔𝒐</m:t>
                      </m:r>
                      <m:r>
                        <a:rPr lang="en-US" altLang="ja-JP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000" b="1" i="1" smtClean="0">
                          <a:latin typeface="Cambria Math" panose="02040503050406030204" pitchFamily="18" charset="0"/>
                        </a:rPr>
                        <m:t>𝒐𝒏</m:t>
                      </m:r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/>
          <p:cNvSpPr/>
          <p:nvPr/>
        </p:nvSpPr>
        <p:spPr>
          <a:xfrm flipH="1">
            <a:off x="4564291" y="4854123"/>
            <a:ext cx="108402" cy="108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 flipH="1">
            <a:off x="4564291" y="5118442"/>
            <a:ext cx="108402" cy="108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 flipH="1">
            <a:off x="4564291" y="5382761"/>
            <a:ext cx="108402" cy="108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制御</a:t>
            </a:r>
            <a:r>
              <a:rPr lang="ja-JP" altLang="en-US" sz="4000" b="1" dirty="0">
                <a:latin typeface="+mn-ea"/>
                <a:ea typeface="+mn-ea"/>
              </a:rPr>
              <a:t>対象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lang="ja-JP" altLang="en-US" sz="3600" b="1" dirty="0" smtClean="0"/>
              <a:t>対象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環境モニタリング</a:t>
            </a:r>
            <a:r>
              <a:rPr lang="ja-JP" altLang="en-US" sz="3600" b="1" dirty="0" smtClean="0"/>
              <a:t>や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データ収集</a:t>
            </a:r>
            <a:r>
              <a:rPr lang="ja-JP" altLang="en-US" sz="3600" b="1" dirty="0" smtClean="0"/>
              <a:t>などの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永続的なタスク</a:t>
            </a:r>
            <a:r>
              <a:rPr lang="ja-JP" altLang="en-US" sz="3600" b="1" dirty="0" smtClean="0"/>
              <a:t>を必要とする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ロボット</a:t>
            </a:r>
            <a:endParaRPr lang="en-US" altLang="ja-JP" sz="3600" b="1" dirty="0" smtClean="0">
              <a:solidFill>
                <a:srgbClr val="FF0000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42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latin typeface="+mn-ea"/>
                <a:ea typeface="+mn-ea"/>
              </a:rPr>
              <a:t>c</a:t>
            </a:r>
            <a:r>
              <a:rPr kumimoji="1" lang="en-US" altLang="ja-JP" sz="4000" b="1" dirty="0" smtClean="0">
                <a:latin typeface="+mn-ea"/>
                <a:ea typeface="+mn-ea"/>
              </a:rPr>
              <a:t>ycle</a:t>
            </a:r>
            <a:r>
              <a:rPr kumimoji="1" lang="ja-JP" altLang="en-US" sz="4000" b="1" dirty="0" smtClean="0">
                <a:latin typeface="+mn-ea"/>
                <a:ea typeface="+mn-ea"/>
              </a:rPr>
              <a:t>数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パス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ja-JP" altLang="en-US" sz="3600" b="1" dirty="0" smtClean="0"/>
                  <a:t>を与えると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𝓜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600" b="1" dirty="0" smtClean="0"/>
                  <a:t>を</a:t>
                </a:r>
                <a:r>
                  <a:rPr lang="en-US" altLang="ja-JP" sz="3600" b="1" dirty="0" smtClean="0"/>
                  <a:t>stage N</a:t>
                </a:r>
                <a:r>
                  <a:rPr lang="ja-JP" altLang="en-US" sz="3600" b="1" dirty="0" err="1" smtClean="0"/>
                  <a:t>までの</a:t>
                </a:r>
                <a:r>
                  <a:rPr lang="en-US" altLang="ja-JP" sz="3600" b="1" dirty="0" smtClean="0"/>
                  <a:t>cycle</a:t>
                </a:r>
                <a:r>
                  <a:rPr lang="ja-JP" altLang="en-US" sz="3600" b="1" dirty="0" smtClean="0"/>
                  <a:t>回数とする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⇒</a:t>
                </a:r>
                <a:r>
                  <a:rPr lang="en-US" altLang="ja-JP" sz="3600" b="1" dirty="0" smtClean="0"/>
                  <a:t>N+1</a:t>
                </a:r>
                <a:r>
                  <a:rPr lang="ja-JP" altLang="en-US" sz="3600" b="1" dirty="0" err="1" smtClean="0"/>
                  <a:t>で完</a:t>
                </a:r>
                <a:r>
                  <a:rPr lang="ja-JP" altLang="en-US" sz="3600" b="1" dirty="0" smtClean="0"/>
                  <a:t>了した</a:t>
                </a:r>
                <a:r>
                  <a:rPr lang="en-US" altLang="ja-JP" sz="3600" b="1" dirty="0" smtClean="0"/>
                  <a:t>cycle</a:t>
                </a:r>
                <a:r>
                  <a:rPr lang="ja-JP" altLang="en-US" sz="3600" b="1" dirty="0" smtClean="0"/>
                  <a:t>の総数と定義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初期状態で</a:t>
                </a:r>
                <a:r>
                  <a:rPr lang="en-US" altLang="ja-JP" sz="3600" b="1" dirty="0" smtClean="0"/>
                  <a:t>cycle</a:t>
                </a:r>
                <a:r>
                  <a:rPr lang="ja-JP" altLang="en-US" sz="3600" b="1" dirty="0" smtClean="0"/>
                  <a:t>回数は</a:t>
                </a:r>
                <a:r>
                  <a:rPr lang="en-US" altLang="ja-JP" sz="3600" b="1" dirty="0" smtClean="0"/>
                  <a:t>1</a:t>
                </a:r>
                <a:r>
                  <a:rPr lang="ja-JP" altLang="en-US" sz="3600" b="1" dirty="0" smtClean="0"/>
                  <a:t>から始める</a:t>
                </a:r>
                <a:r>
                  <a:rPr lang="en-US" altLang="ja-JP" sz="3600" b="1" dirty="0" smtClean="0"/>
                  <a:t>)</a:t>
                </a:r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⇒</a:t>
                </a:r>
                <a:r>
                  <a:rPr lang="en-US" altLang="ja-JP" sz="3600" b="1" dirty="0" smtClean="0"/>
                  <a:t>average cost per cycles(ACPC)</a:t>
                </a:r>
                <a:r>
                  <a:rPr lang="ja-JP" altLang="en-US" sz="3600" b="1" dirty="0" smtClean="0"/>
                  <a:t>を用いる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4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smtClean="0">
                <a:latin typeface="+mn-ea"/>
                <a:ea typeface="+mn-ea"/>
              </a:rPr>
              <a:t>ACPC</a:t>
            </a:r>
            <a:r>
              <a:rPr kumimoji="1" lang="ja-JP" altLang="en-US" sz="4000" b="1" dirty="0" smtClean="0">
                <a:latin typeface="+mn-ea"/>
                <a:ea typeface="+mn-ea"/>
              </a:rPr>
              <a:t>の最小化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Problem Ⅲ.1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MDP 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と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ja-JP" altLang="en-US" sz="3600" b="1" dirty="0" smtClean="0"/>
                  <a:t>を考えて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𝒊𝒎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𝒔𝒖𝒑</m:t>
                            </m:r>
                          </m:e>
                        </m:mr>
                        <m:m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mr>
                      </m:m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3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3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3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ja-JP" altLang="en-US" sz="3600" b="1" i="1" smtClean="0">
                                          <a:latin typeface="Cambria Math" panose="02040503050406030204" pitchFamily="18" charset="0"/>
                                        </a:rPr>
                                        <m:t>𝓜</m:t>
                                      </m:r>
                                    </m:sub>
                                    <m:sup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sup>
                                  </m:sSubSup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ja-JP" altLang="en-US" sz="3600" b="1" i="1" smtClean="0">
                              <a:latin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ja-JP" altLang="en-US" sz="3600" b="1" i="1" smtClean="0">
                                      <a:latin typeface="Cambria Math" panose="02040503050406030204" pitchFamily="18" charset="0"/>
                                    </a:rPr>
                                    <m:t>𝓜</m:t>
                                  </m:r>
                                </m:sub>
                                <m:sup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を最小化する</a:t>
                </a:r>
                <a:r>
                  <a:rPr lang="ja-JP" altLang="en-US" sz="3600" b="1" dirty="0" smtClean="0"/>
                  <a:t>政策を見つけたい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※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･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600" b="1" dirty="0" smtClean="0"/>
                  <a:t>は期待値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</p:txBody>
          </p:sp>
        </mc:Choice>
        <mc:Fallback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7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余談</a:t>
            </a:r>
            <a:r>
              <a:rPr kumimoji="1" lang="en-US" altLang="ja-JP" sz="4000" b="1" dirty="0" smtClean="0">
                <a:latin typeface="+mn-ea"/>
                <a:ea typeface="+mn-ea"/>
              </a:rPr>
              <a:t>(?)ACPS</a:t>
            </a:r>
            <a:r>
              <a:rPr kumimoji="1" lang="ja-JP" altLang="en-US" sz="4000" b="1" dirty="0" smtClean="0">
                <a:latin typeface="+mn-ea"/>
                <a:ea typeface="+mn-ea"/>
              </a:rPr>
              <a:t>の最小化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Problem Ⅲ.1</a:t>
                </a:r>
                <a:r>
                  <a:rPr lang="ja-JP" altLang="en-US" sz="3600" b="1" dirty="0" smtClean="0"/>
                  <a:t>の</a:t>
                </a:r>
                <a:r>
                  <a:rPr lang="en-US" altLang="ja-JP" sz="3600" b="1" dirty="0" smtClean="0"/>
                  <a:t>ACPC</a:t>
                </a:r>
                <a:r>
                  <a:rPr lang="ja-JP" altLang="en-US" sz="3600" b="1" dirty="0" smtClean="0"/>
                  <a:t>は通常の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average cost per stage(ACPS)</a:t>
                </a:r>
                <a:r>
                  <a:rPr lang="ja-JP" altLang="en-US" sz="3600" b="1" dirty="0" smtClean="0"/>
                  <a:t>と関連がある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ACPS</a:t>
                </a:r>
                <a:r>
                  <a:rPr lang="ja-JP" altLang="en-US" sz="3600" b="1" dirty="0" smtClean="0"/>
                  <a:t>は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ja-JP" altLang="en-US" sz="3600" b="1" dirty="0" smtClean="0"/>
                  <a:t>において以下の式を最小化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𝒊𝒎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𝒔𝒖𝒑</m:t>
                            </m:r>
                          </m:e>
                        </m:mr>
                        <m:m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mr>
                      </m:m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3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3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3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cycle</a:t>
                </a:r>
                <a:r>
                  <a:rPr lang="ja-JP" altLang="en-US" sz="3600" b="1" dirty="0" smtClean="0"/>
                  <a:t>の数の代わりに</a:t>
                </a:r>
                <a:r>
                  <a:rPr lang="en-US" altLang="ja-JP" sz="3600" b="1" dirty="0" smtClean="0"/>
                  <a:t>stage</a:t>
                </a:r>
                <a:r>
                  <a:rPr lang="ja-JP" altLang="en-US" sz="3600" b="1" dirty="0" smtClean="0"/>
                  <a:t>の数で分割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7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余談</a:t>
            </a:r>
            <a:r>
              <a:rPr kumimoji="1" lang="en-US" altLang="ja-JP" sz="4000" b="1" dirty="0" smtClean="0">
                <a:latin typeface="+mn-ea"/>
                <a:ea typeface="+mn-ea"/>
              </a:rPr>
              <a:t>(?)ACPC</a:t>
            </a:r>
            <a:r>
              <a:rPr kumimoji="1" lang="ja-JP" altLang="en-US" sz="4000" b="1" dirty="0" smtClean="0">
                <a:latin typeface="+mn-ea"/>
                <a:ea typeface="+mn-ea"/>
              </a:rPr>
              <a:t>と</a:t>
            </a:r>
            <a:r>
              <a:rPr kumimoji="1" lang="en-US" altLang="ja-JP" sz="4000" b="1" dirty="0" smtClean="0">
                <a:latin typeface="+mn-ea"/>
                <a:ea typeface="+mn-ea"/>
              </a:rPr>
              <a:t>ACPS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データ収集ミッション</a:t>
                </a:r>
                <a:r>
                  <a:rPr lang="en-US" altLang="ja-JP" sz="3600" b="1" dirty="0" smtClean="0"/>
                  <a:t>[22]</a:t>
                </a:r>
                <a:r>
                  <a:rPr lang="ja-JP" altLang="en-US" sz="3600" b="1" dirty="0" smtClean="0"/>
                  <a:t>において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エージェントは何度もデータを収集し</a:t>
                </a:r>
                <a:r>
                  <a:rPr lang="en-US" altLang="ja-JP" sz="3600" b="1" dirty="0" smtClean="0"/>
                  <a:t>, </a:t>
                </a:r>
                <a:r>
                  <a:rPr lang="ja-JP" altLang="en-US" sz="3600" b="1" dirty="0" smtClean="0"/>
                  <a:t>送る必要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ja-JP" sz="3600" b="1" dirty="0" smtClean="0"/>
                  <a:t> : </a:t>
                </a:r>
                <a:r>
                  <a:rPr lang="ja-JP" altLang="en-US" sz="3600" b="1" dirty="0" smtClean="0"/>
                  <a:t>データを送る場所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Prob. Ⅲ.1</a:t>
                </a:r>
                <a:r>
                  <a:rPr lang="ja-JP" altLang="en-US" sz="3600" b="1" dirty="0" smtClean="0"/>
                  <a:t>はデータ送信間のコストの期待値を最小化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余談</a:t>
            </a:r>
            <a:r>
              <a:rPr kumimoji="1" lang="en-US" altLang="ja-JP" sz="4000" b="1" dirty="0" smtClean="0">
                <a:latin typeface="+mn-ea"/>
                <a:ea typeface="+mn-ea"/>
              </a:rPr>
              <a:t>(?)ACPC</a:t>
            </a:r>
            <a:r>
              <a:rPr kumimoji="1" lang="ja-JP" altLang="en-US" sz="4000" b="1" dirty="0" smtClean="0">
                <a:latin typeface="+mn-ea"/>
                <a:ea typeface="+mn-ea"/>
              </a:rPr>
              <a:t>と</a:t>
            </a:r>
            <a:r>
              <a:rPr kumimoji="1" lang="en-US" altLang="ja-JP" sz="4000" b="1" dirty="0" smtClean="0">
                <a:latin typeface="+mn-ea"/>
                <a:ea typeface="+mn-ea"/>
              </a:rPr>
              <a:t>ACPS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169773"/>
            <a:ext cx="11208658" cy="56882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600" b="1" dirty="0" smtClean="0"/>
              <a:t>average cost per stage</a:t>
            </a:r>
            <a:r>
              <a:rPr lang="ja-JP" altLang="en-US" sz="3600" b="1" dirty="0" smtClean="0"/>
              <a:t>問題の定式化は</a:t>
            </a:r>
            <a:r>
              <a:rPr lang="en-US" altLang="ja-JP" sz="3600" b="1" dirty="0" smtClean="0"/>
              <a:t>, </a:t>
            </a:r>
            <a:r>
              <a:rPr lang="ja-JP" altLang="en-US" sz="3600" b="1" dirty="0"/>
              <a:t>一般的</a:t>
            </a:r>
            <a:r>
              <a:rPr lang="ja-JP" altLang="en-US" sz="3600" b="1" dirty="0" smtClean="0"/>
              <a:t>に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 smtClean="0"/>
              <a:t>コストを</a:t>
            </a:r>
            <a:r>
              <a:rPr lang="en-US" altLang="ja-JP" sz="3600" b="1" dirty="0" smtClean="0"/>
              <a:t>LTL</a:t>
            </a:r>
            <a:r>
              <a:rPr lang="ja-JP" altLang="en-US" sz="3600" b="1" dirty="0"/>
              <a:t>仕様</a:t>
            </a:r>
            <a:r>
              <a:rPr lang="ja-JP" altLang="en-US" sz="3600" b="1" dirty="0" smtClean="0"/>
              <a:t>を満たすように最小化しない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 smtClean="0"/>
              <a:t>ということ</a:t>
            </a:r>
            <a:r>
              <a:rPr lang="ja-JP" altLang="en-US" sz="3600" b="1" dirty="0"/>
              <a:t>で</a:t>
            </a:r>
            <a:r>
              <a:rPr lang="en-US" altLang="ja-JP" sz="3600" b="1" dirty="0" smtClean="0"/>
              <a:t>, </a:t>
            </a:r>
            <a:r>
              <a:rPr lang="ja-JP" altLang="en-US" sz="3600" b="1" dirty="0" smtClean="0"/>
              <a:t>意味がない</a:t>
            </a:r>
            <a:endParaRPr lang="en-US" altLang="ja-JP" sz="3600" b="1" dirty="0" smtClean="0"/>
          </a:p>
          <a:p>
            <a:pPr marL="0" indent="0">
              <a:buNone/>
            </a:pPr>
            <a:endParaRPr lang="en-US" altLang="ja-JP" sz="3600" b="1" dirty="0"/>
          </a:p>
          <a:p>
            <a:pPr marL="0" indent="0">
              <a:buNone/>
            </a:pPr>
            <a:r>
              <a:rPr lang="ja-JP" altLang="en-US" sz="3600" b="1" dirty="0" smtClean="0"/>
              <a:t>⇒</a:t>
            </a:r>
            <a:r>
              <a:rPr lang="en-US" altLang="ja-JP" sz="3600" b="1" dirty="0" smtClean="0"/>
              <a:t>Section Ⅳ. </a:t>
            </a:r>
            <a:r>
              <a:rPr lang="ja-JP" altLang="en-US" sz="3600" b="1" dirty="0" smtClean="0"/>
              <a:t>で</a:t>
            </a:r>
            <a:r>
              <a:rPr lang="en-US" altLang="ja-JP" sz="3600" b="1" dirty="0" smtClean="0"/>
              <a:t>ACPC</a:t>
            </a:r>
            <a:r>
              <a:rPr lang="ja-JP" altLang="en-US" sz="3600" b="1" dirty="0" smtClean="0"/>
              <a:t>と</a:t>
            </a:r>
            <a:r>
              <a:rPr lang="en-US" altLang="ja-JP" sz="3600" b="1" dirty="0" smtClean="0"/>
              <a:t>ACPS</a:t>
            </a:r>
            <a:r>
              <a:rPr lang="ja-JP" altLang="en-US" sz="3600" b="1" dirty="0" smtClean="0"/>
              <a:t>のつながりを記述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3816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余談</a:t>
            </a:r>
            <a:r>
              <a:rPr kumimoji="1" lang="en-US" altLang="ja-JP" sz="4000" b="1" dirty="0" smtClean="0">
                <a:latin typeface="+mn-ea"/>
                <a:ea typeface="+mn-ea"/>
              </a:rPr>
              <a:t>(?)ACPC</a:t>
            </a:r>
            <a:r>
              <a:rPr kumimoji="1" lang="ja-JP" altLang="en-US" sz="4000" b="1" dirty="0" smtClean="0">
                <a:latin typeface="+mn-ea"/>
                <a:ea typeface="+mn-ea"/>
              </a:rPr>
              <a:t>と</a:t>
            </a:r>
            <a:r>
              <a:rPr kumimoji="1" lang="en-US" altLang="ja-JP" sz="4000" b="1" dirty="0" smtClean="0">
                <a:latin typeface="+mn-ea"/>
                <a:ea typeface="+mn-ea"/>
              </a:rPr>
              <a:t>ACPS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Remark Ⅲ.2(</a:t>
                </a:r>
                <a:r>
                  <a:rPr lang="ja-JP" altLang="en-US" sz="3600" b="1" dirty="0" smtClean="0"/>
                  <a:t>最適化基準</a:t>
                </a:r>
                <a:r>
                  <a:rPr lang="en-US" altLang="ja-JP" sz="36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条件付き期待値および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式の形は</a:t>
                </a:r>
                <a:r>
                  <a:rPr lang="en-US" altLang="ja-JP" sz="3600" b="1" dirty="0" smtClean="0"/>
                  <a:t>, Prob. Ⅲ.1</a:t>
                </a:r>
                <a:r>
                  <a:rPr lang="ja-JP" altLang="en-US" sz="3600" b="1" dirty="0" smtClean="0"/>
                  <a:t>が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十分満たされるように選択される</a:t>
                </a:r>
                <a:r>
                  <a:rPr lang="en-US" altLang="ja-JP" sz="36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式</a:t>
                </a:r>
                <a:r>
                  <a:rPr lang="en-US" altLang="ja-JP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3600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ja-JP" sz="3600" b="1" dirty="0" smtClean="0"/>
                  <a:t>)</a:t>
                </a:r>
                <a:r>
                  <a:rPr lang="ja-JP" altLang="en-US" sz="3600" b="1" dirty="0" smtClean="0"/>
                  <a:t>の一部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ja-JP" altLang="en-US" sz="3600" b="1" dirty="0" smtClean="0"/>
                  <a:t>は無限回真になり</a:t>
                </a:r>
                <a:r>
                  <a:rPr lang="en-US" altLang="ja-JP" sz="3600" b="1" dirty="0" smtClean="0"/>
                  <a:t>, </a:t>
                </a:r>
                <a:r>
                  <a:rPr lang="ja-JP" altLang="en-US" sz="3600" b="1" dirty="0" smtClean="0"/>
                  <a:t>それは有限解を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持つための</a:t>
                </a:r>
                <a:r>
                  <a:rPr lang="en-US" altLang="ja-JP" sz="3600" b="1" dirty="0" smtClean="0"/>
                  <a:t>Prob. Ⅲ.1</a:t>
                </a:r>
                <a:r>
                  <a:rPr lang="ja-JP" altLang="en-US" sz="3600" b="1" dirty="0" smtClean="0"/>
                  <a:t>に対する必要条件である</a:t>
                </a:r>
                <a:r>
                  <a:rPr lang="en-US" altLang="ja-JP" sz="3600" b="1" dirty="0" smtClean="0"/>
                  <a:t>.</a:t>
                </a:r>
              </a:p>
              <a:p>
                <a:pPr marL="0" indent="0">
                  <a:buNone/>
                </a:pP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4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039761"/>
            <a:ext cx="12192000" cy="751575"/>
          </a:xfrm>
        </p:spPr>
        <p:txBody>
          <a:bodyPr>
            <a:noAutofit/>
          </a:bodyPr>
          <a:lstStyle/>
          <a:p>
            <a: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Ⅳ. SOLVING THE AVERAGE COST PER CYCLE PROBLEM</a:t>
            </a:r>
            <a:endParaRPr lang="en-US" altLang="ja-JP" sz="36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概要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Section Ⅳ.</a:t>
                </a:r>
                <a:r>
                  <a:rPr lang="ja-JP" altLang="en-US" sz="3600" b="1" dirty="0" smtClean="0"/>
                  <a:t>では</a:t>
                </a:r>
                <a:r>
                  <a:rPr lang="en-US" altLang="ja-JP" sz="3600" b="1" dirty="0" smtClean="0"/>
                  <a:t>, </a:t>
                </a:r>
                <a:r>
                  <a:rPr lang="en-US" altLang="ja-JP" sz="3600" b="1" dirty="0" smtClean="0">
                    <a:solidFill>
                      <a:srgbClr val="FF0000"/>
                    </a:solidFill>
                  </a:rPr>
                  <a:t>LTL</a:t>
                </a:r>
                <a:r>
                  <a:rPr lang="ja-JP" altLang="en-US" sz="3600" b="1" dirty="0" smtClean="0">
                    <a:solidFill>
                      <a:srgbClr val="FF0000"/>
                    </a:solidFill>
                  </a:rPr>
                  <a:t>式なし</a:t>
                </a:r>
                <a:r>
                  <a:rPr lang="ja-JP" altLang="en-US" sz="3600" b="1" dirty="0" smtClean="0"/>
                  <a:t>の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average cost per cycle</a:t>
                </a:r>
                <a:r>
                  <a:rPr lang="ja-JP" altLang="en-US" sz="3600" b="1" dirty="0" smtClean="0"/>
                  <a:t>の解法を開発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(Prob. Ⅲ.1</a:t>
                </a:r>
                <a:r>
                  <a:rPr lang="ja-JP" altLang="en-US" sz="3600" b="1" dirty="0" smtClean="0"/>
                  <a:t>で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𝕄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を必要としない</a:t>
                </a:r>
                <a:r>
                  <a:rPr lang="en-US" altLang="ja-JP" sz="3600" b="1" dirty="0" smtClean="0"/>
                  <a:t>)</a:t>
                </a:r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Section Ⅴ. </a:t>
                </a:r>
                <a:r>
                  <a:rPr lang="ja-JP" altLang="en-US" sz="3600" b="1" dirty="0" smtClean="0"/>
                  <a:t>で</a:t>
                </a:r>
                <a:r>
                  <a:rPr lang="en-US" altLang="ja-JP" sz="3600" b="1" dirty="0" smtClean="0"/>
                  <a:t>LTL</a:t>
                </a:r>
                <a:r>
                  <a:rPr lang="ja-JP" altLang="en-US" sz="3600" b="1" dirty="0" smtClean="0"/>
                  <a:t>仕様を使えるように拡張</a:t>
                </a:r>
                <a:endParaRPr lang="en-US" altLang="ja-JP" sz="3600" b="1" dirty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039761"/>
            <a:ext cx="12192000" cy="751575"/>
          </a:xfrm>
        </p:spPr>
        <p:txBody>
          <a:bodyPr>
            <a:noAutofit/>
          </a:bodyPr>
          <a:lstStyle/>
          <a:p>
            <a: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Ⅳ. SOLVING THE AVERAGE COST PER CYCLE PROBLEM</a:t>
            </a:r>
            <a:b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</a:br>
            <a: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A. Optimality Conditions for ACPS Problem</a:t>
            </a:r>
            <a:endParaRPr lang="en-US" altLang="ja-JP" sz="36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概要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ACPS</a:t>
                </a:r>
                <a:r>
                  <a:rPr lang="ja-JP" altLang="en-US" sz="3600" b="1" dirty="0" smtClean="0"/>
                  <a:t>問題に関する既知の結果を思い出す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⇒</a:t>
                </a:r>
                <a:r>
                  <a:rPr lang="en-US" altLang="ja-JP" sz="3600" b="1" dirty="0" smtClean="0"/>
                  <a:t>(5)</a:t>
                </a:r>
                <a:r>
                  <a:rPr lang="ja-JP" altLang="en-US" sz="3600" b="1" dirty="0" smtClean="0"/>
                  <a:t>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ja-JP" altLang="en-US" sz="3600" b="1" dirty="0" smtClean="0"/>
                  <a:t>を最小化するような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ja-JP" altLang="en-US" sz="3600" b="1" dirty="0" smtClean="0"/>
                  <a:t>に含まれる方策を見つけるという問題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詳細は</a:t>
                </a:r>
                <a:r>
                  <a:rPr lang="en-US" altLang="ja-JP" sz="3600" b="1" dirty="0" smtClean="0"/>
                  <a:t>[6],[7]</a:t>
                </a:r>
                <a:endParaRPr lang="en-US" altLang="ja-JP" sz="3600" b="1" dirty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生成する方策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lang="ja-JP" altLang="en-US" sz="3600" b="1" dirty="0" smtClean="0"/>
              <a:t>どういう方策？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FF0000"/>
                </a:solidFill>
              </a:rPr>
              <a:t>LTL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式を最大確率で満たす</a:t>
            </a:r>
            <a:r>
              <a:rPr lang="ja-JP" altLang="en-US" sz="3600" b="1" dirty="0" smtClean="0"/>
              <a:t>すべての方策において</a:t>
            </a:r>
            <a:r>
              <a:rPr lang="en-US" altLang="ja-JP" sz="3600" b="1" dirty="0" smtClean="0"/>
              <a:t>,</a:t>
            </a:r>
          </a:p>
          <a:p>
            <a:pPr marL="0" indent="0">
              <a:buNone/>
            </a:pPr>
            <a:r>
              <a:rPr lang="ja-JP" altLang="en-US" sz="3600" b="1" dirty="0" smtClean="0">
                <a:solidFill>
                  <a:srgbClr val="FF0000"/>
                </a:solidFill>
              </a:rPr>
              <a:t>特定の命題を満たす間のコストの期待値を最小化</a:t>
            </a:r>
            <a:endParaRPr lang="en-US" altLang="ja-JP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3600" b="1" dirty="0" smtClean="0"/>
              <a:t>するような方策</a:t>
            </a:r>
            <a:endParaRPr kumimoji="1" lang="en-US" altLang="ja-JP" sz="3600" b="1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701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ea"/>
                <a:ea typeface="+mn-ea"/>
              </a:rPr>
              <a:t>Weak Accessibility</a:t>
            </a:r>
            <a:r>
              <a:rPr lang="ja-JP" altLang="en-US" sz="4000" b="1" dirty="0" smtClean="0">
                <a:latin typeface="+mn-ea"/>
                <a:ea typeface="+mn-ea"/>
              </a:rPr>
              <a:t>条件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Definition Ⅳ.1(MDP</a:t>
                </a:r>
                <a:r>
                  <a:rPr lang="ja-JP" altLang="en-US" sz="3600" b="1" dirty="0" smtClean="0"/>
                  <a:t>の分類</a:t>
                </a:r>
                <a:r>
                  <a:rPr lang="en-US" altLang="ja-JP" sz="36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もし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(ⅰ)</a:t>
                </a:r>
                <a14:m>
                  <m:oMath xmlns:m="http://schemas.openxmlformats.org/officeDocument/2006/math">
                    <m:r>
                      <a:rPr lang="en-US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𝐟𝐨𝐫</m:t>
                    </m:r>
                    <m:r>
                      <a:rPr lang="en-US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 </a:t>
                </a:r>
                <a:r>
                  <a:rPr lang="en-US" altLang="ja-JP" sz="3600" b="1" dirty="0" smtClean="0"/>
                  <a:t>,</a:t>
                </a:r>
                <a:r>
                  <a:rPr lang="en-US" altLang="ja-JP" sz="3600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600" b="1" dirty="0" smtClean="0"/>
                  <a:t>から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ja-JP" altLang="en-US" sz="3600" b="1" dirty="0" smtClean="0"/>
                  <a:t>へ到達できる定常方策が存在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(ⅱ)</a:t>
                </a:r>
                <a:r>
                  <a:rPr lang="ja-JP" altLang="en-US" sz="3600" b="1" dirty="0" smtClean="0"/>
                  <a:t>すべての定常方策において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は瞬間的  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/>
                  <a:t> </a:t>
                </a:r>
                <a:r>
                  <a:rPr lang="en-US" altLang="ja-JP" sz="3600" b="1" dirty="0" smtClean="0"/>
                  <a:t>     (transient)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となる状態集合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ja-JP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ja-JP" altLang="en-US" sz="3600" b="1" dirty="0" smtClean="0"/>
                  <a:t>が存在すれば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Weak Accessibility(WA)</a:t>
                </a:r>
                <a:r>
                  <a:rPr lang="ja-JP" altLang="en-US" sz="3600" b="1" dirty="0" smtClean="0"/>
                  <a:t>条件を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満たすという</a:t>
                </a:r>
                <a:endParaRPr lang="en-US" altLang="ja-JP" sz="3600" b="1" dirty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773"/>
                <a:ext cx="11208658" cy="5688227"/>
              </a:xfrm>
              <a:blipFill>
                <a:blip r:embed="rId3"/>
                <a:stretch>
                  <a:fillRect l="-1631" t="-2572" r="-13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6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latin typeface="+mn-ea"/>
                <a:ea typeface="+mn-ea"/>
              </a:rPr>
              <a:t>w</a:t>
            </a:r>
            <a:r>
              <a:rPr kumimoji="1" lang="en-US" altLang="ja-JP" sz="4000" b="1" dirty="0" smtClean="0">
                <a:latin typeface="+mn-ea"/>
                <a:ea typeface="+mn-ea"/>
              </a:rPr>
              <a:t>eakly-communicating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Definition Ⅳ.1(MDP</a:t>
                </a:r>
                <a:r>
                  <a:rPr lang="ja-JP" altLang="en-US" sz="3600" b="1" dirty="0" smtClean="0"/>
                  <a:t>の分類</a:t>
                </a:r>
                <a:r>
                  <a:rPr lang="en-US" altLang="ja-JP" sz="36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もし</a:t>
                </a:r>
                <a:r>
                  <a:rPr lang="en-US" altLang="ja-JP" sz="3600" b="1" dirty="0" smtClean="0"/>
                  <a:t>, 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が</a:t>
                </a:r>
                <a:r>
                  <a:rPr lang="en-US" altLang="ja-JP" sz="3600" b="1" dirty="0" smtClean="0"/>
                  <a:t>WA</a:t>
                </a:r>
                <a:r>
                  <a:rPr lang="ja-JP" altLang="en-US" sz="3600" b="1" dirty="0" smtClean="0"/>
                  <a:t>条件を満たすのであれば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single-chain(or weakly-communicating)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であるという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※ 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ja-JP" altLang="en-US" sz="3600" b="1" dirty="0" smtClean="0"/>
                  <a:t>で</a:t>
                </a:r>
                <a:r>
                  <a:rPr lang="en-US" altLang="ja-JP" sz="3600" b="1" dirty="0" smtClean="0"/>
                  <a:t>WA</a:t>
                </a:r>
                <a:r>
                  <a:rPr lang="ja-JP" altLang="en-US" sz="3600" b="1" dirty="0" smtClean="0"/>
                  <a:t>条件を満たすならば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600" b="1" dirty="0"/>
                  <a:t>　</a:t>
                </a:r>
                <a:r>
                  <a:rPr lang="en-US" altLang="ja-JP" sz="3600" b="1" dirty="0" smtClean="0"/>
                  <a:t> 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communicating</a:t>
                </a:r>
                <a:r>
                  <a:rPr lang="ja-JP" altLang="en-US" sz="3600" b="1" dirty="0" smtClean="0"/>
                  <a:t>であるとい</a:t>
                </a:r>
                <a:r>
                  <a:rPr lang="ja-JP" altLang="en-US" sz="3600" b="1" dirty="0"/>
                  <a:t>う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3"/>
                <a:stretch>
                  <a:fillRect l="-1610" t="-2572" r="-8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smtClean="0">
                <a:latin typeface="+mn-ea"/>
                <a:ea typeface="+mn-ea"/>
              </a:rPr>
              <a:t>transient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8" y="1169773"/>
            <a:ext cx="11353801" cy="56882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定常方策は頻発クラスの集合を持つ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en-US" altLang="ja-JP" sz="3600" b="1" dirty="0" smtClean="0"/>
              <a:t>Markov</a:t>
            </a:r>
            <a:r>
              <a:rPr lang="ja-JP" altLang="en-US" sz="3600" b="1" dirty="0" smtClean="0"/>
              <a:t>連鎖を誘導する</a:t>
            </a:r>
            <a:endParaRPr lang="en-US" altLang="ja-JP" sz="3600" b="1" dirty="0" smtClean="0"/>
          </a:p>
          <a:p>
            <a:pPr marL="0" indent="0">
              <a:buNone/>
            </a:pP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 smtClean="0"/>
              <a:t>どの頻発クラスにも属さない状態は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 smtClean="0"/>
              <a:t>瞬間的</a:t>
            </a:r>
            <a:r>
              <a:rPr lang="en-US" altLang="ja-JP" sz="3600" b="1" dirty="0" smtClean="0"/>
              <a:t>(transient)</a:t>
            </a:r>
            <a:r>
              <a:rPr lang="ja-JP" altLang="en-US" sz="3600" b="1" smtClean="0"/>
              <a:t>と</a:t>
            </a:r>
            <a:r>
              <a:rPr lang="ja-JP" altLang="en-US" sz="3600" b="1" smtClean="0"/>
              <a:t>いう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763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err="1" smtClean="0">
                <a:latin typeface="+mn-ea"/>
                <a:ea typeface="+mn-ea"/>
              </a:rPr>
              <a:t>unichain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もし定常方策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sz="3600" b="1" dirty="0" smtClean="0"/>
                  <a:t>によって誘導された</a:t>
                </a:r>
                <a:r>
                  <a:rPr lang="en-US" altLang="ja-JP" sz="3600" b="1" dirty="0" smtClean="0"/>
                  <a:t>Markov</a:t>
                </a:r>
                <a:r>
                  <a:rPr lang="ja-JP" altLang="en-US" sz="3600" b="1" dirty="0" smtClean="0"/>
                  <a:t>連鎖が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/>
                  <a:t>1</a:t>
                </a:r>
                <a:r>
                  <a:rPr lang="ja-JP" altLang="en-US" sz="3600" b="1" dirty="0" err="1" smtClean="0"/>
                  <a:t>つの</a:t>
                </a:r>
                <a:r>
                  <a:rPr lang="ja-JP" altLang="en-US" sz="3600" b="1" dirty="0" smtClean="0"/>
                  <a:t>頻発クラス</a:t>
                </a:r>
                <a:r>
                  <a:rPr lang="en-US" altLang="ja-JP" sz="3600" b="1" dirty="0" smtClean="0"/>
                  <a:t>(</a:t>
                </a:r>
                <a:r>
                  <a:rPr lang="ja-JP" altLang="en-US" sz="3600" b="1" dirty="0" smtClean="0"/>
                  <a:t>と</a:t>
                </a:r>
                <a:r>
                  <a:rPr lang="en-US" altLang="ja-JP" sz="3600" b="1" dirty="0" smtClean="0"/>
                  <a:t>transient</a:t>
                </a:r>
                <a:r>
                  <a:rPr lang="ja-JP" altLang="en-US" sz="3600" b="1" dirty="0" smtClean="0"/>
                  <a:t>な状態集合</a:t>
                </a:r>
                <a:r>
                  <a:rPr lang="en-US" altLang="ja-JP" sz="3600" b="1" dirty="0" smtClean="0"/>
                  <a:t>)</a:t>
                </a:r>
                <a:r>
                  <a:rPr lang="ja-JP" altLang="en-US" sz="3600" b="1" dirty="0" smtClean="0"/>
                  <a:t>しか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含まなければ</a:t>
                </a:r>
                <a:r>
                  <a:rPr lang="en-US" altLang="ja-JP" sz="3600" b="1" dirty="0" smtClean="0"/>
                  <a:t>, </a:t>
                </a:r>
                <a:r>
                  <a:rPr lang="ja-JP" altLang="en-US" sz="3600" b="1" dirty="0" smtClean="0"/>
                  <a:t>定常方策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err="1" smtClean="0"/>
                  <a:t>unichain</a:t>
                </a:r>
                <a:r>
                  <a:rPr lang="ja-JP" altLang="en-US" sz="3600" b="1" dirty="0" smtClean="0"/>
                  <a:t>という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のそれぞれの定常方策は</a:t>
                </a:r>
                <a:r>
                  <a:rPr lang="en-US" altLang="ja-JP" sz="3600" b="1" dirty="0" err="1" smtClean="0"/>
                  <a:t>unichain</a:t>
                </a:r>
                <a:r>
                  <a:rPr lang="ja-JP" altLang="en-US" sz="3600" b="1" dirty="0" smtClean="0"/>
                  <a:t>であれば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err="1" smtClean="0"/>
                  <a:t>unichain</a:t>
                </a:r>
                <a:r>
                  <a:rPr lang="ja-JP" altLang="en-US" sz="3600" b="1" dirty="0" smtClean="0"/>
                  <a:t>と呼ぶ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err="1" smtClean="0"/>
                  <a:t>unichain</a:t>
                </a:r>
                <a:r>
                  <a:rPr lang="ja-JP" altLang="en-US" sz="3600" b="1" dirty="0" smtClean="0"/>
                  <a:t>な</a:t>
                </a:r>
                <a:r>
                  <a:rPr lang="en-US" altLang="ja-JP" sz="3600" b="1" dirty="0" smtClean="0"/>
                  <a:t>MDP</a:t>
                </a:r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single-chain</a:t>
                </a:r>
                <a:r>
                  <a:rPr lang="ja-JP" altLang="en-US" sz="3600" b="1" dirty="0" smtClean="0"/>
                  <a:t>であるが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逆がそうとは限らない</a:t>
                </a:r>
                <a:r>
                  <a:rPr lang="en-US" altLang="ja-JP" sz="3600" b="1" dirty="0" smtClean="0"/>
                  <a:t>.</a:t>
                </a:r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3"/>
                <a:stretch>
                  <a:fillRect l="-1610" t="-2572" b="-17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err="1">
                <a:latin typeface="+mn-ea"/>
                <a:ea typeface="+mn-ea"/>
              </a:rPr>
              <a:t>u</a:t>
            </a:r>
            <a:r>
              <a:rPr kumimoji="1" lang="en-US" altLang="ja-JP" sz="4000" b="1" dirty="0" err="1" smtClean="0">
                <a:latin typeface="+mn-ea"/>
                <a:ea typeface="+mn-ea"/>
              </a:rPr>
              <a:t>nichain</a:t>
            </a:r>
            <a:r>
              <a:rPr kumimoji="1" lang="ja-JP" altLang="en-US" sz="4000" b="1" dirty="0" smtClean="0">
                <a:latin typeface="+mn-ea"/>
                <a:ea typeface="+mn-ea"/>
              </a:rPr>
              <a:t>と</a:t>
            </a:r>
            <a:r>
              <a:rPr kumimoji="1" lang="en-US" altLang="ja-JP" sz="4000" b="1" dirty="0" smtClean="0">
                <a:latin typeface="+mn-ea"/>
                <a:ea typeface="+mn-ea"/>
              </a:rPr>
              <a:t>single-chain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8" y="1169773"/>
            <a:ext cx="11353801" cy="56882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600" b="1" dirty="0" err="1"/>
              <a:t>u</a:t>
            </a:r>
            <a:r>
              <a:rPr lang="en-US" altLang="ja-JP" sz="3600" b="1" dirty="0" err="1" smtClean="0"/>
              <a:t>nichain</a:t>
            </a:r>
            <a:r>
              <a:rPr lang="ja-JP" altLang="en-US" sz="3600" b="1" dirty="0" smtClean="0"/>
              <a:t>の条件は</a:t>
            </a:r>
            <a:r>
              <a:rPr lang="en-US" altLang="ja-JP" sz="3600" b="1" dirty="0" smtClean="0"/>
              <a:t>,</a:t>
            </a:r>
            <a:r>
              <a:rPr lang="ja-JP" altLang="en-US" sz="3600" b="1" dirty="0" smtClean="0"/>
              <a:t>すべての定常方策において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/>
              <a:t>相互</a:t>
            </a:r>
            <a:r>
              <a:rPr lang="ja-JP" altLang="en-US" sz="3600" b="1" dirty="0" smtClean="0"/>
              <a:t>に到達可能な頻発状態が必要</a:t>
            </a:r>
            <a:endParaRPr lang="en-US" altLang="ja-JP" sz="3600" b="1" dirty="0" smtClean="0"/>
          </a:p>
          <a:p>
            <a:pPr marL="0" indent="0">
              <a:buNone/>
            </a:pPr>
            <a:endParaRPr lang="en-US" altLang="ja-JP" sz="3600" b="1" dirty="0"/>
          </a:p>
          <a:p>
            <a:pPr marL="0" indent="0">
              <a:buNone/>
            </a:pPr>
            <a:r>
              <a:rPr lang="en-US" altLang="ja-JP" sz="3600" b="1" dirty="0" smtClean="0"/>
              <a:t>single-chain</a:t>
            </a:r>
            <a:r>
              <a:rPr lang="ja-JP" altLang="en-US" sz="3600" b="1" dirty="0" smtClean="0"/>
              <a:t>の条件は</a:t>
            </a:r>
            <a:r>
              <a:rPr lang="en-US" altLang="ja-JP" sz="3600" b="1" dirty="0" smtClean="0"/>
              <a:t>, </a:t>
            </a:r>
            <a:r>
              <a:rPr lang="ja-JP" altLang="en-US" sz="3600" b="1" dirty="0" smtClean="0"/>
              <a:t>ある定常方策下のみで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ja-JP" altLang="en-US" sz="3600" b="1" dirty="0"/>
              <a:t>相互</a:t>
            </a:r>
            <a:r>
              <a:rPr lang="ja-JP" altLang="en-US" sz="3600" b="1" dirty="0" smtClean="0"/>
              <a:t>に到達可能な頻発状態が必要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6059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79719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1" i="1" dirty="0" smtClean="0"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</m:oMath>
                </a14:m>
                <a:r>
                  <a:rPr lang="ja-JP" altLang="en-US" sz="4000" b="1" dirty="0" smtClean="0">
                    <a:latin typeface="+mn-ea"/>
                    <a:ea typeface="+mn-ea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sz="4000" b="1" i="1" dirty="0" smtClean="0">
                        <a:latin typeface="Cambria Math" panose="02040503050406030204" pitchFamily="18" charset="0"/>
                        <a:ea typeface="+mn-ea"/>
                      </a:rPr>
                      <m:t>𝒈</m:t>
                    </m:r>
                  </m:oMath>
                </a14:m>
                <a:r>
                  <a:rPr lang="ja-JP" altLang="en-US" sz="4000" b="1" dirty="0" smtClean="0">
                    <a:latin typeface="+mn-ea"/>
                    <a:ea typeface="+mn-ea"/>
                  </a:rPr>
                  <a:t>の行列化･ベクトル化</a:t>
                </a:r>
                <a:endParaRPr kumimoji="1" lang="ja-JP" altLang="en-US" sz="4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79719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それぞれの定常方策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sz="3600" b="1" dirty="0" smtClean="0"/>
                  <a:t>に対して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ja-JP" altLang="en-US" sz="3600" b="1" dirty="0" smtClean="0"/>
                          <m:t>は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ja-JP" altLang="en-US" sz="3600" b="1" dirty="0" smtClean="0"/>
                  <a:t>である遷移確率行列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3600" b="1" dirty="0" smtClean="0"/>
                  <a:t>となるコストのベクトル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4"/>
                <a:stretch>
                  <a:fillRect l="-1610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ゲインとバイアス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それぞれの定常方策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sz="3600" b="1" dirty="0" smtClean="0"/>
                  <a:t>に対して</a:t>
                </a:r>
                <a:r>
                  <a:rPr lang="en-US" altLang="ja-JP" sz="3600" b="1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ACPS</a:t>
                </a:r>
                <a:r>
                  <a:rPr lang="ja-JP" altLang="en-US" sz="3600" b="1" dirty="0" smtClean="0"/>
                  <a:t>のゲインとバイアスのペア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600" b="1" dirty="0" smtClean="0"/>
                  <a:t>は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         ,  </m:t>
                      </m:r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ただし</a:t>
                </a:r>
                <a:r>
                  <a:rPr lang="en-US" altLang="ja-JP" sz="3600" b="1" dirty="0" smtClean="0"/>
                  <a:t>,</a:t>
                </a: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𝒊𝒎</m:t>
                            </m:r>
                          </m:e>
                        </m:mr>
                        <m:m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mr>
                      </m:m>
                      <m:f>
                        <m:f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b>
                            <m:sup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e>
                      </m:nary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, </m:t>
                      </m:r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  <m:sup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3"/>
                <a:stretch>
                  <a:fillRect l="-1610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7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79719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kumimoji="1" lang="ja-JP" altLang="en-US" sz="4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79719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m:rPr>
                        <m:aln/>
                      </m:rP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altLang="ja-JP" sz="3600" b="1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𝒊𝒎</m:t>
                          </m:r>
                        </m:e>
                      </m:mr>
                      <m:m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altLang="ja-JP" sz="3600" b="1" dirty="0" smtClean="0"/>
                  <a:t> </a:t>
                </a:r>
              </a:p>
              <a:p>
                <a:pPr marL="0" indent="0">
                  <a:buNone/>
                </a:pPr>
                <a:endParaRPr lang="en-US" altLang="ja-JP" sz="36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の</a:t>
                </a:r>
                <a:r>
                  <a:rPr lang="en-US" altLang="ja-JP" sz="3600" b="1" dirty="0" smtClean="0"/>
                  <a:t>(</a:t>
                </a:r>
                <a:r>
                  <a:rPr lang="en-US" altLang="ja-JP" sz="3600" b="1" dirty="0" err="1"/>
                  <a:t>i</a:t>
                </a:r>
                <a:r>
                  <a:rPr lang="en-US" altLang="ja-JP" sz="3600" b="1" dirty="0" err="1" smtClean="0"/>
                  <a:t>,j</a:t>
                </a:r>
                <a:r>
                  <a:rPr lang="en-US" altLang="ja-JP" sz="3600" b="1" dirty="0" smtClean="0"/>
                  <a:t>)</a:t>
                </a:r>
                <a:r>
                  <a:rPr lang="ja-JP" altLang="en-US" sz="3600" b="1" dirty="0" smtClean="0"/>
                  <a:t>成分は初期状態</a:t>
                </a:r>
                <a:r>
                  <a:rPr lang="en-US" altLang="ja-JP" sz="3600" b="1" dirty="0" err="1" smtClean="0"/>
                  <a:t>i</a:t>
                </a:r>
                <a:r>
                  <a:rPr lang="ja-JP" altLang="en-US" sz="3600" b="1" dirty="0" smtClean="0"/>
                  <a:t>から</a:t>
                </a:r>
                <a:r>
                  <a:rPr lang="en-US" altLang="ja-JP" sz="3600" b="1" dirty="0" smtClean="0"/>
                  <a:t>k</a:t>
                </a:r>
                <a:r>
                  <a:rPr lang="ja-JP" altLang="en-US" sz="3600" b="1" dirty="0" smtClean="0"/>
                  <a:t>回遷移後の状態</a:t>
                </a:r>
                <a:r>
                  <a:rPr lang="en-US" altLang="ja-JP" sz="3600" b="1" dirty="0" smtClean="0"/>
                  <a:t>j</a:t>
                </a:r>
                <a:r>
                  <a:rPr lang="ja-JP" altLang="en-US" sz="3600" b="1" dirty="0" smtClean="0"/>
                  <a:t>に行く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確率なので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の</a:t>
                </a:r>
                <a:r>
                  <a:rPr lang="en-US" altLang="ja-JP" sz="3600" b="1" dirty="0" err="1" smtClean="0"/>
                  <a:t>i</a:t>
                </a:r>
                <a:r>
                  <a:rPr lang="ja-JP" altLang="en-US" sz="3600" b="1" dirty="0" smtClean="0"/>
                  <a:t>成分は初期状態</a:t>
                </a:r>
                <a:r>
                  <a:rPr lang="en-US" altLang="ja-JP" sz="3600" b="1" dirty="0" err="1" smtClean="0"/>
                  <a:t>i</a:t>
                </a:r>
                <a:r>
                  <a:rPr lang="ja-JP" altLang="en-US" sz="3600" b="1" dirty="0" smtClean="0"/>
                  <a:t>から</a:t>
                </a:r>
                <a:r>
                  <a:rPr lang="en-US" altLang="ja-JP" sz="3600" b="1" dirty="0" smtClean="0"/>
                  <a:t>k</a:t>
                </a:r>
                <a:r>
                  <a:rPr lang="ja-JP" altLang="en-US" sz="3600" b="1" dirty="0" smtClean="0"/>
                  <a:t>回遷移した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ときのコストになる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600" b="1" dirty="0" smtClean="0"/>
                  <a:t>が初期状態</a:t>
                </a:r>
                <a:r>
                  <a:rPr lang="en-US" altLang="ja-JP" sz="3600" b="1" dirty="0" err="1" smtClean="0"/>
                  <a:t>i</a:t>
                </a:r>
                <a:r>
                  <a:rPr lang="ja-JP" altLang="en-US" sz="3600" b="1" dirty="0" smtClean="0"/>
                  <a:t>から始まるような</a:t>
                </a:r>
                <a:r>
                  <a:rPr lang="en-US" altLang="ja-JP" sz="3600" b="1" dirty="0" smtClean="0"/>
                  <a:t>ACPS</a:t>
                </a:r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4"/>
                <a:stretch>
                  <a:fillRect l="-1610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4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79719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kumimoji="1" lang="ja-JP" altLang="en-US" sz="4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79719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altLang="ja-JP" sz="36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3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ja-JP" sz="3600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sub>
                                </m:sSub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ja-JP" sz="3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3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ja-JP" sz="3600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sub>
                                  <m:sup>
                                    <m:r>
                                      <a:rPr lang="en-US" altLang="ja-JP" sz="36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en-US" altLang="ja-JP" sz="3600" b="1" dirty="0"/>
                  <a:t> </a:t>
                </a:r>
                <a:r>
                  <a:rPr lang="en-US" altLang="ja-JP" sz="3600" b="1" dirty="0" smtClean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sub>
                            </m:s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sub>
                              <m:sup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</m:s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</m:s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sub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altLang="ja-JP" sz="3600" b="1" dirty="0" smtClean="0"/>
                  <a:t> </a:t>
                </a:r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2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smtClean="0">
                <a:latin typeface="+mn-ea"/>
                <a:ea typeface="+mn-ea"/>
              </a:rPr>
              <a:t>ACPS</a:t>
            </a:r>
            <a:r>
              <a:rPr kumimoji="1" lang="ja-JP" altLang="en-US" sz="4000" b="1" dirty="0" smtClean="0">
                <a:latin typeface="+mn-ea"/>
                <a:ea typeface="+mn-ea"/>
              </a:rPr>
              <a:t>の関係式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任意の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ja-JP" altLang="en-US" sz="3600" b="1" dirty="0" smtClean="0"/>
                  <a:t>に対して</a:t>
                </a:r>
                <a:r>
                  <a:rPr lang="en-US" altLang="ja-JP" sz="3600" b="1" dirty="0" smtClean="0"/>
                  <a:t>, (7)</a:t>
                </a:r>
                <a:r>
                  <a:rPr lang="ja-JP" altLang="en-US" sz="3600" b="1" dirty="0" smtClean="0"/>
                  <a:t>の極限値は存在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は確率的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⇒</a:t>
                </a:r>
                <a:r>
                  <a:rPr lang="en-US" altLang="ja-JP" sz="3600" b="1" dirty="0" smtClean="0"/>
                  <a:t>(5)</a:t>
                </a:r>
                <a:r>
                  <a:rPr lang="ja-JP" altLang="en-US" sz="3600" b="1" dirty="0" smtClean="0"/>
                  <a:t>の</a:t>
                </a:r>
                <a:r>
                  <a:rPr lang="en-US" altLang="ja-JP" sz="3600" b="1" dirty="0" err="1" smtClean="0"/>
                  <a:t>lim</a:t>
                </a:r>
                <a:r>
                  <a:rPr lang="en-US" altLang="ja-JP" sz="3600" b="1" dirty="0" smtClean="0"/>
                  <a:t> sup</a:t>
                </a:r>
                <a:r>
                  <a:rPr lang="ja-JP" altLang="en-US" sz="3600" b="1" dirty="0" smtClean="0"/>
                  <a:t>は</a:t>
                </a:r>
                <a:r>
                  <a:rPr lang="en-US" altLang="ja-JP" sz="3600" b="1" dirty="0" err="1" smtClean="0"/>
                  <a:t>lim</a:t>
                </a:r>
                <a:r>
                  <a:rPr lang="ja-JP" altLang="en-US" sz="3600" b="1" dirty="0" smtClean="0"/>
                  <a:t>になる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ACPS</a:t>
                </a:r>
                <a:r>
                  <a:rPr lang="ja-JP" altLang="en-US" sz="3600" b="1" dirty="0" smtClean="0"/>
                  <a:t>問題は</a:t>
                </a:r>
                <a:r>
                  <a:rPr lang="en-US" altLang="ja-JP" sz="3600" b="1" dirty="0" smtClean="0"/>
                  <a:t>, </a:t>
                </a:r>
                <a:r>
                  <a:rPr lang="ja-JP" altLang="en-US" sz="3600" b="1" dirty="0" smtClean="0"/>
                  <a:t>以下を満たす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b>
                            <m:sup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ある行列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r>
                  <a:rPr lang="ja-JP" altLang="en-US" sz="3600" b="1" dirty="0" smtClean="0"/>
                  <a:t>について</a:t>
                </a:r>
                <a:r>
                  <a:rPr lang="en-US" altLang="ja-JP" sz="3600" b="1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</m:sSub>
                    <m:sSubSup>
                      <m:sSub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sub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3"/>
                <a:stretch>
                  <a:fillRect l="-1610" t="-22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8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本論文のアプローチ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lang="ja-JP" altLang="en-US" sz="3600" b="1" dirty="0" smtClean="0"/>
              <a:t>アプローチ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kumimoji="1" lang="ja-JP" altLang="en-US" sz="3600" b="1" dirty="0" smtClean="0"/>
              <a:t>既存の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average cost per stage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問題</a:t>
            </a:r>
            <a:r>
              <a:rPr kumimoji="1" lang="ja-JP" altLang="en-US" sz="3600" b="1" dirty="0" smtClean="0"/>
              <a:t>を拡張した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kumimoji="1" lang="ja-JP" altLang="en-US" sz="3600" b="1" dirty="0" smtClean="0"/>
              <a:t>新たな最適化問題を定義</a:t>
            </a:r>
            <a:endParaRPr kumimoji="1" lang="en-US" altLang="ja-JP" sz="3600" b="1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837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smtClean="0">
                <a:latin typeface="+mn-ea"/>
                <a:ea typeface="+mn-ea"/>
              </a:rPr>
              <a:t>Bellman</a:t>
            </a:r>
            <a:r>
              <a:rPr kumimoji="1" lang="ja-JP" altLang="en-US" sz="4000" b="1" dirty="0" smtClean="0">
                <a:latin typeface="+mn-ea"/>
                <a:ea typeface="+mn-ea"/>
              </a:rPr>
              <a:t>方程式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ACPS</a:t>
                </a:r>
                <a:r>
                  <a:rPr lang="ja-JP" altLang="en-US" sz="3600" b="1" dirty="0" smtClean="0"/>
                  <a:t>問題を満たす定常最適方策は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以下の</a:t>
                </a:r>
                <a:r>
                  <a:rPr lang="en-US" altLang="ja-JP" sz="3600" b="1" dirty="0" smtClean="0"/>
                  <a:t>Bellman</a:t>
                </a:r>
                <a:r>
                  <a:rPr lang="ja-JP" altLang="en-US" sz="3600" b="1" dirty="0" smtClean="0"/>
                  <a:t>方程式を満たす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p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p>
                              </m:sSup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</m:acc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ja-JP" sz="3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acc>
                  </m:oMath>
                </a14:m>
                <a:r>
                  <a:rPr lang="en-US" altLang="ja-JP" sz="3600" b="1" dirty="0" smtClean="0"/>
                  <a:t> : (10)</a:t>
                </a:r>
                <a:r>
                  <a:rPr lang="ja-JP" altLang="en-US" sz="3600" b="1" dirty="0" smtClean="0"/>
                  <a:t>で</a:t>
                </a:r>
                <a:r>
                  <a:rPr lang="en-US" altLang="ja-JP" sz="3600" b="1" dirty="0" smtClean="0"/>
                  <a:t>minimum</a:t>
                </a:r>
                <a:r>
                  <a:rPr lang="ja-JP" altLang="en-US" sz="3600" b="1" dirty="0" smtClean="0"/>
                  <a:t>になった制御の集合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3"/>
                <a:stretch>
                  <a:fillRect l="-1610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smtClean="0">
                <a:latin typeface="+mn-ea"/>
                <a:ea typeface="+mn-ea"/>
              </a:rPr>
              <a:t>MDP</a:t>
            </a:r>
            <a:r>
              <a:rPr kumimoji="1" lang="ja-JP" altLang="en-US" sz="4000" b="1" dirty="0" smtClean="0">
                <a:latin typeface="+mn-ea"/>
                <a:ea typeface="+mn-ea"/>
              </a:rPr>
              <a:t>が</a:t>
            </a:r>
            <a:r>
              <a:rPr kumimoji="1" lang="en-US" altLang="ja-JP" sz="4000" b="1" dirty="0" smtClean="0">
                <a:latin typeface="+mn-ea"/>
                <a:ea typeface="+mn-ea"/>
              </a:rPr>
              <a:t>single-chain</a:t>
            </a:r>
            <a:r>
              <a:rPr kumimoji="1" lang="ja-JP" altLang="en-US" sz="4000" b="1" dirty="0" smtClean="0">
                <a:latin typeface="+mn-ea"/>
                <a:ea typeface="+mn-ea"/>
              </a:rPr>
              <a:t>の場合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3600" b="1" dirty="0" smtClean="0"/>
                  <a:t>MDP </a:t>
                </a:r>
                <a14:m>
                  <m:oMath xmlns:m="http://schemas.openxmlformats.org/officeDocument/2006/math"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𝓜</m:t>
                    </m:r>
                  </m:oMath>
                </a14:m>
                <a:r>
                  <a:rPr lang="ja-JP" altLang="en-US" sz="3600" b="1" dirty="0" smtClean="0"/>
                  <a:t>が</a:t>
                </a:r>
                <a:r>
                  <a:rPr lang="en-US" altLang="ja-JP" sz="3600" b="1" dirty="0" smtClean="0"/>
                  <a:t>single-chain</a:t>
                </a:r>
                <a:r>
                  <a:rPr lang="ja-JP" altLang="en-US" sz="3600" b="1" dirty="0" smtClean="0"/>
                  <a:t>ならば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最適平均コストは初期状態に依存しない</a:t>
                </a:r>
                <a:endParaRPr lang="en-US" altLang="ja-JP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d>
                        <m:d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このとき</a:t>
                </a:r>
                <a:r>
                  <a:rPr lang="en-US" altLang="ja-JP" sz="3600" b="1" dirty="0" smtClean="0"/>
                  <a:t>, (11)</a:t>
                </a:r>
                <a:r>
                  <a:rPr lang="ja-JP" altLang="en-US" sz="3600" b="1" dirty="0" smtClean="0"/>
                  <a:t>の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acc>
                  </m:oMath>
                </a14:m>
                <a:r>
                  <a:rPr lang="ja-JP" altLang="en-US" sz="3600" b="1" dirty="0" smtClean="0"/>
                  <a:t>は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ja-JP" altLang="en-US" sz="3600" b="1" dirty="0" smtClean="0"/>
                  <a:t>になる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3"/>
                <a:stretch>
                  <a:fillRect l="-1610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8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 smtClean="0">
                <a:latin typeface="+mn-ea"/>
                <a:ea typeface="+mn-ea"/>
              </a:rPr>
              <a:t>ACPS</a:t>
            </a:r>
            <a:r>
              <a:rPr lang="ja-JP" altLang="en-US" sz="4000" b="1" dirty="0" smtClean="0">
                <a:latin typeface="+mn-ea"/>
                <a:ea typeface="+mn-ea"/>
              </a:rPr>
              <a:t>の</a:t>
            </a:r>
            <a:r>
              <a:rPr lang="en-US" altLang="ja-JP" sz="4000" b="1" dirty="0" smtClean="0">
                <a:latin typeface="+mn-ea"/>
                <a:ea typeface="+mn-ea"/>
              </a:rPr>
              <a:t>Bellman</a:t>
            </a:r>
            <a:r>
              <a:rPr lang="ja-JP" altLang="en-US" sz="4000" b="1" dirty="0" smtClean="0">
                <a:latin typeface="+mn-ea"/>
                <a:ea typeface="+mn-ea"/>
              </a:rPr>
              <a:t>方程式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3600" b="1" dirty="0" smtClean="0"/>
                  <a:t>もし</a:t>
                </a:r>
                <a:r>
                  <a:rPr lang="en-US" altLang="ja-JP" sz="3600" b="1" dirty="0" smtClean="0"/>
                  <a:t>, </a:t>
                </a:r>
                <a:r>
                  <a:rPr lang="ja-JP" altLang="en-US" sz="3600" b="1" dirty="0" smtClean="0"/>
                  <a:t>すべての定常方策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sz="3600" b="1" dirty="0" smtClean="0"/>
                  <a:t>に対して</a:t>
                </a:r>
                <a:r>
                  <a:rPr lang="en-US" altLang="ja-JP" sz="3600" b="1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ja-JP" altLang="en-US" sz="36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sub>
                      </m:sSub>
                      <m:r>
                        <a:rPr lang="en-US" altLang="ja-JP" sz="36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ならば</a:t>
                </a:r>
                <a:r>
                  <a:rPr lang="en-US" altLang="ja-JP" sz="3600" b="1" dirty="0" smtClean="0"/>
                  <a:t>,</a:t>
                </a: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ゲインとバイアスの</a:t>
                </a:r>
                <a:r>
                  <a:rPr lang="ja-JP" altLang="en-US" sz="3600" b="1" dirty="0" err="1" smtClean="0"/>
                  <a:t>ぺ</a:t>
                </a:r>
                <a:r>
                  <a:rPr lang="ja-JP" altLang="en-US" sz="3600" b="1" dirty="0" smtClean="0"/>
                  <a:t>ア</a:t>
                </a:r>
                <a14:m>
                  <m:oMath xmlns:m="http://schemas.openxmlformats.org/officeDocument/2006/math"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ja-JP" sz="3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600" b="1" dirty="0" smtClean="0"/>
                  <a:t>に対する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r>
                  <a:rPr lang="ja-JP" altLang="en-US" sz="3600" b="1" dirty="0" smtClean="0"/>
                  <a:t>方策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sz="3600" b="1" dirty="0" smtClean="0"/>
                  <a:t>はすべての方策のなかで最適</a:t>
                </a:r>
                <a:endParaRPr lang="en-US" altLang="ja-JP" sz="3600" b="1" dirty="0" smtClean="0"/>
              </a:p>
              <a:p>
                <a:pPr marL="0" indent="0">
                  <a:buNone/>
                </a:pPr>
                <a:endParaRPr lang="en-US" altLang="ja-JP" sz="3600" b="1" dirty="0"/>
              </a:p>
              <a:p>
                <a:pPr marL="0" indent="0">
                  <a:buNone/>
                </a:pPr>
                <a:r>
                  <a:rPr lang="en-US" altLang="ja-JP" sz="3600" b="1" dirty="0" smtClean="0"/>
                  <a:t>(10)</a:t>
                </a:r>
                <a:r>
                  <a:rPr lang="ja-JP" altLang="en-US" sz="3600" b="1" dirty="0" smtClean="0"/>
                  <a:t>と</a:t>
                </a:r>
                <a:r>
                  <a:rPr lang="en-US" altLang="ja-JP" sz="3600" b="1" dirty="0" smtClean="0"/>
                  <a:t>(11)</a:t>
                </a:r>
                <a:r>
                  <a:rPr lang="ja-JP" altLang="en-US" sz="3600" b="1" dirty="0" smtClean="0"/>
                  <a:t>の方策反復で最適方策は導出できる</a:t>
                </a:r>
                <a:endParaRPr lang="en-US" altLang="ja-JP" sz="3600" b="1" dirty="0" smtClean="0"/>
              </a:p>
            </p:txBody>
          </p:sp>
        </mc:Choice>
        <mc:Fallback xmlns="">
          <p:sp>
            <p:nvSpPr>
              <p:cNvPr id="3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169773"/>
                <a:ext cx="11353801" cy="5688227"/>
              </a:xfrm>
              <a:blipFill>
                <a:blip r:embed="rId3"/>
                <a:stretch>
                  <a:fillRect l="-1610" t="-2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039761"/>
            <a:ext cx="12192000" cy="751575"/>
          </a:xfrm>
        </p:spPr>
        <p:txBody>
          <a:bodyPr>
            <a:noAutofit/>
          </a:bodyPr>
          <a:lstStyle/>
          <a:p>
            <a: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Ⅳ. SOLVING THE AVERAGE COST PER CYCLE PROBLEM</a:t>
            </a:r>
            <a:b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</a:br>
            <a:r>
              <a:rPr lang="en-US" altLang="ja-JP" sz="36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B. Optimality Conditions for ACPC Problem</a:t>
            </a:r>
            <a:endParaRPr lang="en-US" altLang="ja-JP" sz="36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latin typeface="+mn-ea"/>
                <a:ea typeface="+mn-ea"/>
              </a:rPr>
              <a:t>本論文の主張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169773"/>
            <a:ext cx="10965874" cy="5165124"/>
          </a:xfrm>
        </p:spPr>
        <p:txBody>
          <a:bodyPr>
            <a:noAutofit/>
          </a:bodyPr>
          <a:lstStyle/>
          <a:p>
            <a:r>
              <a:rPr lang="ja-JP" altLang="en-US" sz="3600" b="1" dirty="0" smtClean="0"/>
              <a:t>主張①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kumimoji="1" lang="ja-JP" altLang="en-US" sz="3600" b="1" dirty="0" smtClean="0">
                <a:solidFill>
                  <a:srgbClr val="FF0000"/>
                </a:solidFill>
              </a:rPr>
              <a:t>方策が最適である十分条件</a:t>
            </a:r>
            <a:r>
              <a:rPr kumimoji="1" lang="ja-JP" altLang="en-US" sz="3600" b="1" dirty="0" smtClean="0"/>
              <a:t>の提案</a:t>
            </a:r>
            <a:endParaRPr kumimoji="1" lang="en-US" altLang="ja-JP" sz="3600" b="1" dirty="0" smtClean="0"/>
          </a:p>
          <a:p>
            <a:pPr marL="0" indent="0">
              <a:buNone/>
            </a:pPr>
            <a:endParaRPr lang="en-US" altLang="ja-JP" sz="3600" b="1" dirty="0"/>
          </a:p>
          <a:p>
            <a:r>
              <a:rPr lang="ja-JP" altLang="en-US" sz="3600" b="1" dirty="0" smtClean="0"/>
              <a:t>主張②</a:t>
            </a:r>
            <a:endParaRPr kumimoji="1" lang="en-US" altLang="ja-JP" sz="3600" b="1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FF0000"/>
                </a:solidFill>
              </a:rPr>
              <a:t>LTL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仕様</a:t>
            </a:r>
            <a:r>
              <a:rPr lang="ja-JP" altLang="en-US" sz="3600" b="1" dirty="0" smtClean="0"/>
              <a:t>の集合に対して</a:t>
            </a:r>
            <a:r>
              <a:rPr lang="en-US" altLang="ja-JP" sz="3600" b="1" dirty="0" smtClean="0"/>
              <a:t>, 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最適である方策を生成</a:t>
            </a:r>
            <a:r>
              <a:rPr lang="ja-JP" altLang="en-US" sz="3600" b="1" dirty="0" smtClean="0"/>
              <a:t>する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FF0000"/>
                </a:solidFill>
              </a:rPr>
              <a:t>Dynamic </a:t>
            </a:r>
            <a:r>
              <a:rPr lang="en-US" altLang="ja-JP" sz="3600" b="1" dirty="0">
                <a:solidFill>
                  <a:srgbClr val="FF0000"/>
                </a:solidFill>
              </a:rPr>
              <a:t>P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rogramming (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動的計画法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)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アルゴリズム</a:t>
            </a:r>
            <a:r>
              <a:rPr lang="ja-JP" altLang="en-US" sz="3600" b="1" dirty="0" smtClean="0"/>
              <a:t>を開発</a:t>
            </a:r>
            <a:endParaRPr lang="en-US" altLang="ja-JP" sz="36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2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039761"/>
            <a:ext cx="9144000" cy="751575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Ⅰ. INTRODUCTION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8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1539</Words>
  <Application>Microsoft Office PowerPoint</Application>
  <PresentationFormat>ワイド画面</PresentationFormat>
  <Paragraphs>543</Paragraphs>
  <Slides>73</Slides>
  <Notes>45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73</vt:i4>
      </vt:variant>
    </vt:vector>
  </HeadingPairs>
  <TitlesOfParts>
    <vt:vector size="79" baseType="lpstr">
      <vt:lpstr>小塚ゴシック Pro B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Abstract</vt:lpstr>
      <vt:lpstr>目的</vt:lpstr>
      <vt:lpstr>制御仕様</vt:lpstr>
      <vt:lpstr>制御対象</vt:lpstr>
      <vt:lpstr>生成する方策</vt:lpstr>
      <vt:lpstr>本論文のアプローチ</vt:lpstr>
      <vt:lpstr>本論文の主張</vt:lpstr>
      <vt:lpstr>Ⅰ. INTRODUCTION</vt:lpstr>
      <vt:lpstr>本論文の構成</vt:lpstr>
      <vt:lpstr>Ⅱ. PRELIMINARIES</vt:lpstr>
      <vt:lpstr>要旨</vt:lpstr>
      <vt:lpstr>Notation</vt:lpstr>
      <vt:lpstr>Notation</vt:lpstr>
      <vt:lpstr>Ⅱ. PRELIMINARIES A. Linear Temporal Logic</vt:lpstr>
      <vt:lpstr>LTL式のsyntax(構文論)</vt:lpstr>
      <vt:lpstr>LTL式のsyntax(構文論)</vt:lpstr>
      <vt:lpstr>LTL式のsemantics(意味論)</vt:lpstr>
      <vt:lpstr>LTL式のsemantics(意味論)</vt:lpstr>
      <vt:lpstr>LTL式のsemantics(意味論)</vt:lpstr>
      <vt:lpstr>LTL式のsemantics(意味論)</vt:lpstr>
      <vt:lpstr>LTL式のsemantics(意味論)</vt:lpstr>
      <vt:lpstr>LTL式のsemantics(意味論)</vt:lpstr>
      <vt:lpstr>LTL式のsemantics(意味論)</vt:lpstr>
      <vt:lpstr>Deterministic Rabin Automaton(DRA)</vt:lpstr>
      <vt:lpstr>Deterministic Rabin Automaton(DRA)</vt:lpstr>
      <vt:lpstr>Deterministic Rabin Automaton(DRA)</vt:lpstr>
      <vt:lpstr>Deterministic Rabin Automaton(DRA)</vt:lpstr>
      <vt:lpstr>Deterministic Rabin Automaton(DRA)</vt:lpstr>
      <vt:lpstr>Deterministic Rabin Automaton(DRA)</vt:lpstr>
      <vt:lpstr>Deterministic Rabin Automaton(DRA)</vt:lpstr>
      <vt:lpstr>Deterministic Rabin Automaton(DRA)</vt:lpstr>
      <vt:lpstr>Ⅱ. PRELIMINARIES B. Markov Decision Process and Probability Measure</vt:lpstr>
      <vt:lpstr>Markov Decision Process(MDP)</vt:lpstr>
      <vt:lpstr>Markov Decision Process(MDP)</vt:lpstr>
      <vt:lpstr>MDPの方策</vt:lpstr>
      <vt:lpstr>MDPのパスとstage</vt:lpstr>
      <vt:lpstr>MDPの定常方策</vt:lpstr>
      <vt:lpstr>パスの分類</vt:lpstr>
      <vt:lpstr>パスの分類</vt:lpstr>
      <vt:lpstr>確率測度</vt:lpstr>
      <vt:lpstr>パスとword</vt:lpstr>
      <vt:lpstr>LTL式ϕを満たす確率</vt:lpstr>
      <vt:lpstr>特別な例</vt:lpstr>
      <vt:lpstr>Ⅲ. PROBLEM FORMULATION</vt:lpstr>
      <vt:lpstr>LTL式の仮定</vt:lpstr>
      <vt:lpstr>方策の集合の定義</vt:lpstr>
      <vt:lpstr>目的</vt:lpstr>
      <vt:lpstr>cycle</vt:lpstr>
      <vt:lpstr>cycle数</vt:lpstr>
      <vt:lpstr>ACPCの最小化</vt:lpstr>
      <vt:lpstr>余談(?)ACPSの最小化</vt:lpstr>
      <vt:lpstr>余談(?)ACPCとACPS</vt:lpstr>
      <vt:lpstr>余談(?)ACPCとACPS</vt:lpstr>
      <vt:lpstr>余談(?)ACPCとACPS</vt:lpstr>
      <vt:lpstr>Ⅳ. SOLVING THE AVERAGE COST PER CYCLE PROBLEM</vt:lpstr>
      <vt:lpstr>概要</vt:lpstr>
      <vt:lpstr>Ⅳ. SOLVING THE AVERAGE COST PER CYCLE PROBLEM A. Optimality Conditions for ACPS Problem</vt:lpstr>
      <vt:lpstr>概要</vt:lpstr>
      <vt:lpstr>Weak Accessibility条件</vt:lpstr>
      <vt:lpstr>weakly-communicating</vt:lpstr>
      <vt:lpstr>transient</vt:lpstr>
      <vt:lpstr>unichain</vt:lpstr>
      <vt:lpstr>unichainとsingle-chain</vt:lpstr>
      <vt:lpstr>Pとgの行列化･ベクトル化</vt:lpstr>
      <vt:lpstr>ゲインとバイアス</vt:lpstr>
      <vt:lpstr>J_μ^s</vt:lpstr>
      <vt:lpstr>h_μ^s</vt:lpstr>
      <vt:lpstr>ACPSの関係式</vt:lpstr>
      <vt:lpstr>Bellman方程式</vt:lpstr>
      <vt:lpstr>MDPがsingle-chainの場合</vt:lpstr>
      <vt:lpstr>ACPSのBellman方程式</vt:lpstr>
      <vt:lpstr>Ⅳ. SOLVING THE AVERAGE COST PER CYCLE PROBLEM B. Optimality Conditions for ACPC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yuma yamakura</dc:creator>
  <cp:lastModifiedBy>yuma yamakura</cp:lastModifiedBy>
  <cp:revision>64</cp:revision>
  <dcterms:created xsi:type="dcterms:W3CDTF">2017-05-05T16:22:13Z</dcterms:created>
  <dcterms:modified xsi:type="dcterms:W3CDTF">2017-05-11T00:53:02Z</dcterms:modified>
</cp:coreProperties>
</file>