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9" r:id="rId4"/>
    <p:sldId id="281" r:id="rId5"/>
    <p:sldId id="280" r:id="rId6"/>
    <p:sldId id="282" r:id="rId7"/>
    <p:sldId id="283" r:id="rId8"/>
    <p:sldId id="275" r:id="rId9"/>
    <p:sldId id="268" r:id="rId10"/>
    <p:sldId id="267" r:id="rId11"/>
    <p:sldId id="269" r:id="rId12"/>
    <p:sldId id="274" r:id="rId13"/>
    <p:sldId id="270" r:id="rId14"/>
    <p:sldId id="271" r:id="rId15"/>
    <p:sldId id="272" r:id="rId16"/>
    <p:sldId id="276" r:id="rId17"/>
    <p:sldId id="277" r:id="rId18"/>
    <p:sldId id="284" r:id="rId19"/>
    <p:sldId id="262" r:id="rId20"/>
    <p:sldId id="263" r:id="rId21"/>
    <p:sldId id="273" r:id="rId22"/>
    <p:sldId id="260" r:id="rId23"/>
    <p:sldId id="259" r:id="rId24"/>
    <p:sldId id="26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990000"/>
    <a:srgbClr val="996600"/>
    <a:srgbClr val="CC3300"/>
    <a:srgbClr val="C000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96556" autoAdjust="0"/>
  </p:normalViewPr>
  <p:slideViewPr>
    <p:cSldViewPr snapToGrid="0">
      <p:cViewPr>
        <p:scale>
          <a:sx n="100" d="100"/>
          <a:sy n="100" d="100"/>
        </p:scale>
        <p:origin x="-114" y="396"/>
      </p:cViewPr>
      <p:guideLst/>
    </p:cSldViewPr>
  </p:slideViewPr>
  <p:outlineViewPr>
    <p:cViewPr>
      <p:scale>
        <a:sx n="33" d="100"/>
        <a:sy n="33" d="100"/>
      </p:scale>
      <p:origin x="0" y="-3888"/>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2" d="100"/>
          <a:sy n="92" d="100"/>
        </p:scale>
        <p:origin x="26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6B02E-738B-4AC9-AD9D-4E40B87556DE}" type="datetimeFigureOut">
              <a:rPr kumimoji="1" lang="ja-JP" altLang="en-US" smtClean="0"/>
              <a:t>2016/11/27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2A04E-9B1C-4EF8-83A6-486E9F1012EA}" type="slidenum">
              <a:rPr kumimoji="1" lang="ja-JP" altLang="en-US" smtClean="0"/>
              <a:t>‹#›</a:t>
            </a:fld>
            <a:endParaRPr kumimoji="1" lang="ja-JP" altLang="en-US"/>
          </a:p>
        </p:txBody>
      </p:sp>
    </p:spTree>
    <p:extLst>
      <p:ext uri="{BB962C8B-B14F-4D97-AF65-F5344CB8AC3E}">
        <p14:creationId xmlns:p14="http://schemas.microsoft.com/office/powerpoint/2010/main" val="15762904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a:t>
            </a:fld>
            <a:endParaRPr kumimoji="1" lang="ja-JP" altLang="en-US"/>
          </a:p>
        </p:txBody>
      </p:sp>
    </p:spTree>
    <p:extLst>
      <p:ext uri="{BB962C8B-B14F-4D97-AF65-F5344CB8AC3E}">
        <p14:creationId xmlns:p14="http://schemas.microsoft.com/office/powerpoint/2010/main" val="4186754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・ここで、未知となっている</a:t>
            </a:r>
            <a:r>
              <a:rPr lang="en-US" altLang="ja-JP" dirty="0" smtClean="0"/>
              <a:t>Pi</a:t>
            </a:r>
            <a:r>
              <a:rPr lang="ja-JP" altLang="en-US" dirty="0" smtClean="0"/>
              <a:t>と</a:t>
            </a:r>
            <a:r>
              <a:rPr lang="en-US" altLang="ja-JP" dirty="0" err="1" smtClean="0"/>
              <a:t>Ri</a:t>
            </a:r>
            <a:r>
              <a:rPr lang="ja-JP" altLang="en-US" dirty="0" smtClean="0"/>
              <a:t>に</a:t>
            </a:r>
            <a:r>
              <a:rPr lang="en-US" altLang="ja-JP" dirty="0" smtClean="0"/>
              <a:t>2</a:t>
            </a:r>
            <a:r>
              <a:rPr lang="ja-JP" altLang="en-US" dirty="0" err="1" smtClean="0"/>
              <a:t>つの</a:t>
            </a:r>
            <a:r>
              <a:rPr lang="ja-JP" altLang="en-US" dirty="0"/>
              <a:t>仮定</a:t>
            </a:r>
            <a:r>
              <a:rPr lang="ja-JP" altLang="en-US" dirty="0" smtClean="0"/>
              <a:t>を用います</a:t>
            </a:r>
            <a:endParaRPr lang="en-US" altLang="ja-JP" dirty="0" smtClean="0"/>
          </a:p>
          <a:p>
            <a:endParaRPr kumimoji="1" lang="en-US" altLang="ja-JP" dirty="0"/>
          </a:p>
          <a:p>
            <a:r>
              <a:rPr lang="ja-JP" altLang="en-US" dirty="0" smtClean="0"/>
              <a:t>・まず、</a:t>
            </a:r>
            <a:r>
              <a:rPr lang="en-US" altLang="ja-JP" dirty="0" smtClean="0"/>
              <a:t>Pi</a:t>
            </a:r>
            <a:r>
              <a:rPr lang="ja-JP" altLang="en-US" dirty="0" smtClean="0"/>
              <a:t>はこの式の通りに分解できるのは、</a:t>
            </a:r>
            <a:r>
              <a:rPr lang="en-US" altLang="ja-JP" dirty="0" smtClean="0"/>
              <a:t>MDP</a:t>
            </a:r>
            <a:r>
              <a:rPr lang="ja-JP" altLang="en-US" dirty="0" smtClean="0"/>
              <a:t>の構造から自明</a:t>
            </a:r>
            <a:endParaRPr lang="en-US" altLang="ja-JP" dirty="0" smtClean="0"/>
          </a:p>
          <a:p>
            <a:r>
              <a:rPr kumimoji="1" lang="ja-JP" altLang="en-US" dirty="0" smtClean="0"/>
              <a:t>・</a:t>
            </a:r>
            <a:r>
              <a:rPr kumimoji="1" lang="en-US" altLang="ja-JP" dirty="0" smtClean="0"/>
              <a:t>Pi1</a:t>
            </a:r>
            <a:r>
              <a:rPr kumimoji="1" lang="ja-JP" altLang="en-US" dirty="0" smtClean="0"/>
              <a:t>は状態</a:t>
            </a:r>
            <a:r>
              <a:rPr kumimoji="1" lang="en-US" altLang="ja-JP" dirty="0" err="1" smtClean="0"/>
              <a:t>si</a:t>
            </a:r>
            <a:r>
              <a:rPr kumimoji="1" lang="ja-JP" altLang="en-US" dirty="0" smtClean="0"/>
              <a:t>で制御パターン</a:t>
            </a:r>
            <a:r>
              <a:rPr kumimoji="1" lang="en-US" altLang="ja-JP" dirty="0" smtClean="0"/>
              <a:t>π</a:t>
            </a:r>
            <a:r>
              <a:rPr kumimoji="1" lang="en-US" altLang="ja-JP" dirty="0" err="1" smtClean="0"/>
              <a:t>i</a:t>
            </a:r>
            <a:r>
              <a:rPr kumimoji="1" lang="ja-JP" altLang="en-US" dirty="0" smtClean="0"/>
              <a:t>のもとで事象</a:t>
            </a:r>
            <a:r>
              <a:rPr kumimoji="1" lang="en-US" altLang="ja-JP" dirty="0" err="1" smtClean="0"/>
              <a:t>σi</a:t>
            </a:r>
            <a:r>
              <a:rPr kumimoji="1" lang="ja-JP" altLang="en-US" dirty="0" smtClean="0"/>
              <a:t>が起こる確率、</a:t>
            </a:r>
            <a:r>
              <a:rPr lang="en-US" altLang="ja-JP" dirty="0" smtClean="0"/>
              <a:t>Pi2</a:t>
            </a:r>
            <a:r>
              <a:rPr lang="ja-JP" altLang="en-US" dirty="0" smtClean="0"/>
              <a:t>は状態</a:t>
            </a:r>
            <a:r>
              <a:rPr lang="en-US" altLang="ja-JP" dirty="0" err="1" smtClean="0"/>
              <a:t>si</a:t>
            </a:r>
            <a:r>
              <a:rPr lang="ja-JP" altLang="en-US" dirty="0" smtClean="0"/>
              <a:t>から事象</a:t>
            </a:r>
            <a:r>
              <a:rPr lang="en-US" altLang="ja-JP" dirty="0" err="1" smtClean="0"/>
              <a:t>σio</a:t>
            </a:r>
            <a:r>
              <a:rPr lang="ja-JP" altLang="en-US" dirty="0" smtClean="0"/>
              <a:t>によって状態</a:t>
            </a:r>
            <a:r>
              <a:rPr lang="en-US" altLang="ja-JP" dirty="0" err="1" smtClean="0"/>
              <a:t>si</a:t>
            </a:r>
            <a:r>
              <a:rPr lang="en-US" altLang="ja-JP" dirty="0" smtClean="0"/>
              <a:t>’</a:t>
            </a:r>
            <a:r>
              <a:rPr lang="ja-JP" altLang="en-US" dirty="0" smtClean="0"/>
              <a:t>に遷移する確率なので、右図のように表されます</a:t>
            </a:r>
            <a:endParaRPr lang="en-US" altLang="ja-JP" dirty="0" smtClean="0"/>
          </a:p>
          <a:p>
            <a:endParaRPr kumimoji="1" lang="en-US" altLang="ja-JP" dirty="0"/>
          </a:p>
          <a:p>
            <a:r>
              <a:rPr lang="ja-JP" altLang="en-US" dirty="0" smtClean="0"/>
              <a:t>・そこで、状態</a:t>
            </a:r>
            <a:r>
              <a:rPr lang="en-US" altLang="ja-JP" dirty="0" err="1" smtClean="0"/>
              <a:t>si</a:t>
            </a:r>
            <a:r>
              <a:rPr lang="ja-JP" altLang="en-US" dirty="0" smtClean="0"/>
              <a:t>で事象</a:t>
            </a:r>
            <a:r>
              <a:rPr lang="en-US" altLang="ja-JP" dirty="0" err="1" smtClean="0"/>
              <a:t>σio</a:t>
            </a:r>
            <a:r>
              <a:rPr lang="ja-JP" altLang="en-US" dirty="0" smtClean="0"/>
              <a:t>が起こる確率を示すパラメータ</a:t>
            </a:r>
            <a:r>
              <a:rPr lang="en-US" altLang="ja-JP" dirty="0" smtClean="0"/>
              <a:t>η</a:t>
            </a:r>
            <a:r>
              <a:rPr lang="ja-JP" altLang="en-US" dirty="0" smtClean="0"/>
              <a:t>を用いて、以下のように</a:t>
            </a:r>
            <a:r>
              <a:rPr lang="en-US" altLang="ja-JP" dirty="0" smtClean="0"/>
              <a:t>Pi1</a:t>
            </a:r>
            <a:r>
              <a:rPr lang="ja-JP" altLang="en-US" dirty="0" smtClean="0"/>
              <a:t>の遷移が起こると仮定します</a:t>
            </a:r>
            <a:endParaRPr lang="en-US" altLang="ja-JP" dirty="0" smtClean="0"/>
          </a:p>
          <a:p>
            <a:r>
              <a:rPr lang="ja-JP" altLang="en-US" dirty="0" smtClean="0"/>
              <a:t>・直感的に、分母</a:t>
            </a:r>
            <a:r>
              <a:rPr lang="ja-JP" altLang="en-US" dirty="0"/>
              <a:t>部分</a:t>
            </a:r>
            <a:r>
              <a:rPr lang="ja-JP" altLang="en-US" dirty="0" smtClean="0"/>
              <a:t>は事象の生起が許された事象が起こる確率の和であるので、制御パターンによって生起を許された事象の中で、事象</a:t>
            </a:r>
            <a:r>
              <a:rPr lang="en-US" altLang="ja-JP" dirty="0" err="1" smtClean="0"/>
              <a:t>σio</a:t>
            </a:r>
            <a:r>
              <a:rPr lang="ja-JP" altLang="en-US" dirty="0" smtClean="0"/>
              <a:t>が起こる確率が</a:t>
            </a:r>
            <a:r>
              <a:rPr lang="en-US" altLang="ja-JP" dirty="0" smtClean="0"/>
              <a:t>Pi1</a:t>
            </a:r>
            <a:r>
              <a:rPr lang="ja-JP" altLang="en-US" dirty="0" smtClean="0"/>
              <a:t>となります</a:t>
            </a:r>
            <a:endParaRPr lang="en-US" altLang="ja-JP" dirty="0" smtClean="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10</a:t>
            </a:fld>
            <a:endParaRPr kumimoji="1" lang="ja-JP" altLang="en-US"/>
          </a:p>
        </p:txBody>
      </p:sp>
    </p:spTree>
    <p:extLst>
      <p:ext uri="{BB962C8B-B14F-4D97-AF65-F5344CB8AC3E}">
        <p14:creationId xmlns:p14="http://schemas.microsoft.com/office/powerpoint/2010/main" val="215373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・次に、報酬</a:t>
            </a:r>
            <a:r>
              <a:rPr kumimoji="1" lang="en-US" altLang="ja-JP" dirty="0" err="1" smtClean="0"/>
              <a:t>Ri</a:t>
            </a:r>
            <a:r>
              <a:rPr kumimoji="1" lang="ja-JP" altLang="en-US" dirty="0" smtClean="0"/>
              <a:t>が</a:t>
            </a:r>
            <a:r>
              <a:rPr kumimoji="1" lang="en-US" altLang="ja-JP" dirty="0" smtClean="0"/>
              <a:t>Ri1</a:t>
            </a:r>
            <a:r>
              <a:rPr kumimoji="1" lang="ja-JP" altLang="en-US" dirty="0" smtClean="0"/>
              <a:t>と</a:t>
            </a:r>
            <a:r>
              <a:rPr kumimoji="1" lang="en-US" altLang="ja-JP" dirty="0" smtClean="0"/>
              <a:t>Ri2</a:t>
            </a:r>
            <a:r>
              <a:rPr kumimoji="1" lang="ja-JP" altLang="en-US" dirty="0" smtClean="0"/>
              <a:t>の和で示されると仮定します</a:t>
            </a:r>
            <a:endParaRPr kumimoji="1" lang="en-US" altLang="ja-JP" dirty="0" smtClean="0"/>
          </a:p>
          <a:p>
            <a:r>
              <a:rPr lang="ja-JP" altLang="en-US" dirty="0" smtClean="0"/>
              <a:t>・</a:t>
            </a:r>
            <a:r>
              <a:rPr lang="en-US" altLang="ja-JP" dirty="0" smtClean="0"/>
              <a:t>Ri1</a:t>
            </a:r>
            <a:r>
              <a:rPr lang="ja-JP" altLang="en-US" dirty="0" smtClean="0"/>
              <a:t>は状態</a:t>
            </a:r>
            <a:r>
              <a:rPr lang="en-US" altLang="ja-JP" dirty="0" err="1" smtClean="0"/>
              <a:t>si</a:t>
            </a:r>
            <a:r>
              <a:rPr lang="ja-JP" altLang="en-US" dirty="0" smtClean="0"/>
              <a:t>で制御パターン</a:t>
            </a:r>
            <a:r>
              <a:rPr lang="en-US" altLang="ja-JP" dirty="0" smtClean="0"/>
              <a:t>π</a:t>
            </a:r>
            <a:r>
              <a:rPr lang="en-US" altLang="ja-JP" dirty="0" err="1" smtClean="0"/>
              <a:t>i</a:t>
            </a:r>
            <a:r>
              <a:rPr lang="ja-JP" altLang="en-US" dirty="0" smtClean="0"/>
              <a:t>を選んだ時の報酬なので、直感的には状態</a:t>
            </a:r>
            <a:r>
              <a:rPr lang="en-US" altLang="ja-JP" dirty="0" err="1" smtClean="0"/>
              <a:t>si</a:t>
            </a:r>
            <a:r>
              <a:rPr lang="ja-JP" altLang="en-US" dirty="0" err="1" smtClean="0"/>
              <a:t>での</a:t>
            </a:r>
            <a:r>
              <a:rPr lang="ja-JP" altLang="en-US" dirty="0" smtClean="0"/>
              <a:t>事象の生起の許可禁止に対するコストであると読み替えられます</a:t>
            </a:r>
            <a:endParaRPr lang="en-US" altLang="ja-JP" dirty="0" smtClean="0"/>
          </a:p>
          <a:p>
            <a:r>
              <a:rPr kumimoji="1" lang="ja-JP" altLang="en-US" dirty="0" smtClean="0"/>
              <a:t>・</a:t>
            </a:r>
            <a:r>
              <a:rPr kumimoji="1" lang="en-US" altLang="ja-JP" dirty="0" smtClean="0"/>
              <a:t>Ri2</a:t>
            </a:r>
            <a:r>
              <a:rPr kumimoji="1" lang="ja-JP" altLang="en-US" dirty="0" smtClean="0"/>
              <a:t>は状態</a:t>
            </a:r>
            <a:r>
              <a:rPr kumimoji="1" lang="en-US" altLang="ja-JP" dirty="0" err="1" smtClean="0"/>
              <a:t>si</a:t>
            </a:r>
            <a:r>
              <a:rPr kumimoji="1" lang="ja-JP" altLang="en-US" dirty="0" smtClean="0"/>
              <a:t>で事象</a:t>
            </a:r>
            <a:r>
              <a:rPr kumimoji="1" lang="en-US" altLang="ja-JP" dirty="0" err="1" smtClean="0"/>
              <a:t>σio</a:t>
            </a:r>
            <a:r>
              <a:rPr kumimoji="1" lang="ja-JP" altLang="en-US" dirty="0" smtClean="0"/>
              <a:t>が起こった時に状態</a:t>
            </a:r>
            <a:r>
              <a:rPr lang="en-US" altLang="ja-JP" dirty="0" err="1"/>
              <a:t>si</a:t>
            </a:r>
            <a:r>
              <a:rPr kumimoji="1" lang="en-US" altLang="ja-JP" dirty="0" smtClean="0"/>
              <a:t>’</a:t>
            </a:r>
            <a:r>
              <a:rPr kumimoji="1" lang="ja-JP" altLang="en-US" dirty="0" smtClean="0"/>
              <a:t>に遷移するときの報酬なので、直感的には遷移に対するコストと読み替えられます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11</a:t>
            </a:fld>
            <a:endParaRPr kumimoji="1" lang="ja-JP" altLang="en-US"/>
          </a:p>
        </p:txBody>
      </p:sp>
    </p:spTree>
    <p:extLst>
      <p:ext uri="{BB962C8B-B14F-4D97-AF65-F5344CB8AC3E}">
        <p14:creationId xmlns:p14="http://schemas.microsoft.com/office/powerpoint/2010/main" val="197146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・今までに述べた右上に書いてあるベルマン最適方程式と</a:t>
            </a:r>
            <a:r>
              <a:rPr kumimoji="1" lang="en-US" altLang="ja-JP" dirty="0" smtClean="0"/>
              <a:t>2</a:t>
            </a:r>
            <a:r>
              <a:rPr kumimoji="1" lang="ja-JP" altLang="en-US" dirty="0" err="1" smtClean="0"/>
              <a:t>つの</a:t>
            </a:r>
            <a:r>
              <a:rPr kumimoji="1" lang="ja-JP" altLang="en-US" dirty="0" smtClean="0"/>
              <a:t>仮定を用いて、以下の更新式が導かれます</a:t>
            </a:r>
            <a:endParaRPr kumimoji="1" lang="en-US" altLang="ja-JP" dirty="0" smtClean="0"/>
          </a:p>
          <a:p>
            <a:r>
              <a:rPr lang="ja-JP" altLang="en-US" dirty="0" smtClean="0"/>
              <a:t>・ここで、</a:t>
            </a:r>
            <a:r>
              <a:rPr lang="en-US" altLang="ja-JP" dirty="0" smtClean="0"/>
              <a:t>T</a:t>
            </a:r>
            <a:r>
              <a:rPr lang="ja-JP" altLang="en-US" dirty="0" smtClean="0"/>
              <a:t>*の式は右下に書いてあるベルマン最適方程式の形と似た形であるため、</a:t>
            </a:r>
            <a:r>
              <a:rPr lang="en-US" altLang="ja-JP" dirty="0" smtClean="0"/>
              <a:t>Q-learning</a:t>
            </a:r>
            <a:r>
              <a:rPr lang="ja-JP" altLang="en-US" dirty="0" smtClean="0"/>
              <a:t>の更新式に当てはめて考えることができます</a:t>
            </a:r>
            <a:endParaRPr lang="en-US" altLang="ja-JP" dirty="0" smtClean="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12</a:t>
            </a:fld>
            <a:endParaRPr kumimoji="1" lang="ja-JP" altLang="en-US"/>
          </a:p>
        </p:txBody>
      </p:sp>
    </p:spTree>
    <p:extLst>
      <p:ext uri="{BB962C8B-B14F-4D97-AF65-F5344CB8AC3E}">
        <p14:creationId xmlns:p14="http://schemas.microsoft.com/office/powerpoint/2010/main" val="159585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・ここで、今までの式をまとめると以下のようになります</a:t>
            </a:r>
            <a:endParaRPr lang="en-US" altLang="ja-JP" dirty="0" smtClean="0"/>
          </a:p>
          <a:p>
            <a:r>
              <a:rPr lang="ja-JP" altLang="en-US" dirty="0" smtClean="0"/>
              <a:t>・ただし、</a:t>
            </a:r>
            <a:r>
              <a:rPr lang="en-US" altLang="ja-JP" dirty="0" smtClean="0"/>
              <a:t>Q</a:t>
            </a:r>
            <a:r>
              <a:rPr lang="ja-JP" altLang="en-US" dirty="0" smtClean="0"/>
              <a:t>値の更新のために、</a:t>
            </a:r>
            <a:r>
              <a:rPr lang="en-US" altLang="ja-JP" dirty="0" smtClean="0"/>
              <a:t>Ri1</a:t>
            </a:r>
            <a:r>
              <a:rPr lang="ja-JP" altLang="en-US" dirty="0" smtClean="0"/>
              <a:t>と</a:t>
            </a:r>
            <a:r>
              <a:rPr lang="en-US" altLang="ja-JP" dirty="0" err="1" smtClean="0"/>
              <a:t>ηi</a:t>
            </a:r>
            <a:r>
              <a:rPr lang="ja-JP" altLang="en-US" dirty="0" smtClean="0"/>
              <a:t>が必要になるので、その推定式もここで定義します</a:t>
            </a:r>
            <a:endParaRPr kumimoji="1" lang="en-US" altLang="ja-JP" dirty="0" smtClean="0"/>
          </a:p>
          <a:p>
            <a:endParaRPr lang="en-US" altLang="ja-JP" dirty="0" smtClean="0"/>
          </a:p>
          <a:p>
            <a:r>
              <a:rPr lang="ja-JP" altLang="en-US" dirty="0" smtClean="0"/>
              <a:t>・</a:t>
            </a:r>
            <a:r>
              <a:rPr lang="en-US" altLang="ja-JP" dirty="0" err="1" smtClean="0"/>
              <a:t>Ti</a:t>
            </a:r>
            <a:r>
              <a:rPr lang="ja-JP" altLang="en-US" dirty="0" smtClean="0"/>
              <a:t>は前ページで述べたとおりの理由で、このように示されます</a:t>
            </a:r>
            <a:endParaRPr lang="en-US" altLang="ja-JP" dirty="0" smtClean="0"/>
          </a:p>
          <a:p>
            <a:r>
              <a:rPr kumimoji="1" lang="ja-JP" altLang="en-US" dirty="0" smtClean="0"/>
              <a:t>・</a:t>
            </a:r>
            <a:r>
              <a:rPr kumimoji="1" lang="en-US" altLang="ja-JP" dirty="0" smtClean="0"/>
              <a:t>Ri1</a:t>
            </a:r>
            <a:r>
              <a:rPr kumimoji="1" lang="ja-JP" altLang="en-US" dirty="0" smtClean="0"/>
              <a:t>は実際に観測された</a:t>
            </a:r>
            <a:r>
              <a:rPr kumimoji="1" lang="en-US" altLang="ja-JP" dirty="0" smtClean="0"/>
              <a:t>ri1</a:t>
            </a:r>
            <a:r>
              <a:rPr kumimoji="1" lang="ja-JP" altLang="en-US" dirty="0" smtClean="0"/>
              <a:t>と推定値の</a:t>
            </a:r>
            <a:r>
              <a:rPr kumimoji="1" lang="en-US" altLang="ja-JP" dirty="0" smtClean="0"/>
              <a:t>Ri1</a:t>
            </a:r>
            <a:r>
              <a:rPr kumimoji="1" lang="ja-JP" altLang="en-US" dirty="0" smtClean="0"/>
              <a:t>の差分をとって、それに重みをつけたものを加えることで推定します</a:t>
            </a:r>
            <a:endParaRPr kumimoji="1" lang="en-US" altLang="ja-JP" dirty="0" smtClean="0"/>
          </a:p>
          <a:p>
            <a:r>
              <a:rPr lang="ja-JP" altLang="en-US" dirty="0" smtClean="0"/>
              <a:t>・</a:t>
            </a:r>
            <a:r>
              <a:rPr lang="en-US" altLang="ja-JP" dirty="0" err="1" smtClean="0"/>
              <a:t>ηi</a:t>
            </a:r>
            <a:r>
              <a:rPr lang="ja-JP" altLang="en-US" dirty="0" smtClean="0"/>
              <a:t>は状態</a:t>
            </a:r>
            <a:r>
              <a:rPr lang="en-US" altLang="ja-JP" dirty="0" err="1" smtClean="0"/>
              <a:t>si</a:t>
            </a:r>
            <a:r>
              <a:rPr lang="ja-JP" altLang="en-US" dirty="0" smtClean="0"/>
              <a:t>で事象</a:t>
            </a:r>
            <a:r>
              <a:rPr lang="en-US" altLang="ja-JP" dirty="0" err="1" smtClean="0"/>
              <a:t>σio</a:t>
            </a:r>
            <a:r>
              <a:rPr lang="ja-JP" altLang="en-US" dirty="0" smtClean="0"/>
              <a:t>が起こる確率なので、観測されなかった事象は上の式で減少、観測された事象は下の式で増加します</a:t>
            </a:r>
            <a:endParaRPr lang="en-US" altLang="ja-JP" dirty="0" smtClean="0"/>
          </a:p>
          <a:p>
            <a:endParaRPr lang="en-US" altLang="ja-JP" dirty="0"/>
          </a:p>
          <a:p>
            <a:r>
              <a:rPr kumimoji="1" lang="ja-JP" altLang="en-US" dirty="0" smtClean="0"/>
              <a:t>・また、</a:t>
            </a:r>
            <a:r>
              <a:rPr kumimoji="1" lang="en-US" altLang="ja-JP" dirty="0" smtClean="0"/>
              <a:t>Q</a:t>
            </a:r>
            <a:r>
              <a:rPr kumimoji="1" lang="ja-JP" altLang="en-US" dirty="0" smtClean="0"/>
              <a:t>値更新は、以下の式で更新されます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13</a:t>
            </a:fld>
            <a:endParaRPr kumimoji="1" lang="ja-JP" altLang="en-US"/>
          </a:p>
        </p:txBody>
      </p:sp>
    </p:spTree>
    <p:extLst>
      <p:ext uri="{BB962C8B-B14F-4D97-AF65-F5344CB8AC3E}">
        <p14:creationId xmlns:p14="http://schemas.microsoft.com/office/powerpoint/2010/main" val="74429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アルゴリズムはこの通りです</a:t>
            </a:r>
            <a:endParaRPr kumimoji="1" lang="ja-JP" altLang="en-US"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14</a:t>
            </a:fld>
            <a:endParaRPr kumimoji="1" lang="ja-JP" altLang="en-US"/>
          </a:p>
        </p:txBody>
      </p:sp>
    </p:spTree>
    <p:extLst>
      <p:ext uri="{BB962C8B-B14F-4D97-AF65-F5344CB8AC3E}">
        <p14:creationId xmlns:p14="http://schemas.microsoft.com/office/powerpoint/2010/main" val="178982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15</a:t>
            </a:fld>
            <a:endParaRPr kumimoji="1" lang="ja-JP" altLang="en-US"/>
          </a:p>
        </p:txBody>
      </p:sp>
    </p:spTree>
    <p:extLst>
      <p:ext uri="{BB962C8B-B14F-4D97-AF65-F5344CB8AC3E}">
        <p14:creationId xmlns:p14="http://schemas.microsoft.com/office/powerpoint/2010/main" val="442350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16</a:t>
            </a:fld>
            <a:endParaRPr kumimoji="1" lang="ja-JP" altLang="en-US"/>
          </a:p>
        </p:txBody>
      </p:sp>
    </p:spTree>
    <p:extLst>
      <p:ext uri="{BB962C8B-B14F-4D97-AF65-F5344CB8AC3E}">
        <p14:creationId xmlns:p14="http://schemas.microsoft.com/office/powerpoint/2010/main" val="1655839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17</a:t>
            </a:fld>
            <a:endParaRPr kumimoji="1" lang="ja-JP" altLang="en-US"/>
          </a:p>
        </p:txBody>
      </p:sp>
    </p:spTree>
    <p:extLst>
      <p:ext uri="{BB962C8B-B14F-4D97-AF65-F5344CB8AC3E}">
        <p14:creationId xmlns:p14="http://schemas.microsoft.com/office/powerpoint/2010/main" val="890938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18</a:t>
            </a:fld>
            <a:endParaRPr kumimoji="1" lang="ja-JP" altLang="en-US"/>
          </a:p>
        </p:txBody>
      </p:sp>
    </p:spTree>
    <p:extLst>
      <p:ext uri="{BB962C8B-B14F-4D97-AF65-F5344CB8AC3E}">
        <p14:creationId xmlns:p14="http://schemas.microsoft.com/office/powerpoint/2010/main" val="238771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a:t>
            </a:r>
            <a:r>
              <a:rPr lang="en-US" altLang="ja-JP" dirty="0" smtClean="0"/>
              <a:t>RL</a:t>
            </a:r>
            <a:r>
              <a:rPr lang="ja-JP" altLang="en-US" dirty="0" smtClean="0"/>
              <a:t>では、</a:t>
            </a:r>
            <a:r>
              <a:rPr lang="en-US" altLang="ja-JP" dirty="0" smtClean="0"/>
              <a:t>agent</a:t>
            </a:r>
            <a:r>
              <a:rPr lang="ja-JP" altLang="en-US" dirty="0" smtClean="0"/>
              <a:t>は環境についての情報を持っていないものを扱う</a:t>
            </a:r>
            <a:endParaRPr lang="en-US" altLang="ja-JP" dirty="0" smtClean="0"/>
          </a:p>
          <a:p>
            <a:endParaRPr kumimoji="1" lang="en-US" altLang="ja-JP" dirty="0" smtClean="0"/>
          </a:p>
          <a:p>
            <a:r>
              <a:rPr kumimoji="1" lang="ja-JP" altLang="en-US" dirty="0" smtClean="0"/>
              <a:t>・環境は</a:t>
            </a:r>
            <a:r>
              <a:rPr kumimoji="1" lang="en-US" altLang="ja-JP" dirty="0" smtClean="0"/>
              <a:t>MDP</a:t>
            </a:r>
            <a:r>
              <a:rPr kumimoji="1" lang="ja-JP" altLang="en-US" dirty="0" smtClean="0"/>
              <a:t>で表せられる</a:t>
            </a:r>
            <a:r>
              <a:rPr kumimoji="1" lang="en-US" altLang="ja-JP" dirty="0" smtClean="0"/>
              <a:t>(</a:t>
            </a:r>
            <a:r>
              <a:rPr kumimoji="1" lang="ja-JP" altLang="en-US" dirty="0" smtClean="0"/>
              <a:t>右図のような感じ</a:t>
            </a:r>
            <a:r>
              <a:rPr kumimoji="1" lang="en-US" altLang="ja-JP" dirty="0" smtClean="0"/>
              <a:t>)</a:t>
            </a:r>
          </a:p>
          <a:p>
            <a:r>
              <a:rPr lang="ja-JP" altLang="en-US" dirty="0" smtClean="0"/>
              <a:t>・状態</a:t>
            </a:r>
            <a:r>
              <a:rPr lang="en-US" altLang="ja-JP" dirty="0" err="1" smtClean="0"/>
              <a:t>xt</a:t>
            </a:r>
            <a:r>
              <a:rPr lang="ja-JP" altLang="en-US" dirty="0" smtClean="0"/>
              <a:t>において、行動</a:t>
            </a:r>
            <a:r>
              <a:rPr lang="en-US" altLang="ja-JP" dirty="0" smtClean="0"/>
              <a:t>at</a:t>
            </a:r>
            <a:r>
              <a:rPr lang="ja-JP" altLang="en-US" dirty="0" smtClean="0"/>
              <a:t>を政策</a:t>
            </a:r>
            <a:r>
              <a:rPr lang="en-US" altLang="ja-JP" dirty="0" smtClean="0"/>
              <a:t>h</a:t>
            </a:r>
            <a:r>
              <a:rPr lang="ja-JP" altLang="en-US" dirty="0" smtClean="0"/>
              <a:t>により選択</a:t>
            </a:r>
            <a:endParaRPr lang="en-US" altLang="ja-JP" dirty="0" smtClean="0"/>
          </a:p>
          <a:p>
            <a:r>
              <a:rPr kumimoji="1" lang="ja-JP" altLang="en-US" dirty="0" smtClean="0"/>
              <a:t>・行動</a:t>
            </a:r>
            <a:r>
              <a:rPr kumimoji="1" lang="en-US" altLang="ja-JP" dirty="0" smtClean="0"/>
              <a:t>at</a:t>
            </a:r>
            <a:r>
              <a:rPr kumimoji="1" lang="ja-JP" altLang="en-US" dirty="0" smtClean="0"/>
              <a:t>の結果、環境は</a:t>
            </a:r>
            <a:r>
              <a:rPr kumimoji="1" lang="en-US" altLang="ja-JP" dirty="0" err="1" smtClean="0"/>
              <a:t>xt</a:t>
            </a:r>
            <a:r>
              <a:rPr kumimoji="1" lang="ja-JP" altLang="en-US" dirty="0" smtClean="0"/>
              <a:t>から</a:t>
            </a:r>
            <a:r>
              <a:rPr kumimoji="1" lang="en-US" altLang="ja-JP" dirty="0" smtClean="0"/>
              <a:t>xt+1</a:t>
            </a:r>
            <a:r>
              <a:rPr kumimoji="1" lang="ja-JP" altLang="en-US" dirty="0" smtClean="0"/>
              <a:t>に遷移</a:t>
            </a:r>
            <a:endParaRPr kumimoji="1" lang="en-US" altLang="ja-JP" dirty="0" smtClean="0"/>
          </a:p>
          <a:p>
            <a:r>
              <a:rPr lang="ja-JP" altLang="en-US" dirty="0" smtClean="0"/>
              <a:t>・</a:t>
            </a:r>
            <a:r>
              <a:rPr lang="en-US" altLang="ja-JP" dirty="0" smtClean="0"/>
              <a:t>agent</a:t>
            </a:r>
            <a:r>
              <a:rPr lang="ja-JP" altLang="en-US" dirty="0" smtClean="0"/>
              <a:t>はその一連の遷移に対して、報酬</a:t>
            </a:r>
            <a:r>
              <a:rPr lang="en-US" altLang="ja-JP" dirty="0" err="1" smtClean="0"/>
              <a:t>rt</a:t>
            </a:r>
            <a:r>
              <a:rPr lang="ja-JP" altLang="en-US" dirty="0" smtClean="0"/>
              <a:t>を受け取る</a:t>
            </a:r>
            <a:endParaRPr lang="en-US" altLang="ja-JP" dirty="0" smtClean="0"/>
          </a:p>
          <a:p>
            <a:endParaRPr kumimoji="1" lang="en-US" altLang="ja-JP" dirty="0" smtClean="0"/>
          </a:p>
          <a:p>
            <a:r>
              <a:rPr lang="ja-JP" altLang="en-US" dirty="0" smtClean="0"/>
              <a:t>・以上が</a:t>
            </a:r>
            <a:r>
              <a:rPr lang="en-US" altLang="ja-JP" dirty="0" smtClean="0"/>
              <a:t>MDP</a:t>
            </a:r>
            <a:r>
              <a:rPr lang="ja-JP" altLang="en-US" dirty="0" smtClean="0"/>
              <a:t>であり、</a:t>
            </a:r>
            <a:r>
              <a:rPr lang="en-US" altLang="ja-JP" dirty="0" smtClean="0"/>
              <a:t>R</a:t>
            </a:r>
            <a:r>
              <a:rPr lang="en-US" altLang="ja-JP" dirty="0"/>
              <a:t>L</a:t>
            </a:r>
            <a:r>
              <a:rPr lang="ja-JP" altLang="en-US" dirty="0" smtClean="0"/>
              <a:t>の目標は以下のような</a:t>
            </a:r>
            <a:endParaRPr lang="en-US" altLang="ja-JP" dirty="0" smtClean="0"/>
          </a:p>
          <a:p>
            <a:r>
              <a:rPr kumimoji="1" lang="ja-JP" altLang="en-US" dirty="0"/>
              <a:t>　</a:t>
            </a:r>
            <a:r>
              <a:rPr kumimoji="1" lang="ja-JP" altLang="en-US" dirty="0" smtClean="0"/>
              <a:t>割引利得</a:t>
            </a:r>
            <a:r>
              <a:rPr kumimoji="1" lang="en-US" altLang="ja-JP" dirty="0" err="1" smtClean="0"/>
              <a:t>Vt</a:t>
            </a:r>
            <a:r>
              <a:rPr lang="en-US" altLang="ja-JP" dirty="0" smtClean="0"/>
              <a:t>(</a:t>
            </a:r>
            <a:r>
              <a:rPr lang="ja-JP" altLang="en-US" dirty="0" smtClean="0"/>
              <a:t>報酬の重み付き和</a:t>
            </a:r>
            <a:r>
              <a:rPr lang="en-US" altLang="ja-JP" dirty="0" smtClean="0"/>
              <a:t>)</a:t>
            </a:r>
            <a:r>
              <a:rPr lang="ja-JP" altLang="en-US" dirty="0" smtClean="0"/>
              <a:t>を各時刻で最大化するような</a:t>
            </a:r>
            <a:endParaRPr lang="en-US" altLang="ja-JP" dirty="0" smtClean="0"/>
          </a:p>
          <a:p>
            <a:r>
              <a:rPr kumimoji="1" lang="ja-JP" altLang="en-US" dirty="0"/>
              <a:t>　</a:t>
            </a:r>
            <a:r>
              <a:rPr kumimoji="1" lang="ja-JP" altLang="en-US" dirty="0" smtClean="0"/>
              <a:t>政策</a:t>
            </a:r>
            <a:r>
              <a:rPr kumimoji="1" lang="en-US" altLang="ja-JP" dirty="0" smtClean="0"/>
              <a:t>h*</a:t>
            </a:r>
            <a:r>
              <a:rPr kumimoji="1" lang="ja-JP" altLang="en-US" dirty="0" smtClean="0"/>
              <a:t>を得ることである</a:t>
            </a:r>
            <a:endParaRPr kumimoji="1" lang="ja-JP" altLang="en-US"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20</a:t>
            </a:fld>
            <a:endParaRPr kumimoji="1" lang="ja-JP" altLang="en-US"/>
          </a:p>
        </p:txBody>
      </p:sp>
    </p:spTree>
    <p:extLst>
      <p:ext uri="{BB962C8B-B14F-4D97-AF65-F5344CB8AC3E}">
        <p14:creationId xmlns:p14="http://schemas.microsoft.com/office/powerpoint/2010/main" val="322416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2</a:t>
            </a:fld>
            <a:endParaRPr kumimoji="1" lang="ja-JP" altLang="en-US"/>
          </a:p>
        </p:txBody>
      </p:sp>
    </p:spTree>
    <p:extLst>
      <p:ext uri="{BB962C8B-B14F-4D97-AF65-F5344CB8AC3E}">
        <p14:creationId xmlns:p14="http://schemas.microsoft.com/office/powerpoint/2010/main" val="1283408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a:t>
            </a:r>
            <a:r>
              <a:rPr lang="en-US" altLang="ja-JP" dirty="0" smtClean="0"/>
              <a:t>RL</a:t>
            </a:r>
            <a:r>
              <a:rPr lang="ja-JP" altLang="en-US" dirty="0" smtClean="0"/>
              <a:t>を数式モデルに落とし込む</a:t>
            </a:r>
            <a:endParaRPr lang="en-US" altLang="ja-JP" dirty="0" smtClean="0"/>
          </a:p>
          <a:p>
            <a:r>
              <a:rPr lang="ja-JP" altLang="en-US" dirty="0" smtClean="0"/>
              <a:t>・大文字が集合または関数、小文字が要素</a:t>
            </a:r>
            <a:endParaRPr lang="en-US" altLang="ja-JP" dirty="0" smtClean="0"/>
          </a:p>
          <a:p>
            <a:endParaRPr kumimoji="1" lang="en-US" altLang="ja-JP" dirty="0"/>
          </a:p>
          <a:p>
            <a:r>
              <a:rPr lang="ja-JP" altLang="en-US" dirty="0" smtClean="0"/>
              <a:t>・</a:t>
            </a:r>
            <a:r>
              <a:rPr lang="en-US" altLang="ja-JP" dirty="0" smtClean="0"/>
              <a:t>MDP</a:t>
            </a:r>
            <a:r>
              <a:rPr lang="ja-JP" altLang="en-US" dirty="0" smtClean="0"/>
              <a:t>は</a:t>
            </a:r>
            <a:r>
              <a:rPr lang="en-US" altLang="ja-JP" dirty="0" smtClean="0"/>
              <a:t>&lt;X,U,P,R&gt;</a:t>
            </a:r>
            <a:r>
              <a:rPr lang="ja-JP" altLang="en-US" dirty="0" smtClean="0"/>
              <a:t>のタプルで記述される</a:t>
            </a:r>
            <a:endParaRPr lang="en-US" altLang="ja-JP" dirty="0" smtClean="0"/>
          </a:p>
          <a:p>
            <a:r>
              <a:rPr kumimoji="1" lang="ja-JP" altLang="en-US" dirty="0" smtClean="0"/>
              <a:t>・</a:t>
            </a:r>
            <a:r>
              <a:rPr kumimoji="1" lang="en-US" altLang="ja-JP" dirty="0" smtClean="0"/>
              <a:t>X</a:t>
            </a:r>
            <a:r>
              <a:rPr kumimoji="1" lang="ja-JP" altLang="en-US" dirty="0" smtClean="0"/>
              <a:t>：状態集合</a:t>
            </a:r>
            <a:endParaRPr kumimoji="1" lang="en-US" altLang="ja-JP" dirty="0" smtClean="0"/>
          </a:p>
          <a:p>
            <a:r>
              <a:rPr lang="ja-JP" altLang="en-US" dirty="0" smtClean="0"/>
              <a:t>・</a:t>
            </a:r>
            <a:r>
              <a:rPr lang="en-US" altLang="ja-JP" dirty="0" smtClean="0"/>
              <a:t>A</a:t>
            </a:r>
            <a:r>
              <a:rPr lang="ja-JP" altLang="en-US" dirty="0" smtClean="0"/>
              <a:t>：行動集合</a:t>
            </a:r>
            <a:endParaRPr lang="en-US" altLang="ja-JP" dirty="0" smtClean="0"/>
          </a:p>
          <a:p>
            <a:endParaRPr kumimoji="1" lang="en-US" altLang="ja-JP" dirty="0"/>
          </a:p>
          <a:p>
            <a:r>
              <a:rPr lang="ja-JP" altLang="en-US" dirty="0" smtClean="0"/>
              <a:t>・</a:t>
            </a:r>
            <a:r>
              <a:rPr lang="en-US" altLang="ja-JP" dirty="0" smtClean="0"/>
              <a:t>π</a:t>
            </a:r>
            <a:r>
              <a:rPr lang="ja-JP" altLang="en-US" dirty="0" smtClean="0"/>
              <a:t>：状態</a:t>
            </a:r>
            <a:r>
              <a:rPr lang="en-US" altLang="ja-JP" dirty="0" smtClean="0"/>
              <a:t>x</a:t>
            </a:r>
            <a:r>
              <a:rPr lang="ja-JP" altLang="en-US" dirty="0" smtClean="0"/>
              <a:t>で行動</a:t>
            </a:r>
            <a:r>
              <a:rPr lang="en-US" altLang="ja-JP" dirty="0" smtClean="0"/>
              <a:t>a</a:t>
            </a:r>
            <a:r>
              <a:rPr lang="ja-JP" altLang="en-US" dirty="0" smtClean="0"/>
              <a:t>を選択する確率を示す関数</a:t>
            </a:r>
            <a:endParaRPr lang="en-US" altLang="ja-JP" dirty="0" smtClean="0"/>
          </a:p>
          <a:p>
            <a:r>
              <a:rPr kumimoji="1" lang="ja-JP" altLang="en-US" dirty="0" smtClean="0"/>
              <a:t>・</a:t>
            </a:r>
            <a:r>
              <a:rPr kumimoji="1" lang="en-US" altLang="ja-JP" dirty="0" smtClean="0"/>
              <a:t>P</a:t>
            </a:r>
            <a:r>
              <a:rPr kumimoji="1" lang="ja-JP" altLang="en-US" dirty="0" smtClean="0"/>
              <a:t>：状態</a:t>
            </a:r>
            <a:r>
              <a:rPr kumimoji="1" lang="en-US" altLang="ja-JP" dirty="0" smtClean="0"/>
              <a:t>x</a:t>
            </a:r>
            <a:r>
              <a:rPr kumimoji="1" lang="ja-JP" altLang="en-US" dirty="0" smtClean="0"/>
              <a:t>で行動</a:t>
            </a:r>
            <a:r>
              <a:rPr kumimoji="1" lang="en-US" altLang="ja-JP" dirty="0" smtClean="0"/>
              <a:t>a</a:t>
            </a:r>
            <a:r>
              <a:rPr kumimoji="1" lang="ja-JP" altLang="en-US" dirty="0" smtClean="0"/>
              <a:t>を選択したときに、状態</a:t>
            </a:r>
            <a:r>
              <a:rPr kumimoji="1" lang="en-US" altLang="ja-JP" dirty="0" smtClean="0"/>
              <a:t>x’</a:t>
            </a:r>
            <a:r>
              <a:rPr kumimoji="1" lang="ja-JP" altLang="en-US" dirty="0" smtClean="0"/>
              <a:t>になる確率を示す遷移関数</a:t>
            </a:r>
            <a:endParaRPr kumimoji="1" lang="en-US" altLang="ja-JP" dirty="0" smtClean="0"/>
          </a:p>
          <a:p>
            <a:r>
              <a:rPr lang="ja-JP" altLang="en-US" dirty="0" smtClean="0"/>
              <a:t>　　　</a:t>
            </a:r>
            <a:r>
              <a:rPr lang="en-US" altLang="ja-JP" dirty="0" smtClean="0"/>
              <a:t>x’</a:t>
            </a:r>
            <a:r>
              <a:rPr lang="ja-JP" altLang="en-US" dirty="0" smtClean="0"/>
              <a:t>の条件付き確率になる</a:t>
            </a:r>
            <a:endParaRPr kumimoji="1" lang="en-US" altLang="ja-JP" dirty="0" smtClean="0"/>
          </a:p>
          <a:p>
            <a:r>
              <a:rPr lang="ja-JP" altLang="en-US" dirty="0" smtClean="0"/>
              <a:t>・</a:t>
            </a:r>
            <a:r>
              <a:rPr lang="en-US" altLang="ja-JP" dirty="0" smtClean="0"/>
              <a:t>R</a:t>
            </a:r>
            <a:r>
              <a:rPr lang="ja-JP" altLang="en-US" dirty="0" smtClean="0"/>
              <a:t>：</a:t>
            </a:r>
            <a:r>
              <a:rPr lang="ja-JP" altLang="en-US" dirty="0"/>
              <a:t>状態</a:t>
            </a:r>
            <a:r>
              <a:rPr lang="en-US" altLang="ja-JP" dirty="0"/>
              <a:t>x</a:t>
            </a:r>
            <a:r>
              <a:rPr lang="ja-JP" altLang="en-US" dirty="0"/>
              <a:t>で行動</a:t>
            </a:r>
            <a:r>
              <a:rPr lang="en-US" altLang="ja-JP" dirty="0"/>
              <a:t>a</a:t>
            </a:r>
            <a:r>
              <a:rPr lang="ja-JP" altLang="en-US" dirty="0"/>
              <a:t>を選択</a:t>
            </a:r>
            <a:r>
              <a:rPr lang="ja-JP" altLang="en-US" dirty="0" smtClean="0"/>
              <a:t>して状態</a:t>
            </a:r>
            <a:r>
              <a:rPr lang="en-US" altLang="ja-JP" dirty="0" smtClean="0"/>
              <a:t>x’</a:t>
            </a:r>
            <a:r>
              <a:rPr lang="ja-JP" altLang="en-US" dirty="0" smtClean="0"/>
              <a:t>になったときの報酬の期待値を得る関数</a:t>
            </a:r>
            <a:endParaRPr kumimoji="1" lang="en-US" altLang="ja-JP" dirty="0" smtClean="0"/>
          </a:p>
          <a:p>
            <a:endParaRPr kumimoji="1" lang="en-US" altLang="ja-JP"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21</a:t>
            </a:fld>
            <a:endParaRPr kumimoji="1" lang="ja-JP" altLang="en-US"/>
          </a:p>
        </p:txBody>
      </p:sp>
    </p:spTree>
    <p:extLst>
      <p:ext uri="{BB962C8B-B14F-4D97-AF65-F5344CB8AC3E}">
        <p14:creationId xmlns:p14="http://schemas.microsoft.com/office/powerpoint/2010/main" val="3927634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・今までは</a:t>
            </a:r>
            <a:r>
              <a:rPr kumimoji="1" lang="en-US" altLang="ja-JP" dirty="0" smtClean="0"/>
              <a:t>h</a:t>
            </a:r>
            <a:r>
              <a:rPr kumimoji="1" lang="ja-JP" altLang="en-US" dirty="0" smtClean="0"/>
              <a:t>は時間によって変化してもよかったが、ここからは</a:t>
            </a:r>
            <a:r>
              <a:rPr kumimoji="1" lang="en-US" altLang="ja-JP" dirty="0" smtClean="0"/>
              <a:t>h</a:t>
            </a:r>
            <a:r>
              <a:rPr kumimoji="1" lang="ja-JP" altLang="en-US" dirty="0" smtClean="0"/>
              <a:t>は時間により不変</a:t>
            </a:r>
            <a:r>
              <a:rPr kumimoji="1" lang="en-US" altLang="ja-JP" dirty="0" smtClean="0"/>
              <a:t>(</a:t>
            </a:r>
            <a:r>
              <a:rPr kumimoji="1" lang="ja-JP" altLang="en-US" dirty="0" smtClean="0"/>
              <a:t>定常</a:t>
            </a:r>
            <a:r>
              <a:rPr kumimoji="1" lang="en-US" altLang="ja-JP" dirty="0" smtClean="0"/>
              <a:t>)</a:t>
            </a:r>
            <a:r>
              <a:rPr kumimoji="1" lang="ja-JP" altLang="en-US" dirty="0" smtClean="0"/>
              <a:t>であるとする</a:t>
            </a:r>
            <a:endParaRPr kumimoji="1" lang="en-US" altLang="ja-JP" dirty="0" smtClean="0"/>
          </a:p>
          <a:p>
            <a:endParaRPr lang="en-US" altLang="ja-JP" dirty="0"/>
          </a:p>
          <a:p>
            <a:r>
              <a:rPr kumimoji="1" lang="ja-JP" altLang="en-US" dirty="0" smtClean="0"/>
              <a:t>・</a:t>
            </a:r>
            <a:r>
              <a:rPr lang="ja-JP" altLang="en-US" dirty="0" smtClean="0"/>
              <a:t>状態価値関数</a:t>
            </a:r>
            <a:r>
              <a:rPr lang="en-US" altLang="ja-JP" dirty="0" smtClean="0"/>
              <a:t>V</a:t>
            </a:r>
            <a:r>
              <a:rPr lang="ja-JP" altLang="en-US" dirty="0" smtClean="0"/>
              <a:t>は、定常政策</a:t>
            </a:r>
            <a:r>
              <a:rPr lang="en-US" altLang="ja-JP" dirty="0" smtClean="0"/>
              <a:t>h</a:t>
            </a:r>
            <a:r>
              <a:rPr lang="ja-JP" altLang="en-US" dirty="0" smtClean="0"/>
              <a:t>のもとでのその状態における割引利得の期待値を示す</a:t>
            </a:r>
            <a:endParaRPr lang="en-US" altLang="ja-JP" dirty="0" smtClean="0"/>
          </a:p>
          <a:p>
            <a:r>
              <a:rPr kumimoji="1" lang="ja-JP" altLang="en-US" dirty="0" smtClean="0"/>
              <a:t>・行動価値関数</a:t>
            </a:r>
            <a:r>
              <a:rPr kumimoji="1" lang="en-US" altLang="ja-JP" dirty="0" smtClean="0"/>
              <a:t>Q</a:t>
            </a:r>
            <a:r>
              <a:rPr kumimoji="1" lang="ja-JP" altLang="en-US" dirty="0" err="1" smtClean="0"/>
              <a:t>、</a:t>
            </a:r>
            <a:r>
              <a:rPr kumimoji="1" lang="ja-JP" altLang="en-US" dirty="0" smtClean="0"/>
              <a:t>いわゆる</a:t>
            </a:r>
            <a:r>
              <a:rPr kumimoji="1" lang="en-US" altLang="ja-JP" dirty="0" smtClean="0"/>
              <a:t>Q</a:t>
            </a:r>
            <a:r>
              <a:rPr kumimoji="1" lang="ja-JP" altLang="en-US" dirty="0" smtClean="0"/>
              <a:t>値と呼ばれるものは、</a:t>
            </a:r>
            <a:r>
              <a:rPr lang="ja-JP" altLang="en-US" dirty="0" smtClean="0"/>
              <a:t>定常政策</a:t>
            </a:r>
            <a:r>
              <a:rPr lang="en-US" altLang="ja-JP" dirty="0" smtClean="0"/>
              <a:t>h</a:t>
            </a:r>
            <a:r>
              <a:rPr lang="ja-JP" altLang="en-US" dirty="0" smtClean="0"/>
              <a:t>のもとでのその状態と選んだ行動のペアにおける割引利得の期待値を示す</a:t>
            </a:r>
            <a:endParaRPr lang="en-US" altLang="ja-JP" dirty="0" smtClean="0"/>
          </a:p>
          <a:p>
            <a:r>
              <a:rPr lang="ja-JP" altLang="en-US" dirty="0" smtClean="0"/>
              <a:t>・</a:t>
            </a:r>
            <a:r>
              <a:rPr lang="en-US" altLang="ja-JP" dirty="0" err="1" smtClean="0"/>
              <a:t>Ph</a:t>
            </a:r>
            <a:r>
              <a:rPr lang="ja-JP" altLang="en-US" dirty="0" smtClean="0"/>
              <a:t>と</a:t>
            </a:r>
            <a:r>
              <a:rPr lang="en-US" altLang="ja-JP" dirty="0" smtClean="0"/>
              <a:t>Rh</a:t>
            </a:r>
            <a:r>
              <a:rPr lang="ja-JP" altLang="en-US" dirty="0" smtClean="0"/>
              <a:t>は定常政策ではこのように示される</a:t>
            </a:r>
            <a:endParaRPr lang="en-US" altLang="ja-JP" dirty="0" smtClean="0"/>
          </a:p>
          <a:p>
            <a:endParaRPr lang="en-US" altLang="ja-JP" dirty="0"/>
          </a:p>
          <a:p>
            <a:r>
              <a:rPr lang="ja-JP" altLang="en-US" dirty="0" smtClean="0"/>
              <a:t>・定常政策</a:t>
            </a:r>
            <a:r>
              <a:rPr lang="en-US" altLang="ja-JP" dirty="0" smtClean="0"/>
              <a:t>h</a:t>
            </a:r>
            <a:r>
              <a:rPr lang="ja-JP" altLang="en-US" dirty="0" smtClean="0"/>
              <a:t>において、割引利得の式を動的計画法の考え方を用いて変形していくと、ベルマン最適方程式で</a:t>
            </a:r>
            <a:r>
              <a:rPr lang="en-US" altLang="ja-JP" dirty="0" smtClean="0"/>
              <a:t>V</a:t>
            </a:r>
            <a:r>
              <a:rPr lang="ja-JP" altLang="en-US" dirty="0" smtClean="0"/>
              <a:t>*と</a:t>
            </a:r>
            <a:r>
              <a:rPr lang="en-US" altLang="ja-JP" dirty="0" smtClean="0"/>
              <a:t>Q</a:t>
            </a:r>
            <a:r>
              <a:rPr lang="ja-JP" altLang="en-US" dirty="0" smtClean="0"/>
              <a:t>*が以上のように示される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22</a:t>
            </a:fld>
            <a:endParaRPr kumimoji="1" lang="ja-JP" altLang="en-US"/>
          </a:p>
        </p:txBody>
      </p:sp>
    </p:spTree>
    <p:extLst>
      <p:ext uri="{BB962C8B-B14F-4D97-AF65-F5344CB8AC3E}">
        <p14:creationId xmlns:p14="http://schemas.microsoft.com/office/powerpoint/2010/main" val="1007805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lang="ja-JP" altLang="en-US" dirty="0" smtClean="0"/>
              <a:t>ここで、ベルマン最適方程式を直接解くことで</a:t>
            </a:r>
            <a:r>
              <a:rPr lang="en-US" altLang="ja-JP" dirty="0" smtClean="0"/>
              <a:t>Q</a:t>
            </a:r>
            <a:r>
              <a:rPr lang="ja-JP" altLang="en-US" dirty="0" smtClean="0"/>
              <a:t>*を得るのではなく、</a:t>
            </a:r>
            <a:r>
              <a:rPr lang="en-US" altLang="ja-JP" dirty="0" smtClean="0"/>
              <a:t>Q</a:t>
            </a:r>
            <a:r>
              <a:rPr lang="ja-JP" altLang="en-US" dirty="0" smtClean="0"/>
              <a:t>値を報酬</a:t>
            </a:r>
            <a:r>
              <a:rPr lang="en-US" altLang="ja-JP" dirty="0" smtClean="0"/>
              <a:t>r</a:t>
            </a:r>
            <a:r>
              <a:rPr lang="ja-JP" altLang="en-US" dirty="0" smtClean="0"/>
              <a:t>を用いて少しずつ更新していくことで、</a:t>
            </a:r>
            <a:r>
              <a:rPr lang="en-US" altLang="ja-JP" dirty="0" smtClean="0"/>
              <a:t>Q</a:t>
            </a:r>
            <a:r>
              <a:rPr lang="ja-JP" altLang="en-US" dirty="0" smtClean="0"/>
              <a:t>*の推定値を得るというアルゴリズムである</a:t>
            </a:r>
            <a:r>
              <a:rPr lang="en-US" altLang="ja-JP" dirty="0" smtClean="0"/>
              <a:t>Q-learning</a:t>
            </a:r>
            <a:r>
              <a:rPr lang="ja-JP" altLang="en-US" dirty="0" err="1" smtClean="0"/>
              <a:t>を紹</a:t>
            </a:r>
            <a:r>
              <a:rPr lang="ja-JP" altLang="en-US" dirty="0" smtClean="0"/>
              <a:t>介します</a:t>
            </a:r>
            <a:endParaRPr lang="en-US" altLang="ja-JP" dirty="0" smtClean="0"/>
          </a:p>
          <a:p>
            <a:endParaRPr kumimoji="1" lang="en-US" altLang="ja-JP" dirty="0" smtClean="0"/>
          </a:p>
          <a:p>
            <a:r>
              <a:rPr lang="ja-JP" altLang="en-US" dirty="0" smtClean="0"/>
              <a:t>・まず、定理として、政策</a:t>
            </a:r>
            <a:r>
              <a:rPr lang="en-US" altLang="ja-JP" dirty="0" smtClean="0"/>
              <a:t>h</a:t>
            </a:r>
            <a:r>
              <a:rPr lang="ja-JP" altLang="en-US" dirty="0" smtClean="0"/>
              <a:t>が</a:t>
            </a:r>
            <a:r>
              <a:rPr lang="en-US" altLang="ja-JP" dirty="0" smtClean="0"/>
              <a:t>h’</a:t>
            </a:r>
            <a:r>
              <a:rPr lang="ja-JP" altLang="en-US" dirty="0" smtClean="0"/>
              <a:t>に変わったとき、以下の式が成立すれば、</a:t>
            </a:r>
            <a:r>
              <a:rPr lang="en-US" altLang="ja-JP" dirty="0" smtClean="0"/>
              <a:t>h’</a:t>
            </a:r>
            <a:r>
              <a:rPr lang="ja-JP" altLang="en-US" dirty="0" smtClean="0"/>
              <a:t>は</a:t>
            </a:r>
            <a:r>
              <a:rPr lang="en-US" altLang="ja-JP" dirty="0" smtClean="0"/>
              <a:t>h</a:t>
            </a:r>
            <a:r>
              <a:rPr lang="ja-JP" altLang="en-US" dirty="0" smtClean="0"/>
              <a:t>より良い政策であるといえます</a:t>
            </a:r>
            <a:endParaRPr lang="en-US" altLang="ja-JP" dirty="0" smtClean="0"/>
          </a:p>
          <a:p>
            <a:r>
              <a:rPr kumimoji="1" lang="ja-JP" altLang="en-US" dirty="0" smtClean="0"/>
              <a:t>・直感的には、第一項と第二項が新しい</a:t>
            </a:r>
            <a:r>
              <a:rPr kumimoji="1" lang="en-US" altLang="ja-JP" dirty="0" smtClean="0"/>
              <a:t>Q</a:t>
            </a:r>
            <a:r>
              <a:rPr kumimoji="1" lang="ja-JP" altLang="en-US" dirty="0" smtClean="0"/>
              <a:t>値になるようなものであり、こちらのほうがよい</a:t>
            </a:r>
            <a:r>
              <a:rPr kumimoji="1" lang="en-US" altLang="ja-JP" dirty="0" smtClean="0"/>
              <a:t>Q</a:t>
            </a:r>
            <a:r>
              <a:rPr kumimoji="1" lang="ja-JP" altLang="en-US" dirty="0" smtClean="0"/>
              <a:t>値である、ということを示しているような感じです</a:t>
            </a:r>
            <a:endParaRPr kumimoji="1" lang="en-US" altLang="ja-JP" dirty="0" smtClean="0"/>
          </a:p>
          <a:p>
            <a:endParaRPr lang="en-US" altLang="ja-JP" dirty="0"/>
          </a:p>
          <a:p>
            <a:endParaRPr kumimoji="1" lang="en-US" altLang="ja-JP" dirty="0" smtClean="0"/>
          </a:p>
          <a:p>
            <a:r>
              <a:rPr lang="ja-JP" altLang="en-US" dirty="0" smtClean="0"/>
              <a:t>・この定理の考え方を用いて、</a:t>
            </a:r>
            <a:r>
              <a:rPr lang="en-US" altLang="ja-JP" dirty="0" smtClean="0"/>
              <a:t>Q-learning</a:t>
            </a:r>
            <a:r>
              <a:rPr lang="ja-JP" altLang="en-US" dirty="0" smtClean="0"/>
              <a:t>は以下のアルゴリズムで示されます</a:t>
            </a:r>
            <a:endParaRPr lang="en-US" altLang="ja-JP" dirty="0" smtClean="0"/>
          </a:p>
          <a:p>
            <a:r>
              <a:rPr kumimoji="1" lang="ja-JP" altLang="en-US" dirty="0" smtClean="0"/>
              <a:t>・まず、状態</a:t>
            </a:r>
            <a:r>
              <a:rPr kumimoji="1" lang="en-US" altLang="ja-JP" dirty="0" smtClean="0"/>
              <a:t>x</a:t>
            </a:r>
            <a:r>
              <a:rPr kumimoji="1" lang="ja-JP" altLang="en-US" dirty="0" smtClean="0"/>
              <a:t>で行動</a:t>
            </a:r>
            <a:r>
              <a:rPr kumimoji="1" lang="en-US" altLang="ja-JP" dirty="0" smtClean="0"/>
              <a:t>a</a:t>
            </a:r>
            <a:r>
              <a:rPr kumimoji="1" lang="ja-JP" altLang="en-US" dirty="0" smtClean="0"/>
              <a:t>を</a:t>
            </a:r>
            <a:r>
              <a:rPr lang="en-US" altLang="ja-JP" dirty="0" smtClean="0"/>
              <a:t>Q</a:t>
            </a:r>
            <a:r>
              <a:rPr lang="ja-JP" altLang="en-US" dirty="0" smtClean="0"/>
              <a:t>値を最大にするような</a:t>
            </a:r>
            <a:r>
              <a:rPr lang="en-US" altLang="ja-JP" dirty="0" smtClean="0"/>
              <a:t>a</a:t>
            </a:r>
            <a:r>
              <a:rPr lang="ja-JP" altLang="en-US" dirty="0" smtClean="0"/>
              <a:t>の</a:t>
            </a:r>
            <a:r>
              <a:rPr kumimoji="1" lang="ja-JP" altLang="en-US" dirty="0" smtClean="0"/>
              <a:t>もとで選択</a:t>
            </a:r>
            <a:endParaRPr kumimoji="1" lang="en-US" altLang="ja-JP" dirty="0" smtClean="0"/>
          </a:p>
          <a:p>
            <a:r>
              <a:rPr lang="ja-JP" altLang="en-US" dirty="0" smtClean="0"/>
              <a:t>・報酬</a:t>
            </a:r>
            <a:r>
              <a:rPr lang="en-US" altLang="ja-JP" dirty="0" smtClean="0"/>
              <a:t>r</a:t>
            </a:r>
            <a:r>
              <a:rPr lang="ja-JP" altLang="en-US" dirty="0" smtClean="0"/>
              <a:t>を得て、</a:t>
            </a:r>
            <a:r>
              <a:rPr lang="en-US" altLang="ja-JP" dirty="0" smtClean="0"/>
              <a:t>x’</a:t>
            </a:r>
            <a:r>
              <a:rPr lang="ja-JP" altLang="en-US" dirty="0" smtClean="0"/>
              <a:t>に状態遷移</a:t>
            </a:r>
            <a:endParaRPr lang="en-US" altLang="ja-JP" dirty="0" smtClean="0"/>
          </a:p>
          <a:p>
            <a:r>
              <a:rPr kumimoji="1" lang="ja-JP" altLang="en-US" dirty="0" smtClean="0"/>
              <a:t>・</a:t>
            </a:r>
            <a:r>
              <a:rPr kumimoji="1" lang="en-US" altLang="ja-JP" dirty="0" smtClean="0"/>
              <a:t>Q</a:t>
            </a:r>
            <a:r>
              <a:rPr kumimoji="1" lang="ja-JP" altLang="en-US" dirty="0" smtClean="0"/>
              <a:t>値を更新、</a:t>
            </a:r>
            <a:r>
              <a:rPr kumimoji="1" lang="en-US" altLang="ja-JP" dirty="0" smtClean="0"/>
              <a:t>α</a:t>
            </a:r>
            <a:r>
              <a:rPr lang="ja-JP" altLang="en-US" dirty="0" smtClean="0"/>
              <a:t>の後ろの項は、</a:t>
            </a:r>
            <a:r>
              <a:rPr lang="en-US" altLang="ja-JP" dirty="0" smtClean="0"/>
              <a:t>x’</a:t>
            </a:r>
            <a:r>
              <a:rPr lang="ja-JP" altLang="en-US" dirty="0" smtClean="0"/>
              <a:t>における</a:t>
            </a:r>
            <a:r>
              <a:rPr lang="en-US" altLang="ja-JP" dirty="0" smtClean="0"/>
              <a:t>Q</a:t>
            </a:r>
            <a:r>
              <a:rPr lang="ja-JP" altLang="en-US" dirty="0" smtClean="0"/>
              <a:t>値の最大値</a:t>
            </a:r>
            <a:r>
              <a:rPr lang="en-US" altLang="ja-JP" dirty="0" smtClean="0"/>
              <a:t>-x</a:t>
            </a:r>
            <a:r>
              <a:rPr lang="ja-JP" altLang="en-US" dirty="0" smtClean="0"/>
              <a:t>における</a:t>
            </a:r>
            <a:r>
              <a:rPr lang="en-US" altLang="ja-JP" dirty="0" smtClean="0"/>
              <a:t>Q</a:t>
            </a:r>
            <a:r>
              <a:rPr lang="ja-JP" altLang="en-US" dirty="0" smtClean="0"/>
              <a:t>値という式によって、もし次の</a:t>
            </a:r>
            <a:r>
              <a:rPr lang="en-US" altLang="ja-JP" dirty="0" smtClean="0"/>
              <a:t>Q</a:t>
            </a:r>
            <a:r>
              <a:rPr lang="ja-JP" altLang="en-US" dirty="0" smtClean="0"/>
              <a:t>値のほうが大きくなるようなときは</a:t>
            </a:r>
            <a:r>
              <a:rPr lang="en-US" altLang="ja-JP" dirty="0" smtClean="0"/>
              <a:t>x</a:t>
            </a:r>
            <a:r>
              <a:rPr lang="ja-JP" altLang="en-US" dirty="0" smtClean="0"/>
              <a:t>における</a:t>
            </a:r>
            <a:r>
              <a:rPr lang="en-US" altLang="ja-JP" dirty="0" smtClean="0"/>
              <a:t>Q</a:t>
            </a:r>
            <a:r>
              <a:rPr lang="ja-JP" altLang="en-US" dirty="0" smtClean="0"/>
              <a:t>値を大きくし、次の</a:t>
            </a:r>
            <a:r>
              <a:rPr lang="en-US" altLang="ja-JP" dirty="0" smtClean="0"/>
              <a:t>Q</a:t>
            </a:r>
            <a:r>
              <a:rPr lang="ja-JP" altLang="en-US" dirty="0" smtClean="0"/>
              <a:t>値のほうが小さくなるようなときは</a:t>
            </a:r>
            <a:r>
              <a:rPr lang="en-US" altLang="ja-JP" dirty="0" smtClean="0"/>
              <a:t>x</a:t>
            </a:r>
            <a:r>
              <a:rPr lang="ja-JP" altLang="en-US" dirty="0" smtClean="0"/>
              <a:t>における</a:t>
            </a:r>
            <a:r>
              <a:rPr lang="en-US" altLang="ja-JP" dirty="0" smtClean="0"/>
              <a:t>Q</a:t>
            </a:r>
            <a:r>
              <a:rPr lang="ja-JP" altLang="en-US" dirty="0" smtClean="0"/>
              <a:t>値を小さくするような感じです</a:t>
            </a:r>
            <a:endParaRPr lang="en-US" altLang="ja-JP" dirty="0" smtClean="0"/>
          </a:p>
          <a:p>
            <a:r>
              <a:rPr lang="ja-JP" altLang="en-US" dirty="0" smtClean="0"/>
              <a:t>・これを繰り返すことで、状態</a:t>
            </a:r>
            <a:r>
              <a:rPr lang="en-US" altLang="ja-JP" dirty="0" smtClean="0"/>
              <a:t>x</a:t>
            </a:r>
            <a:r>
              <a:rPr lang="ja-JP" altLang="en-US" dirty="0" smtClean="0"/>
              <a:t>では</a:t>
            </a:r>
            <a:r>
              <a:rPr lang="en-US" altLang="ja-JP" dirty="0" smtClean="0"/>
              <a:t>Q</a:t>
            </a:r>
            <a:r>
              <a:rPr lang="ja-JP" altLang="en-US" dirty="0" smtClean="0"/>
              <a:t>値が最大になる行動</a:t>
            </a:r>
            <a:r>
              <a:rPr lang="en-US" altLang="ja-JP" dirty="0" smtClean="0"/>
              <a:t>a</a:t>
            </a:r>
            <a:r>
              <a:rPr lang="ja-JP" altLang="en-US" dirty="0" smtClean="0"/>
              <a:t>をとることが最適な政策</a:t>
            </a:r>
            <a:r>
              <a:rPr lang="en-US" altLang="ja-JP" dirty="0" smtClean="0"/>
              <a:t>h*</a:t>
            </a:r>
            <a:r>
              <a:rPr lang="ja-JP" altLang="en-US" dirty="0" smtClean="0"/>
              <a:t>になる</a:t>
            </a:r>
            <a:endParaRPr lang="en-US" altLang="ja-JP" dirty="0" smtClean="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23</a:t>
            </a:fld>
            <a:endParaRPr kumimoji="1" lang="ja-JP" altLang="en-US"/>
          </a:p>
        </p:txBody>
      </p:sp>
    </p:spTree>
    <p:extLst>
      <p:ext uri="{BB962C8B-B14F-4D97-AF65-F5344CB8AC3E}">
        <p14:creationId xmlns:p14="http://schemas.microsoft.com/office/powerpoint/2010/main" val="1645979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・スーパーバイザとは、与えられた制御仕様を満足するような可制御事象を許可または禁止するような制御パターン</a:t>
            </a:r>
            <a:r>
              <a:rPr kumimoji="1" lang="en-US" altLang="ja-JP" dirty="0" smtClean="0"/>
              <a:t>π</a:t>
            </a:r>
            <a:r>
              <a:rPr kumimoji="1" lang="ja-JP" altLang="en-US" dirty="0" smtClean="0"/>
              <a:t>を割り当てるような制御のことです</a:t>
            </a:r>
            <a:endParaRPr kumimoji="1" lang="en-US" altLang="ja-JP" dirty="0" smtClean="0"/>
          </a:p>
          <a:p>
            <a:r>
              <a:rPr lang="ja-JP" altLang="en-US" dirty="0" smtClean="0"/>
              <a:t>・ただし、事象の生起の許可禁止をするだけなので、生起の許可をした事象のうちどの事象が選ばれるかは、環境が決定するということになります</a:t>
            </a:r>
            <a:endParaRPr lang="en-US" altLang="ja-JP" dirty="0" smtClean="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24</a:t>
            </a:fld>
            <a:endParaRPr kumimoji="1" lang="ja-JP" altLang="en-US"/>
          </a:p>
        </p:txBody>
      </p:sp>
    </p:spTree>
    <p:extLst>
      <p:ext uri="{BB962C8B-B14F-4D97-AF65-F5344CB8AC3E}">
        <p14:creationId xmlns:p14="http://schemas.microsoft.com/office/powerpoint/2010/main" val="409745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a:t>
            </a:r>
            <a:r>
              <a:rPr lang="en-US" altLang="ja-JP" dirty="0" smtClean="0"/>
              <a:t>RL</a:t>
            </a:r>
            <a:r>
              <a:rPr lang="ja-JP" altLang="en-US" dirty="0" smtClean="0"/>
              <a:t>を数式モデルに落とし込む</a:t>
            </a:r>
            <a:endParaRPr lang="en-US" altLang="ja-JP" dirty="0" smtClean="0"/>
          </a:p>
          <a:p>
            <a:r>
              <a:rPr lang="ja-JP" altLang="en-US" dirty="0" smtClean="0"/>
              <a:t>・大文字が集合または関数、小文字が要素</a:t>
            </a:r>
            <a:endParaRPr lang="en-US" altLang="ja-JP" dirty="0" smtClean="0"/>
          </a:p>
          <a:p>
            <a:endParaRPr kumimoji="1" lang="en-US" altLang="ja-JP" dirty="0"/>
          </a:p>
          <a:p>
            <a:r>
              <a:rPr lang="ja-JP" altLang="en-US" dirty="0" smtClean="0"/>
              <a:t>・</a:t>
            </a:r>
            <a:r>
              <a:rPr lang="en-US" altLang="ja-JP" dirty="0" smtClean="0"/>
              <a:t>MDP</a:t>
            </a:r>
            <a:r>
              <a:rPr lang="ja-JP" altLang="en-US" dirty="0" smtClean="0"/>
              <a:t>は</a:t>
            </a:r>
            <a:r>
              <a:rPr lang="en-US" altLang="ja-JP" dirty="0" smtClean="0"/>
              <a:t>&lt;X,U,P,R&gt;</a:t>
            </a:r>
            <a:r>
              <a:rPr lang="ja-JP" altLang="en-US" dirty="0" smtClean="0"/>
              <a:t>のタプルで記述される</a:t>
            </a:r>
            <a:endParaRPr lang="en-US" altLang="ja-JP" dirty="0" smtClean="0"/>
          </a:p>
          <a:p>
            <a:r>
              <a:rPr kumimoji="1" lang="ja-JP" altLang="en-US" dirty="0" smtClean="0"/>
              <a:t>・</a:t>
            </a:r>
            <a:r>
              <a:rPr kumimoji="1" lang="en-US" altLang="ja-JP" dirty="0" smtClean="0"/>
              <a:t>X</a:t>
            </a:r>
            <a:r>
              <a:rPr kumimoji="1" lang="ja-JP" altLang="en-US" dirty="0" smtClean="0"/>
              <a:t>：状態集合</a:t>
            </a:r>
            <a:endParaRPr kumimoji="1" lang="en-US" altLang="ja-JP" dirty="0" smtClean="0"/>
          </a:p>
          <a:p>
            <a:r>
              <a:rPr lang="ja-JP" altLang="en-US" dirty="0" smtClean="0"/>
              <a:t>・</a:t>
            </a:r>
            <a:r>
              <a:rPr lang="en-US" altLang="ja-JP" dirty="0" smtClean="0"/>
              <a:t>A</a:t>
            </a:r>
            <a:r>
              <a:rPr lang="ja-JP" altLang="en-US" dirty="0" smtClean="0"/>
              <a:t>：行動集合</a:t>
            </a:r>
            <a:endParaRPr lang="en-US" altLang="ja-JP" dirty="0" smtClean="0"/>
          </a:p>
          <a:p>
            <a:endParaRPr kumimoji="1" lang="en-US" altLang="ja-JP" dirty="0"/>
          </a:p>
          <a:p>
            <a:r>
              <a:rPr lang="ja-JP" altLang="en-US" dirty="0" smtClean="0"/>
              <a:t>・</a:t>
            </a:r>
            <a:r>
              <a:rPr lang="en-US" altLang="ja-JP" dirty="0" smtClean="0"/>
              <a:t>π</a:t>
            </a:r>
            <a:r>
              <a:rPr lang="ja-JP" altLang="en-US" dirty="0" smtClean="0"/>
              <a:t>：状態</a:t>
            </a:r>
            <a:r>
              <a:rPr lang="en-US" altLang="ja-JP" dirty="0" smtClean="0"/>
              <a:t>x</a:t>
            </a:r>
            <a:r>
              <a:rPr lang="ja-JP" altLang="en-US" dirty="0" smtClean="0"/>
              <a:t>で行動</a:t>
            </a:r>
            <a:r>
              <a:rPr lang="en-US" altLang="ja-JP" dirty="0" smtClean="0"/>
              <a:t>a</a:t>
            </a:r>
            <a:r>
              <a:rPr lang="ja-JP" altLang="en-US" dirty="0" smtClean="0"/>
              <a:t>を選択する確率を示す関数</a:t>
            </a:r>
            <a:endParaRPr lang="en-US" altLang="ja-JP" dirty="0" smtClean="0"/>
          </a:p>
          <a:p>
            <a:r>
              <a:rPr kumimoji="1" lang="ja-JP" altLang="en-US" dirty="0" smtClean="0"/>
              <a:t>・</a:t>
            </a:r>
            <a:r>
              <a:rPr kumimoji="1" lang="en-US" altLang="ja-JP" dirty="0" smtClean="0"/>
              <a:t>P</a:t>
            </a:r>
            <a:r>
              <a:rPr kumimoji="1" lang="ja-JP" altLang="en-US" dirty="0" smtClean="0"/>
              <a:t>：状態</a:t>
            </a:r>
            <a:r>
              <a:rPr kumimoji="1" lang="en-US" altLang="ja-JP" dirty="0" smtClean="0"/>
              <a:t>x</a:t>
            </a:r>
            <a:r>
              <a:rPr kumimoji="1" lang="ja-JP" altLang="en-US" dirty="0" smtClean="0"/>
              <a:t>で行動</a:t>
            </a:r>
            <a:r>
              <a:rPr kumimoji="1" lang="en-US" altLang="ja-JP" dirty="0" smtClean="0"/>
              <a:t>a</a:t>
            </a:r>
            <a:r>
              <a:rPr kumimoji="1" lang="ja-JP" altLang="en-US" dirty="0" smtClean="0"/>
              <a:t>を選択したときに、状態</a:t>
            </a:r>
            <a:r>
              <a:rPr kumimoji="1" lang="en-US" altLang="ja-JP" dirty="0" smtClean="0"/>
              <a:t>x’</a:t>
            </a:r>
            <a:r>
              <a:rPr kumimoji="1" lang="ja-JP" altLang="en-US" dirty="0" smtClean="0"/>
              <a:t>になる確率を示す遷移関数</a:t>
            </a:r>
            <a:endParaRPr kumimoji="1" lang="en-US" altLang="ja-JP" dirty="0" smtClean="0"/>
          </a:p>
          <a:p>
            <a:r>
              <a:rPr lang="ja-JP" altLang="en-US" dirty="0" smtClean="0"/>
              <a:t>　　　</a:t>
            </a:r>
            <a:r>
              <a:rPr lang="en-US" altLang="ja-JP" dirty="0" smtClean="0"/>
              <a:t>x’</a:t>
            </a:r>
            <a:r>
              <a:rPr lang="ja-JP" altLang="en-US" dirty="0" smtClean="0"/>
              <a:t>の条件付き確率になる</a:t>
            </a:r>
            <a:endParaRPr kumimoji="1" lang="en-US" altLang="ja-JP" dirty="0" smtClean="0"/>
          </a:p>
          <a:p>
            <a:r>
              <a:rPr lang="ja-JP" altLang="en-US" dirty="0" smtClean="0"/>
              <a:t>・</a:t>
            </a:r>
            <a:r>
              <a:rPr lang="en-US" altLang="ja-JP" dirty="0" smtClean="0"/>
              <a:t>R</a:t>
            </a:r>
            <a:r>
              <a:rPr lang="ja-JP" altLang="en-US" dirty="0" smtClean="0"/>
              <a:t>：</a:t>
            </a:r>
            <a:r>
              <a:rPr lang="ja-JP" altLang="en-US" dirty="0"/>
              <a:t>状態</a:t>
            </a:r>
            <a:r>
              <a:rPr lang="en-US" altLang="ja-JP" dirty="0"/>
              <a:t>x</a:t>
            </a:r>
            <a:r>
              <a:rPr lang="ja-JP" altLang="en-US" dirty="0"/>
              <a:t>で行動</a:t>
            </a:r>
            <a:r>
              <a:rPr lang="en-US" altLang="ja-JP" dirty="0"/>
              <a:t>a</a:t>
            </a:r>
            <a:r>
              <a:rPr lang="ja-JP" altLang="en-US" dirty="0"/>
              <a:t>を選択</a:t>
            </a:r>
            <a:r>
              <a:rPr lang="ja-JP" altLang="en-US" dirty="0" smtClean="0"/>
              <a:t>して状態</a:t>
            </a:r>
            <a:r>
              <a:rPr lang="en-US" altLang="ja-JP" dirty="0" smtClean="0"/>
              <a:t>x’</a:t>
            </a:r>
            <a:r>
              <a:rPr lang="ja-JP" altLang="en-US" dirty="0" smtClean="0"/>
              <a:t>になったときの報酬の期待値を得る関数</a:t>
            </a:r>
            <a:endParaRPr kumimoji="1" lang="en-US" altLang="ja-JP" dirty="0" smtClean="0"/>
          </a:p>
          <a:p>
            <a:endParaRPr kumimoji="1" lang="en-US" altLang="ja-JP"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3</a:t>
            </a:fld>
            <a:endParaRPr kumimoji="1" lang="ja-JP" altLang="en-US"/>
          </a:p>
        </p:txBody>
      </p:sp>
    </p:spTree>
    <p:extLst>
      <p:ext uri="{BB962C8B-B14F-4D97-AF65-F5344CB8AC3E}">
        <p14:creationId xmlns:p14="http://schemas.microsoft.com/office/powerpoint/2010/main" val="2388792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・今までは</a:t>
            </a:r>
            <a:r>
              <a:rPr kumimoji="1" lang="en-US" altLang="ja-JP" dirty="0" smtClean="0"/>
              <a:t>h</a:t>
            </a:r>
            <a:r>
              <a:rPr kumimoji="1" lang="ja-JP" altLang="en-US" dirty="0" smtClean="0"/>
              <a:t>は時間によって変化してもよかったが、ここからは</a:t>
            </a:r>
            <a:r>
              <a:rPr kumimoji="1" lang="en-US" altLang="ja-JP" dirty="0" smtClean="0"/>
              <a:t>h</a:t>
            </a:r>
            <a:r>
              <a:rPr kumimoji="1" lang="ja-JP" altLang="en-US" dirty="0" smtClean="0"/>
              <a:t>は時間により不変</a:t>
            </a:r>
            <a:r>
              <a:rPr kumimoji="1" lang="en-US" altLang="ja-JP" dirty="0" smtClean="0"/>
              <a:t>(</a:t>
            </a:r>
            <a:r>
              <a:rPr kumimoji="1" lang="ja-JP" altLang="en-US" dirty="0" smtClean="0"/>
              <a:t>定常</a:t>
            </a:r>
            <a:r>
              <a:rPr kumimoji="1" lang="en-US" altLang="ja-JP" dirty="0" smtClean="0"/>
              <a:t>)</a:t>
            </a:r>
            <a:r>
              <a:rPr kumimoji="1" lang="ja-JP" altLang="en-US" dirty="0" smtClean="0"/>
              <a:t>であるとする</a:t>
            </a:r>
            <a:endParaRPr kumimoji="1" lang="en-US" altLang="ja-JP" dirty="0" smtClean="0"/>
          </a:p>
          <a:p>
            <a:endParaRPr lang="en-US" altLang="ja-JP" dirty="0"/>
          </a:p>
          <a:p>
            <a:r>
              <a:rPr kumimoji="1" lang="ja-JP" altLang="en-US" dirty="0" smtClean="0"/>
              <a:t>・</a:t>
            </a:r>
            <a:r>
              <a:rPr lang="ja-JP" altLang="en-US" dirty="0" smtClean="0"/>
              <a:t>状態価値関数</a:t>
            </a:r>
            <a:r>
              <a:rPr lang="en-US" altLang="ja-JP" dirty="0" smtClean="0"/>
              <a:t>V</a:t>
            </a:r>
            <a:r>
              <a:rPr lang="ja-JP" altLang="en-US" dirty="0" smtClean="0"/>
              <a:t>は、定常政策</a:t>
            </a:r>
            <a:r>
              <a:rPr lang="en-US" altLang="ja-JP" dirty="0" smtClean="0"/>
              <a:t>h</a:t>
            </a:r>
            <a:r>
              <a:rPr lang="ja-JP" altLang="en-US" dirty="0" smtClean="0"/>
              <a:t>のもとでのその状態における割引利得の期待値を示す</a:t>
            </a:r>
            <a:endParaRPr lang="en-US" altLang="ja-JP" dirty="0" smtClean="0"/>
          </a:p>
          <a:p>
            <a:r>
              <a:rPr kumimoji="1" lang="ja-JP" altLang="en-US" dirty="0" smtClean="0"/>
              <a:t>・行動価値関数</a:t>
            </a:r>
            <a:r>
              <a:rPr kumimoji="1" lang="en-US" altLang="ja-JP" dirty="0" smtClean="0"/>
              <a:t>Q</a:t>
            </a:r>
            <a:r>
              <a:rPr kumimoji="1" lang="ja-JP" altLang="en-US" dirty="0" err="1" smtClean="0"/>
              <a:t>、</a:t>
            </a:r>
            <a:r>
              <a:rPr kumimoji="1" lang="ja-JP" altLang="en-US" dirty="0" smtClean="0"/>
              <a:t>いわゆる</a:t>
            </a:r>
            <a:r>
              <a:rPr kumimoji="1" lang="en-US" altLang="ja-JP" dirty="0" smtClean="0"/>
              <a:t>Q</a:t>
            </a:r>
            <a:r>
              <a:rPr kumimoji="1" lang="ja-JP" altLang="en-US" dirty="0" smtClean="0"/>
              <a:t>値と呼ばれるものは、</a:t>
            </a:r>
            <a:r>
              <a:rPr lang="ja-JP" altLang="en-US" dirty="0" smtClean="0"/>
              <a:t>定常政策</a:t>
            </a:r>
            <a:r>
              <a:rPr lang="en-US" altLang="ja-JP" dirty="0" smtClean="0"/>
              <a:t>h</a:t>
            </a:r>
            <a:r>
              <a:rPr lang="ja-JP" altLang="en-US" dirty="0" smtClean="0"/>
              <a:t>のもとでのその状態と選んだ行動のペアにおける割引利得の期待値を示す</a:t>
            </a:r>
            <a:endParaRPr lang="en-US" altLang="ja-JP" dirty="0" smtClean="0"/>
          </a:p>
          <a:p>
            <a:r>
              <a:rPr lang="ja-JP" altLang="en-US" dirty="0" smtClean="0"/>
              <a:t>・</a:t>
            </a:r>
            <a:r>
              <a:rPr lang="en-US" altLang="ja-JP" dirty="0" err="1" smtClean="0"/>
              <a:t>Ph</a:t>
            </a:r>
            <a:r>
              <a:rPr lang="ja-JP" altLang="en-US" dirty="0" smtClean="0"/>
              <a:t>と</a:t>
            </a:r>
            <a:r>
              <a:rPr lang="en-US" altLang="ja-JP" dirty="0" smtClean="0"/>
              <a:t>Rh</a:t>
            </a:r>
            <a:r>
              <a:rPr lang="ja-JP" altLang="en-US" dirty="0" smtClean="0"/>
              <a:t>は定常政策ではこのように示される</a:t>
            </a:r>
            <a:endParaRPr lang="en-US" altLang="ja-JP" dirty="0" smtClean="0"/>
          </a:p>
          <a:p>
            <a:endParaRPr lang="en-US" altLang="ja-JP" dirty="0"/>
          </a:p>
          <a:p>
            <a:r>
              <a:rPr lang="ja-JP" altLang="en-US" dirty="0" smtClean="0"/>
              <a:t>・定常政策</a:t>
            </a:r>
            <a:r>
              <a:rPr lang="en-US" altLang="ja-JP" dirty="0" smtClean="0"/>
              <a:t>h</a:t>
            </a:r>
            <a:r>
              <a:rPr lang="ja-JP" altLang="en-US" dirty="0" smtClean="0"/>
              <a:t>において、割引利得の式を動的計画法の考え方を用いて変形していくと、ベルマン最適方程式で</a:t>
            </a:r>
            <a:r>
              <a:rPr lang="en-US" altLang="ja-JP" dirty="0" smtClean="0"/>
              <a:t>V</a:t>
            </a:r>
            <a:r>
              <a:rPr lang="ja-JP" altLang="en-US" dirty="0" smtClean="0"/>
              <a:t>*と</a:t>
            </a:r>
            <a:r>
              <a:rPr lang="en-US" altLang="ja-JP" dirty="0" smtClean="0"/>
              <a:t>Q</a:t>
            </a:r>
            <a:r>
              <a:rPr lang="ja-JP" altLang="en-US" dirty="0" smtClean="0"/>
              <a:t>*が以上のように示される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4</a:t>
            </a:fld>
            <a:endParaRPr kumimoji="1" lang="ja-JP" altLang="en-US"/>
          </a:p>
        </p:txBody>
      </p:sp>
    </p:spTree>
    <p:extLst>
      <p:ext uri="{BB962C8B-B14F-4D97-AF65-F5344CB8AC3E}">
        <p14:creationId xmlns:p14="http://schemas.microsoft.com/office/powerpoint/2010/main" val="18937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lang="ja-JP" altLang="en-US" dirty="0" smtClean="0"/>
              <a:t>ここで、ベルマン最適方程式を直接解くことで</a:t>
            </a:r>
            <a:r>
              <a:rPr lang="en-US" altLang="ja-JP" dirty="0" smtClean="0"/>
              <a:t>Q</a:t>
            </a:r>
            <a:r>
              <a:rPr lang="ja-JP" altLang="en-US" dirty="0" smtClean="0"/>
              <a:t>*を得るのではなく、</a:t>
            </a:r>
            <a:r>
              <a:rPr lang="en-US" altLang="ja-JP" dirty="0" smtClean="0"/>
              <a:t>Q</a:t>
            </a:r>
            <a:r>
              <a:rPr lang="ja-JP" altLang="en-US" dirty="0" smtClean="0"/>
              <a:t>値を報酬</a:t>
            </a:r>
            <a:r>
              <a:rPr lang="en-US" altLang="ja-JP" dirty="0" smtClean="0"/>
              <a:t>r</a:t>
            </a:r>
            <a:r>
              <a:rPr lang="ja-JP" altLang="en-US" dirty="0" smtClean="0"/>
              <a:t>を用いて少しずつ更新していくことで、</a:t>
            </a:r>
            <a:r>
              <a:rPr lang="en-US" altLang="ja-JP" dirty="0" smtClean="0"/>
              <a:t>Q</a:t>
            </a:r>
            <a:r>
              <a:rPr lang="ja-JP" altLang="en-US" dirty="0" smtClean="0"/>
              <a:t>*の推定値を得るというアルゴリズムである</a:t>
            </a:r>
            <a:r>
              <a:rPr lang="en-US" altLang="ja-JP" dirty="0" smtClean="0"/>
              <a:t>Q-learning</a:t>
            </a:r>
            <a:r>
              <a:rPr lang="ja-JP" altLang="en-US" dirty="0" err="1" smtClean="0"/>
              <a:t>を紹</a:t>
            </a:r>
            <a:r>
              <a:rPr lang="ja-JP" altLang="en-US" dirty="0" smtClean="0"/>
              <a:t>介します</a:t>
            </a:r>
            <a:endParaRPr lang="en-US" altLang="ja-JP" dirty="0" smtClean="0"/>
          </a:p>
          <a:p>
            <a:endParaRPr kumimoji="1" lang="en-US" altLang="ja-JP" dirty="0" smtClean="0"/>
          </a:p>
          <a:p>
            <a:r>
              <a:rPr lang="ja-JP" altLang="en-US" dirty="0" smtClean="0"/>
              <a:t>・まず、定理として、政策</a:t>
            </a:r>
            <a:r>
              <a:rPr lang="en-US" altLang="ja-JP" dirty="0" smtClean="0"/>
              <a:t>h</a:t>
            </a:r>
            <a:r>
              <a:rPr lang="ja-JP" altLang="en-US" dirty="0" smtClean="0"/>
              <a:t>が</a:t>
            </a:r>
            <a:r>
              <a:rPr lang="en-US" altLang="ja-JP" dirty="0" smtClean="0"/>
              <a:t>h’</a:t>
            </a:r>
            <a:r>
              <a:rPr lang="ja-JP" altLang="en-US" dirty="0" smtClean="0"/>
              <a:t>に変わったとき、以下の式が成立すれば、</a:t>
            </a:r>
            <a:r>
              <a:rPr lang="en-US" altLang="ja-JP" dirty="0" smtClean="0"/>
              <a:t>h’</a:t>
            </a:r>
            <a:r>
              <a:rPr lang="ja-JP" altLang="en-US" dirty="0" smtClean="0"/>
              <a:t>は</a:t>
            </a:r>
            <a:r>
              <a:rPr lang="en-US" altLang="ja-JP" dirty="0" smtClean="0"/>
              <a:t>h</a:t>
            </a:r>
            <a:r>
              <a:rPr lang="ja-JP" altLang="en-US" dirty="0" smtClean="0"/>
              <a:t>より良い政策であるといえます</a:t>
            </a:r>
            <a:endParaRPr lang="en-US" altLang="ja-JP" dirty="0" smtClean="0"/>
          </a:p>
          <a:p>
            <a:r>
              <a:rPr kumimoji="1" lang="ja-JP" altLang="en-US" dirty="0" smtClean="0"/>
              <a:t>・直感的には、第一項と第二項が新しい</a:t>
            </a:r>
            <a:r>
              <a:rPr kumimoji="1" lang="en-US" altLang="ja-JP" dirty="0" smtClean="0"/>
              <a:t>Q</a:t>
            </a:r>
            <a:r>
              <a:rPr kumimoji="1" lang="ja-JP" altLang="en-US" dirty="0" smtClean="0"/>
              <a:t>値になるようなものであり、こちらのほうがよい</a:t>
            </a:r>
            <a:r>
              <a:rPr kumimoji="1" lang="en-US" altLang="ja-JP" dirty="0" smtClean="0"/>
              <a:t>Q</a:t>
            </a:r>
            <a:r>
              <a:rPr kumimoji="1" lang="ja-JP" altLang="en-US" dirty="0" smtClean="0"/>
              <a:t>値である、ということを示しているような感じです</a:t>
            </a:r>
            <a:endParaRPr kumimoji="1" lang="en-US" altLang="ja-JP" dirty="0" smtClean="0"/>
          </a:p>
          <a:p>
            <a:endParaRPr lang="en-US" altLang="ja-JP" dirty="0"/>
          </a:p>
          <a:p>
            <a:endParaRPr kumimoji="1" lang="en-US" altLang="ja-JP" dirty="0" smtClean="0"/>
          </a:p>
          <a:p>
            <a:r>
              <a:rPr lang="ja-JP" altLang="en-US" dirty="0" smtClean="0"/>
              <a:t>・この定理の考え方を用いて、</a:t>
            </a:r>
            <a:r>
              <a:rPr lang="en-US" altLang="ja-JP" dirty="0" smtClean="0"/>
              <a:t>Q-learning</a:t>
            </a:r>
            <a:r>
              <a:rPr lang="ja-JP" altLang="en-US" dirty="0" smtClean="0"/>
              <a:t>は以下のアルゴリズムで示されます</a:t>
            </a:r>
            <a:endParaRPr lang="en-US" altLang="ja-JP" dirty="0" smtClean="0"/>
          </a:p>
          <a:p>
            <a:r>
              <a:rPr kumimoji="1" lang="ja-JP" altLang="en-US" dirty="0" smtClean="0"/>
              <a:t>・まず、状態</a:t>
            </a:r>
            <a:r>
              <a:rPr kumimoji="1" lang="en-US" altLang="ja-JP" dirty="0" smtClean="0"/>
              <a:t>x</a:t>
            </a:r>
            <a:r>
              <a:rPr kumimoji="1" lang="ja-JP" altLang="en-US" dirty="0" smtClean="0"/>
              <a:t>で行動</a:t>
            </a:r>
            <a:r>
              <a:rPr kumimoji="1" lang="en-US" altLang="ja-JP" dirty="0" smtClean="0"/>
              <a:t>a</a:t>
            </a:r>
            <a:r>
              <a:rPr kumimoji="1" lang="ja-JP" altLang="en-US" dirty="0" smtClean="0"/>
              <a:t>を</a:t>
            </a:r>
            <a:r>
              <a:rPr lang="en-US" altLang="ja-JP" dirty="0" smtClean="0"/>
              <a:t>Q</a:t>
            </a:r>
            <a:r>
              <a:rPr lang="ja-JP" altLang="en-US" dirty="0" smtClean="0"/>
              <a:t>値を最大にするような</a:t>
            </a:r>
            <a:r>
              <a:rPr lang="en-US" altLang="ja-JP" dirty="0" smtClean="0"/>
              <a:t>a</a:t>
            </a:r>
            <a:r>
              <a:rPr lang="ja-JP" altLang="en-US" dirty="0" smtClean="0"/>
              <a:t>の</a:t>
            </a:r>
            <a:r>
              <a:rPr kumimoji="1" lang="ja-JP" altLang="en-US" dirty="0" smtClean="0"/>
              <a:t>もとで選択</a:t>
            </a:r>
            <a:endParaRPr kumimoji="1" lang="en-US" altLang="ja-JP" dirty="0" smtClean="0"/>
          </a:p>
          <a:p>
            <a:r>
              <a:rPr lang="ja-JP" altLang="en-US" dirty="0" smtClean="0"/>
              <a:t>・報酬</a:t>
            </a:r>
            <a:r>
              <a:rPr lang="en-US" altLang="ja-JP" dirty="0" smtClean="0"/>
              <a:t>r</a:t>
            </a:r>
            <a:r>
              <a:rPr lang="ja-JP" altLang="en-US" dirty="0" smtClean="0"/>
              <a:t>を得て、</a:t>
            </a:r>
            <a:r>
              <a:rPr lang="en-US" altLang="ja-JP" dirty="0" smtClean="0"/>
              <a:t>x’</a:t>
            </a:r>
            <a:r>
              <a:rPr lang="ja-JP" altLang="en-US" dirty="0" smtClean="0"/>
              <a:t>に状態遷移</a:t>
            </a:r>
            <a:endParaRPr lang="en-US" altLang="ja-JP" dirty="0" smtClean="0"/>
          </a:p>
          <a:p>
            <a:r>
              <a:rPr kumimoji="1" lang="ja-JP" altLang="en-US" dirty="0" smtClean="0"/>
              <a:t>・</a:t>
            </a:r>
            <a:r>
              <a:rPr kumimoji="1" lang="en-US" altLang="ja-JP" dirty="0" smtClean="0"/>
              <a:t>Q</a:t>
            </a:r>
            <a:r>
              <a:rPr kumimoji="1" lang="ja-JP" altLang="en-US" dirty="0" smtClean="0"/>
              <a:t>値を更新、</a:t>
            </a:r>
            <a:r>
              <a:rPr kumimoji="1" lang="en-US" altLang="ja-JP" dirty="0" smtClean="0"/>
              <a:t>α</a:t>
            </a:r>
            <a:r>
              <a:rPr lang="ja-JP" altLang="en-US" dirty="0" smtClean="0"/>
              <a:t>の後ろの項は、</a:t>
            </a:r>
            <a:r>
              <a:rPr lang="en-US" altLang="ja-JP" dirty="0" smtClean="0"/>
              <a:t>x’</a:t>
            </a:r>
            <a:r>
              <a:rPr lang="ja-JP" altLang="en-US" dirty="0" smtClean="0"/>
              <a:t>における</a:t>
            </a:r>
            <a:r>
              <a:rPr lang="en-US" altLang="ja-JP" dirty="0" smtClean="0"/>
              <a:t>Q</a:t>
            </a:r>
            <a:r>
              <a:rPr lang="ja-JP" altLang="en-US" dirty="0" smtClean="0"/>
              <a:t>値の最大値</a:t>
            </a:r>
            <a:r>
              <a:rPr lang="en-US" altLang="ja-JP" dirty="0" smtClean="0"/>
              <a:t>-x</a:t>
            </a:r>
            <a:r>
              <a:rPr lang="ja-JP" altLang="en-US" dirty="0" smtClean="0"/>
              <a:t>における</a:t>
            </a:r>
            <a:r>
              <a:rPr lang="en-US" altLang="ja-JP" dirty="0" smtClean="0"/>
              <a:t>Q</a:t>
            </a:r>
            <a:r>
              <a:rPr lang="ja-JP" altLang="en-US" dirty="0" smtClean="0"/>
              <a:t>値という式によって、もし次の</a:t>
            </a:r>
            <a:r>
              <a:rPr lang="en-US" altLang="ja-JP" dirty="0" smtClean="0"/>
              <a:t>Q</a:t>
            </a:r>
            <a:r>
              <a:rPr lang="ja-JP" altLang="en-US" dirty="0" smtClean="0"/>
              <a:t>値のほうが大きくなるようなときは</a:t>
            </a:r>
            <a:r>
              <a:rPr lang="en-US" altLang="ja-JP" dirty="0" smtClean="0"/>
              <a:t>x</a:t>
            </a:r>
            <a:r>
              <a:rPr lang="ja-JP" altLang="en-US" dirty="0" smtClean="0"/>
              <a:t>における</a:t>
            </a:r>
            <a:r>
              <a:rPr lang="en-US" altLang="ja-JP" dirty="0" smtClean="0"/>
              <a:t>Q</a:t>
            </a:r>
            <a:r>
              <a:rPr lang="ja-JP" altLang="en-US" dirty="0" smtClean="0"/>
              <a:t>値を大きくし、次の</a:t>
            </a:r>
            <a:r>
              <a:rPr lang="en-US" altLang="ja-JP" dirty="0" smtClean="0"/>
              <a:t>Q</a:t>
            </a:r>
            <a:r>
              <a:rPr lang="ja-JP" altLang="en-US" dirty="0" smtClean="0"/>
              <a:t>値のほうが小さくなるようなときは</a:t>
            </a:r>
            <a:r>
              <a:rPr lang="en-US" altLang="ja-JP" dirty="0" smtClean="0"/>
              <a:t>x</a:t>
            </a:r>
            <a:r>
              <a:rPr lang="ja-JP" altLang="en-US" dirty="0" smtClean="0"/>
              <a:t>における</a:t>
            </a:r>
            <a:r>
              <a:rPr lang="en-US" altLang="ja-JP" dirty="0" smtClean="0"/>
              <a:t>Q</a:t>
            </a:r>
            <a:r>
              <a:rPr lang="ja-JP" altLang="en-US" dirty="0" smtClean="0"/>
              <a:t>値を小さくするような感じです</a:t>
            </a:r>
            <a:endParaRPr lang="en-US" altLang="ja-JP" dirty="0" smtClean="0"/>
          </a:p>
          <a:p>
            <a:r>
              <a:rPr lang="ja-JP" altLang="en-US" dirty="0" smtClean="0"/>
              <a:t>・これを繰り返すことで、状態</a:t>
            </a:r>
            <a:r>
              <a:rPr lang="en-US" altLang="ja-JP" dirty="0" smtClean="0"/>
              <a:t>x</a:t>
            </a:r>
            <a:r>
              <a:rPr lang="ja-JP" altLang="en-US" dirty="0" smtClean="0"/>
              <a:t>では</a:t>
            </a:r>
            <a:r>
              <a:rPr lang="en-US" altLang="ja-JP" dirty="0" smtClean="0"/>
              <a:t>Q</a:t>
            </a:r>
            <a:r>
              <a:rPr lang="ja-JP" altLang="en-US" dirty="0" smtClean="0"/>
              <a:t>値が最大になる行動</a:t>
            </a:r>
            <a:r>
              <a:rPr lang="en-US" altLang="ja-JP" dirty="0" smtClean="0"/>
              <a:t>a</a:t>
            </a:r>
            <a:r>
              <a:rPr lang="ja-JP" altLang="en-US" dirty="0" smtClean="0"/>
              <a:t>をとることが最適な政策</a:t>
            </a:r>
            <a:r>
              <a:rPr lang="en-US" altLang="ja-JP" dirty="0" smtClean="0"/>
              <a:t>h*</a:t>
            </a:r>
            <a:r>
              <a:rPr lang="ja-JP" altLang="en-US" dirty="0" smtClean="0"/>
              <a:t>になる</a:t>
            </a:r>
            <a:endParaRPr lang="en-US" altLang="ja-JP" dirty="0" smtClean="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5</a:t>
            </a:fld>
            <a:endParaRPr kumimoji="1" lang="ja-JP" altLang="en-US"/>
          </a:p>
        </p:txBody>
      </p:sp>
    </p:spTree>
    <p:extLst>
      <p:ext uri="{BB962C8B-B14F-4D97-AF65-F5344CB8AC3E}">
        <p14:creationId xmlns:p14="http://schemas.microsoft.com/office/powerpoint/2010/main" val="121257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・ここで、ある離散事象システムを複数の</a:t>
            </a:r>
            <a:r>
              <a:rPr lang="en-US" altLang="ja-JP" dirty="0" smtClean="0"/>
              <a:t>Supervisor</a:t>
            </a:r>
            <a:r>
              <a:rPr lang="ja-JP" altLang="en-US" dirty="0" smtClean="0"/>
              <a:t>で制御する分散</a:t>
            </a:r>
            <a:r>
              <a:rPr lang="en-US" altLang="ja-JP" dirty="0" smtClean="0"/>
              <a:t>Supervisor</a:t>
            </a:r>
            <a:r>
              <a:rPr lang="ja-JP" altLang="en-US" dirty="0" smtClean="0"/>
              <a:t>制御に対して、強化学習で制御パターンを学習するのが今回の発表の対象です</a:t>
            </a:r>
            <a:endParaRPr lang="en-US" altLang="ja-JP" dirty="0" smtClean="0"/>
          </a:p>
          <a:p>
            <a:endParaRPr kumimoji="1" lang="en-US" altLang="ja-JP" dirty="0"/>
          </a:p>
          <a:p>
            <a:r>
              <a:rPr lang="ja-JP" altLang="en-US" dirty="0" smtClean="0"/>
              <a:t>・</a:t>
            </a:r>
            <a:r>
              <a:rPr lang="en-US" altLang="ja-JP" dirty="0" smtClean="0"/>
              <a:t>DES</a:t>
            </a:r>
            <a:r>
              <a:rPr lang="ja-JP" altLang="en-US" dirty="0" smtClean="0"/>
              <a:t>とは、</a:t>
            </a:r>
            <a:r>
              <a:rPr lang="en-US" altLang="ja-JP" dirty="0" smtClean="0"/>
              <a:t>&lt;X,Σ,f,x0&gt;</a:t>
            </a:r>
            <a:r>
              <a:rPr lang="ja-JP" altLang="en-US" dirty="0" smtClean="0"/>
              <a:t>のタプルで表されます</a:t>
            </a:r>
            <a:endParaRPr lang="en-US" altLang="ja-JP" dirty="0" smtClean="0"/>
          </a:p>
          <a:p>
            <a:r>
              <a:rPr lang="ja-JP" altLang="en-US" dirty="0" smtClean="0"/>
              <a:t>・</a:t>
            </a:r>
            <a:r>
              <a:rPr lang="en-US" altLang="ja-JP" dirty="0" smtClean="0"/>
              <a:t>X</a:t>
            </a:r>
            <a:r>
              <a:rPr lang="ja-JP" altLang="en-US" dirty="0" smtClean="0"/>
              <a:t>は状態の集合</a:t>
            </a:r>
            <a:endParaRPr lang="en-US" altLang="ja-JP" dirty="0" smtClean="0"/>
          </a:p>
          <a:p>
            <a:r>
              <a:rPr lang="ja-JP" altLang="en-US" dirty="0" smtClean="0"/>
              <a:t>・</a:t>
            </a:r>
            <a:r>
              <a:rPr lang="en-US" altLang="ja-JP" dirty="0" smtClean="0"/>
              <a:t>Σ</a:t>
            </a:r>
            <a:r>
              <a:rPr lang="ja-JP" altLang="en-US" dirty="0" smtClean="0"/>
              <a:t>は事象の集合</a:t>
            </a:r>
            <a:endParaRPr lang="en-US" altLang="ja-JP" dirty="0" smtClean="0"/>
          </a:p>
          <a:p>
            <a:r>
              <a:rPr lang="ja-JP" altLang="en-US" dirty="0" smtClean="0"/>
              <a:t>・</a:t>
            </a:r>
            <a:r>
              <a:rPr lang="en-US" altLang="ja-JP" dirty="0" smtClean="0"/>
              <a:t>f</a:t>
            </a:r>
            <a:r>
              <a:rPr lang="ja-JP" altLang="en-US" dirty="0" smtClean="0"/>
              <a:t>は状態</a:t>
            </a:r>
            <a:r>
              <a:rPr lang="en-US" altLang="ja-JP" dirty="0" smtClean="0"/>
              <a:t>X</a:t>
            </a:r>
            <a:r>
              <a:rPr lang="ja-JP" altLang="en-US" dirty="0" smtClean="0"/>
              <a:t>で事象</a:t>
            </a:r>
            <a:r>
              <a:rPr lang="en-US" altLang="ja-JP" dirty="0" smtClean="0"/>
              <a:t>Σ</a:t>
            </a:r>
            <a:r>
              <a:rPr lang="ja-JP" altLang="en-US" dirty="0" smtClean="0"/>
              <a:t>が起こった時に次の状態</a:t>
            </a:r>
            <a:r>
              <a:rPr lang="en-US" altLang="ja-JP" dirty="0" smtClean="0"/>
              <a:t>X</a:t>
            </a:r>
            <a:r>
              <a:rPr lang="ja-JP" altLang="en-US" dirty="0" smtClean="0"/>
              <a:t>になる遷移関数</a:t>
            </a:r>
            <a:endParaRPr lang="en-US" altLang="ja-JP" dirty="0" smtClean="0"/>
          </a:p>
          <a:p>
            <a:r>
              <a:rPr lang="ja-JP" altLang="en-US" dirty="0" smtClean="0"/>
              <a:t>・</a:t>
            </a:r>
            <a:r>
              <a:rPr lang="en-US" altLang="ja-JP" dirty="0" smtClean="0"/>
              <a:t>x0</a:t>
            </a:r>
            <a:r>
              <a:rPr lang="ja-JP" altLang="en-US" dirty="0" smtClean="0"/>
              <a:t>は初期状態</a:t>
            </a:r>
            <a:endParaRPr lang="en-US" altLang="ja-JP" dirty="0" smtClean="0"/>
          </a:p>
          <a:p>
            <a:endParaRPr lang="en-US" altLang="ja-JP" dirty="0"/>
          </a:p>
          <a:p>
            <a:r>
              <a:rPr lang="ja-JP" altLang="en-US" dirty="0" smtClean="0"/>
              <a:t>・ここで、</a:t>
            </a:r>
            <a:r>
              <a:rPr lang="en-US" altLang="ja-JP" dirty="0" smtClean="0"/>
              <a:t>DES</a:t>
            </a:r>
            <a:r>
              <a:rPr lang="ja-JP" altLang="en-US" dirty="0"/>
              <a:t> </a:t>
            </a:r>
            <a:r>
              <a:rPr lang="en-US" altLang="ja-JP" dirty="0" smtClean="0"/>
              <a:t>G</a:t>
            </a:r>
            <a:r>
              <a:rPr lang="ja-JP" altLang="en-US" dirty="0" smtClean="0"/>
              <a:t>で起こった事象</a:t>
            </a:r>
            <a:r>
              <a:rPr lang="en-US" altLang="ja-JP" dirty="0" smtClean="0"/>
              <a:t>σ</a:t>
            </a:r>
            <a:r>
              <a:rPr lang="ja-JP" altLang="en-US" dirty="0" smtClean="0"/>
              <a:t>は、それぞれの</a:t>
            </a:r>
            <a:r>
              <a:rPr lang="en-US" altLang="ja-JP" dirty="0" smtClean="0"/>
              <a:t>Supervisor </a:t>
            </a:r>
            <a:r>
              <a:rPr lang="en-US" altLang="ja-JP" dirty="0" err="1" smtClean="0"/>
              <a:t>i</a:t>
            </a:r>
            <a:r>
              <a:rPr lang="ja-JP" altLang="en-US" dirty="0" smtClean="0"/>
              <a:t>がすべての事象を観測できるとは限らないので、</a:t>
            </a:r>
            <a:r>
              <a:rPr lang="en-US" altLang="ja-JP" dirty="0" smtClean="0"/>
              <a:t>Mie</a:t>
            </a:r>
            <a:r>
              <a:rPr lang="ja-JP" altLang="en-US" dirty="0" smtClean="0"/>
              <a:t>によって、</a:t>
            </a:r>
            <a:r>
              <a:rPr lang="en-US" altLang="ja-JP" dirty="0" smtClean="0"/>
              <a:t>DES</a:t>
            </a:r>
            <a:r>
              <a:rPr lang="ja-JP" altLang="en-US" dirty="0" smtClean="0"/>
              <a:t>の事象</a:t>
            </a:r>
            <a:r>
              <a:rPr lang="en-US" altLang="ja-JP" dirty="0" smtClean="0"/>
              <a:t>σ</a:t>
            </a:r>
            <a:r>
              <a:rPr lang="ja-JP" altLang="en-US" dirty="0" smtClean="0"/>
              <a:t>を</a:t>
            </a:r>
            <a:r>
              <a:rPr lang="en-US" altLang="ja-JP" dirty="0" err="1" smtClean="0"/>
              <a:t>SVi</a:t>
            </a:r>
            <a:r>
              <a:rPr lang="ja-JP" altLang="en-US" dirty="0" smtClean="0"/>
              <a:t>が観測できる事象</a:t>
            </a:r>
            <a:r>
              <a:rPr lang="en-US" altLang="ja-JP" dirty="0" err="1" smtClean="0"/>
              <a:t>σi</a:t>
            </a:r>
            <a:r>
              <a:rPr lang="ja-JP" altLang="en-US" dirty="0" smtClean="0"/>
              <a:t>に映します</a:t>
            </a:r>
            <a:endParaRPr lang="en-US" altLang="ja-JP" dirty="0" smtClean="0"/>
          </a:p>
          <a:p>
            <a:endParaRPr lang="en-US" altLang="ja-JP" dirty="0" smtClean="0"/>
          </a:p>
          <a:p>
            <a:r>
              <a:rPr lang="ja-JP" altLang="en-US" dirty="0" smtClean="0"/>
              <a:t>・また、それぞれの</a:t>
            </a:r>
            <a:r>
              <a:rPr lang="en-US" altLang="ja-JP" dirty="0" err="1" smtClean="0"/>
              <a:t>Svi</a:t>
            </a:r>
            <a:r>
              <a:rPr lang="ja-JP" altLang="en-US" dirty="0" smtClean="0"/>
              <a:t>は</a:t>
            </a:r>
            <a:r>
              <a:rPr lang="en-US" altLang="ja-JP" dirty="0" smtClean="0"/>
              <a:t>&lt;Si,Σi,gi,x0&gt;</a:t>
            </a:r>
            <a:r>
              <a:rPr lang="ja-JP" altLang="en-US" dirty="0" smtClean="0"/>
              <a:t>のタプルで表されます</a:t>
            </a:r>
            <a:endParaRPr lang="en-US" altLang="ja-JP" dirty="0" smtClean="0"/>
          </a:p>
          <a:p>
            <a:r>
              <a:rPr lang="ja-JP" altLang="en-US" dirty="0" smtClean="0"/>
              <a:t>・</a:t>
            </a:r>
            <a:r>
              <a:rPr lang="en-US" altLang="ja-JP" dirty="0" smtClean="0"/>
              <a:t>Si</a:t>
            </a:r>
            <a:r>
              <a:rPr lang="ja-JP" altLang="en-US" dirty="0" smtClean="0"/>
              <a:t>は状態の集合</a:t>
            </a:r>
            <a:endParaRPr lang="en-US" altLang="ja-JP" dirty="0" smtClean="0"/>
          </a:p>
          <a:p>
            <a:r>
              <a:rPr lang="ja-JP" altLang="en-US" dirty="0" smtClean="0"/>
              <a:t>・</a:t>
            </a:r>
            <a:r>
              <a:rPr lang="en-US" altLang="ja-JP" dirty="0" err="1" smtClean="0"/>
              <a:t>Σi</a:t>
            </a:r>
            <a:r>
              <a:rPr lang="ja-JP" altLang="en-US" dirty="0" smtClean="0"/>
              <a:t>は事象の集合</a:t>
            </a:r>
            <a:endParaRPr lang="en-US" altLang="ja-JP" dirty="0" smtClean="0"/>
          </a:p>
          <a:p>
            <a:r>
              <a:rPr lang="ja-JP" altLang="en-US" dirty="0" smtClean="0"/>
              <a:t>・</a:t>
            </a:r>
            <a:r>
              <a:rPr lang="en-US" altLang="ja-JP" dirty="0" err="1" smtClean="0"/>
              <a:t>gi</a:t>
            </a:r>
            <a:r>
              <a:rPr lang="ja-JP" altLang="en-US" dirty="0" smtClean="0"/>
              <a:t>は</a:t>
            </a:r>
            <a:r>
              <a:rPr lang="en-US" altLang="ja-JP" dirty="0" smtClean="0"/>
              <a:t>f</a:t>
            </a:r>
            <a:r>
              <a:rPr lang="ja-JP" altLang="en-US" dirty="0" smtClean="0"/>
              <a:t>と同様に、遷移関数</a:t>
            </a:r>
            <a:endParaRPr lang="en-US" altLang="ja-JP" dirty="0" smtClean="0"/>
          </a:p>
          <a:p>
            <a:r>
              <a:rPr lang="ja-JP" altLang="en-US" dirty="0" smtClean="0"/>
              <a:t>・</a:t>
            </a:r>
            <a:r>
              <a:rPr lang="en-US" altLang="ja-JP" dirty="0" smtClean="0"/>
              <a:t>x0</a:t>
            </a:r>
            <a:r>
              <a:rPr lang="ja-JP" altLang="en-US" dirty="0" smtClean="0"/>
              <a:t>は初期状態</a:t>
            </a:r>
            <a:endParaRPr lang="en-US" altLang="ja-JP"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6</a:t>
            </a:fld>
            <a:endParaRPr kumimoji="1" lang="ja-JP" altLang="en-US"/>
          </a:p>
        </p:txBody>
      </p:sp>
    </p:spTree>
    <p:extLst>
      <p:ext uri="{BB962C8B-B14F-4D97-AF65-F5344CB8AC3E}">
        <p14:creationId xmlns:p14="http://schemas.microsoft.com/office/powerpoint/2010/main" val="143544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・スーパーバイザとは、与えられた制御仕様を満足するような可制御事象を許可または禁止するような制御パターン</a:t>
            </a:r>
            <a:r>
              <a:rPr kumimoji="1" lang="en-US" altLang="ja-JP" dirty="0" smtClean="0"/>
              <a:t>π</a:t>
            </a:r>
            <a:r>
              <a:rPr kumimoji="1" lang="ja-JP" altLang="en-US" dirty="0" smtClean="0"/>
              <a:t>を割り当てるような制御のことです</a:t>
            </a:r>
            <a:endParaRPr kumimoji="1" lang="en-US" altLang="ja-JP" dirty="0" smtClean="0"/>
          </a:p>
          <a:p>
            <a:r>
              <a:rPr lang="ja-JP" altLang="en-US" dirty="0" smtClean="0"/>
              <a:t>・ただし、事象の生起の許可禁止をするだけなので、生起の許可をした事象のうちどの事象が選ばれるかは、環境が決定するということになります</a:t>
            </a:r>
            <a:endParaRPr lang="en-US" altLang="ja-JP" dirty="0" smtClean="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7</a:t>
            </a:fld>
            <a:endParaRPr kumimoji="1" lang="ja-JP" altLang="en-US"/>
          </a:p>
        </p:txBody>
      </p:sp>
    </p:spTree>
    <p:extLst>
      <p:ext uri="{BB962C8B-B14F-4D97-AF65-F5344CB8AC3E}">
        <p14:creationId xmlns:p14="http://schemas.microsoft.com/office/powerpoint/2010/main" val="1192668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・ここで、ある離散事象システムを複数の</a:t>
            </a:r>
            <a:r>
              <a:rPr lang="en-US" altLang="ja-JP" dirty="0" smtClean="0"/>
              <a:t>Supervisor</a:t>
            </a:r>
            <a:r>
              <a:rPr lang="ja-JP" altLang="en-US" dirty="0" smtClean="0"/>
              <a:t>で制御する分散</a:t>
            </a:r>
            <a:r>
              <a:rPr lang="en-US" altLang="ja-JP" dirty="0" smtClean="0"/>
              <a:t>Supervisor</a:t>
            </a:r>
            <a:r>
              <a:rPr lang="ja-JP" altLang="en-US" dirty="0" smtClean="0"/>
              <a:t>制御に対して、強化学習で制御パターンを学習するのが今回の発表の対象です</a:t>
            </a:r>
            <a:endParaRPr lang="en-US" altLang="ja-JP" dirty="0" smtClean="0"/>
          </a:p>
          <a:p>
            <a:endParaRPr kumimoji="1" lang="en-US" altLang="ja-JP" dirty="0"/>
          </a:p>
          <a:p>
            <a:r>
              <a:rPr lang="ja-JP" altLang="en-US" dirty="0" smtClean="0"/>
              <a:t>・</a:t>
            </a:r>
            <a:r>
              <a:rPr lang="en-US" altLang="ja-JP" dirty="0" smtClean="0"/>
              <a:t>DES</a:t>
            </a:r>
            <a:r>
              <a:rPr lang="ja-JP" altLang="en-US" dirty="0" smtClean="0"/>
              <a:t>とは、</a:t>
            </a:r>
            <a:r>
              <a:rPr lang="en-US" altLang="ja-JP" dirty="0" smtClean="0"/>
              <a:t>&lt;X,Σ,f,x0&gt;</a:t>
            </a:r>
            <a:r>
              <a:rPr lang="ja-JP" altLang="en-US" dirty="0" smtClean="0"/>
              <a:t>のタプルで表されます</a:t>
            </a:r>
            <a:endParaRPr lang="en-US" altLang="ja-JP" dirty="0" smtClean="0"/>
          </a:p>
          <a:p>
            <a:r>
              <a:rPr lang="ja-JP" altLang="en-US" dirty="0" smtClean="0"/>
              <a:t>・</a:t>
            </a:r>
            <a:r>
              <a:rPr lang="en-US" altLang="ja-JP" dirty="0" smtClean="0"/>
              <a:t>X</a:t>
            </a:r>
            <a:r>
              <a:rPr lang="ja-JP" altLang="en-US" dirty="0" smtClean="0"/>
              <a:t>は状態の集合</a:t>
            </a:r>
            <a:endParaRPr lang="en-US" altLang="ja-JP" dirty="0" smtClean="0"/>
          </a:p>
          <a:p>
            <a:r>
              <a:rPr lang="ja-JP" altLang="en-US" dirty="0" smtClean="0"/>
              <a:t>・</a:t>
            </a:r>
            <a:r>
              <a:rPr lang="en-US" altLang="ja-JP" dirty="0" smtClean="0"/>
              <a:t>Σ</a:t>
            </a:r>
            <a:r>
              <a:rPr lang="ja-JP" altLang="en-US" dirty="0" smtClean="0"/>
              <a:t>は事象の集合</a:t>
            </a:r>
            <a:endParaRPr lang="en-US" altLang="ja-JP" dirty="0" smtClean="0"/>
          </a:p>
          <a:p>
            <a:r>
              <a:rPr lang="ja-JP" altLang="en-US" dirty="0" smtClean="0"/>
              <a:t>・</a:t>
            </a:r>
            <a:r>
              <a:rPr lang="en-US" altLang="ja-JP" dirty="0" smtClean="0"/>
              <a:t>f</a:t>
            </a:r>
            <a:r>
              <a:rPr lang="ja-JP" altLang="en-US" dirty="0" smtClean="0"/>
              <a:t>は状態</a:t>
            </a:r>
            <a:r>
              <a:rPr lang="en-US" altLang="ja-JP" dirty="0" smtClean="0"/>
              <a:t>X</a:t>
            </a:r>
            <a:r>
              <a:rPr lang="ja-JP" altLang="en-US" dirty="0" smtClean="0"/>
              <a:t>で事象</a:t>
            </a:r>
            <a:r>
              <a:rPr lang="en-US" altLang="ja-JP" dirty="0" smtClean="0"/>
              <a:t>Σ</a:t>
            </a:r>
            <a:r>
              <a:rPr lang="ja-JP" altLang="en-US" dirty="0" smtClean="0"/>
              <a:t>が起こった時に次の状態</a:t>
            </a:r>
            <a:r>
              <a:rPr lang="en-US" altLang="ja-JP" dirty="0" smtClean="0"/>
              <a:t>X</a:t>
            </a:r>
            <a:r>
              <a:rPr lang="ja-JP" altLang="en-US" dirty="0" smtClean="0"/>
              <a:t>になる遷移関数</a:t>
            </a:r>
            <a:endParaRPr lang="en-US" altLang="ja-JP" dirty="0" smtClean="0"/>
          </a:p>
          <a:p>
            <a:r>
              <a:rPr lang="ja-JP" altLang="en-US" dirty="0" smtClean="0"/>
              <a:t>・</a:t>
            </a:r>
            <a:r>
              <a:rPr lang="en-US" altLang="ja-JP" dirty="0" smtClean="0"/>
              <a:t>x0</a:t>
            </a:r>
            <a:r>
              <a:rPr lang="ja-JP" altLang="en-US" dirty="0" smtClean="0"/>
              <a:t>は初期状態</a:t>
            </a:r>
            <a:endParaRPr lang="en-US" altLang="ja-JP" dirty="0" smtClean="0"/>
          </a:p>
          <a:p>
            <a:endParaRPr lang="en-US" altLang="ja-JP" dirty="0"/>
          </a:p>
          <a:p>
            <a:r>
              <a:rPr lang="ja-JP" altLang="en-US" dirty="0" smtClean="0"/>
              <a:t>・ここで、</a:t>
            </a:r>
            <a:r>
              <a:rPr lang="en-US" altLang="ja-JP" dirty="0" smtClean="0"/>
              <a:t>DES</a:t>
            </a:r>
            <a:r>
              <a:rPr lang="ja-JP" altLang="en-US" dirty="0"/>
              <a:t> </a:t>
            </a:r>
            <a:r>
              <a:rPr lang="en-US" altLang="ja-JP" dirty="0" smtClean="0"/>
              <a:t>G</a:t>
            </a:r>
            <a:r>
              <a:rPr lang="ja-JP" altLang="en-US" dirty="0" smtClean="0"/>
              <a:t>で起こった事象</a:t>
            </a:r>
            <a:r>
              <a:rPr lang="en-US" altLang="ja-JP" dirty="0" smtClean="0"/>
              <a:t>σ</a:t>
            </a:r>
            <a:r>
              <a:rPr lang="ja-JP" altLang="en-US" dirty="0" smtClean="0"/>
              <a:t>は、それぞれの</a:t>
            </a:r>
            <a:r>
              <a:rPr lang="en-US" altLang="ja-JP" dirty="0" smtClean="0"/>
              <a:t>Supervisor </a:t>
            </a:r>
            <a:r>
              <a:rPr lang="en-US" altLang="ja-JP" dirty="0" err="1" smtClean="0"/>
              <a:t>i</a:t>
            </a:r>
            <a:r>
              <a:rPr lang="ja-JP" altLang="en-US" dirty="0" smtClean="0"/>
              <a:t>がすべての事象を観測できるとは限らないので、</a:t>
            </a:r>
            <a:r>
              <a:rPr lang="en-US" altLang="ja-JP" dirty="0" smtClean="0"/>
              <a:t>Mie</a:t>
            </a:r>
            <a:r>
              <a:rPr lang="ja-JP" altLang="en-US" dirty="0" smtClean="0"/>
              <a:t>によって、</a:t>
            </a:r>
            <a:r>
              <a:rPr lang="en-US" altLang="ja-JP" dirty="0" smtClean="0"/>
              <a:t>DES</a:t>
            </a:r>
            <a:r>
              <a:rPr lang="ja-JP" altLang="en-US" dirty="0" smtClean="0"/>
              <a:t>の事象</a:t>
            </a:r>
            <a:r>
              <a:rPr lang="en-US" altLang="ja-JP" dirty="0" smtClean="0"/>
              <a:t>σ</a:t>
            </a:r>
            <a:r>
              <a:rPr lang="ja-JP" altLang="en-US" dirty="0" smtClean="0"/>
              <a:t>を</a:t>
            </a:r>
            <a:r>
              <a:rPr lang="en-US" altLang="ja-JP" dirty="0" err="1" smtClean="0"/>
              <a:t>SVi</a:t>
            </a:r>
            <a:r>
              <a:rPr lang="ja-JP" altLang="en-US" dirty="0" smtClean="0"/>
              <a:t>が観測できる事象</a:t>
            </a:r>
            <a:r>
              <a:rPr lang="en-US" altLang="ja-JP" dirty="0" err="1" smtClean="0"/>
              <a:t>σi</a:t>
            </a:r>
            <a:r>
              <a:rPr lang="ja-JP" altLang="en-US" dirty="0" smtClean="0"/>
              <a:t>に映します</a:t>
            </a:r>
            <a:endParaRPr lang="en-US" altLang="ja-JP" dirty="0" smtClean="0"/>
          </a:p>
          <a:p>
            <a:endParaRPr lang="en-US" altLang="ja-JP" dirty="0" smtClean="0"/>
          </a:p>
          <a:p>
            <a:r>
              <a:rPr lang="ja-JP" altLang="en-US" dirty="0" smtClean="0"/>
              <a:t>・また、それぞれの</a:t>
            </a:r>
            <a:r>
              <a:rPr lang="en-US" altLang="ja-JP" dirty="0" err="1" smtClean="0"/>
              <a:t>Svi</a:t>
            </a:r>
            <a:r>
              <a:rPr lang="ja-JP" altLang="en-US" dirty="0" smtClean="0"/>
              <a:t>は</a:t>
            </a:r>
            <a:r>
              <a:rPr lang="en-US" altLang="ja-JP" dirty="0" smtClean="0"/>
              <a:t>&lt;Si,Σi,gi,x0&gt;</a:t>
            </a:r>
            <a:r>
              <a:rPr lang="ja-JP" altLang="en-US" dirty="0" smtClean="0"/>
              <a:t>のタプルで表されます</a:t>
            </a:r>
            <a:endParaRPr lang="en-US" altLang="ja-JP" dirty="0" smtClean="0"/>
          </a:p>
          <a:p>
            <a:r>
              <a:rPr lang="ja-JP" altLang="en-US" dirty="0" smtClean="0"/>
              <a:t>・</a:t>
            </a:r>
            <a:r>
              <a:rPr lang="en-US" altLang="ja-JP" dirty="0" smtClean="0"/>
              <a:t>Si</a:t>
            </a:r>
            <a:r>
              <a:rPr lang="ja-JP" altLang="en-US" dirty="0" smtClean="0"/>
              <a:t>は状態の集合</a:t>
            </a:r>
            <a:endParaRPr lang="en-US" altLang="ja-JP" dirty="0" smtClean="0"/>
          </a:p>
          <a:p>
            <a:r>
              <a:rPr lang="ja-JP" altLang="en-US" dirty="0" smtClean="0"/>
              <a:t>・</a:t>
            </a:r>
            <a:r>
              <a:rPr lang="en-US" altLang="ja-JP" dirty="0" err="1" smtClean="0"/>
              <a:t>Σi</a:t>
            </a:r>
            <a:r>
              <a:rPr lang="ja-JP" altLang="en-US" dirty="0" smtClean="0"/>
              <a:t>は事象の集合</a:t>
            </a:r>
            <a:endParaRPr lang="en-US" altLang="ja-JP" dirty="0" smtClean="0"/>
          </a:p>
          <a:p>
            <a:r>
              <a:rPr lang="ja-JP" altLang="en-US" dirty="0" smtClean="0"/>
              <a:t>・</a:t>
            </a:r>
            <a:r>
              <a:rPr lang="en-US" altLang="ja-JP" dirty="0" err="1" smtClean="0"/>
              <a:t>gi</a:t>
            </a:r>
            <a:r>
              <a:rPr lang="ja-JP" altLang="en-US" dirty="0" smtClean="0"/>
              <a:t>は</a:t>
            </a:r>
            <a:r>
              <a:rPr lang="en-US" altLang="ja-JP" dirty="0" smtClean="0"/>
              <a:t>f</a:t>
            </a:r>
            <a:r>
              <a:rPr lang="ja-JP" altLang="en-US" dirty="0" smtClean="0"/>
              <a:t>と同様に、遷移関数</a:t>
            </a:r>
            <a:endParaRPr lang="en-US" altLang="ja-JP" dirty="0" smtClean="0"/>
          </a:p>
          <a:p>
            <a:r>
              <a:rPr lang="ja-JP" altLang="en-US" dirty="0" smtClean="0"/>
              <a:t>・</a:t>
            </a:r>
            <a:r>
              <a:rPr lang="en-US" altLang="ja-JP" dirty="0" smtClean="0"/>
              <a:t>x0</a:t>
            </a:r>
            <a:r>
              <a:rPr lang="ja-JP" altLang="en-US" dirty="0" smtClean="0"/>
              <a:t>は初期状態</a:t>
            </a:r>
            <a:endParaRPr lang="en-US" altLang="ja-JP" dirty="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8</a:t>
            </a:fld>
            <a:endParaRPr kumimoji="1" lang="ja-JP" altLang="en-US"/>
          </a:p>
        </p:txBody>
      </p:sp>
    </p:spTree>
    <p:extLst>
      <p:ext uri="{BB962C8B-B14F-4D97-AF65-F5344CB8AC3E}">
        <p14:creationId xmlns:p14="http://schemas.microsoft.com/office/powerpoint/2010/main" val="138557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a:t>
            </a:r>
            <a:r>
              <a:rPr kumimoji="1" lang="en-US" altLang="ja-JP" dirty="0" err="1" smtClean="0"/>
              <a:t>SVi</a:t>
            </a:r>
            <a:r>
              <a:rPr kumimoji="1" lang="ja-JP" altLang="en-US" dirty="0" smtClean="0"/>
              <a:t>それぞれに</a:t>
            </a:r>
            <a:r>
              <a:rPr kumimoji="1" lang="en-US" altLang="ja-JP" dirty="0" err="1" smtClean="0"/>
              <a:t>LearningUnit</a:t>
            </a:r>
            <a:r>
              <a:rPr kumimoji="1" lang="en-US" altLang="ja-JP" dirty="0" smtClean="0"/>
              <a:t> </a:t>
            </a:r>
            <a:r>
              <a:rPr kumimoji="1" lang="en-US" altLang="ja-JP" dirty="0" err="1" smtClean="0"/>
              <a:t>i</a:t>
            </a:r>
            <a:r>
              <a:rPr kumimoji="1" lang="ja-JP" altLang="en-US" dirty="0" smtClean="0"/>
              <a:t>があり、それぞれで学習するということを考えて、</a:t>
            </a:r>
            <a:r>
              <a:rPr kumimoji="1" lang="en-US" altLang="ja-JP" dirty="0" err="1" smtClean="0"/>
              <a:t>SVi</a:t>
            </a:r>
            <a:r>
              <a:rPr lang="ja-JP" altLang="en-US" dirty="0" smtClean="0"/>
              <a:t>を</a:t>
            </a:r>
            <a:r>
              <a:rPr lang="en-US" altLang="ja-JP" dirty="0" smtClean="0"/>
              <a:t>MDP</a:t>
            </a:r>
            <a:r>
              <a:rPr lang="ja-JP" altLang="en-US" dirty="0" smtClean="0"/>
              <a:t>で表すモデルを考えます</a:t>
            </a:r>
            <a:endParaRPr lang="en-US" altLang="ja-JP" dirty="0" smtClean="0"/>
          </a:p>
          <a:p>
            <a:endParaRPr kumimoji="1" lang="en-US" altLang="ja-JP" dirty="0" smtClean="0"/>
          </a:p>
          <a:p>
            <a:r>
              <a:rPr lang="ja-JP" altLang="en-US" dirty="0" smtClean="0"/>
              <a:t>・</a:t>
            </a:r>
            <a:r>
              <a:rPr lang="en-US" altLang="ja-JP" dirty="0" err="1" smtClean="0"/>
              <a:t>SVi</a:t>
            </a:r>
            <a:r>
              <a:rPr lang="ja-JP" altLang="en-US" dirty="0" smtClean="0"/>
              <a:t>の</a:t>
            </a:r>
            <a:r>
              <a:rPr lang="en-US" altLang="ja-JP" dirty="0" smtClean="0"/>
              <a:t>MDP</a:t>
            </a:r>
            <a:r>
              <a:rPr lang="ja-JP" altLang="en-US" dirty="0" smtClean="0"/>
              <a:t>は</a:t>
            </a:r>
            <a:r>
              <a:rPr lang="en-US" altLang="ja-JP" dirty="0" smtClean="0"/>
              <a:t>&lt;</a:t>
            </a:r>
            <a:r>
              <a:rPr lang="en-US" altLang="ja-JP" dirty="0" err="1" smtClean="0"/>
              <a:t>Si,Πi,Pi,Ri</a:t>
            </a:r>
            <a:r>
              <a:rPr lang="en-US" altLang="ja-JP" dirty="0" smtClean="0"/>
              <a:t>&gt;</a:t>
            </a:r>
            <a:r>
              <a:rPr lang="ja-JP" altLang="en-US" dirty="0" smtClean="0"/>
              <a:t>で表されます</a:t>
            </a:r>
            <a:endParaRPr lang="en-US" altLang="ja-JP" dirty="0" smtClean="0"/>
          </a:p>
          <a:p>
            <a:r>
              <a:rPr kumimoji="1" lang="ja-JP" altLang="en-US" dirty="0" smtClean="0"/>
              <a:t>・</a:t>
            </a:r>
            <a:r>
              <a:rPr kumimoji="1" lang="en-US" altLang="ja-JP" dirty="0" smtClean="0"/>
              <a:t>Si</a:t>
            </a:r>
            <a:r>
              <a:rPr kumimoji="1" lang="ja-JP" altLang="en-US" dirty="0" smtClean="0"/>
              <a:t>は状態集合</a:t>
            </a:r>
            <a:endParaRPr kumimoji="1" lang="en-US" altLang="ja-JP" dirty="0" smtClean="0"/>
          </a:p>
          <a:p>
            <a:r>
              <a:rPr lang="ja-JP" altLang="en-US" dirty="0" smtClean="0"/>
              <a:t>・</a:t>
            </a:r>
            <a:r>
              <a:rPr lang="en-US" altLang="ja-JP" dirty="0" err="1" smtClean="0"/>
              <a:t>Πi</a:t>
            </a:r>
            <a:r>
              <a:rPr lang="ja-JP" altLang="en-US" dirty="0" smtClean="0"/>
              <a:t>はそれぞれの状態における制御パターンの集合</a:t>
            </a:r>
            <a:endParaRPr lang="en-US" altLang="ja-JP" dirty="0" smtClean="0"/>
          </a:p>
          <a:p>
            <a:r>
              <a:rPr kumimoji="1" lang="ja-JP" altLang="en-US" dirty="0" smtClean="0"/>
              <a:t>・</a:t>
            </a:r>
            <a:r>
              <a:rPr kumimoji="1" lang="en-US" altLang="ja-JP" dirty="0" smtClean="0"/>
              <a:t>Pi</a:t>
            </a:r>
            <a:r>
              <a:rPr kumimoji="1" lang="ja-JP" altLang="en-US" dirty="0" smtClean="0"/>
              <a:t>は遷移確率</a:t>
            </a:r>
            <a:endParaRPr kumimoji="1" lang="en-US" altLang="ja-JP" dirty="0" smtClean="0"/>
          </a:p>
          <a:p>
            <a:r>
              <a:rPr lang="ja-JP" altLang="en-US" dirty="0" smtClean="0"/>
              <a:t>・</a:t>
            </a:r>
            <a:r>
              <a:rPr lang="en-US" altLang="ja-JP" dirty="0" err="1" smtClean="0"/>
              <a:t>Ri</a:t>
            </a:r>
            <a:r>
              <a:rPr lang="ja-JP" altLang="en-US" dirty="0" smtClean="0"/>
              <a:t>は報酬の期待値の関数</a:t>
            </a:r>
            <a:endParaRPr lang="en-US" altLang="ja-JP" dirty="0" smtClean="0"/>
          </a:p>
          <a:p>
            <a:r>
              <a:rPr kumimoji="1" lang="ja-JP" altLang="en-US" dirty="0" smtClean="0"/>
              <a:t>・ただし、</a:t>
            </a:r>
            <a:r>
              <a:rPr lang="en-US" altLang="ja-JP" dirty="0" smtClean="0"/>
              <a:t>Pi</a:t>
            </a:r>
            <a:r>
              <a:rPr lang="ja-JP" altLang="en-US" dirty="0" smtClean="0"/>
              <a:t>と</a:t>
            </a:r>
            <a:r>
              <a:rPr lang="en-US" altLang="ja-JP" dirty="0" err="1" smtClean="0"/>
              <a:t>Ri</a:t>
            </a:r>
            <a:r>
              <a:rPr lang="ja-JP" altLang="en-US" dirty="0" smtClean="0"/>
              <a:t>を</a:t>
            </a:r>
            <a:r>
              <a:rPr lang="en-US" altLang="ja-JP" dirty="0" err="1" smtClean="0"/>
              <a:t>LUi</a:t>
            </a:r>
            <a:r>
              <a:rPr lang="ja-JP" altLang="en-US" dirty="0" smtClean="0"/>
              <a:t>は知りません</a:t>
            </a:r>
            <a:endParaRPr kumimoji="1" lang="en-US" altLang="ja-JP" dirty="0" smtClean="0"/>
          </a:p>
          <a:p>
            <a:endParaRPr kumimoji="1" lang="en-US" altLang="ja-JP" dirty="0"/>
          </a:p>
          <a:p>
            <a:r>
              <a:rPr lang="ja-JP" altLang="en-US" dirty="0" smtClean="0"/>
              <a:t>・ベルマン最適方程式はそれぞれの</a:t>
            </a:r>
            <a:r>
              <a:rPr lang="en-US" altLang="ja-JP" dirty="0" err="1" smtClean="0"/>
              <a:t>SVi</a:t>
            </a:r>
            <a:r>
              <a:rPr lang="ja-JP" altLang="en-US" dirty="0" smtClean="0"/>
              <a:t>における</a:t>
            </a:r>
            <a:r>
              <a:rPr lang="en-US" altLang="ja-JP" dirty="0" smtClean="0"/>
              <a:t>MDP</a:t>
            </a:r>
            <a:r>
              <a:rPr lang="ja-JP" altLang="en-US" dirty="0" smtClean="0"/>
              <a:t>で、以下のように表される</a:t>
            </a:r>
            <a:endParaRPr lang="en-US" altLang="ja-JP" dirty="0" smtClean="0"/>
          </a:p>
          <a:p>
            <a:r>
              <a:rPr lang="ja-JP" altLang="en-US" dirty="0" smtClean="0"/>
              <a:t>・</a:t>
            </a:r>
            <a:r>
              <a:rPr lang="en-US" altLang="ja-JP" dirty="0" smtClean="0"/>
              <a:t>Qi</a:t>
            </a:r>
            <a:r>
              <a:rPr lang="ja-JP" altLang="en-US" dirty="0" smtClean="0"/>
              <a:t>は</a:t>
            </a:r>
            <a:r>
              <a:rPr lang="en-US" altLang="ja-JP" dirty="0" err="1" smtClean="0"/>
              <a:t>SVi</a:t>
            </a:r>
            <a:r>
              <a:rPr lang="ja-JP" altLang="en-US" dirty="0" smtClean="0"/>
              <a:t>の状態</a:t>
            </a:r>
            <a:r>
              <a:rPr lang="en-US" altLang="ja-JP" dirty="0" smtClean="0"/>
              <a:t>-</a:t>
            </a:r>
            <a:r>
              <a:rPr lang="ja-JP" altLang="en-US" dirty="0" smtClean="0"/>
              <a:t>制御パターンのペアの割引利得の期待値</a:t>
            </a:r>
            <a:endParaRPr lang="en-US" altLang="ja-JP" dirty="0" smtClean="0"/>
          </a:p>
          <a:p>
            <a:r>
              <a:rPr lang="ja-JP" altLang="en-US" dirty="0" smtClean="0"/>
              <a:t>・</a:t>
            </a:r>
            <a:r>
              <a:rPr lang="en-US" altLang="ja-JP" dirty="0" smtClean="0"/>
              <a:t>Qi</a:t>
            </a:r>
            <a:r>
              <a:rPr lang="ja-JP" altLang="en-US" dirty="0" smtClean="0"/>
              <a:t>*は前に説明したベルマン最適方程式がそれぞれの</a:t>
            </a:r>
            <a:r>
              <a:rPr lang="en-US" altLang="ja-JP" dirty="0" err="1" smtClean="0"/>
              <a:t>SVi</a:t>
            </a:r>
            <a:r>
              <a:rPr lang="ja-JP" altLang="en-US" dirty="0" smtClean="0"/>
              <a:t>に対して成立する</a:t>
            </a:r>
            <a:endParaRPr lang="en-US" altLang="ja-JP" dirty="0" smtClean="0"/>
          </a:p>
          <a:p>
            <a:r>
              <a:rPr lang="ja-JP" altLang="en-US" dirty="0" smtClean="0"/>
              <a:t>・</a:t>
            </a:r>
            <a:r>
              <a:rPr lang="en-US" altLang="ja-JP" dirty="0" smtClean="0"/>
              <a:t>Qi</a:t>
            </a:r>
            <a:r>
              <a:rPr lang="ja-JP" altLang="en-US" dirty="0" smtClean="0"/>
              <a:t>*は</a:t>
            </a:r>
            <a:r>
              <a:rPr lang="en-US" altLang="ja-JP" dirty="0" smtClean="0"/>
              <a:t>Qi</a:t>
            </a:r>
            <a:r>
              <a:rPr lang="ja-JP" altLang="en-US" dirty="0" smtClean="0"/>
              <a:t>の最大値であり、最適制御パターンを選び続けたときの割引利得の期待値</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6B22A04E-9B1C-4EF8-83A6-486E9F1012EA}" type="slidenum">
              <a:rPr kumimoji="1" lang="ja-JP" altLang="en-US" smtClean="0"/>
              <a:t>9</a:t>
            </a:fld>
            <a:endParaRPr kumimoji="1" lang="ja-JP" altLang="en-US"/>
          </a:p>
        </p:txBody>
      </p:sp>
    </p:spTree>
    <p:extLst>
      <p:ext uri="{BB962C8B-B14F-4D97-AF65-F5344CB8AC3E}">
        <p14:creationId xmlns:p14="http://schemas.microsoft.com/office/powerpoint/2010/main" val="376908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75951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353870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66650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40605072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280726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38791179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5428846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371295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709488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416718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13EC8FD-AD1C-4162-B5C6-B044B29C98B4}" type="datetimeFigureOut">
              <a:rPr kumimoji="1" lang="ja-JP" altLang="en-US" smtClean="0"/>
              <a:t>2016/11/27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20637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EC8FD-AD1C-4162-B5C6-B044B29C98B4}" type="datetimeFigureOut">
              <a:rPr kumimoji="1" lang="ja-JP" altLang="en-US" smtClean="0"/>
              <a:t>2016/11/27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FE868-017E-4A2D-9422-4FD3BB7511E2}" type="slidenum">
              <a:rPr kumimoji="1" lang="ja-JP" altLang="en-US" smtClean="0"/>
              <a:t>‹#›</a:t>
            </a:fld>
            <a:endParaRPr kumimoji="1" lang="ja-JP" altLang="en-US"/>
          </a:p>
        </p:txBody>
      </p:sp>
    </p:spTree>
    <p:extLst>
      <p:ext uri="{BB962C8B-B14F-4D97-AF65-F5344CB8AC3E}">
        <p14:creationId xmlns:p14="http://schemas.microsoft.com/office/powerpoint/2010/main" val="18958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11.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64.png"/><Relationship Id="rId3" Type="http://schemas.openxmlformats.org/officeDocument/2006/relationships/image" Target="../media/image73.png"/><Relationship Id="rId7" Type="http://schemas.openxmlformats.org/officeDocument/2006/relationships/image" Target="../media/image65.png"/><Relationship Id="rId12"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70.png"/><Relationship Id="rId5" Type="http://schemas.openxmlformats.org/officeDocument/2006/relationships/image" Target="../media/image75.png"/><Relationship Id="rId10" Type="http://schemas.openxmlformats.org/officeDocument/2006/relationships/image" Target="../media/image77.png"/><Relationship Id="rId4" Type="http://schemas.openxmlformats.org/officeDocument/2006/relationships/image" Target="../media/image74.png"/><Relationship Id="rId9" Type="http://schemas.openxmlformats.org/officeDocument/2006/relationships/image" Target="../media/image68.png"/></Relationships>
</file>

<file path=ppt/slides/_rels/slide12.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60.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13.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6.png"/><Relationship Id="rId18" Type="http://schemas.openxmlformats.org/officeDocument/2006/relationships/image" Target="../media/image101.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5.png"/><Relationship Id="rId17" Type="http://schemas.openxmlformats.org/officeDocument/2006/relationships/image" Target="../media/image100.png"/><Relationship Id="rId2" Type="http://schemas.openxmlformats.org/officeDocument/2006/relationships/notesSlide" Target="../notesSlides/notesSlide13.xml"/><Relationship Id="rId16"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68.png"/><Relationship Id="rId5" Type="http://schemas.openxmlformats.org/officeDocument/2006/relationships/image" Target="../media/image89.png"/><Relationship Id="rId15" Type="http://schemas.openxmlformats.org/officeDocument/2006/relationships/image" Target="../media/image98.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7.png"/></Relationships>
</file>

<file path=ppt/slides/_rels/slide14.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3" Type="http://schemas.openxmlformats.org/officeDocument/2006/relationships/image" Target="../media/image102.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1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16.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6.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22.png"/><Relationship Id="rId5" Type="http://schemas.openxmlformats.org/officeDocument/2006/relationships/image" Target="../media/image86.png"/><Relationship Id="rId10" Type="http://schemas.openxmlformats.org/officeDocument/2006/relationships/image" Target="../media/image121.png"/><Relationship Id="rId4" Type="http://schemas.openxmlformats.org/officeDocument/2006/relationships/image" Target="../media/image117.png"/><Relationship Id="rId9" Type="http://schemas.openxmlformats.org/officeDocument/2006/relationships/image" Target="../media/image120.png"/></Relationships>
</file>

<file path=ppt/slides/_rels/slide1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6.png"/></Relationships>
</file>

<file path=ppt/slides/_rels/slide1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10.png"/><Relationship Id="rId3" Type="http://schemas.openxmlformats.org/officeDocument/2006/relationships/image" Target="../media/image129.png"/><Relationship Id="rId7" Type="http://schemas.openxmlformats.org/officeDocument/2006/relationships/image" Target="../media/image5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1.png"/><Relationship Id="rId5" Type="http://schemas.openxmlformats.org/officeDocument/2006/relationships/image" Target="../media/image311.png"/><Relationship Id="rId4" Type="http://schemas.openxmlformats.org/officeDocument/2006/relationships/image" Target="../media/image210.png"/><Relationship Id="rId9" Type="http://schemas.openxmlformats.org/officeDocument/2006/relationships/image" Target="../media/image710.png"/></Relationships>
</file>

<file path=ppt/slides/_rels/slide21.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10.png"/><Relationship Id="rId7" Type="http://schemas.openxmlformats.org/officeDocument/2006/relationships/image" Target="../media/image12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10.png"/><Relationship Id="rId5" Type="http://schemas.openxmlformats.org/officeDocument/2006/relationships/image" Target="../media/image1010.png"/><Relationship Id="rId4" Type="http://schemas.openxmlformats.org/officeDocument/2006/relationships/image" Target="../media/image910.png"/><Relationship Id="rId9" Type="http://schemas.openxmlformats.org/officeDocument/2006/relationships/image" Target="../media/image140.png"/></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1.png"/><Relationship Id="rId5" Type="http://schemas.openxmlformats.org/officeDocument/2006/relationships/image" Target="../media/image160.png"/><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240.png"/><Relationship Id="rId4" Type="http://schemas.openxmlformats.org/officeDocument/2006/relationships/image" Target="../media/image170.png"/></Relationships>
</file>

<file path=ppt/slides/_rels/slide2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281.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0.png"/><Relationship Id="rId21" Type="http://schemas.openxmlformats.org/officeDocument/2006/relationships/image" Target="../media/image41.png"/><Relationship Id="rId7" Type="http://schemas.openxmlformats.org/officeDocument/2006/relationships/image" Target="../media/image300.png"/><Relationship Id="rId12" Type="http://schemas.openxmlformats.org/officeDocument/2006/relationships/image" Target="../media/image330.png"/><Relationship Id="rId17" Type="http://schemas.openxmlformats.org/officeDocument/2006/relationships/image" Target="../media/image39.png"/><Relationship Id="rId2" Type="http://schemas.openxmlformats.org/officeDocument/2006/relationships/notesSlide" Target="../notesSlides/notesSlide8.xml"/><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90.png"/><Relationship Id="rId11" Type="http://schemas.openxmlformats.org/officeDocument/2006/relationships/image" Target="../media/image340.png"/><Relationship Id="rId5" Type="http://schemas.openxmlformats.org/officeDocument/2006/relationships/image" Target="../media/image260.png"/><Relationship Id="rId15" Type="http://schemas.openxmlformats.org/officeDocument/2006/relationships/image" Target="../media/image38.png"/><Relationship Id="rId23" Type="http://schemas.openxmlformats.org/officeDocument/2006/relationships/image" Target="../media/image44.png"/><Relationship Id="rId10" Type="http://schemas.openxmlformats.org/officeDocument/2006/relationships/image" Target="../media/image321.png"/><Relationship Id="rId19" Type="http://schemas.openxmlformats.org/officeDocument/2006/relationships/image" Target="../media/image42.png"/><Relationship Id="rId4" Type="http://schemas.openxmlformats.org/officeDocument/2006/relationships/image" Target="../media/image270.png"/><Relationship Id="rId9" Type="http://schemas.openxmlformats.org/officeDocument/2006/relationships/image" Target="../media/image310.png"/><Relationship Id="rId14" Type="http://schemas.openxmlformats.org/officeDocument/2006/relationships/image" Target="../media/image36.png"/><Relationship Id="rId22" Type="http://schemas.openxmlformats.org/officeDocument/2006/relationships/image" Target="../media/image43.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3.png"/><Relationship Id="rId18" Type="http://schemas.openxmlformats.org/officeDocument/2006/relationships/image" Target="../media/image410.png"/><Relationship Id="rId3" Type="http://schemas.openxmlformats.org/officeDocument/2006/relationships/image" Target="../media/image46.png"/><Relationship Id="rId21" Type="http://schemas.openxmlformats.org/officeDocument/2006/relationships/image" Target="../media/image55.png"/><Relationship Id="rId7" Type="http://schemas.openxmlformats.org/officeDocument/2006/relationships/image" Target="../media/image49.png"/><Relationship Id="rId12" Type="http://schemas.openxmlformats.org/officeDocument/2006/relationships/image" Target="../media/image350.png"/><Relationship Id="rId17" Type="http://schemas.openxmlformats.org/officeDocument/2006/relationships/image" Target="../media/image56.png"/><Relationship Id="rId2" Type="http://schemas.openxmlformats.org/officeDocument/2006/relationships/notesSlide" Target="../notesSlides/notesSlide9.xml"/><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2.png"/><Relationship Id="rId5" Type="http://schemas.openxmlformats.org/officeDocument/2006/relationships/image" Target="../media/image280.png"/><Relationship Id="rId15" Type="http://schemas.openxmlformats.org/officeDocument/2006/relationships/image" Target="../media/image54.png"/><Relationship Id="rId23" Type="http://schemas.openxmlformats.org/officeDocument/2006/relationships/image" Target="../media/image59.png"/><Relationship Id="rId10" Type="http://schemas.openxmlformats.org/officeDocument/2006/relationships/image" Target="../media/image51.png"/><Relationship Id="rId19" Type="http://schemas.openxmlformats.org/officeDocument/2006/relationships/image" Target="../media/image57.png"/><Relationship Id="rId4" Type="http://schemas.openxmlformats.org/officeDocument/2006/relationships/image" Target="../media/image47.png"/><Relationship Id="rId9" Type="http://schemas.openxmlformats.org/officeDocument/2006/relationships/image" Target="../media/image320.png"/><Relationship Id="rId14" Type="http://schemas.openxmlformats.org/officeDocument/2006/relationships/image" Target="../media/image370.png"/><Relationship Id="rId22"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735186"/>
            <a:ext cx="9144000" cy="2387600"/>
          </a:xfrm>
        </p:spPr>
        <p:txBody>
          <a:bodyPr/>
          <a:lstStyle/>
          <a:p>
            <a:r>
              <a:rPr kumimoji="1" lang="en-US" altLang="ja-JP" dirty="0" smtClean="0"/>
              <a:t>Seminar</a:t>
            </a:r>
            <a:r>
              <a:rPr lang="ja-JP" altLang="en-US" dirty="0"/>
              <a:t> </a:t>
            </a:r>
            <a:r>
              <a:rPr lang="en-US" altLang="ja-JP" dirty="0" smtClean="0"/>
              <a:t>of Ushio Lab.</a:t>
            </a:r>
            <a:endParaRPr kumimoji="1" lang="ja-JP" altLang="en-US" dirty="0"/>
          </a:p>
        </p:txBody>
      </p:sp>
      <p:sp>
        <p:nvSpPr>
          <p:cNvPr id="3" name="サブタイトル 2"/>
          <p:cNvSpPr>
            <a:spLocks noGrp="1"/>
          </p:cNvSpPr>
          <p:nvPr>
            <p:ph type="subTitle" idx="1"/>
          </p:nvPr>
        </p:nvSpPr>
        <p:spPr>
          <a:xfrm>
            <a:off x="1524000" y="4186924"/>
            <a:ext cx="9144000" cy="1655762"/>
          </a:xfrm>
        </p:spPr>
        <p:txBody>
          <a:bodyPr/>
          <a:lstStyle/>
          <a:p>
            <a:r>
              <a:rPr kumimoji="1" lang="en-US" altLang="ja-JP" dirty="0" smtClean="0"/>
              <a:t>B4 Yuma Yamakura</a:t>
            </a:r>
            <a:endParaRPr kumimoji="1" lang="ja-JP" altLang="en-US" dirty="0"/>
          </a:p>
        </p:txBody>
      </p:sp>
      <p:sp>
        <p:nvSpPr>
          <p:cNvPr id="4" name="タイトル 1"/>
          <p:cNvSpPr txBox="1">
            <a:spLocks/>
          </p:cNvSpPr>
          <p:nvPr/>
        </p:nvSpPr>
        <p:spPr>
          <a:xfrm>
            <a:off x="1524000" y="1799324"/>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endParaRPr lang="ja-JP" altLang="en-US" sz="2800" dirty="0"/>
          </a:p>
        </p:txBody>
      </p:sp>
      <p:cxnSp>
        <p:nvCxnSpPr>
          <p:cNvPr id="5" name="直線コネクタ 4"/>
          <p:cNvCxnSpPr/>
          <p:nvPr/>
        </p:nvCxnSpPr>
        <p:spPr>
          <a:xfrm>
            <a:off x="-82379" y="3122786"/>
            <a:ext cx="1235675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012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3222"/>
            <a:ext cx="10515600" cy="1325563"/>
          </a:xfrm>
        </p:spPr>
        <p:txBody>
          <a:bodyPr>
            <a:noAutofit/>
          </a:bodyPr>
          <a:lstStyle/>
          <a:p>
            <a:r>
              <a:rPr lang="en-US" altLang="ja-JP" sz="4000" dirty="0" smtClean="0"/>
              <a:t>Two assumptions for the system (1/2)</a:t>
            </a:r>
            <a:endParaRPr lang="en-US" altLang="ja-JP" sz="4000" dirty="0" smtClean="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00" name="コンテンツ プレースホルダー 2"/>
              <p:cNvSpPr txBox="1">
                <a:spLocks/>
              </p:cNvSpPr>
              <p:nvPr/>
            </p:nvSpPr>
            <p:spPr>
              <a:xfrm>
                <a:off x="838199" y="1826402"/>
                <a:ext cx="6351596" cy="27469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For each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b="0" i="1" dirty="0" smtClean="0">
                            <a:latin typeface="Cambria Math" panose="02040503050406030204" pitchFamily="18" charset="0"/>
                          </a:rPr>
                          <m:t>𝑖</m:t>
                        </m:r>
                      </m:sub>
                    </m:sSub>
                  </m:oMath>
                </a14:m>
                <a:r>
                  <a:rPr lang="en-US" altLang="ja-JP" sz="1800" dirty="0" smtClean="0"/>
                  <a:t> , The following equation holds:</a:t>
                </a:r>
              </a:p>
              <a:p>
                <a:pPr marL="0" indent="0">
                  <a:buNone/>
                </a:pPr>
                <a14:m>
                  <m:oMathPara xmlns:m="http://schemas.openxmlformats.org/officeDocument/2006/math">
                    <m:oMathParaPr>
                      <m:jc m:val="left"/>
                    </m:oMathParaPr>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𝑖</m:t>
                          </m:r>
                        </m:sub>
                      </m:sSub>
                      <m:d>
                        <m:dPr>
                          <m:ctrlPr>
                            <a:rPr lang="en-US" altLang="ja-JP" sz="1400" i="1" dirty="0">
                              <a:latin typeface="Cambria Math" panose="02040503050406030204" pitchFamily="18" charset="0"/>
                            </a:rPr>
                          </m:ctrlPr>
                        </m:dPr>
                        <m:e>
                          <m:sSup>
                            <m:sSupPr>
                              <m:ctrlPr>
                                <a:rPr lang="en-US" altLang="ja-JP" sz="1400" i="1" dirty="0">
                                  <a:latin typeface="Cambria Math" panose="02040503050406030204" pitchFamily="18" charset="0"/>
                                </a:rPr>
                              </m:ctrlPr>
                            </m:sSupPr>
                            <m:e>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e>
                            <m:sup>
                              <m:r>
                                <a:rPr lang="en-US" altLang="ja-JP" sz="1400" i="1" dirty="0">
                                  <a:latin typeface="Cambria Math" panose="02040503050406030204" pitchFamily="18" charset="0"/>
                                </a:rPr>
                                <m:t>′</m:t>
                              </m:r>
                            </m:sup>
                          </m:sSup>
                        </m:e>
                        <m:e>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r>
                            <a:rPr lang="en-US" altLang="ja-JP" sz="1400" b="0" i="1" dirty="0" smtClean="0">
                              <a:latin typeface="Cambria Math" panose="02040503050406030204" pitchFamily="18" charset="0"/>
                            </a:rPr>
                            <m:t>,</m:t>
                          </m:r>
                          <m:sSub>
                            <m:sSubPr>
                              <m:ctrlPr>
                                <a:rPr lang="en-US" altLang="ja-JP" sz="1400" i="1" dirty="0" smtClean="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b="0" i="1" dirty="0" smtClean="0">
                                  <a:latin typeface="Cambria Math" panose="02040503050406030204" pitchFamily="18" charset="0"/>
                                </a:rPr>
                                <m:t>𝑖</m:t>
                              </m:r>
                            </m:sub>
                          </m:sSub>
                        </m:e>
                      </m:d>
                      <m:r>
                        <a:rPr lang="en-US" altLang="ja-JP" sz="1400" b="0" i="1" dirty="0" smtClean="0">
                          <a:latin typeface="Cambria Math" panose="02040503050406030204" pitchFamily="18" charset="0"/>
                        </a:rPr>
                        <m:t>=</m:t>
                      </m:r>
                      <m:nary>
                        <m:naryPr>
                          <m:chr m:val="∑"/>
                          <m:ctrlPr>
                            <a:rPr lang="en-US" altLang="ja-JP" sz="1400" i="1" dirty="0" smtClean="0">
                              <a:latin typeface="Cambria Math" panose="02040503050406030204" pitchFamily="18" charset="0"/>
                            </a:rPr>
                          </m:ctrlPr>
                        </m:naryPr>
                        <m:sub>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b="0" i="1" dirty="0" smtClean="0">
                                  <a:latin typeface="Cambria Math" panose="02040503050406030204" pitchFamily="18" charset="0"/>
                                </a:rPr>
                                <m:t>𝑖</m:t>
                              </m:r>
                            </m:sub>
                          </m:sSub>
                          <m:nary>
                            <m:naryPr>
                              <m:chr m:val="⋂"/>
                              <m:subHide m:val="on"/>
                              <m:supHide m:val="on"/>
                              <m:ctrlPr>
                                <a:rPr lang="en-US" altLang="ja-JP" sz="1400" b="0" i="1" dirty="0" smtClean="0">
                                  <a:latin typeface="Cambria Math" panose="02040503050406030204" pitchFamily="18" charset="0"/>
                                </a:rPr>
                              </m:ctrlPr>
                            </m:naryPr>
                            <m:sub/>
                            <m:sup/>
                            <m:e>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e>
                          </m:nary>
                        </m:sub>
                        <m:sup/>
                        <m:e>
                          <m:sSubSup>
                            <m:sSubSupPr>
                              <m:ctrlPr>
                                <a:rPr lang="en-US" altLang="ja-JP" sz="1400" b="0" i="1" dirty="0" smtClean="0">
                                  <a:solidFill>
                                    <a:srgbClr val="ED7D31"/>
                                  </a:solidFill>
                                  <a:latin typeface="Cambria Math" panose="02040503050406030204" pitchFamily="18" charset="0"/>
                                </a:rPr>
                              </m:ctrlPr>
                            </m:sSubSupPr>
                            <m:e>
                              <m:r>
                                <a:rPr lang="en-US" altLang="ja-JP" sz="1400" b="0" i="1" dirty="0" smtClean="0">
                                  <a:solidFill>
                                    <a:srgbClr val="ED7D31"/>
                                  </a:solidFill>
                                  <a:latin typeface="Cambria Math" panose="02040503050406030204" pitchFamily="18" charset="0"/>
                                </a:rPr>
                                <m:t>𝑃</m:t>
                              </m:r>
                            </m:e>
                            <m:sub>
                              <m:r>
                                <a:rPr lang="en-US" altLang="ja-JP" sz="1400" b="0" i="1" dirty="0" smtClean="0">
                                  <a:solidFill>
                                    <a:srgbClr val="ED7D31"/>
                                  </a:solidFill>
                                  <a:latin typeface="Cambria Math" panose="02040503050406030204" pitchFamily="18" charset="0"/>
                                </a:rPr>
                                <m:t>𝑖</m:t>
                              </m:r>
                            </m:sub>
                            <m:sup>
                              <m:r>
                                <a:rPr lang="en-US" altLang="ja-JP" sz="1400" b="0" i="1" dirty="0" smtClean="0">
                                  <a:solidFill>
                                    <a:srgbClr val="ED7D31"/>
                                  </a:solidFill>
                                  <a:latin typeface="Cambria Math" panose="02040503050406030204" pitchFamily="18" charset="0"/>
                                </a:rPr>
                                <m:t>1</m:t>
                              </m:r>
                            </m:sup>
                          </m:sSubSup>
                          <m:r>
                            <a:rPr lang="en-US" altLang="ja-JP" sz="1400" b="0" i="1" dirty="0" smtClean="0">
                              <a:solidFill>
                                <a:srgbClr val="ED7D31"/>
                              </a:solidFill>
                              <a:latin typeface="Cambria Math" panose="02040503050406030204" pitchFamily="18" charset="0"/>
                            </a:rPr>
                            <m:t>(</m:t>
                          </m:r>
                          <m:sSub>
                            <m:sSubPr>
                              <m:ctrlPr>
                                <a:rPr lang="en-US" altLang="ja-JP" sz="1400" i="1" dirty="0" smtClean="0">
                                  <a:solidFill>
                                    <a:srgbClr val="ED7D31"/>
                                  </a:solidFill>
                                  <a:latin typeface="Cambria Math" panose="02040503050406030204" pitchFamily="18" charset="0"/>
                                </a:rPr>
                              </m:ctrlPr>
                            </m:sSubPr>
                            <m:e>
                              <m:r>
                                <a:rPr lang="en-US" altLang="ja-JP" sz="1400" b="0" i="1" dirty="0" smtClean="0">
                                  <a:solidFill>
                                    <a:srgbClr val="ED7D31"/>
                                  </a:solidFill>
                                  <a:latin typeface="Cambria Math" panose="02040503050406030204" pitchFamily="18" charset="0"/>
                                </a:rPr>
                                <m:t>𝑠</m:t>
                              </m:r>
                            </m:e>
                            <m:sub>
                              <m:r>
                                <a:rPr lang="en-US" altLang="ja-JP" sz="1400" b="0" i="1" dirty="0" smtClean="0">
                                  <a:solidFill>
                                    <a:srgbClr val="ED7D31"/>
                                  </a:solidFill>
                                  <a:latin typeface="Cambria Math" panose="02040503050406030204" pitchFamily="18" charset="0"/>
                                </a:rPr>
                                <m:t>𝑖</m:t>
                              </m:r>
                            </m:sub>
                          </m:sSub>
                          <m:r>
                            <a:rPr lang="en-US" altLang="ja-JP" sz="1400" b="0" i="1" dirty="0" smtClean="0">
                              <a:solidFill>
                                <a:srgbClr val="ED7D31"/>
                              </a:solidFill>
                              <a:latin typeface="Cambria Math" panose="02040503050406030204" pitchFamily="18" charset="0"/>
                            </a:rPr>
                            <m:t>,</m:t>
                          </m:r>
                          <m:sSub>
                            <m:sSubPr>
                              <m:ctrlPr>
                                <a:rPr lang="en-US" altLang="ja-JP" sz="1400" i="1" dirty="0" smtClean="0">
                                  <a:solidFill>
                                    <a:srgbClr val="ED7D31"/>
                                  </a:solidFill>
                                  <a:latin typeface="Cambria Math" panose="02040503050406030204" pitchFamily="18" charset="0"/>
                                </a:rPr>
                              </m:ctrlPr>
                            </m:sSubPr>
                            <m:e>
                              <m:r>
                                <m:rPr>
                                  <m:sty m:val="p"/>
                                </m:rPr>
                                <a:rPr lang="en-US" altLang="ja-JP" sz="1400" i="1" dirty="0">
                                  <a:solidFill>
                                    <a:srgbClr val="ED7D31"/>
                                  </a:solidFill>
                                  <a:latin typeface="Cambria Math" panose="02040503050406030204" pitchFamily="18" charset="0"/>
                                </a:rPr>
                                <m:t>π</m:t>
                              </m:r>
                            </m:e>
                            <m:sub>
                              <m:r>
                                <a:rPr lang="en-US" altLang="ja-JP" sz="1400" b="0" i="1" dirty="0" smtClean="0">
                                  <a:solidFill>
                                    <a:srgbClr val="ED7D31"/>
                                  </a:solidFill>
                                  <a:latin typeface="Cambria Math" panose="02040503050406030204" pitchFamily="18" charset="0"/>
                                </a:rPr>
                                <m:t>𝑖</m:t>
                              </m:r>
                            </m:sub>
                          </m:sSub>
                          <m:r>
                            <a:rPr lang="en-US" altLang="ja-JP" sz="1400" b="0" i="1" dirty="0" smtClean="0">
                              <a:solidFill>
                                <a:srgbClr val="ED7D31"/>
                              </a:solidFill>
                              <a:latin typeface="Cambria Math" panose="02040503050406030204" pitchFamily="18" charset="0"/>
                            </a:rPr>
                            <m:t>,</m:t>
                          </m:r>
                          <m:sSubSup>
                            <m:sSubSupPr>
                              <m:ctrlPr>
                                <a:rPr lang="en-US" altLang="ja-JP" sz="1400" b="0" i="1" dirty="0" smtClean="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b="0" i="1" dirty="0" smtClean="0">
                                  <a:solidFill>
                                    <a:srgbClr val="ED7D31"/>
                                  </a:solidFill>
                                  <a:latin typeface="Cambria Math" panose="02040503050406030204" pitchFamily="18" charset="0"/>
                                </a:rPr>
                                <m:t>𝑖</m:t>
                              </m:r>
                            </m:sub>
                            <m:sup>
                              <m:r>
                                <a:rPr lang="en-US" altLang="ja-JP" sz="1400" b="0" i="1" dirty="0" smtClean="0">
                                  <a:solidFill>
                                    <a:srgbClr val="ED7D31"/>
                                  </a:solidFill>
                                  <a:latin typeface="Cambria Math" panose="02040503050406030204" pitchFamily="18" charset="0"/>
                                </a:rPr>
                                <m:t>𝑜</m:t>
                              </m:r>
                            </m:sup>
                          </m:sSubSup>
                          <m:r>
                            <a:rPr lang="en-US" altLang="ja-JP" sz="1400" b="0" i="1" dirty="0" smtClean="0">
                              <a:solidFill>
                                <a:srgbClr val="ED7D31"/>
                              </a:solidFill>
                              <a:latin typeface="Cambria Math" panose="02040503050406030204" pitchFamily="18" charset="0"/>
                            </a:rPr>
                            <m:t>)</m:t>
                          </m:r>
                          <m:sSubSup>
                            <m:sSubSupPr>
                              <m:ctrlPr>
                                <a:rPr lang="en-US" altLang="ja-JP" sz="1400" b="0" i="1" dirty="0" smtClean="0">
                                  <a:solidFill>
                                    <a:srgbClr val="00B050"/>
                                  </a:solidFill>
                                  <a:latin typeface="Cambria Math" panose="02040503050406030204" pitchFamily="18" charset="0"/>
                                </a:rPr>
                              </m:ctrlPr>
                            </m:sSubSupPr>
                            <m:e>
                              <m:r>
                                <a:rPr lang="en-US" altLang="ja-JP" sz="1400" b="0" i="1" dirty="0" smtClean="0">
                                  <a:solidFill>
                                    <a:srgbClr val="00B050"/>
                                  </a:solidFill>
                                  <a:latin typeface="Cambria Math" panose="02040503050406030204" pitchFamily="18" charset="0"/>
                                </a:rPr>
                                <m:t>𝑃</m:t>
                              </m:r>
                            </m:e>
                            <m:sub>
                              <m:r>
                                <a:rPr lang="en-US" altLang="ja-JP" sz="1400" b="0" i="1" dirty="0" smtClean="0">
                                  <a:solidFill>
                                    <a:srgbClr val="00B050"/>
                                  </a:solidFill>
                                  <a:latin typeface="Cambria Math" panose="02040503050406030204" pitchFamily="18" charset="0"/>
                                </a:rPr>
                                <m:t>𝑖</m:t>
                              </m:r>
                            </m:sub>
                            <m:sup>
                              <m:r>
                                <a:rPr lang="en-US" altLang="ja-JP" sz="1400" b="0" i="1" dirty="0" smtClean="0">
                                  <a:solidFill>
                                    <a:srgbClr val="00B050"/>
                                  </a:solidFill>
                                  <a:latin typeface="Cambria Math" panose="02040503050406030204" pitchFamily="18" charset="0"/>
                                </a:rPr>
                                <m:t>2</m:t>
                              </m:r>
                            </m:sup>
                          </m:sSubSup>
                          <m:r>
                            <a:rPr lang="en-US" altLang="ja-JP" sz="1400" b="0" i="1" dirty="0" smtClean="0">
                              <a:solidFill>
                                <a:srgbClr val="00B050"/>
                              </a:solidFill>
                              <a:latin typeface="Cambria Math" panose="02040503050406030204" pitchFamily="18" charset="0"/>
                            </a:rPr>
                            <m:t>(</m:t>
                          </m:r>
                          <m:sSub>
                            <m:sSubPr>
                              <m:ctrlPr>
                                <a:rPr lang="en-US" altLang="ja-JP" sz="1400" i="1" dirty="0" smtClean="0">
                                  <a:solidFill>
                                    <a:srgbClr val="00B050"/>
                                  </a:solidFill>
                                  <a:latin typeface="Cambria Math" panose="02040503050406030204" pitchFamily="18" charset="0"/>
                                </a:rPr>
                              </m:ctrlPr>
                            </m:sSubPr>
                            <m:e>
                              <m:r>
                                <a:rPr lang="en-US" altLang="ja-JP" sz="1400" b="0" i="1" dirty="0" smtClean="0">
                                  <a:solidFill>
                                    <a:srgbClr val="00B050"/>
                                  </a:solidFill>
                                  <a:latin typeface="Cambria Math" panose="02040503050406030204" pitchFamily="18" charset="0"/>
                                </a:rPr>
                                <m:t>𝑠</m:t>
                              </m:r>
                            </m:e>
                            <m:sub>
                              <m:r>
                                <a:rPr lang="en-US" altLang="ja-JP" sz="1400" b="0" i="1" dirty="0" smtClean="0">
                                  <a:solidFill>
                                    <a:srgbClr val="00B050"/>
                                  </a:solidFill>
                                  <a:latin typeface="Cambria Math" panose="02040503050406030204" pitchFamily="18" charset="0"/>
                                </a:rPr>
                                <m:t>𝑖</m:t>
                              </m:r>
                            </m:sub>
                          </m:sSub>
                          <m:r>
                            <a:rPr lang="en-US" altLang="ja-JP" sz="1400" b="0" i="1" dirty="0" smtClean="0">
                              <a:solidFill>
                                <a:srgbClr val="00B050"/>
                              </a:solidFill>
                              <a:latin typeface="Cambria Math" panose="02040503050406030204" pitchFamily="18" charset="0"/>
                            </a:rPr>
                            <m:t>,</m:t>
                          </m:r>
                          <m:r>
                            <a:rPr lang="en-US" altLang="ja-JP" sz="1400" i="1" dirty="0" smtClean="0">
                              <a:solidFill>
                                <a:srgbClr val="00B050"/>
                              </a:solidFill>
                              <a:latin typeface="Cambria Math" panose="02040503050406030204" pitchFamily="18" charset="0"/>
                            </a:rPr>
                            <m:t> </m:t>
                          </m:r>
                          <m:sSubSup>
                            <m:sSubSupPr>
                              <m:ctrlPr>
                                <a:rPr lang="en-US" altLang="ja-JP" sz="1400" b="0" i="1" dirty="0" smtClean="0">
                                  <a:solidFill>
                                    <a:srgbClr val="00B050"/>
                                  </a:solidFill>
                                  <a:latin typeface="Cambria Math" panose="02040503050406030204" pitchFamily="18" charset="0"/>
                                </a:rPr>
                              </m:ctrlPr>
                            </m:sSubSupPr>
                            <m:e>
                              <m:r>
                                <m:rPr>
                                  <m:sty m:val="p"/>
                                </m:rPr>
                                <a:rPr lang="en-US" altLang="ja-JP" sz="1400" i="1" dirty="0">
                                  <a:solidFill>
                                    <a:srgbClr val="00B050"/>
                                  </a:solidFill>
                                  <a:latin typeface="Cambria Math" panose="02040503050406030204" pitchFamily="18" charset="0"/>
                                </a:rPr>
                                <m:t>σ</m:t>
                              </m:r>
                            </m:e>
                            <m:sub>
                              <m:r>
                                <a:rPr lang="en-US" altLang="ja-JP" sz="1400" b="0" i="1" dirty="0" smtClean="0">
                                  <a:solidFill>
                                    <a:srgbClr val="00B050"/>
                                  </a:solidFill>
                                  <a:latin typeface="Cambria Math" panose="02040503050406030204" pitchFamily="18" charset="0"/>
                                </a:rPr>
                                <m:t>𝑖</m:t>
                              </m:r>
                            </m:sub>
                            <m:sup>
                              <m:r>
                                <a:rPr lang="en-US" altLang="ja-JP" sz="1400" b="0" i="1" dirty="0" smtClean="0">
                                  <a:solidFill>
                                    <a:srgbClr val="00B050"/>
                                  </a:solidFill>
                                  <a:latin typeface="Cambria Math" panose="02040503050406030204" pitchFamily="18" charset="0"/>
                                </a:rPr>
                                <m:t>𝑜</m:t>
                              </m:r>
                            </m:sup>
                          </m:sSubSup>
                          <m:r>
                            <a:rPr lang="en-US" altLang="ja-JP" sz="1400" b="0" i="1" dirty="0" smtClean="0">
                              <a:solidFill>
                                <a:srgbClr val="00B050"/>
                              </a:solidFill>
                              <a:latin typeface="Cambria Math" panose="02040503050406030204" pitchFamily="18" charset="0"/>
                            </a:rPr>
                            <m:t>,</m:t>
                          </m:r>
                          <m:sSup>
                            <m:sSupPr>
                              <m:ctrlPr>
                                <a:rPr lang="en-US" altLang="ja-JP" sz="1400" i="1" dirty="0" smtClean="0">
                                  <a:solidFill>
                                    <a:srgbClr val="00B050"/>
                                  </a:solidFill>
                                  <a:latin typeface="Cambria Math" panose="02040503050406030204" pitchFamily="18" charset="0"/>
                                </a:rPr>
                              </m:ctrlPr>
                            </m:sSupPr>
                            <m:e>
                              <m:sSub>
                                <m:sSubPr>
                                  <m:ctrlPr>
                                    <a:rPr lang="en-US" altLang="ja-JP" sz="1400" i="1" dirty="0" smtClean="0">
                                      <a:solidFill>
                                        <a:srgbClr val="00B050"/>
                                      </a:solidFill>
                                      <a:latin typeface="Cambria Math" panose="02040503050406030204" pitchFamily="18" charset="0"/>
                                    </a:rPr>
                                  </m:ctrlPr>
                                </m:sSubPr>
                                <m:e>
                                  <m:r>
                                    <a:rPr lang="en-US" altLang="ja-JP" sz="1400" b="0" i="1" dirty="0" smtClean="0">
                                      <a:solidFill>
                                        <a:srgbClr val="00B050"/>
                                      </a:solidFill>
                                      <a:latin typeface="Cambria Math" panose="02040503050406030204" pitchFamily="18" charset="0"/>
                                    </a:rPr>
                                    <m:t>𝑠</m:t>
                                  </m:r>
                                </m:e>
                                <m:sub>
                                  <m:r>
                                    <a:rPr lang="en-US" altLang="ja-JP" sz="1400" b="0" i="1" dirty="0" smtClean="0">
                                      <a:solidFill>
                                        <a:srgbClr val="00B050"/>
                                      </a:solidFill>
                                      <a:latin typeface="Cambria Math" panose="02040503050406030204" pitchFamily="18" charset="0"/>
                                    </a:rPr>
                                    <m:t>𝑖</m:t>
                                  </m:r>
                                </m:sub>
                              </m:sSub>
                            </m:e>
                            <m:sup>
                              <m:r>
                                <a:rPr lang="en-US" altLang="ja-JP" sz="1400" i="1" dirty="0">
                                  <a:solidFill>
                                    <a:srgbClr val="00B050"/>
                                  </a:solidFill>
                                  <a:latin typeface="Cambria Math" panose="02040503050406030204" pitchFamily="18" charset="0"/>
                                </a:rPr>
                                <m:t>′</m:t>
                              </m:r>
                            </m:sup>
                          </m:sSup>
                          <m:r>
                            <a:rPr lang="en-US" altLang="ja-JP" sz="1400" b="0" i="1" dirty="0" smtClean="0">
                              <a:solidFill>
                                <a:srgbClr val="00B050"/>
                              </a:solidFill>
                              <a:latin typeface="Cambria Math" panose="02040503050406030204" pitchFamily="18" charset="0"/>
                            </a:rPr>
                            <m:t>)</m:t>
                          </m:r>
                        </m:e>
                      </m:nary>
                    </m:oMath>
                  </m:oMathPara>
                </a14:m>
                <a:endParaRPr lang="en-US" altLang="ja-JP" sz="1400" dirty="0" smtClean="0"/>
              </a:p>
              <a:p>
                <a:pPr marL="0" indent="0">
                  <a:buNone/>
                </a:pPr>
                <a14:m>
                  <m:oMath xmlns:m="http://schemas.openxmlformats.org/officeDocument/2006/math">
                    <m:sSubSup>
                      <m:sSubSupPr>
                        <m:ctrlPr>
                          <a:rPr lang="en-US" altLang="ja-JP" sz="1400" b="0" i="1" dirty="0" smtClean="0">
                            <a:latin typeface="Cambria Math" panose="02040503050406030204" pitchFamily="18" charset="0"/>
                          </a:rPr>
                        </m:ctrlPr>
                      </m:sSubSup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1</m:t>
                        </m:r>
                      </m:sup>
                    </m:sSubSup>
                  </m:oMath>
                </a14:m>
                <a:r>
                  <a:rPr lang="en-US" altLang="ja-JP" sz="1400" dirty="0" smtClean="0"/>
                  <a:t>:the probability of the occurrence of the observed event </a:t>
                </a:r>
                <a14:m>
                  <m:oMath xmlns:m="http://schemas.openxmlformats.org/officeDocument/2006/math">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oMath>
                </a14:m>
                <a:r>
                  <a:rPr lang="en-US" altLang="ja-JP" sz="1400" dirty="0" smtClean="0"/>
                  <a:t> when </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b="0" i="1" dirty="0" smtClean="0">
                            <a:latin typeface="Cambria Math" panose="02040503050406030204" pitchFamily="18" charset="0"/>
                          </a:rPr>
                          <m:t>𝑖</m:t>
                        </m:r>
                      </m:sub>
                    </m:sSub>
                  </m:oMath>
                </a14:m>
                <a:r>
                  <a:rPr lang="en-US" altLang="ja-JP" sz="1400" dirty="0" smtClean="0"/>
                  <a:t> selects </a:t>
                </a:r>
                <a14:m>
                  <m:oMath xmlns:m="http://schemas.openxmlformats.org/officeDocument/2006/math">
                    <m:sSub>
                      <m:sSubPr>
                        <m:ctrlPr>
                          <a:rPr lang="en-US" altLang="ja-JP" sz="1400" i="1" dirty="0" smtClean="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b="0" i="1" dirty="0" smtClean="0">
                            <a:latin typeface="Cambria Math" panose="02040503050406030204" pitchFamily="18" charset="0"/>
                          </a:rPr>
                          <m:t>𝑖</m:t>
                        </m:r>
                      </m:sub>
                    </m:sSub>
                  </m:oMath>
                </a14:m>
                <a:r>
                  <a:rPr lang="en-US" altLang="ja-JP" sz="1400" dirty="0" smtClean="0"/>
                  <a:t>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oMath>
                </a14:m>
                <a:endParaRPr lang="en-US" altLang="ja-JP" sz="1400" dirty="0" smtClean="0"/>
              </a:p>
              <a:p>
                <a:pPr marL="0" indent="0">
                  <a:buNone/>
                </a:pPr>
                <a14:m>
                  <m:oMath xmlns:m="http://schemas.openxmlformats.org/officeDocument/2006/math">
                    <m:sSubSup>
                      <m:sSubSupPr>
                        <m:ctrlPr>
                          <a:rPr lang="en-US" altLang="ja-JP" sz="1400" b="0" i="1" dirty="0" smtClean="0">
                            <a:latin typeface="Cambria Math" panose="02040503050406030204" pitchFamily="18" charset="0"/>
                          </a:rPr>
                        </m:ctrlPr>
                      </m:sSubSup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2</m:t>
                        </m:r>
                      </m:sup>
                    </m:sSubSup>
                  </m:oMath>
                </a14:m>
                <a:r>
                  <a:rPr lang="en-US" altLang="ja-JP" sz="1400" dirty="0" smtClean="0"/>
                  <a:t>:the probability of the transition from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oMath>
                </a14:m>
                <a:r>
                  <a:rPr lang="en-US" altLang="ja-JP" sz="1400" dirty="0" smtClean="0"/>
                  <a:t> to </a:t>
                </a:r>
                <a14:m>
                  <m:oMath xmlns:m="http://schemas.openxmlformats.org/officeDocument/2006/math">
                    <m:sSup>
                      <m:sSupPr>
                        <m:ctrlPr>
                          <a:rPr lang="en-US" altLang="ja-JP" sz="1400" i="1" dirty="0" smtClean="0">
                            <a:latin typeface="Cambria Math" panose="02040503050406030204" pitchFamily="18" charset="0"/>
                          </a:rPr>
                        </m:ctrlPr>
                      </m:sSupPr>
                      <m:e>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e>
                      <m:sup>
                        <m:r>
                          <a:rPr lang="en-US" altLang="ja-JP" sz="1400" i="1" dirty="0">
                            <a:latin typeface="Cambria Math" panose="02040503050406030204" pitchFamily="18" charset="0"/>
                          </a:rPr>
                          <m:t>′</m:t>
                        </m:r>
                      </m:sup>
                    </m:sSup>
                  </m:oMath>
                </a14:m>
                <a:r>
                  <a:rPr lang="en-US" altLang="ja-JP" sz="1400" dirty="0" smtClean="0"/>
                  <a:t> by the observed event </a:t>
                </a:r>
                <a14:m>
                  <m:oMath xmlns:m="http://schemas.openxmlformats.org/officeDocument/2006/math">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oMath>
                </a14:m>
                <a:endParaRPr lang="en-US" altLang="ja-JP" sz="1200" dirty="0"/>
              </a:p>
              <a:p>
                <a:pPr marL="0" indent="0">
                  <a:buNone/>
                </a:pPr>
                <a:endParaRPr lang="en-US" altLang="ja-JP" sz="1800" dirty="0" smtClean="0"/>
              </a:p>
              <a:p>
                <a:pPr marL="0" indent="0">
                  <a:buNone/>
                </a:pPr>
                <a:r>
                  <a:rPr lang="en-US" altLang="ja-JP" sz="1800" dirty="0" smtClean="0"/>
                  <a:t>The DES G has </a:t>
                </a:r>
                <a:r>
                  <a:rPr lang="en-US" altLang="ja-JP" sz="1800" dirty="0" smtClean="0">
                    <a:solidFill>
                      <a:srgbClr val="ED7D31"/>
                    </a:solidFill>
                  </a:rPr>
                  <a:t>a parameter </a:t>
                </a:r>
                <a14:m>
                  <m:oMath xmlns:m="http://schemas.openxmlformats.org/officeDocument/2006/math">
                    <m:sSub>
                      <m:sSubPr>
                        <m:ctrlPr>
                          <a:rPr lang="en-US" altLang="ja-JP" sz="1800" i="1" dirty="0" smtClean="0">
                            <a:solidFill>
                              <a:srgbClr val="ED7D31"/>
                            </a:solidFill>
                            <a:latin typeface="Cambria Math" panose="02040503050406030204" pitchFamily="18" charset="0"/>
                          </a:rPr>
                        </m:ctrlPr>
                      </m:sSubPr>
                      <m:e>
                        <m:r>
                          <a:rPr lang="en-US" altLang="ja-JP" sz="1800" i="1" dirty="0">
                            <a:solidFill>
                              <a:srgbClr val="ED7D31"/>
                            </a:solidFill>
                            <a:latin typeface="Cambria Math" panose="02040503050406030204" pitchFamily="18" charset="0"/>
                          </a:rPr>
                          <m:t>𝜂</m:t>
                        </m:r>
                      </m:e>
                      <m:sub>
                        <m:r>
                          <a:rPr lang="en-US" altLang="ja-JP" sz="1800" b="0" i="1" dirty="0" smtClean="0">
                            <a:solidFill>
                              <a:srgbClr val="ED7D31"/>
                            </a:solidFill>
                            <a:latin typeface="Cambria Math" panose="02040503050406030204" pitchFamily="18" charset="0"/>
                          </a:rPr>
                          <m:t>𝑖</m:t>
                        </m:r>
                      </m:sub>
                    </m:sSub>
                    <m:d>
                      <m:dPr>
                        <m:ctrlPr>
                          <a:rPr lang="en-US" altLang="ja-JP" sz="1800" b="0" i="1" dirty="0" smtClean="0">
                            <a:solidFill>
                              <a:srgbClr val="ED7D31"/>
                            </a:solidFill>
                            <a:latin typeface="Cambria Math" panose="02040503050406030204" pitchFamily="18" charset="0"/>
                          </a:rPr>
                        </m:ctrlPr>
                      </m:dPr>
                      <m:e>
                        <m:sSub>
                          <m:sSubPr>
                            <m:ctrlPr>
                              <a:rPr lang="en-US" altLang="ja-JP" sz="1800" i="1" dirty="0" smtClean="0">
                                <a:solidFill>
                                  <a:srgbClr val="ED7D31"/>
                                </a:solidFill>
                                <a:latin typeface="Cambria Math" panose="02040503050406030204" pitchFamily="18" charset="0"/>
                              </a:rPr>
                            </m:ctrlPr>
                          </m:sSubPr>
                          <m:e>
                            <m:r>
                              <a:rPr lang="en-US" altLang="ja-JP" sz="1800" b="0" i="1" dirty="0" smtClean="0">
                                <a:solidFill>
                                  <a:srgbClr val="ED7D31"/>
                                </a:solidFill>
                                <a:latin typeface="Cambria Math" panose="02040503050406030204" pitchFamily="18" charset="0"/>
                              </a:rPr>
                              <m:t>𝑠</m:t>
                            </m:r>
                          </m:e>
                          <m:sub>
                            <m:r>
                              <a:rPr lang="en-US" altLang="ja-JP" sz="1800" b="0" i="1" dirty="0" smtClean="0">
                                <a:solidFill>
                                  <a:srgbClr val="ED7D31"/>
                                </a:solidFill>
                                <a:latin typeface="Cambria Math" panose="02040503050406030204" pitchFamily="18" charset="0"/>
                              </a:rPr>
                              <m:t>𝑖</m:t>
                            </m:r>
                          </m:sub>
                        </m:sSub>
                        <m:r>
                          <a:rPr lang="en-US" altLang="ja-JP" sz="1800" b="0" i="1" dirty="0" smtClean="0">
                            <a:solidFill>
                              <a:srgbClr val="ED7D31"/>
                            </a:solidFill>
                            <a:latin typeface="Cambria Math" panose="02040503050406030204" pitchFamily="18" charset="0"/>
                          </a:rPr>
                          <m:t>,</m:t>
                        </m:r>
                        <m:sSubSup>
                          <m:sSubSupPr>
                            <m:ctrlPr>
                              <a:rPr lang="en-US" altLang="ja-JP" sz="1800" b="0" i="1" dirty="0" smtClean="0">
                                <a:solidFill>
                                  <a:srgbClr val="ED7D31"/>
                                </a:solidFill>
                                <a:latin typeface="Cambria Math" panose="02040503050406030204" pitchFamily="18" charset="0"/>
                              </a:rPr>
                            </m:ctrlPr>
                          </m:sSubSupPr>
                          <m:e>
                            <m:r>
                              <m:rPr>
                                <m:sty m:val="p"/>
                              </m:rPr>
                              <a:rPr lang="en-US" altLang="ja-JP" sz="1800" i="1" dirty="0">
                                <a:solidFill>
                                  <a:srgbClr val="ED7D31"/>
                                </a:solidFill>
                                <a:latin typeface="Cambria Math" panose="02040503050406030204" pitchFamily="18" charset="0"/>
                              </a:rPr>
                              <m:t>σ</m:t>
                            </m:r>
                          </m:e>
                          <m:sub>
                            <m:r>
                              <a:rPr lang="en-US" altLang="ja-JP" sz="1800" b="0" i="1" dirty="0" smtClean="0">
                                <a:solidFill>
                                  <a:srgbClr val="ED7D31"/>
                                </a:solidFill>
                                <a:latin typeface="Cambria Math" panose="02040503050406030204" pitchFamily="18" charset="0"/>
                              </a:rPr>
                              <m:t>𝑖</m:t>
                            </m:r>
                          </m:sub>
                          <m:sup>
                            <m:r>
                              <a:rPr lang="en-US" altLang="ja-JP" sz="1800" b="0" i="1" dirty="0" smtClean="0">
                                <a:solidFill>
                                  <a:srgbClr val="ED7D31"/>
                                </a:solidFill>
                                <a:latin typeface="Cambria Math" panose="02040503050406030204" pitchFamily="18" charset="0"/>
                              </a:rPr>
                              <m:t>𝑜</m:t>
                            </m:r>
                          </m:sup>
                        </m:sSubSup>
                      </m:e>
                    </m:d>
                  </m:oMath>
                </a14:m>
                <a:r>
                  <a:rPr lang="en-US" altLang="ja-JP" sz="1800" b="0" dirty="0" smtClean="0"/>
                  <a:t> which indicates a probability of the occurrence of the event </a:t>
                </a:r>
                <a14:m>
                  <m:oMath xmlns:m="http://schemas.openxmlformats.org/officeDocument/2006/math">
                    <m:sSubSup>
                      <m:sSubSupPr>
                        <m:ctrlPr>
                          <a:rPr lang="en-US" altLang="ja-JP" sz="1800" b="0" i="1" dirty="0" smtClean="0">
                            <a:latin typeface="Cambria Math" panose="02040503050406030204" pitchFamily="18" charset="0"/>
                          </a:rPr>
                        </m:ctrlPr>
                      </m:sSubSupPr>
                      <m:e>
                        <m:r>
                          <m:rPr>
                            <m:sty m:val="p"/>
                          </m:rPr>
                          <a:rPr lang="en-US" altLang="ja-JP" sz="1800" i="1" dirty="0">
                            <a:latin typeface="Cambria Math" panose="02040503050406030204" pitchFamily="18" charset="0"/>
                          </a:rPr>
                          <m:t>σ</m:t>
                        </m:r>
                      </m:e>
                      <m:sub>
                        <m:r>
                          <a:rPr lang="en-US" altLang="ja-JP" sz="1800" b="0" i="1" dirty="0" smtClean="0">
                            <a:latin typeface="Cambria Math" panose="02040503050406030204" pitchFamily="18" charset="0"/>
                          </a:rPr>
                          <m:t>𝑖</m:t>
                        </m:r>
                      </m:sub>
                      <m:sup>
                        <m:r>
                          <a:rPr lang="en-US" altLang="ja-JP" sz="1800" b="0" i="1" dirty="0" smtClean="0">
                            <a:latin typeface="Cambria Math" panose="02040503050406030204" pitchFamily="18" charset="0"/>
                          </a:rPr>
                          <m:t>𝑜</m:t>
                        </m:r>
                      </m:sup>
                    </m:sSubSup>
                  </m:oMath>
                </a14:m>
                <a:r>
                  <a:rPr lang="en-US" altLang="ja-JP" sz="1800" b="0" dirty="0" smtClean="0"/>
                  <a:t> at state </a:t>
                </a:r>
                <a14:m>
                  <m:oMath xmlns:m="http://schemas.openxmlformats.org/officeDocument/2006/math">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oMath>
                </a14:m>
                <a:r>
                  <a:rPr lang="en-US" altLang="ja-JP" sz="1800" b="0" dirty="0" smtClean="0"/>
                  <a:t>.</a:t>
                </a:r>
              </a:p>
            </p:txBody>
          </p:sp>
        </mc:Choice>
        <mc:Fallback xmlns="">
          <p:sp>
            <p:nvSpPr>
              <p:cNvPr id="100" name="コンテンツ プレースホルダー 2"/>
              <p:cNvSpPr txBox="1">
                <a:spLocks noRot="1" noChangeAspect="1" noMove="1" noResize="1" noEditPoints="1" noAdjustHandles="1" noChangeArrowheads="1" noChangeShapeType="1" noTextEdit="1"/>
              </p:cNvSpPr>
              <p:nvPr/>
            </p:nvSpPr>
            <p:spPr>
              <a:xfrm>
                <a:off x="838199" y="1826402"/>
                <a:ext cx="6351596" cy="2746993"/>
              </a:xfrm>
              <a:prstGeom prst="rect">
                <a:avLst/>
              </a:prstGeom>
              <a:blipFill>
                <a:blip r:embed="rId3"/>
                <a:stretch>
                  <a:fillRect l="-768" t="-2889"/>
                </a:stretch>
              </a:blipFill>
            </p:spPr>
            <p:txBody>
              <a:bodyPr/>
              <a:lstStyle/>
              <a:p>
                <a:r>
                  <a:rPr lang="ja-JP" altLang="en-US">
                    <a:noFill/>
                  </a:rPr>
                  <a:t> </a:t>
                </a:r>
              </a:p>
            </p:txBody>
          </p:sp>
        </mc:Fallback>
      </mc:AlternateContent>
      <p:sp>
        <p:nvSpPr>
          <p:cNvPr id="101" name="正方形/長方形 100"/>
          <p:cNvSpPr/>
          <p:nvPr/>
        </p:nvSpPr>
        <p:spPr>
          <a:xfrm>
            <a:off x="838199" y="2145013"/>
            <a:ext cx="6177492" cy="1545537"/>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43" name="コンテンツ プレースホルダー 2"/>
          <p:cNvSpPr txBox="1">
            <a:spLocks/>
          </p:cNvSpPr>
          <p:nvPr/>
        </p:nvSpPr>
        <p:spPr>
          <a:xfrm>
            <a:off x="468837" y="1818229"/>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1.</a:t>
            </a:r>
            <a:endParaRPr lang="en-US" altLang="ja-JP" sz="1200" dirty="0"/>
          </a:p>
        </p:txBody>
      </p:sp>
      <p:sp>
        <p:nvSpPr>
          <p:cNvPr id="46" name="正方形/長方形 45"/>
          <p:cNvSpPr/>
          <p:nvPr/>
        </p:nvSpPr>
        <p:spPr>
          <a:xfrm>
            <a:off x="851561" y="4459836"/>
            <a:ext cx="6164130" cy="1421980"/>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xmlns:a14="http://schemas.microsoft.com/office/drawing/2010/main">
        <mc:Choice Requires="a14">
          <p:sp>
            <p:nvSpPr>
              <p:cNvPr id="38" name="テキスト ボックス 37"/>
              <p:cNvSpPr txBox="1"/>
              <p:nvPr/>
            </p:nvSpPr>
            <p:spPr>
              <a:xfrm>
                <a:off x="9180418" y="1842569"/>
                <a:ext cx="1805923" cy="3851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smtClean="0">
                              <a:solidFill>
                                <a:srgbClr val="00B050"/>
                              </a:solidFill>
                              <a:latin typeface="Cambria Math" panose="02040503050406030204" pitchFamily="18" charset="0"/>
                            </a:rPr>
                          </m:ctrlPr>
                        </m:sSubSupPr>
                        <m:e>
                          <m:r>
                            <a:rPr lang="en-US" altLang="ja-JP" i="1" dirty="0">
                              <a:solidFill>
                                <a:srgbClr val="00B050"/>
                              </a:solidFill>
                              <a:latin typeface="Cambria Math" panose="02040503050406030204" pitchFamily="18" charset="0"/>
                            </a:rPr>
                            <m:t>𝑃</m:t>
                          </m:r>
                        </m:e>
                        <m:sub>
                          <m:r>
                            <a:rPr lang="en-US" altLang="ja-JP" i="1" dirty="0">
                              <a:solidFill>
                                <a:srgbClr val="00B050"/>
                              </a:solidFill>
                              <a:latin typeface="Cambria Math" panose="02040503050406030204" pitchFamily="18" charset="0"/>
                            </a:rPr>
                            <m:t>𝑖</m:t>
                          </m:r>
                        </m:sub>
                        <m:sup>
                          <m:r>
                            <a:rPr lang="en-US" altLang="ja-JP" i="1" dirty="0">
                              <a:solidFill>
                                <a:srgbClr val="00B050"/>
                              </a:solidFill>
                              <a:latin typeface="Cambria Math" panose="02040503050406030204" pitchFamily="18" charset="0"/>
                            </a:rPr>
                            <m:t>2</m:t>
                          </m:r>
                        </m:sup>
                      </m:sSubSup>
                      <m:r>
                        <a:rPr lang="en-US" altLang="ja-JP" i="1" dirty="0">
                          <a:solidFill>
                            <a:srgbClr val="00B050"/>
                          </a:solidFill>
                          <a:latin typeface="Cambria Math" panose="02040503050406030204" pitchFamily="18" charset="0"/>
                        </a:rPr>
                        <m:t>(</m:t>
                      </m:r>
                      <m:sSub>
                        <m:sSubPr>
                          <m:ctrlPr>
                            <a:rPr lang="en-US" altLang="ja-JP" i="1" dirty="0">
                              <a:solidFill>
                                <a:srgbClr val="00B050"/>
                              </a:solidFill>
                              <a:latin typeface="Cambria Math" panose="02040503050406030204" pitchFamily="18" charset="0"/>
                            </a:rPr>
                          </m:ctrlPr>
                        </m:sSubPr>
                        <m:e>
                          <m:r>
                            <a:rPr lang="en-US" altLang="ja-JP" i="1" dirty="0">
                              <a:solidFill>
                                <a:srgbClr val="00B050"/>
                              </a:solidFill>
                              <a:latin typeface="Cambria Math" panose="02040503050406030204" pitchFamily="18" charset="0"/>
                            </a:rPr>
                            <m:t>𝑠</m:t>
                          </m:r>
                        </m:e>
                        <m:sub>
                          <m:r>
                            <a:rPr lang="en-US" altLang="ja-JP" i="1" dirty="0">
                              <a:solidFill>
                                <a:srgbClr val="00B050"/>
                              </a:solidFill>
                              <a:latin typeface="Cambria Math" panose="02040503050406030204" pitchFamily="18" charset="0"/>
                            </a:rPr>
                            <m:t>𝑖</m:t>
                          </m:r>
                        </m:sub>
                      </m:sSub>
                      <m:r>
                        <a:rPr lang="en-US" altLang="ja-JP" i="1" dirty="0">
                          <a:solidFill>
                            <a:srgbClr val="00B050"/>
                          </a:solidFill>
                          <a:latin typeface="Cambria Math" panose="02040503050406030204" pitchFamily="18" charset="0"/>
                        </a:rPr>
                        <m:t>, </m:t>
                      </m:r>
                      <m:sSubSup>
                        <m:sSubSupPr>
                          <m:ctrlPr>
                            <a:rPr lang="en-US" altLang="ja-JP" i="1" dirty="0">
                              <a:solidFill>
                                <a:srgbClr val="00B050"/>
                              </a:solidFill>
                              <a:latin typeface="Cambria Math" panose="02040503050406030204" pitchFamily="18" charset="0"/>
                            </a:rPr>
                          </m:ctrlPr>
                        </m:sSubSupPr>
                        <m:e>
                          <m:r>
                            <m:rPr>
                              <m:sty m:val="p"/>
                            </m:rPr>
                            <a:rPr lang="en-US" altLang="ja-JP" i="1" dirty="0">
                              <a:solidFill>
                                <a:srgbClr val="00B050"/>
                              </a:solidFill>
                              <a:latin typeface="Cambria Math" panose="02040503050406030204" pitchFamily="18" charset="0"/>
                            </a:rPr>
                            <m:t>σ</m:t>
                          </m:r>
                        </m:e>
                        <m:sub>
                          <m:r>
                            <a:rPr lang="en-US" altLang="ja-JP" i="1" dirty="0">
                              <a:solidFill>
                                <a:srgbClr val="00B050"/>
                              </a:solidFill>
                              <a:latin typeface="Cambria Math" panose="02040503050406030204" pitchFamily="18" charset="0"/>
                            </a:rPr>
                            <m:t>𝑖</m:t>
                          </m:r>
                        </m:sub>
                        <m:sup>
                          <m:r>
                            <a:rPr lang="en-US" altLang="ja-JP" i="1" dirty="0">
                              <a:solidFill>
                                <a:srgbClr val="00B050"/>
                              </a:solidFill>
                              <a:latin typeface="Cambria Math" panose="02040503050406030204" pitchFamily="18" charset="0"/>
                            </a:rPr>
                            <m:t>𝑜</m:t>
                          </m:r>
                        </m:sup>
                      </m:sSubSup>
                      <m:r>
                        <a:rPr lang="en-US" altLang="ja-JP" i="1" dirty="0">
                          <a:solidFill>
                            <a:srgbClr val="00B050"/>
                          </a:solidFill>
                          <a:latin typeface="Cambria Math" panose="02040503050406030204" pitchFamily="18" charset="0"/>
                        </a:rPr>
                        <m:t>,</m:t>
                      </m:r>
                      <m:sSup>
                        <m:sSupPr>
                          <m:ctrlPr>
                            <a:rPr lang="en-US" altLang="ja-JP" i="1" dirty="0">
                              <a:solidFill>
                                <a:srgbClr val="00B050"/>
                              </a:solidFill>
                              <a:latin typeface="Cambria Math" panose="02040503050406030204" pitchFamily="18" charset="0"/>
                            </a:rPr>
                          </m:ctrlPr>
                        </m:sSupPr>
                        <m:e>
                          <m:sSub>
                            <m:sSubPr>
                              <m:ctrlPr>
                                <a:rPr lang="en-US" altLang="ja-JP" i="1" dirty="0">
                                  <a:solidFill>
                                    <a:srgbClr val="00B050"/>
                                  </a:solidFill>
                                  <a:latin typeface="Cambria Math" panose="02040503050406030204" pitchFamily="18" charset="0"/>
                                </a:rPr>
                              </m:ctrlPr>
                            </m:sSubPr>
                            <m:e>
                              <m:r>
                                <a:rPr lang="en-US" altLang="ja-JP" i="1" dirty="0">
                                  <a:solidFill>
                                    <a:srgbClr val="00B050"/>
                                  </a:solidFill>
                                  <a:latin typeface="Cambria Math" panose="02040503050406030204" pitchFamily="18" charset="0"/>
                                </a:rPr>
                                <m:t>𝑠</m:t>
                              </m:r>
                            </m:e>
                            <m:sub>
                              <m:r>
                                <a:rPr lang="en-US" altLang="ja-JP" i="1" dirty="0">
                                  <a:solidFill>
                                    <a:srgbClr val="00B050"/>
                                  </a:solidFill>
                                  <a:latin typeface="Cambria Math" panose="02040503050406030204" pitchFamily="18" charset="0"/>
                                </a:rPr>
                                <m:t>𝑖</m:t>
                              </m:r>
                            </m:sub>
                          </m:sSub>
                        </m:e>
                        <m:sup>
                          <m:r>
                            <a:rPr lang="en-US" altLang="ja-JP" i="1" dirty="0">
                              <a:solidFill>
                                <a:srgbClr val="00B050"/>
                              </a:solidFill>
                              <a:latin typeface="Cambria Math" panose="02040503050406030204" pitchFamily="18" charset="0"/>
                            </a:rPr>
                            <m:t>′</m:t>
                          </m:r>
                        </m:sup>
                      </m:sSup>
                      <m:r>
                        <a:rPr lang="en-US" altLang="ja-JP" i="1" dirty="0">
                          <a:solidFill>
                            <a:srgbClr val="00B050"/>
                          </a:solidFill>
                          <a:latin typeface="Cambria Math" panose="02040503050406030204" pitchFamily="18" charset="0"/>
                        </a:rPr>
                        <m:t>)</m:t>
                      </m:r>
                    </m:oMath>
                  </m:oMathPara>
                </a14:m>
                <a:endParaRPr kumimoji="1" lang="en-US" altLang="ja-JP" sz="2400" dirty="0" smtClean="0">
                  <a:solidFill>
                    <a:srgbClr val="00B050"/>
                  </a:solidFill>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9180418" y="1842569"/>
                <a:ext cx="1805923" cy="385105"/>
              </a:xfrm>
              <a:prstGeom prst="rect">
                <a:avLst/>
              </a:prstGeom>
              <a:blipFill>
                <a:blip r:embed="rId4"/>
                <a:stretch>
                  <a:fillRect b="-126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p:cNvSpPr txBox="1"/>
              <p:nvPr/>
            </p:nvSpPr>
            <p:spPr>
              <a:xfrm>
                <a:off x="7283701" y="1794238"/>
                <a:ext cx="1805923" cy="3845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smtClean="0">
                              <a:solidFill>
                                <a:srgbClr val="ED7D31"/>
                              </a:solidFill>
                              <a:latin typeface="Cambria Math" panose="02040503050406030204" pitchFamily="18" charset="0"/>
                            </a:rPr>
                          </m:ctrlPr>
                        </m:sSubSupPr>
                        <m:e>
                          <m:r>
                            <a:rPr lang="en-US" altLang="ja-JP" i="1" dirty="0">
                              <a:solidFill>
                                <a:srgbClr val="ED7D31"/>
                              </a:solidFill>
                              <a:latin typeface="Cambria Math" panose="02040503050406030204" pitchFamily="18" charset="0"/>
                            </a:rPr>
                            <m:t>𝑃</m:t>
                          </m:r>
                        </m:e>
                        <m:sub>
                          <m:r>
                            <a:rPr lang="en-US" altLang="ja-JP" i="1" dirty="0">
                              <a:solidFill>
                                <a:srgbClr val="ED7D31"/>
                              </a:solidFill>
                              <a:latin typeface="Cambria Math" panose="02040503050406030204" pitchFamily="18" charset="0"/>
                            </a:rPr>
                            <m:t>𝑖</m:t>
                          </m:r>
                        </m:sub>
                        <m:sup>
                          <m:r>
                            <a:rPr lang="en-US" altLang="ja-JP" i="1" dirty="0">
                              <a:solidFill>
                                <a:srgbClr val="ED7D31"/>
                              </a:solidFill>
                              <a:latin typeface="Cambria Math" panose="02040503050406030204" pitchFamily="18" charset="0"/>
                            </a:rPr>
                            <m:t>1</m:t>
                          </m:r>
                        </m:sup>
                      </m:sSubSup>
                      <m:r>
                        <a:rPr lang="en-US" altLang="ja-JP" i="1" dirty="0">
                          <a:solidFill>
                            <a:srgbClr val="ED7D31"/>
                          </a:solidFill>
                          <a:latin typeface="Cambria Math" panose="02040503050406030204" pitchFamily="18" charset="0"/>
                        </a:rPr>
                        <m:t>(</m:t>
                      </m:r>
                      <m:sSub>
                        <m:sSubPr>
                          <m:ctrlPr>
                            <a:rPr lang="en-US" altLang="ja-JP" i="1" dirty="0">
                              <a:solidFill>
                                <a:srgbClr val="ED7D31"/>
                              </a:solidFill>
                              <a:latin typeface="Cambria Math" panose="02040503050406030204" pitchFamily="18" charset="0"/>
                            </a:rPr>
                          </m:ctrlPr>
                        </m:sSubPr>
                        <m:e>
                          <m:r>
                            <a:rPr lang="en-US" altLang="ja-JP" i="1" dirty="0">
                              <a:solidFill>
                                <a:srgbClr val="ED7D31"/>
                              </a:solidFill>
                              <a:latin typeface="Cambria Math" panose="02040503050406030204" pitchFamily="18" charset="0"/>
                            </a:rPr>
                            <m:t>𝑠</m:t>
                          </m:r>
                        </m:e>
                        <m:sub>
                          <m:r>
                            <a:rPr lang="en-US" altLang="ja-JP" i="1" dirty="0">
                              <a:solidFill>
                                <a:srgbClr val="ED7D31"/>
                              </a:solidFill>
                              <a:latin typeface="Cambria Math" panose="02040503050406030204" pitchFamily="18" charset="0"/>
                            </a:rPr>
                            <m:t>𝑖</m:t>
                          </m:r>
                        </m:sub>
                      </m:sSub>
                      <m:r>
                        <a:rPr lang="en-US" altLang="ja-JP" i="1" dirty="0">
                          <a:solidFill>
                            <a:srgbClr val="ED7D31"/>
                          </a:solidFill>
                          <a:latin typeface="Cambria Math" panose="02040503050406030204" pitchFamily="18" charset="0"/>
                        </a:rPr>
                        <m:t>,</m:t>
                      </m:r>
                      <m:sSub>
                        <m:sSubPr>
                          <m:ctrlPr>
                            <a:rPr lang="en-US" altLang="ja-JP" i="1" dirty="0">
                              <a:solidFill>
                                <a:srgbClr val="ED7D31"/>
                              </a:solidFill>
                              <a:latin typeface="Cambria Math" panose="02040503050406030204" pitchFamily="18" charset="0"/>
                            </a:rPr>
                          </m:ctrlPr>
                        </m:sSubPr>
                        <m:e>
                          <m:r>
                            <m:rPr>
                              <m:sty m:val="p"/>
                            </m:rPr>
                            <a:rPr lang="en-US" altLang="ja-JP" i="1" dirty="0">
                              <a:solidFill>
                                <a:srgbClr val="ED7D31"/>
                              </a:solidFill>
                              <a:latin typeface="Cambria Math" panose="02040503050406030204" pitchFamily="18" charset="0"/>
                            </a:rPr>
                            <m:t>π</m:t>
                          </m:r>
                        </m:e>
                        <m:sub>
                          <m:r>
                            <a:rPr lang="en-US" altLang="ja-JP" i="1" dirty="0">
                              <a:solidFill>
                                <a:srgbClr val="ED7D31"/>
                              </a:solidFill>
                              <a:latin typeface="Cambria Math" panose="02040503050406030204" pitchFamily="18" charset="0"/>
                            </a:rPr>
                            <m:t>𝑖</m:t>
                          </m:r>
                        </m:sub>
                      </m:sSub>
                      <m:r>
                        <a:rPr lang="en-US" altLang="ja-JP" i="1" dirty="0">
                          <a:solidFill>
                            <a:srgbClr val="ED7D31"/>
                          </a:solidFill>
                          <a:latin typeface="Cambria Math" panose="02040503050406030204" pitchFamily="18" charset="0"/>
                        </a:rPr>
                        <m:t>,</m:t>
                      </m:r>
                      <m:sSubSup>
                        <m:sSubSupPr>
                          <m:ctrlPr>
                            <a:rPr lang="en-US" altLang="ja-JP" i="1" dirty="0">
                              <a:solidFill>
                                <a:srgbClr val="ED7D31"/>
                              </a:solidFill>
                              <a:latin typeface="Cambria Math" panose="02040503050406030204" pitchFamily="18" charset="0"/>
                            </a:rPr>
                          </m:ctrlPr>
                        </m:sSubSupPr>
                        <m:e>
                          <m:r>
                            <m:rPr>
                              <m:sty m:val="p"/>
                            </m:rPr>
                            <a:rPr lang="en-US" altLang="ja-JP" i="1" dirty="0">
                              <a:solidFill>
                                <a:srgbClr val="ED7D31"/>
                              </a:solidFill>
                              <a:latin typeface="Cambria Math" panose="02040503050406030204" pitchFamily="18" charset="0"/>
                            </a:rPr>
                            <m:t>σ</m:t>
                          </m:r>
                        </m:e>
                        <m:sub>
                          <m:r>
                            <a:rPr lang="en-US" altLang="ja-JP" i="1" dirty="0">
                              <a:solidFill>
                                <a:srgbClr val="ED7D31"/>
                              </a:solidFill>
                              <a:latin typeface="Cambria Math" panose="02040503050406030204" pitchFamily="18" charset="0"/>
                            </a:rPr>
                            <m:t>𝑖</m:t>
                          </m:r>
                        </m:sub>
                        <m:sup>
                          <m:r>
                            <a:rPr lang="en-US" altLang="ja-JP" i="1" dirty="0">
                              <a:solidFill>
                                <a:srgbClr val="ED7D31"/>
                              </a:solidFill>
                              <a:latin typeface="Cambria Math" panose="02040503050406030204" pitchFamily="18" charset="0"/>
                            </a:rPr>
                            <m:t>𝑜</m:t>
                          </m:r>
                        </m:sup>
                      </m:sSubSup>
                      <m:r>
                        <a:rPr lang="en-US" altLang="ja-JP" i="1" dirty="0">
                          <a:solidFill>
                            <a:srgbClr val="ED7D31"/>
                          </a:solidFill>
                          <a:latin typeface="Cambria Math" panose="02040503050406030204" pitchFamily="18" charset="0"/>
                        </a:rPr>
                        <m:t>)</m:t>
                      </m:r>
                    </m:oMath>
                  </m:oMathPara>
                </a14:m>
                <a:endParaRPr kumimoji="1" lang="en-US" altLang="ja-JP" sz="2400" dirty="0" smtClean="0">
                  <a:solidFill>
                    <a:srgbClr val="ED7D31"/>
                  </a:solidFill>
                </a:endParaRP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7283701" y="1794238"/>
                <a:ext cx="1805923" cy="384529"/>
              </a:xfrm>
              <a:prstGeom prst="rect">
                <a:avLst/>
              </a:prstGeom>
              <a:blipFill>
                <a:blip r:embed="rId5"/>
                <a:stretch>
                  <a:fillRect b="-12698"/>
                </a:stretch>
              </a:blipFill>
            </p:spPr>
            <p:txBody>
              <a:bodyPr/>
              <a:lstStyle/>
              <a:p>
                <a:r>
                  <a:rPr lang="ja-JP" altLang="en-US">
                    <a:noFill/>
                  </a:rPr>
                  <a:t> </a:t>
                </a:r>
              </a:p>
            </p:txBody>
          </p:sp>
        </mc:Fallback>
      </mc:AlternateContent>
      <p:sp>
        <p:nvSpPr>
          <p:cNvPr id="47" name="楕円 46"/>
          <p:cNvSpPr/>
          <p:nvPr/>
        </p:nvSpPr>
        <p:spPr>
          <a:xfrm>
            <a:off x="7283261" y="3295846"/>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7015690" y="2933137"/>
                <a:ext cx="1210962"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dirty="0" smtClean="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𝑠</m:t>
                          </m:r>
                        </m:e>
                        <m:sub>
                          <m:r>
                            <a:rPr lang="en-US" altLang="ja-JP" i="1" dirty="0">
                              <a:solidFill>
                                <a:schemeClr val="tx1"/>
                              </a:solidFill>
                              <a:latin typeface="Cambria Math" panose="02040503050406030204" pitchFamily="18" charset="0"/>
                            </a:rPr>
                            <m:t>𝑖</m:t>
                          </m:r>
                        </m:sub>
                      </m:sSub>
                    </m:oMath>
                  </m:oMathPara>
                </a14:m>
                <a:endParaRPr kumimoji="1" lang="ja-JP" altLang="en-US" dirty="0">
                  <a:solidFill>
                    <a:schemeClr val="tx1"/>
                  </a:solidFill>
                </a:endParaRPr>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7015690" y="2933137"/>
                <a:ext cx="1210962" cy="369332"/>
              </a:xfrm>
              <a:prstGeom prst="rect">
                <a:avLst/>
              </a:prstGeom>
              <a:blipFill>
                <a:blip r:embed="rId6"/>
                <a:stretch>
                  <a:fillRect/>
                </a:stretch>
              </a:blipFill>
            </p:spPr>
            <p:txBody>
              <a:bodyPr/>
              <a:lstStyle/>
              <a:p>
                <a:r>
                  <a:rPr lang="ja-JP" altLang="en-US">
                    <a:noFill/>
                  </a:rPr>
                  <a:t> </a:t>
                </a:r>
              </a:p>
            </p:txBody>
          </p:sp>
        </mc:Fallback>
      </mc:AlternateContent>
      <p:sp>
        <p:nvSpPr>
          <p:cNvPr id="49" name="楕円 48"/>
          <p:cNvSpPr/>
          <p:nvPr/>
        </p:nvSpPr>
        <p:spPr>
          <a:xfrm>
            <a:off x="10857041" y="3381673"/>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0" name="楕円 49"/>
          <p:cNvSpPr/>
          <p:nvPr/>
        </p:nvSpPr>
        <p:spPr>
          <a:xfrm>
            <a:off x="10857041" y="4406723"/>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1" name="楕円 50"/>
          <p:cNvSpPr/>
          <p:nvPr/>
        </p:nvSpPr>
        <p:spPr>
          <a:xfrm>
            <a:off x="10857041" y="2226775"/>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正方形/長方形 51"/>
          <p:cNvSpPr/>
          <p:nvPr/>
        </p:nvSpPr>
        <p:spPr>
          <a:xfrm>
            <a:off x="8845361" y="2421768"/>
            <a:ext cx="266700" cy="2667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00B050"/>
              </a:solidFill>
            </a:endParaRPr>
          </a:p>
        </p:txBody>
      </p:sp>
      <p:cxnSp>
        <p:nvCxnSpPr>
          <p:cNvPr id="53" name="直線矢印コネクタ 52"/>
          <p:cNvCxnSpPr>
            <a:stCxn id="47" idx="7"/>
            <a:endCxn id="52" idx="1"/>
          </p:cNvCxnSpPr>
          <p:nvPr/>
        </p:nvCxnSpPr>
        <p:spPr>
          <a:xfrm flipV="1">
            <a:off x="7829603" y="2555118"/>
            <a:ext cx="1015758" cy="834466"/>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54" name="直線矢印コネクタ 53"/>
          <p:cNvCxnSpPr>
            <a:stCxn id="52" idx="3"/>
            <a:endCxn id="51" idx="2"/>
          </p:cNvCxnSpPr>
          <p:nvPr/>
        </p:nvCxnSpPr>
        <p:spPr>
          <a:xfrm flipV="1">
            <a:off x="9112061" y="2546815"/>
            <a:ext cx="1744980" cy="8303"/>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55" name="直線矢印コネクタ 54"/>
          <p:cNvCxnSpPr>
            <a:stCxn id="52" idx="3"/>
            <a:endCxn id="49" idx="2"/>
          </p:cNvCxnSpPr>
          <p:nvPr/>
        </p:nvCxnSpPr>
        <p:spPr>
          <a:xfrm>
            <a:off x="9112061" y="2555118"/>
            <a:ext cx="1744980" cy="1146595"/>
          </a:xfrm>
          <a:prstGeom prst="straightConnector1">
            <a:avLst/>
          </a:prstGeom>
          <a:ln>
            <a:solidFill>
              <a:schemeClr val="bg1">
                <a:lumMod val="65000"/>
              </a:schemeClr>
            </a:solidFill>
            <a:prstDash val="sysDash"/>
            <a:tailEnd type="triangle"/>
          </a:ln>
        </p:spPr>
        <p:style>
          <a:lnRef idx="3">
            <a:schemeClr val="dk1"/>
          </a:lnRef>
          <a:fillRef idx="0">
            <a:schemeClr val="dk1"/>
          </a:fillRef>
          <a:effectRef idx="2">
            <a:schemeClr val="dk1"/>
          </a:effectRef>
          <a:fontRef idx="minor">
            <a:schemeClr val="tx1"/>
          </a:fontRef>
        </p:style>
      </p:cxnSp>
      <p:sp>
        <p:nvSpPr>
          <p:cNvPr id="56" name="正方形/長方形 55"/>
          <p:cNvSpPr/>
          <p:nvPr/>
        </p:nvSpPr>
        <p:spPr>
          <a:xfrm>
            <a:off x="8845361" y="3858706"/>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8" name="直線矢印コネクタ 57"/>
          <p:cNvCxnSpPr>
            <a:stCxn id="56" idx="3"/>
            <a:endCxn id="49" idx="2"/>
          </p:cNvCxnSpPr>
          <p:nvPr/>
        </p:nvCxnSpPr>
        <p:spPr>
          <a:xfrm flipV="1">
            <a:off x="9112061" y="3701713"/>
            <a:ext cx="1744980" cy="290343"/>
          </a:xfrm>
          <a:prstGeom prst="straightConnector1">
            <a:avLst/>
          </a:prstGeom>
          <a:ln>
            <a:solidFill>
              <a:schemeClr val="bg1">
                <a:lumMod val="65000"/>
              </a:schemeClr>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9" name="直線矢印コネクタ 58"/>
          <p:cNvCxnSpPr>
            <a:stCxn id="56" idx="3"/>
            <a:endCxn id="50" idx="2"/>
          </p:cNvCxnSpPr>
          <p:nvPr/>
        </p:nvCxnSpPr>
        <p:spPr>
          <a:xfrm>
            <a:off x="9112061" y="3992056"/>
            <a:ext cx="1744980" cy="734707"/>
          </a:xfrm>
          <a:prstGeom prst="straightConnector1">
            <a:avLst/>
          </a:prstGeom>
          <a:ln>
            <a:solidFill>
              <a:schemeClr val="bg1">
                <a:lumMod val="65000"/>
              </a:schemeClr>
            </a:solidFill>
            <a:prstDash val="sysDash"/>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0" name="テキスト ボックス 59"/>
              <p:cNvSpPr txBox="1"/>
              <p:nvPr/>
            </p:nvSpPr>
            <p:spPr>
              <a:xfrm>
                <a:off x="7851208" y="2519141"/>
                <a:ext cx="1210962" cy="3703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a:latin typeface="Cambria Math" panose="02040503050406030204" pitchFamily="18" charset="0"/>
                            </a:rPr>
                          </m:ctrlPr>
                        </m:sSubSupPr>
                        <m:e>
                          <m:r>
                            <m:rPr>
                              <m:sty m:val="p"/>
                            </m:rPr>
                            <a:rPr lang="en-US" altLang="ja-JP" i="1" dirty="0">
                              <a:latin typeface="Cambria Math" panose="02040503050406030204" pitchFamily="18" charset="0"/>
                            </a:rPr>
                            <m:t>σ</m:t>
                          </m:r>
                        </m:e>
                        <m:sub>
                          <m:r>
                            <a:rPr lang="en-US" altLang="ja-JP" i="1" dirty="0">
                              <a:latin typeface="Cambria Math" panose="02040503050406030204" pitchFamily="18" charset="0"/>
                            </a:rPr>
                            <m:t>𝑖</m:t>
                          </m:r>
                        </m:sub>
                        <m:sup>
                          <m:r>
                            <a:rPr lang="en-US" altLang="ja-JP" i="1" dirty="0">
                              <a:latin typeface="Cambria Math" panose="02040503050406030204" pitchFamily="18" charset="0"/>
                            </a:rPr>
                            <m:t>𝑜</m:t>
                          </m:r>
                        </m:sup>
                      </m:sSubSup>
                    </m:oMath>
                  </m:oMathPara>
                </a14:m>
                <a:endParaRPr lang="ja-JP" altLang="en-US" dirty="0"/>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851208" y="2519141"/>
                <a:ext cx="1210962" cy="370358"/>
              </a:xfrm>
              <a:prstGeom prst="rect">
                <a:avLst/>
              </a:prstGeom>
              <a:blipFill>
                <a:blip r:embed="rId7"/>
                <a:stretch>
                  <a:fillRect b="-3279"/>
                </a:stretch>
              </a:blipFill>
            </p:spPr>
            <p:txBody>
              <a:bodyPr/>
              <a:lstStyle/>
              <a:p>
                <a:r>
                  <a:rPr lang="ja-JP" altLang="en-US">
                    <a:noFill/>
                  </a:rPr>
                  <a:t> </a:t>
                </a:r>
              </a:p>
            </p:txBody>
          </p:sp>
        </mc:Fallback>
      </mc:AlternateContent>
      <p:cxnSp>
        <p:nvCxnSpPr>
          <p:cNvPr id="62" name="直線矢印コネクタ 61"/>
          <p:cNvCxnSpPr/>
          <p:nvPr/>
        </p:nvCxnSpPr>
        <p:spPr>
          <a:xfrm>
            <a:off x="8384351" y="2347784"/>
            <a:ext cx="0" cy="2843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3" name="直線矢印コネクタ 62"/>
          <p:cNvCxnSpPr/>
          <p:nvPr/>
        </p:nvCxnSpPr>
        <p:spPr>
          <a:xfrm>
            <a:off x="10037982" y="2244987"/>
            <a:ext cx="0" cy="246564"/>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5" name="正方形/長方形 64"/>
              <p:cNvSpPr/>
              <p:nvPr/>
            </p:nvSpPr>
            <p:spPr>
              <a:xfrm>
                <a:off x="10986341" y="1875655"/>
                <a:ext cx="4956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i="1" dirty="0" smtClean="0">
                              <a:solidFill>
                                <a:schemeClr val="tx1"/>
                              </a:solidFill>
                              <a:latin typeface="Cambria Math" panose="02040503050406030204" pitchFamily="18" charset="0"/>
                            </a:rPr>
                          </m:ctrlPr>
                        </m:sSupPr>
                        <m:e>
                          <m:sSub>
                            <m:sSubPr>
                              <m:ctrlPr>
                                <a:rPr lang="en-US" altLang="ja-JP" i="1" dirty="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𝑠</m:t>
                              </m:r>
                            </m:e>
                            <m:sub>
                              <m:r>
                                <a:rPr lang="en-US" altLang="ja-JP" i="1" dirty="0">
                                  <a:solidFill>
                                    <a:schemeClr val="tx1"/>
                                  </a:solidFill>
                                  <a:latin typeface="Cambria Math" panose="02040503050406030204" pitchFamily="18" charset="0"/>
                                </a:rPr>
                                <m:t>𝑖</m:t>
                              </m:r>
                            </m:sub>
                          </m:sSub>
                        </m:e>
                        <m:sup>
                          <m:r>
                            <a:rPr lang="en-US" altLang="ja-JP" i="1" dirty="0">
                              <a:solidFill>
                                <a:schemeClr val="tx1"/>
                              </a:solidFill>
                              <a:latin typeface="Cambria Math" panose="02040503050406030204" pitchFamily="18" charset="0"/>
                            </a:rPr>
                            <m:t>′</m:t>
                          </m:r>
                        </m:sup>
                      </m:sSup>
                    </m:oMath>
                  </m:oMathPara>
                </a14:m>
                <a:endParaRPr lang="ja-JP" altLang="en-US" dirty="0">
                  <a:solidFill>
                    <a:schemeClr val="tx1"/>
                  </a:solidFill>
                </a:endParaRPr>
              </a:p>
            </p:txBody>
          </p:sp>
        </mc:Choice>
        <mc:Fallback xmlns="">
          <p:sp>
            <p:nvSpPr>
              <p:cNvPr id="65" name="正方形/長方形 64"/>
              <p:cNvSpPr>
                <a:spLocks noRot="1" noChangeAspect="1" noMove="1" noResize="1" noEditPoints="1" noAdjustHandles="1" noChangeArrowheads="1" noChangeShapeType="1" noTextEdit="1"/>
              </p:cNvSpPr>
              <p:nvPr/>
            </p:nvSpPr>
            <p:spPr>
              <a:xfrm>
                <a:off x="10986341" y="1875655"/>
                <a:ext cx="495649" cy="369332"/>
              </a:xfrm>
              <a:prstGeom prst="rect">
                <a:avLst/>
              </a:prstGeom>
              <a:blipFill>
                <a:blip r:embed="rId8"/>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861113" y="4460080"/>
                <a:ext cx="6096000" cy="1332224"/>
              </a:xfrm>
              <a:prstGeom prst="rect">
                <a:avLst/>
              </a:prstGeom>
            </p:spPr>
            <p:txBody>
              <a:bodyPr>
                <a:spAutoFit/>
              </a:bodyPr>
              <a:lstStyle/>
              <a:p>
                <a:pPr/>
                <a14:m>
                  <m:oMathPara xmlns:m="http://schemas.openxmlformats.org/officeDocument/2006/math">
                    <m:oMathParaPr>
                      <m:jc m:val="left"/>
                    </m:oMathParaPr>
                    <m:oMath xmlns:m="http://schemas.openxmlformats.org/officeDocument/2006/math">
                      <m:sSubSup>
                        <m:sSubSupPr>
                          <m:ctrlPr>
                            <a:rPr lang="en-US" altLang="ja-JP" sz="1400" i="1" dirty="0" smtClean="0">
                              <a:latin typeface="Cambria Math" panose="02040503050406030204" pitchFamily="18" charset="0"/>
                            </a:rPr>
                          </m:ctrlPr>
                        </m:sSubSupPr>
                        <m:e>
                          <m:r>
                            <a:rPr lang="en-US" altLang="ja-JP" sz="1400" i="1" dirty="0">
                              <a:latin typeface="Cambria Math" panose="02040503050406030204" pitchFamily="18" charset="0"/>
                            </a:rPr>
                            <m:t>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1</m:t>
                          </m:r>
                        </m:sup>
                      </m:sSubSup>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d>
                      <m:r>
                        <a:rPr lang="en-US" altLang="ja-JP" sz="1400" i="1" dirty="0">
                          <a:latin typeface="Cambria Math" panose="02040503050406030204" pitchFamily="18" charset="0"/>
                        </a:rPr>
                        <m:t>=</m:t>
                      </m:r>
                      <m:f>
                        <m:fPr>
                          <m:ctrlPr>
                            <a:rPr lang="en-US" altLang="ja-JP" sz="1400" i="1" dirty="0">
                              <a:latin typeface="Cambria Math" panose="02040503050406030204" pitchFamily="18" charset="0"/>
                            </a:rPr>
                          </m:ctrlPr>
                        </m:fPr>
                        <m:num>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𝜂</m:t>
                              </m:r>
                            </m:e>
                            <m:sub>
                              <m:r>
                                <a:rPr lang="en-US" altLang="ja-JP" sz="1400" i="1" dirty="0">
                                  <a:latin typeface="Cambria Math" panose="02040503050406030204" pitchFamily="18" charset="0"/>
                                </a:rPr>
                                <m:t>𝑖</m:t>
                              </m:r>
                            </m:sub>
                          </m:sSub>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d>
                        </m:num>
                        <m:den>
                          <m:nary>
                            <m:naryPr>
                              <m:chr m:val="∑"/>
                              <m:ctrlPr>
                                <a:rPr lang="en-US" altLang="ja-JP" sz="1400" i="1" dirty="0">
                                  <a:latin typeface="Cambria Math" panose="02040503050406030204" pitchFamily="18" charset="0"/>
                                </a:rPr>
                              </m:ctrlPr>
                            </m:naryPr>
                            <m:sub>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nary>
                                <m:naryPr>
                                  <m:chr m:val="⋂"/>
                                  <m:subHide m:val="on"/>
                                  <m:supHide m:val="on"/>
                                  <m:ctrlPr>
                                    <a:rPr lang="en-US" altLang="ja-JP" sz="1400" i="1" dirty="0">
                                      <a:latin typeface="Cambria Math" panose="02040503050406030204" pitchFamily="18" charset="0"/>
                                    </a:rPr>
                                  </m:ctrlPr>
                                </m:naryPr>
                                <m:sub/>
                                <m:sup/>
                                <m:e>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nary>
                            </m:sub>
                            <m:sup/>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𝜂</m:t>
                                  </m:r>
                                </m:e>
                                <m:sub>
                                  <m:r>
                                    <a:rPr lang="en-US" altLang="ja-JP" sz="1400" i="1" dirty="0">
                                      <a:latin typeface="Cambria Math" panose="02040503050406030204" pitchFamily="18" charset="0"/>
                                    </a:rPr>
                                    <m:t>𝑖</m:t>
                                  </m:r>
                                </m:sub>
                              </m:sSub>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d>
                            </m:e>
                          </m:nary>
                        </m:den>
                      </m:f>
                    </m:oMath>
                  </m:oMathPara>
                </a14:m>
                <a:endParaRPr lang="en-US" altLang="ja-JP"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𝜂</m:t>
                          </m:r>
                        </m:e>
                        <m:sub>
                          <m:r>
                            <a:rPr lang="en-US" altLang="ja-JP" sz="1400" i="1" dirty="0">
                              <a:latin typeface="Cambria Math" panose="02040503050406030204" pitchFamily="18" charset="0"/>
                            </a:rPr>
                            <m:t>𝑖</m:t>
                          </m:r>
                        </m:sub>
                      </m:sSub>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d>
                      <m:r>
                        <a:rPr lang="en-US" altLang="ja-JP" sz="1400" i="1" dirty="0">
                          <a:latin typeface="Cambria Math" panose="02040503050406030204" pitchFamily="18" charset="0"/>
                        </a:rPr>
                        <m:t>&gt;0</m:t>
                      </m:r>
                      <m:r>
                        <a:rPr lang="en-US" altLang="ja-JP" sz="1400" b="0" i="1" dirty="0" smtClean="0">
                          <a:latin typeface="Cambria Math" panose="02040503050406030204" pitchFamily="18" charset="0"/>
                        </a:rPr>
                        <m:t>   </m:t>
                      </m:r>
                      <m:nary>
                        <m:naryPr>
                          <m:chr m:val="∑"/>
                          <m:ctrlPr>
                            <a:rPr lang="en-US" altLang="ja-JP" sz="1400" i="1" dirty="0">
                              <a:latin typeface="Cambria Math" panose="02040503050406030204" pitchFamily="18" charset="0"/>
                            </a:rPr>
                          </m:ctrlPr>
                        </m:naryPr>
                        <m:sub>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𝐹</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nary>
                            <m:naryPr>
                              <m:chr m:val="⋂"/>
                              <m:subHide m:val="on"/>
                              <m:supHide m:val="on"/>
                              <m:ctrlPr>
                                <a:rPr lang="en-US" altLang="ja-JP" sz="1400" i="1" dirty="0">
                                  <a:latin typeface="Cambria Math" panose="02040503050406030204" pitchFamily="18" charset="0"/>
                                </a:rPr>
                              </m:ctrlPr>
                            </m:naryPr>
                            <m:sub/>
                            <m:sup/>
                            <m:e>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nary>
                        </m:sub>
                        <m:sup/>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𝜂</m:t>
                              </m:r>
                            </m:e>
                            <m:sub>
                              <m:r>
                                <a:rPr lang="en-US" altLang="ja-JP" sz="1400" i="1" dirty="0">
                                  <a:latin typeface="Cambria Math" panose="02040503050406030204" pitchFamily="18" charset="0"/>
                                </a:rPr>
                                <m:t>𝑖</m:t>
                              </m:r>
                            </m:sub>
                          </m:sSub>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d>
                        </m:e>
                      </m:nary>
                      <m:r>
                        <a:rPr lang="en-US" altLang="ja-JP" sz="1400" i="1" dirty="0">
                          <a:latin typeface="Cambria Math" panose="02040503050406030204" pitchFamily="18" charset="0"/>
                        </a:rPr>
                        <m:t>=1</m:t>
                      </m:r>
                    </m:oMath>
                  </m:oMathPara>
                </a14:m>
                <a:endParaRPr lang="en-US" altLang="ja-JP" sz="1400" dirty="0"/>
              </a:p>
            </p:txBody>
          </p:sp>
        </mc:Choice>
        <mc:Fallback xmlns="">
          <p:sp>
            <p:nvSpPr>
              <p:cNvPr id="3" name="正方形/長方形 2"/>
              <p:cNvSpPr>
                <a:spLocks noRot="1" noChangeAspect="1" noMove="1" noResize="1" noEditPoints="1" noAdjustHandles="1" noChangeArrowheads="1" noChangeShapeType="1" noTextEdit="1"/>
              </p:cNvSpPr>
              <p:nvPr/>
            </p:nvSpPr>
            <p:spPr>
              <a:xfrm>
                <a:off x="861113" y="4460080"/>
                <a:ext cx="6096000" cy="1332224"/>
              </a:xfrm>
              <a:prstGeom prst="rect">
                <a:avLst/>
              </a:prstGeom>
              <a:blipFill>
                <a:blip r:embed="rId9"/>
                <a:stretch>
                  <a:fillRect t="-2294"/>
                </a:stretch>
              </a:blipFill>
            </p:spPr>
            <p:txBody>
              <a:bodyPr/>
              <a:lstStyle/>
              <a:p>
                <a:r>
                  <a:rPr lang="ja-JP" altLang="en-US">
                    <a:noFill/>
                  </a:rPr>
                  <a:t> </a:t>
                </a:r>
              </a:p>
            </p:txBody>
          </p:sp>
        </mc:Fallback>
      </mc:AlternateContent>
      <p:cxnSp>
        <p:nvCxnSpPr>
          <p:cNvPr id="8" name="直線矢印コネクタ 7"/>
          <p:cNvCxnSpPr>
            <a:stCxn id="56" idx="3"/>
            <a:endCxn id="51" idx="2"/>
          </p:cNvCxnSpPr>
          <p:nvPr/>
        </p:nvCxnSpPr>
        <p:spPr>
          <a:xfrm flipV="1">
            <a:off x="9112061" y="2546815"/>
            <a:ext cx="1744980" cy="1445241"/>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1" name="直線矢印コネクタ 10"/>
          <p:cNvCxnSpPr>
            <a:stCxn id="47" idx="6"/>
            <a:endCxn id="56" idx="1"/>
          </p:cNvCxnSpPr>
          <p:nvPr/>
        </p:nvCxnSpPr>
        <p:spPr>
          <a:xfrm>
            <a:off x="7923341" y="3615886"/>
            <a:ext cx="922020" cy="3761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6" name="正方形/長方形 65"/>
          <p:cNvSpPr/>
          <p:nvPr/>
        </p:nvSpPr>
        <p:spPr>
          <a:xfrm>
            <a:off x="8845052" y="4765084"/>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7" name="直線矢印コネクタ 16"/>
          <p:cNvCxnSpPr>
            <a:stCxn id="47" idx="5"/>
            <a:endCxn id="66" idx="1"/>
          </p:cNvCxnSpPr>
          <p:nvPr/>
        </p:nvCxnSpPr>
        <p:spPr>
          <a:xfrm>
            <a:off x="7829603" y="3842188"/>
            <a:ext cx="1015449" cy="1056246"/>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p:cNvCxnSpPr>
            <a:stCxn id="66" idx="3"/>
            <a:endCxn id="51" idx="2"/>
          </p:cNvCxnSpPr>
          <p:nvPr/>
        </p:nvCxnSpPr>
        <p:spPr>
          <a:xfrm flipV="1">
            <a:off x="9111752" y="2546815"/>
            <a:ext cx="1745289" cy="2351619"/>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p:cNvSpPr txBox="1"/>
              <p:nvPr/>
            </p:nvSpPr>
            <p:spPr>
              <a:xfrm>
                <a:off x="7413109" y="4435740"/>
                <a:ext cx="2117125" cy="307777"/>
              </a:xfrm>
              <a:prstGeom prst="rect">
                <a:avLst/>
              </a:prstGeom>
              <a:noFill/>
            </p:spPr>
            <p:txBody>
              <a:bodyPr wrap="square" rtlCol="0">
                <a:spAutoFit/>
              </a:bodyPr>
              <a:lstStyle/>
              <a:p>
                <a:r>
                  <a:rPr kumimoji="1" lang="en-US" altLang="ja-JP" sz="1400" dirty="0" smtClean="0"/>
                  <a:t>Banned by </a:t>
                </a:r>
                <a14:m>
                  <m:oMath xmlns:m="http://schemas.openxmlformats.org/officeDocument/2006/math">
                    <m:sSub>
                      <m:sSubPr>
                        <m:ctrlPr>
                          <a:rPr lang="en-US" altLang="ja-JP" sz="1400" i="1" dirty="0" smtClean="0">
                            <a:solidFill>
                              <a:schemeClr val="tx1"/>
                            </a:solidFill>
                            <a:latin typeface="Cambria Math" panose="02040503050406030204" pitchFamily="18" charset="0"/>
                          </a:rPr>
                        </m:ctrlPr>
                      </m:sSubPr>
                      <m:e>
                        <m:r>
                          <m:rPr>
                            <m:sty m:val="p"/>
                          </m:rPr>
                          <a:rPr lang="en-US" altLang="ja-JP" sz="1400" i="1" dirty="0">
                            <a:solidFill>
                              <a:schemeClr val="tx1"/>
                            </a:solidFill>
                            <a:latin typeface="Cambria Math" panose="02040503050406030204" pitchFamily="18" charset="0"/>
                          </a:rPr>
                          <m:t>π</m:t>
                        </m:r>
                      </m:e>
                      <m:sub>
                        <m:r>
                          <a:rPr lang="en-US" altLang="ja-JP" sz="1400" i="1" dirty="0">
                            <a:solidFill>
                              <a:schemeClr val="tx1"/>
                            </a:solidFill>
                            <a:latin typeface="Cambria Math" panose="02040503050406030204" pitchFamily="18" charset="0"/>
                          </a:rPr>
                          <m:t>𝑖</m:t>
                        </m:r>
                      </m:sub>
                    </m:sSub>
                  </m:oMath>
                </a14:m>
                <a:endParaRPr kumimoji="1" lang="ja-JP" altLang="en-US" sz="1400"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7413109" y="4435740"/>
                <a:ext cx="2117125" cy="307777"/>
              </a:xfrm>
              <a:prstGeom prst="rect">
                <a:avLst/>
              </a:prstGeom>
              <a:blipFill>
                <a:blip r:embed="rId10"/>
                <a:stretch>
                  <a:fillRect l="-865"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8176054" y="3229365"/>
                <a:ext cx="1440779" cy="369332"/>
              </a:xfrm>
              <a:prstGeom prst="rect">
                <a:avLst/>
              </a:prstGeom>
            </p:spPr>
            <p:txBody>
              <a:bodyPr wrap="none">
                <a:spAutoFit/>
              </a:bodyPr>
              <a:lstStyle/>
              <a:p>
                <a14:m>
                  <m:oMath xmlns:m="http://schemas.openxmlformats.org/officeDocument/2006/math">
                    <m:sSubSup>
                      <m:sSubSupPr>
                        <m:ctrlPr>
                          <a:rPr lang="en-US" altLang="ja-JP" sz="1400" i="1" dirty="0" smtClean="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r>
                      <a:rPr lang="en-US" altLang="ja-JP" sz="1400" i="1" dirty="0" smtClean="0">
                        <a:solidFill>
                          <a:srgbClr val="ED7D31"/>
                        </a:solidFill>
                        <a:latin typeface="Cambria Math" panose="02040503050406030204" pitchFamily="18" charset="0"/>
                        <a:ea typeface="Cambria Math" panose="02040503050406030204" pitchFamily="18" charset="0"/>
                      </a:rPr>
                      <m:t>∈</m:t>
                    </m:r>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𝐹</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𝑠</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oMath>
                </a14:m>
                <a:r>
                  <a:rPr lang="ja-JP" altLang="en-US" dirty="0">
                    <a:solidFill>
                      <a:srgbClr val="ED7D31"/>
                    </a:solidFill>
                  </a:rPr>
                  <a:t>∩</a:t>
                </a:r>
                <a14:m>
                  <m:oMath xmlns:m="http://schemas.openxmlformats.org/officeDocument/2006/math">
                    <m:sSubSup>
                      <m:sSubSupPr>
                        <m:ctrlPr>
                          <a:rPr lang="en-US" altLang="ja-JP" sz="1400" i="1" dirty="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oMath>
                </a14:m>
                <a:endParaRPr lang="ja-JP" altLang="en-US" sz="1400" dirty="0">
                  <a:solidFill>
                    <a:srgbClr val="ED7D31"/>
                  </a:solidFill>
                </a:endParaRPr>
              </a:p>
            </p:txBody>
          </p:sp>
        </mc:Choice>
        <mc:Fallback xmlns="">
          <p:sp>
            <p:nvSpPr>
              <p:cNvPr id="37" name="正方形/長方形 36"/>
              <p:cNvSpPr>
                <a:spLocks noRot="1" noChangeAspect="1" noMove="1" noResize="1" noEditPoints="1" noAdjustHandles="1" noChangeArrowheads="1" noChangeShapeType="1" noTextEdit="1"/>
              </p:cNvSpPr>
              <p:nvPr/>
            </p:nvSpPr>
            <p:spPr>
              <a:xfrm>
                <a:off x="8176054" y="3229365"/>
                <a:ext cx="1440779" cy="369332"/>
              </a:xfrm>
              <a:prstGeom prst="rect">
                <a:avLst/>
              </a:prstGeom>
              <a:blipFill>
                <a:blip r:embed="rId11"/>
                <a:stretch>
                  <a:fillRect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正方形/長方形 88"/>
              <p:cNvSpPr/>
              <p:nvPr/>
            </p:nvSpPr>
            <p:spPr>
              <a:xfrm>
                <a:off x="7373607" y="4757962"/>
                <a:ext cx="1409938" cy="3170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400" i="1" dirty="0" smtClean="0">
                              <a:solidFill>
                                <a:schemeClr val="tx1"/>
                              </a:solidFill>
                              <a:latin typeface="Cambria Math" panose="02040503050406030204" pitchFamily="18" charset="0"/>
                            </a:rPr>
                          </m:ctrlPr>
                        </m:sSubSupPr>
                        <m:e>
                          <m:r>
                            <m:rPr>
                              <m:sty m:val="p"/>
                            </m:rPr>
                            <a:rPr lang="en-US" altLang="ja-JP" sz="1400" i="1" dirty="0">
                              <a:solidFill>
                                <a:schemeClr val="tx1"/>
                              </a:solidFill>
                              <a:latin typeface="Cambria Math" panose="02040503050406030204" pitchFamily="18" charset="0"/>
                            </a:rPr>
                            <m:t>σ</m:t>
                          </m:r>
                        </m:e>
                        <m:sub>
                          <m:r>
                            <a:rPr lang="en-US" altLang="ja-JP" sz="1400" i="1" dirty="0">
                              <a:solidFill>
                                <a:schemeClr val="tx1"/>
                              </a:solidFill>
                              <a:latin typeface="Cambria Math" panose="02040503050406030204" pitchFamily="18" charset="0"/>
                            </a:rPr>
                            <m:t>𝑖</m:t>
                          </m:r>
                        </m:sub>
                        <m:sup>
                          <m:r>
                            <a:rPr lang="en-US" altLang="ja-JP" sz="1400" i="1" dirty="0">
                              <a:solidFill>
                                <a:schemeClr val="tx1"/>
                              </a:solidFill>
                              <a:latin typeface="Cambria Math" panose="02040503050406030204" pitchFamily="18" charset="0"/>
                            </a:rPr>
                            <m:t>𝑜</m:t>
                          </m:r>
                        </m:sup>
                      </m:sSubSup>
                      <m:r>
                        <m:rPr>
                          <m:nor/>
                        </m:rPr>
                        <a:rPr lang="ja-JP" altLang="en-US" sz="1400">
                          <a:solidFill>
                            <a:schemeClr val="tx1"/>
                          </a:solidFill>
                        </a:rPr>
                        <m:t>∉</m:t>
                      </m:r>
                      <m:sSub>
                        <m:sSubPr>
                          <m:ctrlPr>
                            <a:rPr lang="en-US" altLang="ja-JP" sz="1400" i="1" dirty="0">
                              <a:solidFill>
                                <a:schemeClr val="tx1"/>
                              </a:solidFill>
                              <a:latin typeface="Cambria Math" panose="02040503050406030204" pitchFamily="18" charset="0"/>
                            </a:rPr>
                          </m:ctrlPr>
                        </m:sSubPr>
                        <m:e>
                          <m:r>
                            <a:rPr lang="en-US" altLang="ja-JP" sz="1400" i="1" dirty="0">
                              <a:solidFill>
                                <a:schemeClr val="tx1"/>
                              </a:solidFill>
                              <a:latin typeface="Cambria Math" panose="02040503050406030204" pitchFamily="18" charset="0"/>
                            </a:rPr>
                            <m:t>𝐹</m:t>
                          </m:r>
                        </m:e>
                        <m:sub>
                          <m:r>
                            <a:rPr lang="en-US" altLang="ja-JP" sz="1400" i="1" dirty="0">
                              <a:solidFill>
                                <a:schemeClr val="tx1"/>
                              </a:solidFill>
                              <a:latin typeface="Cambria Math" panose="02040503050406030204" pitchFamily="18" charset="0"/>
                            </a:rPr>
                            <m:t>𝑖</m:t>
                          </m:r>
                        </m:sub>
                      </m:sSub>
                      <m:r>
                        <a:rPr lang="en-US" altLang="ja-JP" sz="1400" i="1" dirty="0">
                          <a:solidFill>
                            <a:schemeClr val="tx1"/>
                          </a:solidFill>
                          <a:latin typeface="Cambria Math" panose="02040503050406030204" pitchFamily="18" charset="0"/>
                        </a:rPr>
                        <m:t>(</m:t>
                      </m:r>
                      <m:sSub>
                        <m:sSubPr>
                          <m:ctrlPr>
                            <a:rPr lang="en-US" altLang="ja-JP" sz="1400" i="1" dirty="0">
                              <a:solidFill>
                                <a:schemeClr val="tx1"/>
                              </a:solidFill>
                              <a:latin typeface="Cambria Math" panose="02040503050406030204" pitchFamily="18" charset="0"/>
                            </a:rPr>
                          </m:ctrlPr>
                        </m:sSubPr>
                        <m:e>
                          <m:r>
                            <a:rPr lang="en-US" altLang="ja-JP" sz="1400" i="1" dirty="0">
                              <a:solidFill>
                                <a:schemeClr val="tx1"/>
                              </a:solidFill>
                              <a:latin typeface="Cambria Math" panose="02040503050406030204" pitchFamily="18" charset="0"/>
                            </a:rPr>
                            <m:t>𝑠</m:t>
                          </m:r>
                        </m:e>
                        <m:sub>
                          <m:r>
                            <a:rPr lang="en-US" altLang="ja-JP" sz="1400" i="1" dirty="0">
                              <a:solidFill>
                                <a:schemeClr val="tx1"/>
                              </a:solidFill>
                              <a:latin typeface="Cambria Math" panose="02040503050406030204" pitchFamily="18" charset="0"/>
                            </a:rPr>
                            <m:t>𝑖</m:t>
                          </m:r>
                        </m:sub>
                      </m:sSub>
                      <m:r>
                        <a:rPr lang="en-US" altLang="ja-JP" sz="1400" i="1" dirty="0">
                          <a:solidFill>
                            <a:schemeClr val="tx1"/>
                          </a:solidFill>
                          <a:latin typeface="Cambria Math" panose="02040503050406030204" pitchFamily="18" charset="0"/>
                        </a:rPr>
                        <m:t>)</m:t>
                      </m:r>
                      <m:r>
                        <m:rPr>
                          <m:nor/>
                        </m:rPr>
                        <a:rPr lang="ja-JP" altLang="en-US" sz="1400" dirty="0" smtClean="0">
                          <a:solidFill>
                            <a:schemeClr val="tx1"/>
                          </a:solidFill>
                        </a:rPr>
                        <m:t>∩</m:t>
                      </m:r>
                      <m:sSubSup>
                        <m:sSubSupPr>
                          <m:ctrlPr>
                            <a:rPr lang="en-US" altLang="ja-JP" sz="1400" i="1" dirty="0">
                              <a:solidFill>
                                <a:schemeClr val="tx1"/>
                              </a:solidFill>
                              <a:latin typeface="Cambria Math" panose="02040503050406030204" pitchFamily="18" charset="0"/>
                            </a:rPr>
                          </m:ctrlPr>
                        </m:sSubSupPr>
                        <m:e>
                          <m:r>
                            <m:rPr>
                              <m:sty m:val="p"/>
                            </m:rPr>
                            <a:rPr lang="en-US" altLang="ja-JP" sz="1400" i="1" dirty="0">
                              <a:solidFill>
                                <a:schemeClr val="tx1"/>
                              </a:solidFill>
                              <a:latin typeface="Cambria Math" panose="02040503050406030204" pitchFamily="18" charset="0"/>
                            </a:rPr>
                            <m:t>Σ</m:t>
                          </m:r>
                        </m:e>
                        <m:sub>
                          <m:r>
                            <a:rPr lang="en-US" altLang="ja-JP" sz="1400" i="1" dirty="0">
                              <a:solidFill>
                                <a:schemeClr val="tx1"/>
                              </a:solidFill>
                              <a:latin typeface="Cambria Math" panose="02040503050406030204" pitchFamily="18" charset="0"/>
                            </a:rPr>
                            <m:t>𝑖</m:t>
                          </m:r>
                        </m:sub>
                        <m:sup>
                          <m:r>
                            <a:rPr lang="en-US" altLang="ja-JP" sz="1400" i="1" dirty="0">
                              <a:solidFill>
                                <a:schemeClr val="tx1"/>
                              </a:solidFill>
                              <a:latin typeface="Cambria Math" panose="02040503050406030204" pitchFamily="18" charset="0"/>
                            </a:rPr>
                            <m:t>𝑜</m:t>
                          </m:r>
                        </m:sup>
                      </m:sSubSup>
                    </m:oMath>
                  </m:oMathPara>
                </a14:m>
                <a:endParaRPr lang="ja-JP" altLang="en-US" sz="1400" dirty="0">
                  <a:solidFill>
                    <a:schemeClr val="tx1"/>
                  </a:solidFill>
                </a:endParaRPr>
              </a:p>
            </p:txBody>
          </p:sp>
        </mc:Choice>
        <mc:Fallback xmlns="">
          <p:sp>
            <p:nvSpPr>
              <p:cNvPr id="89" name="正方形/長方形 88"/>
              <p:cNvSpPr>
                <a:spLocks noRot="1" noChangeAspect="1" noMove="1" noResize="1" noEditPoints="1" noAdjustHandles="1" noChangeArrowheads="1" noChangeShapeType="1" noTextEdit="1"/>
              </p:cNvSpPr>
              <p:nvPr/>
            </p:nvSpPr>
            <p:spPr>
              <a:xfrm>
                <a:off x="7373607" y="4757962"/>
                <a:ext cx="1409938" cy="317074"/>
              </a:xfrm>
              <a:prstGeom prst="rect">
                <a:avLst/>
              </a:prstGeom>
              <a:blipFill>
                <a:blip r:embed="rId12"/>
                <a:stretch>
                  <a:fillRect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正方形/長方形 66"/>
              <p:cNvSpPr/>
              <p:nvPr/>
            </p:nvSpPr>
            <p:spPr>
              <a:xfrm>
                <a:off x="7603301" y="2047785"/>
                <a:ext cx="1145506" cy="370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solidFill>
                                <a:srgbClr val="ED7D31"/>
                              </a:solidFill>
                              <a:latin typeface="Cambria Math" panose="02040503050406030204" pitchFamily="18" charset="0"/>
                            </a:rPr>
                          </m:ctrlPr>
                        </m:sSubPr>
                        <m:e>
                          <m:r>
                            <a:rPr lang="en-US" altLang="ja-JP" i="1" dirty="0">
                              <a:solidFill>
                                <a:srgbClr val="ED7D31"/>
                              </a:solidFill>
                              <a:latin typeface="Cambria Math" panose="02040503050406030204" pitchFamily="18" charset="0"/>
                            </a:rPr>
                            <m:t>𝜂</m:t>
                          </m:r>
                        </m:e>
                        <m:sub>
                          <m:r>
                            <a:rPr lang="en-US" altLang="ja-JP" i="1" dirty="0">
                              <a:solidFill>
                                <a:srgbClr val="ED7D31"/>
                              </a:solidFill>
                              <a:latin typeface="Cambria Math" panose="02040503050406030204" pitchFamily="18" charset="0"/>
                            </a:rPr>
                            <m:t>𝑖</m:t>
                          </m:r>
                        </m:sub>
                      </m:sSub>
                      <m:d>
                        <m:dPr>
                          <m:ctrlPr>
                            <a:rPr lang="en-US" altLang="ja-JP" i="1" dirty="0">
                              <a:solidFill>
                                <a:srgbClr val="ED7D31"/>
                              </a:solidFill>
                              <a:latin typeface="Cambria Math" panose="02040503050406030204" pitchFamily="18" charset="0"/>
                            </a:rPr>
                          </m:ctrlPr>
                        </m:dPr>
                        <m:e>
                          <m:sSub>
                            <m:sSubPr>
                              <m:ctrlPr>
                                <a:rPr lang="en-US" altLang="ja-JP" i="1" dirty="0">
                                  <a:solidFill>
                                    <a:srgbClr val="ED7D31"/>
                                  </a:solidFill>
                                  <a:latin typeface="Cambria Math" panose="02040503050406030204" pitchFamily="18" charset="0"/>
                                </a:rPr>
                              </m:ctrlPr>
                            </m:sSubPr>
                            <m:e>
                              <m:r>
                                <a:rPr lang="en-US" altLang="ja-JP" i="1" dirty="0">
                                  <a:solidFill>
                                    <a:srgbClr val="ED7D31"/>
                                  </a:solidFill>
                                  <a:latin typeface="Cambria Math" panose="02040503050406030204" pitchFamily="18" charset="0"/>
                                </a:rPr>
                                <m:t>𝑠</m:t>
                              </m:r>
                            </m:e>
                            <m:sub>
                              <m:r>
                                <a:rPr lang="en-US" altLang="ja-JP" i="1" dirty="0">
                                  <a:solidFill>
                                    <a:srgbClr val="ED7D31"/>
                                  </a:solidFill>
                                  <a:latin typeface="Cambria Math" panose="02040503050406030204" pitchFamily="18" charset="0"/>
                                </a:rPr>
                                <m:t>𝑖</m:t>
                              </m:r>
                            </m:sub>
                          </m:sSub>
                          <m:r>
                            <a:rPr lang="en-US" altLang="ja-JP" i="1" dirty="0">
                              <a:solidFill>
                                <a:srgbClr val="ED7D31"/>
                              </a:solidFill>
                              <a:latin typeface="Cambria Math" panose="02040503050406030204" pitchFamily="18" charset="0"/>
                            </a:rPr>
                            <m:t>,</m:t>
                          </m:r>
                          <m:sSubSup>
                            <m:sSubSupPr>
                              <m:ctrlPr>
                                <a:rPr lang="en-US" altLang="ja-JP" i="1" dirty="0">
                                  <a:solidFill>
                                    <a:srgbClr val="ED7D31"/>
                                  </a:solidFill>
                                  <a:latin typeface="Cambria Math" panose="02040503050406030204" pitchFamily="18" charset="0"/>
                                </a:rPr>
                              </m:ctrlPr>
                            </m:sSubSupPr>
                            <m:e>
                              <m:r>
                                <m:rPr>
                                  <m:sty m:val="p"/>
                                </m:rPr>
                                <a:rPr lang="en-US" altLang="ja-JP" i="1" dirty="0">
                                  <a:solidFill>
                                    <a:srgbClr val="ED7D31"/>
                                  </a:solidFill>
                                  <a:latin typeface="Cambria Math" panose="02040503050406030204" pitchFamily="18" charset="0"/>
                                </a:rPr>
                                <m:t>σ</m:t>
                              </m:r>
                            </m:e>
                            <m:sub>
                              <m:r>
                                <a:rPr lang="en-US" altLang="ja-JP" i="1" dirty="0">
                                  <a:solidFill>
                                    <a:srgbClr val="ED7D31"/>
                                  </a:solidFill>
                                  <a:latin typeface="Cambria Math" panose="02040503050406030204" pitchFamily="18" charset="0"/>
                                </a:rPr>
                                <m:t>𝑖</m:t>
                              </m:r>
                            </m:sub>
                            <m:sup>
                              <m:r>
                                <a:rPr lang="en-US" altLang="ja-JP" i="1" dirty="0">
                                  <a:solidFill>
                                    <a:srgbClr val="ED7D31"/>
                                  </a:solidFill>
                                  <a:latin typeface="Cambria Math" panose="02040503050406030204" pitchFamily="18" charset="0"/>
                                </a:rPr>
                                <m:t>𝑜</m:t>
                              </m:r>
                            </m:sup>
                          </m:sSubSup>
                        </m:e>
                      </m:d>
                    </m:oMath>
                  </m:oMathPara>
                </a14:m>
                <a:endParaRPr lang="ja-JP" altLang="en-US" dirty="0">
                  <a:solidFill>
                    <a:srgbClr val="ED7D31"/>
                  </a:solidFill>
                </a:endParaRPr>
              </a:p>
            </p:txBody>
          </p:sp>
        </mc:Choice>
        <mc:Fallback xmlns="">
          <p:sp>
            <p:nvSpPr>
              <p:cNvPr id="67" name="正方形/長方形 66"/>
              <p:cNvSpPr>
                <a:spLocks noRot="1" noChangeAspect="1" noMove="1" noResize="1" noEditPoints="1" noAdjustHandles="1" noChangeArrowheads="1" noChangeShapeType="1" noTextEdit="1"/>
              </p:cNvSpPr>
              <p:nvPr/>
            </p:nvSpPr>
            <p:spPr>
              <a:xfrm>
                <a:off x="7603301" y="2047785"/>
                <a:ext cx="1145506" cy="370358"/>
              </a:xfrm>
              <a:prstGeom prst="rect">
                <a:avLst/>
              </a:prstGeom>
              <a:blipFill>
                <a:blip r:embed="rId13"/>
                <a:stretch>
                  <a:fillRect b="-4918"/>
                </a:stretch>
              </a:blipFill>
            </p:spPr>
            <p:txBody>
              <a:bodyPr/>
              <a:lstStyle/>
              <a:p>
                <a:r>
                  <a:rPr lang="ja-JP" altLang="en-US">
                    <a:noFill/>
                  </a:rPr>
                  <a:t> </a:t>
                </a:r>
              </a:p>
            </p:txBody>
          </p:sp>
        </mc:Fallback>
      </mc:AlternateContent>
      <p:sp>
        <p:nvSpPr>
          <p:cNvPr id="90" name="正方形/長方形 89"/>
          <p:cNvSpPr/>
          <p:nvPr/>
        </p:nvSpPr>
        <p:spPr>
          <a:xfrm>
            <a:off x="7189795" y="1729947"/>
            <a:ext cx="4505586" cy="3459892"/>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xmlns:a14="http://schemas.microsoft.com/office/drawing/2010/main">
        <mc:Choice Requires="a14">
          <p:sp>
            <p:nvSpPr>
              <p:cNvPr id="92" name="テキスト ボックス 91"/>
              <p:cNvSpPr txBox="1"/>
              <p:nvPr/>
            </p:nvSpPr>
            <p:spPr>
              <a:xfrm>
                <a:off x="6864778" y="1398427"/>
                <a:ext cx="2117125" cy="369332"/>
              </a:xfrm>
              <a:prstGeom prst="rect">
                <a:avLst/>
              </a:prstGeom>
              <a:noFill/>
            </p:spPr>
            <p:txBody>
              <a:bodyPr wrap="square" rtlCol="0">
                <a:spAutoFit/>
              </a:bodyPr>
              <a:lstStyle/>
              <a:p>
                <a:pPr algn="ct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𝑆𝑉</m:t>
                        </m:r>
                      </m:e>
                      <m:sub>
                        <m:r>
                          <a:rPr lang="en-US" altLang="ja-JP" i="1" dirty="0">
                            <a:latin typeface="Cambria Math" panose="02040503050406030204" pitchFamily="18" charset="0"/>
                          </a:rPr>
                          <m:t>𝑖</m:t>
                        </m:r>
                      </m:sub>
                    </m:sSub>
                    <m:r>
                      <m:rPr>
                        <m:nor/>
                      </m:rPr>
                      <a:rPr lang="en-US" altLang="ja-JP" dirty="0"/>
                      <m:t> </m:t>
                    </m:r>
                    <m:r>
                      <m:rPr>
                        <m:nor/>
                      </m:rPr>
                      <a:rPr lang="en-US" altLang="ja-JP" dirty="0"/>
                      <m:t>selects</m:t>
                    </m:r>
                    <m:r>
                      <m:rPr>
                        <m:nor/>
                      </m:rPr>
                      <a:rPr lang="en-US" altLang="ja-JP" dirty="0"/>
                      <m:t> </m:t>
                    </m:r>
                    <m:sSub>
                      <m:sSubPr>
                        <m:ctrlPr>
                          <a:rPr lang="en-US" altLang="ja-JP" i="1" dirty="0">
                            <a:latin typeface="Cambria Math" panose="02040503050406030204" pitchFamily="18" charset="0"/>
                          </a:rPr>
                        </m:ctrlPr>
                      </m:sSubPr>
                      <m:e>
                        <m:r>
                          <m:rPr>
                            <m:sty m:val="p"/>
                          </m:rPr>
                          <a:rPr lang="en-US" altLang="ja-JP" i="1" dirty="0">
                            <a:latin typeface="Cambria Math" panose="02040503050406030204" pitchFamily="18" charset="0"/>
                          </a:rPr>
                          <m:t>π</m:t>
                        </m:r>
                      </m:e>
                      <m:sub>
                        <m:r>
                          <a:rPr lang="en-US" altLang="ja-JP" i="1" dirty="0">
                            <a:latin typeface="Cambria Math" panose="02040503050406030204" pitchFamily="18" charset="0"/>
                          </a:rPr>
                          <m:t>𝑖</m:t>
                        </m:r>
                      </m:sub>
                    </m:sSub>
                  </m:oMath>
                </a14:m>
                <a:r>
                  <a:rPr kumimoji="1" lang="en-US" altLang="ja-JP" dirty="0" smtClean="0">
                    <a:solidFill>
                      <a:schemeClr val="tx1"/>
                    </a:solidFill>
                  </a:rPr>
                  <a:t>:</a:t>
                </a:r>
                <a:endParaRPr kumimoji="1" lang="ja-JP" altLang="en-US" dirty="0">
                  <a:solidFill>
                    <a:schemeClr val="tx1"/>
                  </a:solidFill>
                </a:endParaRPr>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6864778" y="1398427"/>
                <a:ext cx="2117125" cy="369332"/>
              </a:xfrm>
              <a:prstGeom prst="rect">
                <a:avLst/>
              </a:prstGeom>
              <a:blipFill>
                <a:blip r:embed="rId14"/>
                <a:stretch>
                  <a:fillRect t="-6557" b="-26230"/>
                </a:stretch>
              </a:blipFill>
            </p:spPr>
            <p:txBody>
              <a:bodyPr/>
              <a:lstStyle/>
              <a:p>
                <a:r>
                  <a:rPr lang="ja-JP" altLang="en-US">
                    <a:noFill/>
                  </a:rPr>
                  <a:t> </a:t>
                </a:r>
              </a:p>
            </p:txBody>
          </p:sp>
        </mc:Fallback>
      </mc:AlternateContent>
      <p:sp>
        <p:nvSpPr>
          <p:cNvPr id="95" name="禁止 94"/>
          <p:cNvSpPr/>
          <p:nvPr/>
        </p:nvSpPr>
        <p:spPr>
          <a:xfrm>
            <a:off x="7923032" y="3976716"/>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ドーナツ 69"/>
          <p:cNvSpPr/>
          <p:nvPr/>
        </p:nvSpPr>
        <p:spPr>
          <a:xfrm>
            <a:off x="8198478" y="3640333"/>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ドーナツ 101"/>
          <p:cNvSpPr/>
          <p:nvPr/>
        </p:nvSpPr>
        <p:spPr>
          <a:xfrm>
            <a:off x="8131123" y="2827172"/>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45636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3222"/>
            <a:ext cx="10515600" cy="1325563"/>
          </a:xfrm>
        </p:spPr>
        <p:txBody>
          <a:bodyPr>
            <a:noAutofit/>
          </a:bodyPr>
          <a:lstStyle/>
          <a:p>
            <a:r>
              <a:rPr lang="en-US" altLang="ja-JP" sz="4000" dirty="0" smtClean="0"/>
              <a:t>Two assumptions for the system (2/2)</a:t>
            </a:r>
            <a:endParaRPr lang="en-US" altLang="ja-JP" sz="4000" dirty="0" smtClean="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00" name="コンテンツ プレースホルダー 2"/>
              <p:cNvSpPr txBox="1">
                <a:spLocks/>
              </p:cNvSpPr>
              <p:nvPr/>
            </p:nvSpPr>
            <p:spPr>
              <a:xfrm>
                <a:off x="838199" y="1826402"/>
                <a:ext cx="6351596" cy="1979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The reward</a:t>
                </a:r>
                <a:r>
                  <a:rPr lang="ja-JP" altLang="en-US" sz="1800" dirty="0"/>
                  <a:t>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𝑅</m:t>
                        </m:r>
                      </m:e>
                      <m:sub>
                        <m:r>
                          <a:rPr lang="en-US" altLang="ja-JP" sz="1800" i="1" dirty="0">
                            <a:latin typeface="Cambria Math" panose="02040503050406030204" pitchFamily="18" charset="0"/>
                          </a:rPr>
                          <m:t>𝑖</m:t>
                        </m:r>
                      </m:sub>
                    </m:sSub>
                    <m:d>
                      <m:dPr>
                        <m:ctrlPr>
                          <a:rPr lang="en-US" altLang="ja-JP" sz="1800" i="1" dirty="0" smtClean="0">
                            <a:latin typeface="Cambria Math" panose="02040503050406030204" pitchFamily="18" charset="0"/>
                          </a:rPr>
                        </m:ctrlPr>
                      </m:dPr>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r>
                          <a:rPr lang="en-US" altLang="ja-JP" sz="1800" b="0" i="1" dirty="0" smtClean="0">
                            <a:latin typeface="Cambria Math" panose="02040503050406030204" pitchFamily="18" charset="0"/>
                          </a:rPr>
                          <m:t>,</m:t>
                        </m:r>
                        <m:sSub>
                          <m:sSubPr>
                            <m:ctrlPr>
                              <a:rPr lang="en-US" altLang="ja-JP" sz="1800" i="1" dirty="0" smtClean="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b="0" i="1" dirty="0" smtClean="0">
                                <a:latin typeface="Cambria Math" panose="02040503050406030204" pitchFamily="18" charset="0"/>
                              </a:rPr>
                              <m:t>𝑖</m:t>
                            </m:r>
                          </m:sub>
                        </m:sSub>
                        <m:r>
                          <a:rPr lang="en-US" altLang="ja-JP" sz="1800" i="1" dirty="0">
                            <a:latin typeface="Cambria Math" panose="02040503050406030204" pitchFamily="18" charset="0"/>
                          </a:rPr>
                          <m:t>,</m:t>
                        </m:r>
                        <m:sSup>
                          <m:sSupPr>
                            <m:ctrlPr>
                              <a:rPr lang="en-US" altLang="ja-JP" sz="1800" i="1" dirty="0" smtClean="0">
                                <a:latin typeface="Cambria Math" panose="02040503050406030204" pitchFamily="18" charset="0"/>
                              </a:rPr>
                            </m:ctrlPr>
                          </m:sSupPr>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e>
                          <m:sup>
                            <m:r>
                              <a:rPr lang="en-US" altLang="ja-JP" sz="1800" i="1" dirty="0">
                                <a:latin typeface="Cambria Math" panose="02040503050406030204" pitchFamily="18" charset="0"/>
                              </a:rPr>
                              <m:t>′</m:t>
                            </m:r>
                          </m:sup>
                        </m:sSup>
                      </m:e>
                    </m:d>
                  </m:oMath>
                </a14:m>
                <a:r>
                  <a:rPr lang="en-US" altLang="ja-JP" sz="1800" b="0" dirty="0" smtClean="0"/>
                  <a:t> consists of two terms as follows</a:t>
                </a:r>
                <a:r>
                  <a:rPr lang="en-US" altLang="ja-JP" sz="1800" dirty="0" smtClean="0"/>
                  <a:t>:</a:t>
                </a:r>
              </a:p>
            </p:txBody>
          </p:sp>
        </mc:Choice>
        <mc:Fallback xmlns="">
          <p:sp>
            <p:nvSpPr>
              <p:cNvPr id="100" name="コンテンツ プレースホルダー 2"/>
              <p:cNvSpPr txBox="1">
                <a:spLocks noRot="1" noChangeAspect="1" noMove="1" noResize="1" noEditPoints="1" noAdjustHandles="1" noChangeArrowheads="1" noChangeShapeType="1" noTextEdit="1"/>
              </p:cNvSpPr>
              <p:nvPr/>
            </p:nvSpPr>
            <p:spPr>
              <a:xfrm>
                <a:off x="838199" y="1826402"/>
                <a:ext cx="6351596" cy="1979237"/>
              </a:xfrm>
              <a:prstGeom prst="rect">
                <a:avLst/>
              </a:prstGeom>
              <a:blipFill>
                <a:blip r:embed="rId3"/>
                <a:stretch>
                  <a:fillRect l="-768" t="-3086"/>
                </a:stretch>
              </a:blipFill>
            </p:spPr>
            <p:txBody>
              <a:bodyPr/>
              <a:lstStyle/>
              <a:p>
                <a:r>
                  <a:rPr lang="ja-JP" altLang="en-US">
                    <a:noFill/>
                  </a:rPr>
                  <a:t> </a:t>
                </a:r>
              </a:p>
            </p:txBody>
          </p:sp>
        </mc:Fallback>
      </mc:AlternateContent>
      <p:sp>
        <p:nvSpPr>
          <p:cNvPr id="101" name="正方形/長方形 100"/>
          <p:cNvSpPr/>
          <p:nvPr/>
        </p:nvSpPr>
        <p:spPr>
          <a:xfrm>
            <a:off x="851560" y="2135214"/>
            <a:ext cx="4686721" cy="2238022"/>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43" name="コンテンツ プレースホルダー 2"/>
          <p:cNvSpPr txBox="1">
            <a:spLocks/>
          </p:cNvSpPr>
          <p:nvPr/>
        </p:nvSpPr>
        <p:spPr>
          <a:xfrm>
            <a:off x="468837" y="1818229"/>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2.</a:t>
            </a:r>
            <a:endParaRPr lang="en-US" altLang="ja-JP" sz="1200" dirty="0"/>
          </a:p>
        </p:txBody>
      </p:sp>
      <mc:AlternateContent xmlns:mc="http://schemas.openxmlformats.org/markup-compatibility/2006" xmlns:a14="http://schemas.microsoft.com/office/drawing/2010/main">
        <mc:Choice Requires="a14">
          <p:sp>
            <p:nvSpPr>
              <p:cNvPr id="3" name="正方形/長方形 2"/>
              <p:cNvSpPr/>
              <p:nvPr/>
            </p:nvSpPr>
            <p:spPr>
              <a:xfrm>
                <a:off x="841104" y="2226775"/>
                <a:ext cx="4697177" cy="225093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𝑅</m:t>
                          </m:r>
                        </m:e>
                        <m:sub>
                          <m:r>
                            <a:rPr lang="en-US" altLang="ja-JP" sz="1400" i="1" dirty="0">
                              <a:latin typeface="Cambria Math" panose="02040503050406030204" pitchFamily="18" charset="0"/>
                            </a:rPr>
                            <m:t>𝑖</m:t>
                          </m:r>
                        </m:sub>
                      </m:sSub>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e>
                      </m:d>
                      <m:r>
                        <a:rPr lang="en-US" altLang="ja-JP" sz="1400" i="1" dirty="0">
                          <a:latin typeface="Cambria Math" panose="02040503050406030204" pitchFamily="18" charset="0"/>
                        </a:rPr>
                        <m:t>=</m:t>
                      </m:r>
                      <m:sSubSup>
                        <m:sSubSupPr>
                          <m:ctrlPr>
                            <a:rPr lang="en-US" altLang="ja-JP" sz="1400" i="1" dirty="0" smtClean="0">
                              <a:solidFill>
                                <a:srgbClr val="0070C0"/>
                              </a:solidFill>
                              <a:latin typeface="Cambria Math" panose="02040503050406030204" pitchFamily="18" charset="0"/>
                            </a:rPr>
                          </m:ctrlPr>
                        </m:sSubSupPr>
                        <m:e>
                          <m:r>
                            <a:rPr lang="en-US" altLang="ja-JP" sz="1400" i="1" dirty="0">
                              <a:solidFill>
                                <a:srgbClr val="0070C0"/>
                              </a:solidFill>
                              <a:latin typeface="Cambria Math" panose="02040503050406030204" pitchFamily="18" charset="0"/>
                            </a:rPr>
                            <m:t>𝑅</m:t>
                          </m:r>
                        </m:e>
                        <m:sub>
                          <m:r>
                            <a:rPr lang="en-US" altLang="ja-JP" sz="1400" i="1" dirty="0">
                              <a:solidFill>
                                <a:srgbClr val="0070C0"/>
                              </a:solidFill>
                              <a:latin typeface="Cambria Math" panose="02040503050406030204" pitchFamily="18" charset="0"/>
                            </a:rPr>
                            <m:t>𝑖</m:t>
                          </m:r>
                        </m:sub>
                        <m:sup>
                          <m:r>
                            <a:rPr lang="en-US" altLang="ja-JP" sz="1400" i="1" dirty="0">
                              <a:solidFill>
                                <a:srgbClr val="0070C0"/>
                              </a:solidFill>
                              <a:latin typeface="Cambria Math" panose="02040503050406030204" pitchFamily="18" charset="0"/>
                            </a:rPr>
                            <m:t>1</m:t>
                          </m:r>
                        </m:sup>
                      </m:sSubSup>
                      <m:d>
                        <m:dPr>
                          <m:ctrlPr>
                            <a:rPr lang="en-US" altLang="ja-JP" sz="1400" i="1" dirty="0">
                              <a:solidFill>
                                <a:srgbClr val="0070C0"/>
                              </a:solidFill>
                              <a:latin typeface="Cambria Math" panose="02040503050406030204" pitchFamily="18" charset="0"/>
                            </a:rPr>
                          </m:ctrlPr>
                        </m:dPr>
                        <m:e>
                          <m:sSub>
                            <m:sSubPr>
                              <m:ctrlPr>
                                <a:rPr lang="en-US" altLang="ja-JP" sz="1400" i="1" dirty="0">
                                  <a:solidFill>
                                    <a:srgbClr val="0070C0"/>
                                  </a:solidFill>
                                  <a:latin typeface="Cambria Math" panose="02040503050406030204" pitchFamily="18" charset="0"/>
                                </a:rPr>
                              </m:ctrlPr>
                            </m:sSubPr>
                            <m:e>
                              <m:r>
                                <a:rPr lang="en-US" altLang="ja-JP" sz="1400" i="1" dirty="0">
                                  <a:solidFill>
                                    <a:srgbClr val="0070C0"/>
                                  </a:solidFill>
                                  <a:latin typeface="Cambria Math" panose="02040503050406030204" pitchFamily="18" charset="0"/>
                                </a:rPr>
                                <m:t>𝑠</m:t>
                              </m:r>
                            </m:e>
                            <m:sub>
                              <m:r>
                                <a:rPr lang="en-US" altLang="ja-JP" sz="1400" i="1" dirty="0">
                                  <a:solidFill>
                                    <a:srgbClr val="0070C0"/>
                                  </a:solidFill>
                                  <a:latin typeface="Cambria Math" panose="02040503050406030204" pitchFamily="18" charset="0"/>
                                </a:rPr>
                                <m:t>𝑖</m:t>
                              </m:r>
                            </m:sub>
                          </m:sSub>
                          <m:r>
                            <a:rPr lang="en-US" altLang="ja-JP" sz="1400" i="1" dirty="0">
                              <a:solidFill>
                                <a:srgbClr val="0070C0"/>
                              </a:solidFill>
                              <a:latin typeface="Cambria Math" panose="02040503050406030204" pitchFamily="18" charset="0"/>
                            </a:rPr>
                            <m:t>,</m:t>
                          </m:r>
                          <m:sSub>
                            <m:sSubPr>
                              <m:ctrlPr>
                                <a:rPr lang="en-US" altLang="ja-JP" sz="1400" i="1" dirty="0">
                                  <a:solidFill>
                                    <a:srgbClr val="0070C0"/>
                                  </a:solidFill>
                                  <a:latin typeface="Cambria Math" panose="02040503050406030204" pitchFamily="18" charset="0"/>
                                </a:rPr>
                              </m:ctrlPr>
                            </m:sSubPr>
                            <m:e>
                              <m:r>
                                <m:rPr>
                                  <m:sty m:val="p"/>
                                </m:rPr>
                                <a:rPr lang="en-US" altLang="ja-JP" sz="1400" i="1" dirty="0">
                                  <a:solidFill>
                                    <a:srgbClr val="0070C0"/>
                                  </a:solidFill>
                                  <a:latin typeface="Cambria Math" panose="02040503050406030204" pitchFamily="18" charset="0"/>
                                </a:rPr>
                                <m:t>π</m:t>
                              </m:r>
                            </m:e>
                            <m:sub>
                              <m:r>
                                <a:rPr lang="en-US" altLang="ja-JP" sz="1400" i="1" dirty="0">
                                  <a:solidFill>
                                    <a:srgbClr val="0070C0"/>
                                  </a:solidFill>
                                  <a:latin typeface="Cambria Math" panose="02040503050406030204" pitchFamily="18" charset="0"/>
                                </a:rPr>
                                <m:t>𝑖</m:t>
                              </m:r>
                            </m:sub>
                          </m:sSub>
                          <m:r>
                            <a:rPr lang="en-US" altLang="ja-JP" sz="1400" i="1" dirty="0">
                              <a:solidFill>
                                <a:srgbClr val="0070C0"/>
                              </a:solidFill>
                              <a:latin typeface="Cambria Math" panose="02040503050406030204" pitchFamily="18" charset="0"/>
                            </a:rPr>
                            <m:t> </m:t>
                          </m:r>
                        </m:e>
                      </m:d>
                      <m:r>
                        <a:rPr lang="en-US" altLang="ja-JP" sz="1400" i="1" dirty="0">
                          <a:latin typeface="Cambria Math" panose="02040503050406030204" pitchFamily="18" charset="0"/>
                        </a:rPr>
                        <m:t>+</m:t>
                      </m:r>
                      <m:sSubSup>
                        <m:sSubSupPr>
                          <m:ctrlPr>
                            <a:rPr lang="en-US" altLang="ja-JP" sz="1400" i="1" dirty="0" smtClean="0">
                              <a:solidFill>
                                <a:srgbClr val="7030A0"/>
                              </a:solidFill>
                              <a:latin typeface="Cambria Math" panose="02040503050406030204" pitchFamily="18" charset="0"/>
                            </a:rPr>
                          </m:ctrlPr>
                        </m:sSubSupPr>
                        <m:e>
                          <m:r>
                            <a:rPr lang="en-US" altLang="ja-JP" sz="1400" i="1" dirty="0">
                              <a:solidFill>
                                <a:srgbClr val="7030A0"/>
                              </a:solidFill>
                              <a:latin typeface="Cambria Math" panose="02040503050406030204" pitchFamily="18" charset="0"/>
                            </a:rPr>
                            <m:t>𝑅</m:t>
                          </m:r>
                        </m:e>
                        <m:sub>
                          <m:r>
                            <a:rPr lang="en-US" altLang="ja-JP" sz="1400" i="1" dirty="0">
                              <a:solidFill>
                                <a:srgbClr val="7030A0"/>
                              </a:solidFill>
                              <a:latin typeface="Cambria Math" panose="02040503050406030204" pitchFamily="18" charset="0"/>
                            </a:rPr>
                            <m:t>𝑖</m:t>
                          </m:r>
                        </m:sub>
                        <m:sup>
                          <m:r>
                            <a:rPr lang="en-US" altLang="ja-JP" sz="1400" i="1" dirty="0">
                              <a:solidFill>
                                <a:srgbClr val="7030A0"/>
                              </a:solidFill>
                              <a:latin typeface="Cambria Math" panose="02040503050406030204" pitchFamily="18" charset="0"/>
                            </a:rPr>
                            <m:t>2</m:t>
                          </m:r>
                        </m:sup>
                      </m:sSubSup>
                      <m:d>
                        <m:dPr>
                          <m:ctrlPr>
                            <a:rPr lang="en-US" altLang="ja-JP" sz="1400" i="1" dirty="0">
                              <a:solidFill>
                                <a:srgbClr val="7030A0"/>
                              </a:solidFill>
                              <a:latin typeface="Cambria Math" panose="02040503050406030204" pitchFamily="18" charset="0"/>
                            </a:rPr>
                          </m:ctrlPr>
                        </m:dPr>
                        <m:e>
                          <m:sSub>
                            <m:sSubPr>
                              <m:ctrlPr>
                                <a:rPr lang="en-US" altLang="ja-JP" sz="1400" i="1" dirty="0">
                                  <a:solidFill>
                                    <a:srgbClr val="7030A0"/>
                                  </a:solidFill>
                                  <a:latin typeface="Cambria Math" panose="02040503050406030204" pitchFamily="18" charset="0"/>
                                </a:rPr>
                              </m:ctrlPr>
                            </m:sSubPr>
                            <m:e>
                              <m:r>
                                <a:rPr lang="en-US" altLang="ja-JP" sz="1400" i="1" dirty="0">
                                  <a:solidFill>
                                    <a:srgbClr val="7030A0"/>
                                  </a:solidFill>
                                  <a:latin typeface="Cambria Math" panose="02040503050406030204" pitchFamily="18" charset="0"/>
                                </a:rPr>
                                <m:t>𝑠</m:t>
                              </m:r>
                            </m:e>
                            <m:sub>
                              <m:r>
                                <a:rPr lang="en-US" altLang="ja-JP" sz="1400" i="1" dirty="0">
                                  <a:solidFill>
                                    <a:srgbClr val="7030A0"/>
                                  </a:solidFill>
                                  <a:latin typeface="Cambria Math" panose="02040503050406030204" pitchFamily="18" charset="0"/>
                                </a:rPr>
                                <m:t>𝑖</m:t>
                              </m:r>
                            </m:sub>
                          </m:sSub>
                          <m:r>
                            <a:rPr lang="en-US" altLang="ja-JP" sz="1400" i="1" dirty="0">
                              <a:solidFill>
                                <a:srgbClr val="7030A0"/>
                              </a:solidFill>
                              <a:latin typeface="Cambria Math" panose="02040503050406030204" pitchFamily="18" charset="0"/>
                            </a:rPr>
                            <m:t>, </m:t>
                          </m:r>
                          <m:sSubSup>
                            <m:sSubSupPr>
                              <m:ctrlPr>
                                <a:rPr lang="en-US" altLang="ja-JP" sz="1400" i="1" dirty="0">
                                  <a:solidFill>
                                    <a:srgbClr val="7030A0"/>
                                  </a:solidFill>
                                  <a:latin typeface="Cambria Math" panose="02040503050406030204" pitchFamily="18" charset="0"/>
                                </a:rPr>
                              </m:ctrlPr>
                            </m:sSubSupPr>
                            <m:e>
                              <m:r>
                                <m:rPr>
                                  <m:sty m:val="p"/>
                                </m:rPr>
                                <a:rPr lang="en-US" altLang="ja-JP" sz="1400" i="1" dirty="0">
                                  <a:solidFill>
                                    <a:srgbClr val="7030A0"/>
                                  </a:solidFill>
                                  <a:latin typeface="Cambria Math" panose="02040503050406030204" pitchFamily="18" charset="0"/>
                                </a:rPr>
                                <m:t>σ</m:t>
                              </m:r>
                            </m:e>
                            <m:sub>
                              <m:r>
                                <a:rPr lang="en-US" altLang="ja-JP" sz="1400" i="1" dirty="0">
                                  <a:solidFill>
                                    <a:srgbClr val="7030A0"/>
                                  </a:solidFill>
                                  <a:latin typeface="Cambria Math" panose="02040503050406030204" pitchFamily="18" charset="0"/>
                                </a:rPr>
                                <m:t>𝑖</m:t>
                              </m:r>
                            </m:sub>
                            <m:sup>
                              <m:r>
                                <a:rPr lang="en-US" altLang="ja-JP" sz="1400" i="1" dirty="0">
                                  <a:solidFill>
                                    <a:srgbClr val="7030A0"/>
                                  </a:solidFill>
                                  <a:latin typeface="Cambria Math" panose="02040503050406030204" pitchFamily="18" charset="0"/>
                                </a:rPr>
                                <m:t>𝑜</m:t>
                              </m:r>
                            </m:sup>
                          </m:sSubSup>
                          <m:r>
                            <a:rPr lang="en-US" altLang="ja-JP" sz="1400" i="1" dirty="0">
                              <a:solidFill>
                                <a:srgbClr val="7030A0"/>
                              </a:solidFill>
                              <a:latin typeface="Cambria Math" panose="02040503050406030204" pitchFamily="18" charset="0"/>
                            </a:rPr>
                            <m:t>,</m:t>
                          </m:r>
                          <m:sSup>
                            <m:sSupPr>
                              <m:ctrlPr>
                                <a:rPr lang="en-US" altLang="ja-JP" sz="1400" i="1" dirty="0">
                                  <a:solidFill>
                                    <a:srgbClr val="7030A0"/>
                                  </a:solidFill>
                                  <a:latin typeface="Cambria Math" panose="02040503050406030204" pitchFamily="18" charset="0"/>
                                </a:rPr>
                              </m:ctrlPr>
                            </m:sSupPr>
                            <m:e>
                              <m:sSub>
                                <m:sSubPr>
                                  <m:ctrlPr>
                                    <a:rPr lang="en-US" altLang="ja-JP" sz="1400" i="1" dirty="0">
                                      <a:solidFill>
                                        <a:srgbClr val="7030A0"/>
                                      </a:solidFill>
                                      <a:latin typeface="Cambria Math" panose="02040503050406030204" pitchFamily="18" charset="0"/>
                                    </a:rPr>
                                  </m:ctrlPr>
                                </m:sSubPr>
                                <m:e>
                                  <m:r>
                                    <a:rPr lang="en-US" altLang="ja-JP" sz="1400" i="1" dirty="0">
                                      <a:solidFill>
                                        <a:srgbClr val="7030A0"/>
                                      </a:solidFill>
                                      <a:latin typeface="Cambria Math" panose="02040503050406030204" pitchFamily="18" charset="0"/>
                                    </a:rPr>
                                    <m:t>𝑠</m:t>
                                  </m:r>
                                </m:e>
                                <m:sub>
                                  <m:r>
                                    <a:rPr lang="en-US" altLang="ja-JP" sz="1400" i="1" dirty="0">
                                      <a:solidFill>
                                        <a:srgbClr val="7030A0"/>
                                      </a:solidFill>
                                      <a:latin typeface="Cambria Math" panose="02040503050406030204" pitchFamily="18" charset="0"/>
                                    </a:rPr>
                                    <m:t>𝑖</m:t>
                                  </m:r>
                                </m:sub>
                              </m:sSub>
                            </m:e>
                            <m:sup>
                              <m:r>
                                <a:rPr lang="en-US" altLang="ja-JP" sz="1400" i="1" dirty="0">
                                  <a:solidFill>
                                    <a:srgbClr val="7030A0"/>
                                  </a:solidFill>
                                  <a:latin typeface="Cambria Math" panose="02040503050406030204" pitchFamily="18" charset="0"/>
                                </a:rPr>
                                <m:t>′</m:t>
                              </m:r>
                            </m:sup>
                          </m:sSup>
                        </m:e>
                      </m:d>
                    </m:oMath>
                  </m:oMathPara>
                </a14:m>
                <a:endParaRPr lang="en-US" altLang="ja-JP" sz="1400" dirty="0" smtClean="0"/>
              </a:p>
              <a:p>
                <a:endParaRPr lang="en-US" altLang="ja-JP" sz="1400" dirty="0"/>
              </a:p>
              <a:p>
                <a14:m>
                  <m:oMath xmlns:m="http://schemas.openxmlformats.org/officeDocument/2006/math">
                    <m:sSubSup>
                      <m:sSubSupPr>
                        <m:ctrlPr>
                          <a:rPr lang="en-US" altLang="ja-JP" sz="1400" i="1" dirty="0">
                            <a:latin typeface="Cambria Math" panose="02040503050406030204" pitchFamily="18" charset="0"/>
                          </a:rPr>
                        </m:ctrlPr>
                      </m:sSubSupPr>
                      <m:e>
                        <m:r>
                          <a:rPr lang="en-US" altLang="ja-JP" sz="1400" i="1" dirty="0">
                            <a:latin typeface="Cambria Math" panose="02040503050406030204" pitchFamily="18" charset="0"/>
                          </a:rPr>
                          <m:t>𝑅</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1</m:t>
                        </m:r>
                      </m:sup>
                    </m:sSubSup>
                  </m:oMath>
                </a14:m>
                <a:r>
                  <a:rPr lang="en-US" altLang="ja-JP" sz="1400" dirty="0" smtClean="0"/>
                  <a:t>:</a:t>
                </a:r>
                <a:r>
                  <a:rPr lang="en-US" altLang="ja-JP" sz="1400" dirty="0"/>
                  <a:t>the expected reward when </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i="1" dirty="0">
                            <a:latin typeface="Cambria Math" panose="02040503050406030204" pitchFamily="18" charset="0"/>
                          </a:rPr>
                          <m:t>𝑖</m:t>
                        </m:r>
                      </m:sub>
                    </m:sSub>
                  </m:oMath>
                </a14:m>
                <a:r>
                  <a:rPr lang="en-US" altLang="ja-JP" sz="1400" dirty="0"/>
                  <a:t> selects </a:t>
                </a:r>
                <a14:m>
                  <m:oMath xmlns:m="http://schemas.openxmlformats.org/officeDocument/2006/math">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oMath>
                </a14:m>
                <a:r>
                  <a:rPr lang="en-US" altLang="ja-JP" sz="1400" dirty="0"/>
                  <a:t> at </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oMath>
                </a14:m>
                <a:endParaRPr lang="en-US" altLang="ja-JP" sz="1400" dirty="0"/>
              </a:p>
              <a:p>
                <a:r>
                  <a:rPr lang="en-US" altLang="ja-JP" sz="1400" dirty="0"/>
                  <a:t>    </a:t>
                </a:r>
                <a:r>
                  <a:rPr lang="en-US" altLang="ja-JP" sz="1400" dirty="0" smtClean="0"/>
                  <a:t> </a:t>
                </a:r>
                <a:r>
                  <a:rPr lang="ja-JP" altLang="en-US" sz="1400" dirty="0" smtClean="0"/>
                  <a:t>→</a:t>
                </a:r>
                <a:r>
                  <a:rPr lang="en-US" altLang="ja-JP" sz="1400" dirty="0">
                    <a:solidFill>
                      <a:srgbClr val="FF0000"/>
                    </a:solidFill>
                  </a:rPr>
                  <a:t>the cost</a:t>
                </a:r>
                <a:r>
                  <a:rPr lang="en-US" altLang="ja-JP" sz="1400" dirty="0"/>
                  <a:t> to </a:t>
                </a:r>
                <a:r>
                  <a:rPr lang="en-US" altLang="ja-JP" sz="1400" dirty="0">
                    <a:solidFill>
                      <a:srgbClr val="FF0000"/>
                    </a:solidFill>
                  </a:rPr>
                  <a:t>disable</a:t>
                </a:r>
                <a:r>
                  <a:rPr lang="en-US" altLang="ja-JP" sz="1400" dirty="0"/>
                  <a:t> controllable </a:t>
                </a:r>
                <a:r>
                  <a:rPr lang="en-US" altLang="ja-JP" sz="1400" dirty="0" smtClean="0"/>
                  <a:t>events</a:t>
                </a:r>
              </a:p>
              <a:p>
                <a:endParaRPr lang="en-US" altLang="ja-JP" sz="1400" dirty="0"/>
              </a:p>
              <a:p>
                <a14:m>
                  <m:oMath xmlns:m="http://schemas.openxmlformats.org/officeDocument/2006/math">
                    <m:sSubSup>
                      <m:sSubSupPr>
                        <m:ctrlPr>
                          <a:rPr lang="en-US" altLang="ja-JP" sz="1400" i="1" dirty="0">
                            <a:latin typeface="Cambria Math" panose="02040503050406030204" pitchFamily="18" charset="0"/>
                          </a:rPr>
                        </m:ctrlPr>
                      </m:sSubSupPr>
                      <m:e>
                        <m:r>
                          <a:rPr lang="en-US" altLang="ja-JP" sz="1400" i="1" dirty="0">
                            <a:latin typeface="Cambria Math" panose="02040503050406030204" pitchFamily="18" charset="0"/>
                          </a:rPr>
                          <m:t>𝑅</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2</m:t>
                        </m:r>
                      </m:sup>
                    </m:sSubSup>
                  </m:oMath>
                </a14:m>
                <a:r>
                  <a:rPr lang="en-US" altLang="ja-JP" sz="1400" dirty="0" smtClean="0"/>
                  <a:t>:</a:t>
                </a:r>
                <a:r>
                  <a:rPr lang="en-US" altLang="ja-JP" sz="1400" dirty="0"/>
                  <a:t>the expected reward when </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i="1" dirty="0">
                            <a:latin typeface="Cambria Math" panose="02040503050406030204" pitchFamily="18" charset="0"/>
                          </a:rPr>
                          <m:t>𝑖</m:t>
                        </m:r>
                      </m:sub>
                    </m:sSub>
                  </m:oMath>
                </a14:m>
                <a:r>
                  <a:rPr lang="en-US" altLang="ja-JP" sz="1400" dirty="0"/>
                  <a:t> observes an event </a:t>
                </a:r>
                <a14:m>
                  <m:oMath xmlns:m="http://schemas.openxmlformats.org/officeDocument/2006/math">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oMath>
                </a14:m>
                <a:r>
                  <a:rPr lang="en-US" altLang="ja-JP" sz="1400" dirty="0"/>
                  <a:t> </a:t>
                </a:r>
                <a:endParaRPr lang="en-US" altLang="ja-JP" sz="1400" dirty="0" smtClean="0"/>
              </a:p>
              <a:p>
                <a:r>
                  <a:rPr lang="en-US" altLang="ja-JP" sz="1400" dirty="0"/>
                  <a:t> </a:t>
                </a:r>
                <a:r>
                  <a:rPr lang="en-US" altLang="ja-JP" sz="1400" dirty="0" smtClean="0"/>
                  <a:t>    and makes a  transition </a:t>
                </a:r>
                <a:r>
                  <a:rPr lang="en-US" altLang="ja-JP" sz="1400" dirty="0"/>
                  <a:t>from </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oMath>
                </a14:m>
                <a:r>
                  <a:rPr lang="en-US" altLang="ja-JP" sz="1400" dirty="0"/>
                  <a:t> to </a:t>
                </a:r>
                <a14:m>
                  <m:oMath xmlns:m="http://schemas.openxmlformats.org/officeDocument/2006/math">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oMath>
                </a14:m>
                <a:endParaRPr lang="en-US" altLang="ja-JP" sz="1400" dirty="0"/>
              </a:p>
              <a:p>
                <a:r>
                  <a:rPr lang="en-US" altLang="ja-JP" sz="1400" dirty="0"/>
                  <a:t>     </a:t>
                </a:r>
                <a:r>
                  <a:rPr lang="ja-JP" altLang="en-US" sz="1400" dirty="0" smtClean="0"/>
                  <a:t>→</a:t>
                </a:r>
                <a:r>
                  <a:rPr lang="en-US" altLang="ja-JP" sz="1400" dirty="0">
                    <a:solidFill>
                      <a:srgbClr val="FF0000"/>
                    </a:solidFill>
                  </a:rPr>
                  <a:t>the costs</a:t>
                </a:r>
                <a:r>
                  <a:rPr lang="en-US" altLang="ja-JP" sz="1400" dirty="0"/>
                  <a:t> by the occurrence of the event </a:t>
                </a:r>
                <a:r>
                  <a:rPr lang="en-US" altLang="ja-JP" sz="1400" dirty="0" smtClean="0"/>
                  <a:t>and</a:t>
                </a:r>
              </a:p>
              <a:p>
                <a:r>
                  <a:rPr lang="en-US" altLang="ja-JP" sz="1400" dirty="0">
                    <a:solidFill>
                      <a:srgbClr val="FF0000"/>
                    </a:solidFill>
                  </a:rPr>
                  <a:t> </a:t>
                </a:r>
                <a:r>
                  <a:rPr lang="en-US" altLang="ja-JP" sz="1400" dirty="0" smtClean="0">
                    <a:solidFill>
                      <a:srgbClr val="FF0000"/>
                    </a:solidFill>
                  </a:rPr>
                  <a:t>       evaluation</a:t>
                </a:r>
                <a:r>
                  <a:rPr lang="en-US" altLang="ja-JP" sz="1400" dirty="0" smtClean="0"/>
                  <a:t> about </a:t>
                </a:r>
                <a:r>
                  <a:rPr lang="en-US" altLang="ja-JP" sz="1400" dirty="0"/>
                  <a:t>task</a:t>
                </a:r>
              </a:p>
              <a:p>
                <a:endParaRPr lang="en-US" altLang="ja-JP" sz="1200" dirty="0"/>
              </a:p>
            </p:txBody>
          </p:sp>
        </mc:Choice>
        <mc:Fallback xmlns="">
          <p:sp>
            <p:nvSpPr>
              <p:cNvPr id="3" name="正方形/長方形 2"/>
              <p:cNvSpPr>
                <a:spLocks noRot="1" noChangeAspect="1" noMove="1" noResize="1" noEditPoints="1" noAdjustHandles="1" noChangeArrowheads="1" noChangeShapeType="1" noTextEdit="1"/>
              </p:cNvSpPr>
              <p:nvPr/>
            </p:nvSpPr>
            <p:spPr>
              <a:xfrm>
                <a:off x="841104" y="2226775"/>
                <a:ext cx="4697177" cy="225093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p:cNvSpPr txBox="1"/>
              <p:nvPr/>
            </p:nvSpPr>
            <p:spPr>
              <a:xfrm>
                <a:off x="9165287" y="1892415"/>
                <a:ext cx="1805923" cy="3851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smtClean="0">
                              <a:solidFill>
                                <a:srgbClr val="7030A0"/>
                              </a:solidFill>
                              <a:latin typeface="Cambria Math" panose="02040503050406030204" pitchFamily="18" charset="0"/>
                            </a:rPr>
                          </m:ctrlPr>
                        </m:sSubSupPr>
                        <m:e>
                          <m:r>
                            <a:rPr lang="en-US" altLang="ja-JP" i="1" dirty="0">
                              <a:solidFill>
                                <a:srgbClr val="7030A0"/>
                              </a:solidFill>
                              <a:latin typeface="Cambria Math" panose="02040503050406030204" pitchFamily="18" charset="0"/>
                            </a:rPr>
                            <m:t>𝑅</m:t>
                          </m:r>
                        </m:e>
                        <m:sub>
                          <m:r>
                            <a:rPr lang="en-US" altLang="ja-JP" i="1" dirty="0">
                              <a:solidFill>
                                <a:srgbClr val="7030A0"/>
                              </a:solidFill>
                              <a:latin typeface="Cambria Math" panose="02040503050406030204" pitchFamily="18" charset="0"/>
                            </a:rPr>
                            <m:t>𝑖</m:t>
                          </m:r>
                        </m:sub>
                        <m:sup>
                          <m:r>
                            <a:rPr lang="en-US" altLang="ja-JP" i="1" dirty="0">
                              <a:solidFill>
                                <a:srgbClr val="7030A0"/>
                              </a:solidFill>
                              <a:latin typeface="Cambria Math" panose="02040503050406030204" pitchFamily="18" charset="0"/>
                            </a:rPr>
                            <m:t>2</m:t>
                          </m:r>
                        </m:sup>
                      </m:sSubSup>
                      <m:d>
                        <m:dPr>
                          <m:ctrlPr>
                            <a:rPr lang="en-US" altLang="ja-JP" i="1" dirty="0">
                              <a:solidFill>
                                <a:srgbClr val="7030A0"/>
                              </a:solidFill>
                              <a:latin typeface="Cambria Math" panose="02040503050406030204" pitchFamily="18" charset="0"/>
                            </a:rPr>
                          </m:ctrlPr>
                        </m:dPr>
                        <m:e>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𝑠</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 </m:t>
                          </m:r>
                          <m:sSubSup>
                            <m:sSubSupPr>
                              <m:ctrlPr>
                                <a:rPr lang="en-US" altLang="ja-JP" i="1" dirty="0">
                                  <a:solidFill>
                                    <a:srgbClr val="7030A0"/>
                                  </a:solidFill>
                                  <a:latin typeface="Cambria Math" panose="02040503050406030204" pitchFamily="18" charset="0"/>
                                </a:rPr>
                              </m:ctrlPr>
                            </m:sSubSupPr>
                            <m:e>
                              <m:r>
                                <m:rPr>
                                  <m:sty m:val="p"/>
                                </m:rPr>
                                <a:rPr lang="en-US" altLang="ja-JP" i="1" dirty="0">
                                  <a:solidFill>
                                    <a:srgbClr val="7030A0"/>
                                  </a:solidFill>
                                  <a:latin typeface="Cambria Math" panose="02040503050406030204" pitchFamily="18" charset="0"/>
                                </a:rPr>
                                <m:t>σ</m:t>
                              </m:r>
                            </m:e>
                            <m:sub>
                              <m:r>
                                <a:rPr lang="en-US" altLang="ja-JP" i="1" dirty="0">
                                  <a:solidFill>
                                    <a:srgbClr val="7030A0"/>
                                  </a:solidFill>
                                  <a:latin typeface="Cambria Math" panose="02040503050406030204" pitchFamily="18" charset="0"/>
                                </a:rPr>
                                <m:t>𝑖</m:t>
                              </m:r>
                            </m:sub>
                            <m:sup>
                              <m:r>
                                <a:rPr lang="en-US" altLang="ja-JP" i="1" dirty="0">
                                  <a:solidFill>
                                    <a:srgbClr val="7030A0"/>
                                  </a:solidFill>
                                  <a:latin typeface="Cambria Math" panose="02040503050406030204" pitchFamily="18" charset="0"/>
                                </a:rPr>
                                <m:t>𝑜</m:t>
                              </m:r>
                            </m:sup>
                          </m:sSubSup>
                          <m:r>
                            <a:rPr lang="en-US" altLang="ja-JP" i="1" dirty="0">
                              <a:solidFill>
                                <a:srgbClr val="7030A0"/>
                              </a:solidFill>
                              <a:latin typeface="Cambria Math" panose="02040503050406030204" pitchFamily="18" charset="0"/>
                            </a:rPr>
                            <m:t>,</m:t>
                          </m:r>
                          <m:sSup>
                            <m:sSupPr>
                              <m:ctrlPr>
                                <a:rPr lang="en-US" altLang="ja-JP" i="1" dirty="0">
                                  <a:solidFill>
                                    <a:srgbClr val="7030A0"/>
                                  </a:solidFill>
                                  <a:latin typeface="Cambria Math" panose="02040503050406030204" pitchFamily="18" charset="0"/>
                                </a:rPr>
                              </m:ctrlPr>
                            </m:sSupPr>
                            <m:e>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𝑠</m:t>
                                  </m:r>
                                </m:e>
                                <m:sub>
                                  <m:r>
                                    <a:rPr lang="en-US" altLang="ja-JP" i="1" dirty="0">
                                      <a:solidFill>
                                        <a:srgbClr val="7030A0"/>
                                      </a:solidFill>
                                      <a:latin typeface="Cambria Math" panose="02040503050406030204" pitchFamily="18" charset="0"/>
                                    </a:rPr>
                                    <m:t>𝑖</m:t>
                                  </m:r>
                                </m:sub>
                              </m:sSub>
                            </m:e>
                            <m:sup>
                              <m:r>
                                <a:rPr lang="en-US" altLang="ja-JP" i="1" dirty="0">
                                  <a:solidFill>
                                    <a:srgbClr val="7030A0"/>
                                  </a:solidFill>
                                  <a:latin typeface="Cambria Math" panose="02040503050406030204" pitchFamily="18" charset="0"/>
                                </a:rPr>
                                <m:t>′</m:t>
                              </m:r>
                            </m:sup>
                          </m:sSup>
                        </m:e>
                      </m:d>
                    </m:oMath>
                  </m:oMathPara>
                </a14:m>
                <a:endParaRPr kumimoji="1" lang="en-US" altLang="ja-JP" sz="2400" dirty="0" smtClean="0">
                  <a:solidFill>
                    <a:srgbClr val="7030A0"/>
                  </a:solidFill>
                </a:endParaRPr>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9165287" y="1892415"/>
                <a:ext cx="1805923" cy="385105"/>
              </a:xfrm>
              <a:prstGeom prst="rect">
                <a:avLst/>
              </a:prstGeom>
              <a:blipFill>
                <a:blip r:embed="rId5"/>
                <a:stretch>
                  <a:fillRect b="-15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テキスト ボックス 120"/>
              <p:cNvSpPr txBox="1"/>
              <p:nvPr/>
            </p:nvSpPr>
            <p:spPr>
              <a:xfrm>
                <a:off x="6982954" y="1893087"/>
                <a:ext cx="1805923" cy="38375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smtClean="0">
                              <a:solidFill>
                                <a:srgbClr val="0070C0"/>
                              </a:solidFill>
                              <a:latin typeface="Cambria Math" panose="02040503050406030204" pitchFamily="18" charset="0"/>
                            </a:rPr>
                          </m:ctrlPr>
                        </m:sSubSupPr>
                        <m:e>
                          <m:r>
                            <a:rPr lang="en-US" altLang="ja-JP" i="1" dirty="0">
                              <a:solidFill>
                                <a:srgbClr val="0070C0"/>
                              </a:solidFill>
                              <a:latin typeface="Cambria Math" panose="02040503050406030204" pitchFamily="18" charset="0"/>
                            </a:rPr>
                            <m:t>𝑅</m:t>
                          </m:r>
                        </m:e>
                        <m:sub>
                          <m:r>
                            <a:rPr lang="en-US" altLang="ja-JP" i="1" dirty="0">
                              <a:solidFill>
                                <a:srgbClr val="0070C0"/>
                              </a:solidFill>
                              <a:latin typeface="Cambria Math" panose="02040503050406030204" pitchFamily="18" charset="0"/>
                            </a:rPr>
                            <m:t>𝑖</m:t>
                          </m:r>
                        </m:sub>
                        <m:sup>
                          <m:r>
                            <a:rPr lang="en-US" altLang="ja-JP" i="1" dirty="0">
                              <a:solidFill>
                                <a:srgbClr val="0070C0"/>
                              </a:solidFill>
                              <a:latin typeface="Cambria Math" panose="02040503050406030204" pitchFamily="18" charset="0"/>
                            </a:rPr>
                            <m:t>1</m:t>
                          </m:r>
                        </m:sup>
                      </m:sSubSup>
                      <m:d>
                        <m:dPr>
                          <m:ctrlPr>
                            <a:rPr lang="en-US" altLang="ja-JP" i="1" dirty="0">
                              <a:solidFill>
                                <a:srgbClr val="0070C0"/>
                              </a:solidFill>
                              <a:latin typeface="Cambria Math" panose="02040503050406030204" pitchFamily="18" charset="0"/>
                            </a:rPr>
                          </m:ctrlPr>
                        </m:dPr>
                        <m:e>
                          <m:sSub>
                            <m:sSubPr>
                              <m:ctrlPr>
                                <a:rPr lang="en-US" altLang="ja-JP" i="1" dirty="0">
                                  <a:solidFill>
                                    <a:srgbClr val="0070C0"/>
                                  </a:solidFill>
                                  <a:latin typeface="Cambria Math" panose="02040503050406030204" pitchFamily="18" charset="0"/>
                                </a:rPr>
                              </m:ctrlPr>
                            </m:sSubPr>
                            <m:e>
                              <m:r>
                                <a:rPr lang="en-US" altLang="ja-JP" i="1" dirty="0">
                                  <a:solidFill>
                                    <a:srgbClr val="0070C0"/>
                                  </a:solidFill>
                                  <a:latin typeface="Cambria Math" panose="02040503050406030204" pitchFamily="18" charset="0"/>
                                </a:rPr>
                                <m:t>𝑠</m:t>
                              </m:r>
                            </m:e>
                            <m:sub>
                              <m:r>
                                <a:rPr lang="en-US" altLang="ja-JP" i="1" dirty="0">
                                  <a:solidFill>
                                    <a:srgbClr val="0070C0"/>
                                  </a:solidFill>
                                  <a:latin typeface="Cambria Math" panose="02040503050406030204" pitchFamily="18" charset="0"/>
                                </a:rPr>
                                <m:t>𝑖</m:t>
                              </m:r>
                            </m:sub>
                          </m:sSub>
                          <m:r>
                            <a:rPr lang="en-US" altLang="ja-JP" i="1" dirty="0">
                              <a:solidFill>
                                <a:srgbClr val="0070C0"/>
                              </a:solidFill>
                              <a:latin typeface="Cambria Math" panose="02040503050406030204" pitchFamily="18" charset="0"/>
                            </a:rPr>
                            <m:t>,</m:t>
                          </m:r>
                          <m:sSub>
                            <m:sSubPr>
                              <m:ctrlPr>
                                <a:rPr lang="en-US" altLang="ja-JP" i="1" dirty="0">
                                  <a:solidFill>
                                    <a:srgbClr val="0070C0"/>
                                  </a:solidFill>
                                  <a:latin typeface="Cambria Math" panose="02040503050406030204" pitchFamily="18" charset="0"/>
                                </a:rPr>
                              </m:ctrlPr>
                            </m:sSubPr>
                            <m:e>
                              <m:r>
                                <m:rPr>
                                  <m:sty m:val="p"/>
                                </m:rPr>
                                <a:rPr lang="en-US" altLang="ja-JP" i="1" dirty="0">
                                  <a:solidFill>
                                    <a:srgbClr val="0070C0"/>
                                  </a:solidFill>
                                  <a:latin typeface="Cambria Math" panose="02040503050406030204" pitchFamily="18" charset="0"/>
                                </a:rPr>
                                <m:t>π</m:t>
                              </m:r>
                            </m:e>
                            <m:sub>
                              <m:r>
                                <a:rPr lang="en-US" altLang="ja-JP" i="1" dirty="0">
                                  <a:solidFill>
                                    <a:srgbClr val="0070C0"/>
                                  </a:solidFill>
                                  <a:latin typeface="Cambria Math" panose="02040503050406030204" pitchFamily="18" charset="0"/>
                                </a:rPr>
                                <m:t>𝑖</m:t>
                              </m:r>
                            </m:sub>
                          </m:sSub>
                          <m:r>
                            <a:rPr lang="en-US" altLang="ja-JP" i="1" dirty="0">
                              <a:solidFill>
                                <a:srgbClr val="0070C0"/>
                              </a:solidFill>
                              <a:latin typeface="Cambria Math" panose="02040503050406030204" pitchFamily="18" charset="0"/>
                            </a:rPr>
                            <m:t> </m:t>
                          </m:r>
                        </m:e>
                      </m:d>
                    </m:oMath>
                  </m:oMathPara>
                </a14:m>
                <a:endParaRPr kumimoji="1" lang="en-US" altLang="ja-JP" sz="2400" dirty="0" smtClean="0">
                  <a:solidFill>
                    <a:srgbClr val="ED7D31"/>
                  </a:solidFill>
                </a:endParaRPr>
              </a:p>
            </p:txBody>
          </p:sp>
        </mc:Choice>
        <mc:Fallback xmlns="">
          <p:sp>
            <p:nvSpPr>
              <p:cNvPr id="121" name="テキスト ボックス 120"/>
              <p:cNvSpPr txBox="1">
                <a:spLocks noRot="1" noChangeAspect="1" noMove="1" noResize="1" noEditPoints="1" noAdjustHandles="1" noChangeArrowheads="1" noChangeShapeType="1" noTextEdit="1"/>
              </p:cNvSpPr>
              <p:nvPr/>
            </p:nvSpPr>
            <p:spPr>
              <a:xfrm>
                <a:off x="6982954" y="1893087"/>
                <a:ext cx="1805923" cy="383759"/>
              </a:xfrm>
              <a:prstGeom prst="rect">
                <a:avLst/>
              </a:prstGeom>
              <a:blipFill>
                <a:blip r:embed="rId6"/>
                <a:stretch>
                  <a:fillRect b="-4839"/>
                </a:stretch>
              </a:blipFill>
            </p:spPr>
            <p:txBody>
              <a:bodyPr/>
              <a:lstStyle/>
              <a:p>
                <a:r>
                  <a:rPr lang="ja-JP" altLang="en-US">
                    <a:noFill/>
                  </a:rPr>
                  <a:t> </a:t>
                </a:r>
              </a:p>
            </p:txBody>
          </p:sp>
        </mc:Fallback>
      </mc:AlternateContent>
      <p:sp>
        <p:nvSpPr>
          <p:cNvPr id="196" name="楕円 195"/>
          <p:cNvSpPr/>
          <p:nvPr/>
        </p:nvSpPr>
        <p:spPr>
          <a:xfrm>
            <a:off x="7283261" y="3295846"/>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7" name="楕円 196"/>
          <p:cNvSpPr/>
          <p:nvPr/>
        </p:nvSpPr>
        <p:spPr>
          <a:xfrm>
            <a:off x="10857041" y="3381673"/>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8" name="楕円 197"/>
          <p:cNvSpPr/>
          <p:nvPr/>
        </p:nvSpPr>
        <p:spPr>
          <a:xfrm>
            <a:off x="10857041" y="4406723"/>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9" name="楕円 198"/>
          <p:cNvSpPr/>
          <p:nvPr/>
        </p:nvSpPr>
        <p:spPr>
          <a:xfrm>
            <a:off x="10857041" y="2226775"/>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0" name="正方形/長方形 199"/>
          <p:cNvSpPr/>
          <p:nvPr/>
        </p:nvSpPr>
        <p:spPr>
          <a:xfrm>
            <a:off x="8845361" y="2421768"/>
            <a:ext cx="266700" cy="2667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00B050"/>
              </a:solidFill>
            </a:endParaRPr>
          </a:p>
        </p:txBody>
      </p:sp>
      <p:cxnSp>
        <p:nvCxnSpPr>
          <p:cNvPr id="201" name="直線矢印コネクタ 200"/>
          <p:cNvCxnSpPr>
            <a:stCxn id="196" idx="7"/>
            <a:endCxn id="200" idx="1"/>
          </p:cNvCxnSpPr>
          <p:nvPr/>
        </p:nvCxnSpPr>
        <p:spPr>
          <a:xfrm flipV="1">
            <a:off x="7829603" y="2555118"/>
            <a:ext cx="1015758" cy="834466"/>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02" name="直線矢印コネクタ 201"/>
          <p:cNvCxnSpPr>
            <a:stCxn id="200" idx="3"/>
            <a:endCxn id="199" idx="2"/>
          </p:cNvCxnSpPr>
          <p:nvPr/>
        </p:nvCxnSpPr>
        <p:spPr>
          <a:xfrm flipV="1">
            <a:off x="9112061" y="2546815"/>
            <a:ext cx="1744980" cy="8303"/>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03" name="直線矢印コネクタ 202"/>
          <p:cNvCxnSpPr>
            <a:stCxn id="200" idx="3"/>
            <a:endCxn id="197" idx="2"/>
          </p:cNvCxnSpPr>
          <p:nvPr/>
        </p:nvCxnSpPr>
        <p:spPr>
          <a:xfrm>
            <a:off x="9112061" y="2555118"/>
            <a:ext cx="1744980" cy="1146595"/>
          </a:xfrm>
          <a:prstGeom prst="straightConnector1">
            <a:avLst/>
          </a:prstGeom>
          <a:ln>
            <a:solidFill>
              <a:schemeClr val="bg1">
                <a:lumMod val="65000"/>
              </a:schemeClr>
            </a:solidFill>
            <a:prstDash val="sysDash"/>
            <a:tailEnd type="triangle"/>
          </a:ln>
        </p:spPr>
        <p:style>
          <a:lnRef idx="3">
            <a:schemeClr val="dk1"/>
          </a:lnRef>
          <a:fillRef idx="0">
            <a:schemeClr val="dk1"/>
          </a:fillRef>
          <a:effectRef idx="2">
            <a:schemeClr val="dk1"/>
          </a:effectRef>
          <a:fontRef idx="minor">
            <a:schemeClr val="tx1"/>
          </a:fontRef>
        </p:style>
      </p:cxnSp>
      <p:sp>
        <p:nvSpPr>
          <p:cNvPr id="204" name="正方形/長方形 203"/>
          <p:cNvSpPr/>
          <p:nvPr/>
        </p:nvSpPr>
        <p:spPr>
          <a:xfrm>
            <a:off x="8845361" y="3858706"/>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05" name="直線矢印コネクタ 204"/>
          <p:cNvCxnSpPr>
            <a:stCxn id="204" idx="3"/>
            <a:endCxn id="197" idx="2"/>
          </p:cNvCxnSpPr>
          <p:nvPr/>
        </p:nvCxnSpPr>
        <p:spPr>
          <a:xfrm flipV="1">
            <a:off x="9112061" y="3701713"/>
            <a:ext cx="1744980" cy="290343"/>
          </a:xfrm>
          <a:prstGeom prst="straightConnector1">
            <a:avLst/>
          </a:prstGeom>
          <a:ln>
            <a:solidFill>
              <a:schemeClr val="bg1">
                <a:lumMod val="65000"/>
              </a:schemeClr>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206" name="直線矢印コネクタ 205"/>
          <p:cNvCxnSpPr>
            <a:stCxn id="204" idx="3"/>
            <a:endCxn id="198" idx="2"/>
          </p:cNvCxnSpPr>
          <p:nvPr/>
        </p:nvCxnSpPr>
        <p:spPr>
          <a:xfrm>
            <a:off x="9112061" y="3992056"/>
            <a:ext cx="1744980" cy="734707"/>
          </a:xfrm>
          <a:prstGeom prst="straightConnector1">
            <a:avLst/>
          </a:prstGeom>
          <a:ln>
            <a:solidFill>
              <a:schemeClr val="bg1">
                <a:lumMod val="65000"/>
              </a:schemeClr>
            </a:solidFill>
            <a:prstDash val="sysDash"/>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07" name="テキスト ボックス 206"/>
              <p:cNvSpPr txBox="1"/>
              <p:nvPr/>
            </p:nvSpPr>
            <p:spPr>
              <a:xfrm>
                <a:off x="7851208" y="2519141"/>
                <a:ext cx="1210962" cy="3703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a:latin typeface="Cambria Math" panose="02040503050406030204" pitchFamily="18" charset="0"/>
                            </a:rPr>
                          </m:ctrlPr>
                        </m:sSubSupPr>
                        <m:e>
                          <m:r>
                            <m:rPr>
                              <m:sty m:val="p"/>
                            </m:rPr>
                            <a:rPr lang="en-US" altLang="ja-JP" i="1" dirty="0">
                              <a:latin typeface="Cambria Math" panose="02040503050406030204" pitchFamily="18" charset="0"/>
                            </a:rPr>
                            <m:t>σ</m:t>
                          </m:r>
                        </m:e>
                        <m:sub>
                          <m:r>
                            <a:rPr lang="en-US" altLang="ja-JP" i="1" dirty="0">
                              <a:latin typeface="Cambria Math" panose="02040503050406030204" pitchFamily="18" charset="0"/>
                            </a:rPr>
                            <m:t>𝑖</m:t>
                          </m:r>
                        </m:sub>
                        <m:sup>
                          <m:r>
                            <a:rPr lang="en-US" altLang="ja-JP" i="1" dirty="0">
                              <a:latin typeface="Cambria Math" panose="02040503050406030204" pitchFamily="18" charset="0"/>
                            </a:rPr>
                            <m:t>𝑜</m:t>
                          </m:r>
                        </m:sup>
                      </m:sSubSup>
                    </m:oMath>
                  </m:oMathPara>
                </a14:m>
                <a:endParaRPr lang="ja-JP" altLang="en-US" dirty="0"/>
              </a:p>
            </p:txBody>
          </p:sp>
        </mc:Choice>
        <mc:Fallback xmlns="">
          <p:sp>
            <p:nvSpPr>
              <p:cNvPr id="207" name="テキスト ボックス 206"/>
              <p:cNvSpPr txBox="1">
                <a:spLocks noRot="1" noChangeAspect="1" noMove="1" noResize="1" noEditPoints="1" noAdjustHandles="1" noChangeArrowheads="1" noChangeShapeType="1" noTextEdit="1"/>
              </p:cNvSpPr>
              <p:nvPr/>
            </p:nvSpPr>
            <p:spPr>
              <a:xfrm>
                <a:off x="7851208" y="2519141"/>
                <a:ext cx="1210962" cy="370358"/>
              </a:xfrm>
              <a:prstGeom prst="rect">
                <a:avLst/>
              </a:prstGeom>
              <a:blipFill>
                <a:blip r:embed="rId7"/>
                <a:stretch>
                  <a:fillRect b="-3279"/>
                </a:stretch>
              </a:blipFill>
            </p:spPr>
            <p:txBody>
              <a:bodyPr/>
              <a:lstStyle/>
              <a:p>
                <a:r>
                  <a:rPr lang="ja-JP" altLang="en-US">
                    <a:noFill/>
                  </a:rPr>
                  <a:t> </a:t>
                </a:r>
              </a:p>
            </p:txBody>
          </p:sp>
        </mc:Fallback>
      </mc:AlternateContent>
      <p:cxnSp>
        <p:nvCxnSpPr>
          <p:cNvPr id="208" name="直線矢印コネクタ 207"/>
          <p:cNvCxnSpPr>
            <a:stCxn id="121" idx="2"/>
            <a:endCxn id="224" idx="1"/>
          </p:cNvCxnSpPr>
          <p:nvPr/>
        </p:nvCxnSpPr>
        <p:spPr>
          <a:xfrm>
            <a:off x="7885916" y="2276846"/>
            <a:ext cx="300908" cy="606027"/>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209" name="直線矢印コネクタ 208"/>
          <p:cNvCxnSpPr/>
          <p:nvPr/>
        </p:nvCxnSpPr>
        <p:spPr>
          <a:xfrm>
            <a:off x="10037982" y="2244987"/>
            <a:ext cx="0" cy="246564"/>
          </a:xfrm>
          <a:prstGeom prst="straightConnector1">
            <a:avLst/>
          </a:prstGeom>
          <a:ln>
            <a:solidFill>
              <a:srgbClr val="7030A0"/>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210" name="正方形/長方形 209"/>
              <p:cNvSpPr/>
              <p:nvPr/>
            </p:nvSpPr>
            <p:spPr>
              <a:xfrm>
                <a:off x="10986341" y="1875655"/>
                <a:ext cx="4956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i="1" dirty="0" smtClean="0">
                              <a:solidFill>
                                <a:schemeClr val="tx1"/>
                              </a:solidFill>
                              <a:latin typeface="Cambria Math" panose="02040503050406030204" pitchFamily="18" charset="0"/>
                            </a:rPr>
                          </m:ctrlPr>
                        </m:sSupPr>
                        <m:e>
                          <m:sSub>
                            <m:sSubPr>
                              <m:ctrlPr>
                                <a:rPr lang="en-US" altLang="ja-JP" i="1" dirty="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𝑠</m:t>
                              </m:r>
                            </m:e>
                            <m:sub>
                              <m:r>
                                <a:rPr lang="en-US" altLang="ja-JP" i="1" dirty="0">
                                  <a:solidFill>
                                    <a:schemeClr val="tx1"/>
                                  </a:solidFill>
                                  <a:latin typeface="Cambria Math" panose="02040503050406030204" pitchFamily="18" charset="0"/>
                                </a:rPr>
                                <m:t>𝑖</m:t>
                              </m:r>
                            </m:sub>
                          </m:sSub>
                        </m:e>
                        <m:sup>
                          <m:r>
                            <a:rPr lang="en-US" altLang="ja-JP" i="1" dirty="0">
                              <a:solidFill>
                                <a:schemeClr val="tx1"/>
                              </a:solidFill>
                              <a:latin typeface="Cambria Math" panose="02040503050406030204" pitchFamily="18" charset="0"/>
                            </a:rPr>
                            <m:t>′</m:t>
                          </m:r>
                        </m:sup>
                      </m:sSup>
                    </m:oMath>
                  </m:oMathPara>
                </a14:m>
                <a:endParaRPr lang="ja-JP" altLang="en-US" dirty="0">
                  <a:solidFill>
                    <a:schemeClr val="tx1"/>
                  </a:solidFill>
                </a:endParaRPr>
              </a:p>
            </p:txBody>
          </p:sp>
        </mc:Choice>
        <mc:Fallback xmlns="">
          <p:sp>
            <p:nvSpPr>
              <p:cNvPr id="210" name="正方形/長方形 209"/>
              <p:cNvSpPr>
                <a:spLocks noRot="1" noChangeAspect="1" noMove="1" noResize="1" noEditPoints="1" noAdjustHandles="1" noChangeArrowheads="1" noChangeShapeType="1" noTextEdit="1"/>
              </p:cNvSpPr>
              <p:nvPr/>
            </p:nvSpPr>
            <p:spPr>
              <a:xfrm>
                <a:off x="10986341" y="1875655"/>
                <a:ext cx="495649" cy="369332"/>
              </a:xfrm>
              <a:prstGeom prst="rect">
                <a:avLst/>
              </a:prstGeom>
              <a:blipFill>
                <a:blip r:embed="rId8"/>
                <a:stretch>
                  <a:fillRect b="-1667"/>
                </a:stretch>
              </a:blipFill>
            </p:spPr>
            <p:txBody>
              <a:bodyPr/>
              <a:lstStyle/>
              <a:p>
                <a:r>
                  <a:rPr lang="ja-JP" altLang="en-US">
                    <a:noFill/>
                  </a:rPr>
                  <a:t> </a:t>
                </a:r>
              </a:p>
            </p:txBody>
          </p:sp>
        </mc:Fallback>
      </mc:AlternateContent>
      <p:cxnSp>
        <p:nvCxnSpPr>
          <p:cNvPr id="211" name="直線矢印コネクタ 210"/>
          <p:cNvCxnSpPr>
            <a:stCxn id="204" idx="3"/>
            <a:endCxn id="199" idx="2"/>
          </p:cNvCxnSpPr>
          <p:nvPr/>
        </p:nvCxnSpPr>
        <p:spPr>
          <a:xfrm flipV="1">
            <a:off x="9112061" y="2546815"/>
            <a:ext cx="1744980" cy="1445241"/>
          </a:xfrm>
          <a:prstGeom prst="straightConnector1">
            <a:avLst/>
          </a:prstGeom>
          <a:ln>
            <a:solidFill>
              <a:srgbClr val="7030A0"/>
            </a:solidFill>
            <a:tailEnd type="triangle"/>
          </a:ln>
        </p:spPr>
        <p:style>
          <a:lnRef idx="3">
            <a:schemeClr val="accent6"/>
          </a:lnRef>
          <a:fillRef idx="0">
            <a:schemeClr val="accent6"/>
          </a:fillRef>
          <a:effectRef idx="2">
            <a:schemeClr val="accent6"/>
          </a:effectRef>
          <a:fontRef idx="minor">
            <a:schemeClr val="tx1"/>
          </a:fontRef>
        </p:style>
      </p:cxnSp>
      <p:cxnSp>
        <p:nvCxnSpPr>
          <p:cNvPr id="212" name="直線矢印コネクタ 211"/>
          <p:cNvCxnSpPr>
            <a:stCxn id="196" idx="6"/>
            <a:endCxn id="204" idx="1"/>
          </p:cNvCxnSpPr>
          <p:nvPr/>
        </p:nvCxnSpPr>
        <p:spPr>
          <a:xfrm>
            <a:off x="7923341" y="3615886"/>
            <a:ext cx="922020" cy="376170"/>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13" name="正方形/長方形 212"/>
          <p:cNvSpPr/>
          <p:nvPr/>
        </p:nvSpPr>
        <p:spPr>
          <a:xfrm>
            <a:off x="8845052" y="4765084"/>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14" name="直線矢印コネクタ 213"/>
          <p:cNvCxnSpPr>
            <a:stCxn id="196" idx="5"/>
            <a:endCxn id="213" idx="1"/>
          </p:cNvCxnSpPr>
          <p:nvPr/>
        </p:nvCxnSpPr>
        <p:spPr>
          <a:xfrm>
            <a:off x="7829603" y="3842188"/>
            <a:ext cx="1015449" cy="1056246"/>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15" name="直線矢印コネクタ 214"/>
          <p:cNvCxnSpPr>
            <a:stCxn id="213" idx="3"/>
            <a:endCxn id="199" idx="2"/>
          </p:cNvCxnSpPr>
          <p:nvPr/>
        </p:nvCxnSpPr>
        <p:spPr>
          <a:xfrm flipV="1">
            <a:off x="9111752" y="2546815"/>
            <a:ext cx="1745289" cy="2351619"/>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16" name="テキスト ボックス 215"/>
              <p:cNvSpPr txBox="1"/>
              <p:nvPr/>
            </p:nvSpPr>
            <p:spPr>
              <a:xfrm>
                <a:off x="7413109" y="4435740"/>
                <a:ext cx="2117125" cy="307777"/>
              </a:xfrm>
              <a:prstGeom prst="rect">
                <a:avLst/>
              </a:prstGeom>
              <a:noFill/>
            </p:spPr>
            <p:txBody>
              <a:bodyPr wrap="square" rtlCol="0">
                <a:spAutoFit/>
              </a:bodyPr>
              <a:lstStyle/>
              <a:p>
                <a:r>
                  <a:rPr kumimoji="1" lang="en-US" altLang="ja-JP" sz="1400" dirty="0" smtClean="0"/>
                  <a:t>Banned by </a:t>
                </a:r>
                <a14:m>
                  <m:oMath xmlns:m="http://schemas.openxmlformats.org/officeDocument/2006/math">
                    <m:sSub>
                      <m:sSubPr>
                        <m:ctrlPr>
                          <a:rPr lang="en-US" altLang="ja-JP" sz="1400" i="1" dirty="0" smtClean="0">
                            <a:solidFill>
                              <a:schemeClr val="tx1"/>
                            </a:solidFill>
                            <a:latin typeface="Cambria Math" panose="02040503050406030204" pitchFamily="18" charset="0"/>
                          </a:rPr>
                        </m:ctrlPr>
                      </m:sSubPr>
                      <m:e>
                        <m:r>
                          <m:rPr>
                            <m:sty m:val="p"/>
                          </m:rPr>
                          <a:rPr lang="en-US" altLang="ja-JP" sz="1400" i="1" dirty="0">
                            <a:solidFill>
                              <a:schemeClr val="tx1"/>
                            </a:solidFill>
                            <a:latin typeface="Cambria Math" panose="02040503050406030204" pitchFamily="18" charset="0"/>
                          </a:rPr>
                          <m:t>π</m:t>
                        </m:r>
                      </m:e>
                      <m:sub>
                        <m:r>
                          <a:rPr lang="en-US" altLang="ja-JP" sz="1400" i="1" dirty="0">
                            <a:solidFill>
                              <a:schemeClr val="tx1"/>
                            </a:solidFill>
                            <a:latin typeface="Cambria Math" panose="02040503050406030204" pitchFamily="18" charset="0"/>
                          </a:rPr>
                          <m:t>𝑖</m:t>
                        </m:r>
                      </m:sub>
                    </m:sSub>
                  </m:oMath>
                </a14:m>
                <a:endParaRPr kumimoji="1" lang="ja-JP" altLang="en-US" sz="1400" dirty="0"/>
              </a:p>
            </p:txBody>
          </p:sp>
        </mc:Choice>
        <mc:Fallback xmlns="">
          <p:sp>
            <p:nvSpPr>
              <p:cNvPr id="216" name="テキスト ボックス 215"/>
              <p:cNvSpPr txBox="1">
                <a:spLocks noRot="1" noChangeAspect="1" noMove="1" noResize="1" noEditPoints="1" noAdjustHandles="1" noChangeArrowheads="1" noChangeShapeType="1" noTextEdit="1"/>
              </p:cNvSpPr>
              <p:nvPr/>
            </p:nvSpPr>
            <p:spPr>
              <a:xfrm>
                <a:off x="7413109" y="4435740"/>
                <a:ext cx="2117125" cy="307777"/>
              </a:xfrm>
              <a:prstGeom prst="rect">
                <a:avLst/>
              </a:prstGeom>
              <a:blipFill>
                <a:blip r:embed="rId9"/>
                <a:stretch>
                  <a:fillRect l="-865"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正方形/長方形 216"/>
              <p:cNvSpPr/>
              <p:nvPr/>
            </p:nvSpPr>
            <p:spPr>
              <a:xfrm>
                <a:off x="8176054" y="3229365"/>
                <a:ext cx="1440779" cy="369332"/>
              </a:xfrm>
              <a:prstGeom prst="rect">
                <a:avLst/>
              </a:prstGeom>
            </p:spPr>
            <p:txBody>
              <a:bodyPr wrap="none">
                <a:spAutoFit/>
              </a:bodyPr>
              <a:lstStyle/>
              <a:p>
                <a14:m>
                  <m:oMath xmlns:m="http://schemas.openxmlformats.org/officeDocument/2006/math">
                    <m:sSubSup>
                      <m:sSubSupPr>
                        <m:ctrlPr>
                          <a:rPr lang="en-US" altLang="ja-JP" sz="1400" i="1" dirty="0" smtClean="0">
                            <a:solidFill>
                              <a:srgbClr val="7030A0"/>
                            </a:solidFill>
                            <a:latin typeface="Cambria Math" panose="02040503050406030204" pitchFamily="18" charset="0"/>
                          </a:rPr>
                        </m:ctrlPr>
                      </m:sSubSupPr>
                      <m:e>
                        <m:r>
                          <m:rPr>
                            <m:sty m:val="p"/>
                          </m:rPr>
                          <a:rPr lang="en-US" altLang="ja-JP" sz="1400" i="1" dirty="0">
                            <a:solidFill>
                              <a:srgbClr val="7030A0"/>
                            </a:solidFill>
                            <a:latin typeface="Cambria Math" panose="02040503050406030204" pitchFamily="18" charset="0"/>
                          </a:rPr>
                          <m:t>σ</m:t>
                        </m:r>
                      </m:e>
                      <m:sub>
                        <m:r>
                          <a:rPr lang="en-US" altLang="ja-JP" sz="1400" i="1" dirty="0">
                            <a:solidFill>
                              <a:srgbClr val="7030A0"/>
                            </a:solidFill>
                            <a:latin typeface="Cambria Math" panose="02040503050406030204" pitchFamily="18" charset="0"/>
                          </a:rPr>
                          <m:t>𝑖</m:t>
                        </m:r>
                      </m:sub>
                      <m:sup>
                        <m:r>
                          <a:rPr lang="en-US" altLang="ja-JP" sz="1400" i="1" dirty="0">
                            <a:solidFill>
                              <a:srgbClr val="7030A0"/>
                            </a:solidFill>
                            <a:latin typeface="Cambria Math" panose="02040503050406030204" pitchFamily="18" charset="0"/>
                          </a:rPr>
                          <m:t>𝑜</m:t>
                        </m:r>
                      </m:sup>
                    </m:sSubSup>
                    <m:r>
                      <a:rPr lang="en-US" altLang="ja-JP" sz="1400" i="1" dirty="0" smtClean="0">
                        <a:solidFill>
                          <a:srgbClr val="7030A0"/>
                        </a:solidFill>
                        <a:latin typeface="Cambria Math" panose="02040503050406030204" pitchFamily="18" charset="0"/>
                        <a:ea typeface="Cambria Math" panose="02040503050406030204" pitchFamily="18" charset="0"/>
                      </a:rPr>
                      <m:t>∈</m:t>
                    </m:r>
                    <m:sSub>
                      <m:sSubPr>
                        <m:ctrlPr>
                          <a:rPr lang="en-US" altLang="ja-JP" sz="1400" i="1" dirty="0">
                            <a:solidFill>
                              <a:srgbClr val="7030A0"/>
                            </a:solidFill>
                            <a:latin typeface="Cambria Math" panose="02040503050406030204" pitchFamily="18" charset="0"/>
                          </a:rPr>
                        </m:ctrlPr>
                      </m:sSubPr>
                      <m:e>
                        <m:r>
                          <a:rPr lang="en-US" altLang="ja-JP" sz="1400" i="1" dirty="0">
                            <a:solidFill>
                              <a:srgbClr val="7030A0"/>
                            </a:solidFill>
                            <a:latin typeface="Cambria Math" panose="02040503050406030204" pitchFamily="18" charset="0"/>
                          </a:rPr>
                          <m:t>𝐹</m:t>
                        </m:r>
                      </m:e>
                      <m:sub>
                        <m:r>
                          <a:rPr lang="en-US" altLang="ja-JP" sz="1400" i="1" dirty="0">
                            <a:solidFill>
                              <a:srgbClr val="7030A0"/>
                            </a:solidFill>
                            <a:latin typeface="Cambria Math" panose="02040503050406030204" pitchFamily="18" charset="0"/>
                          </a:rPr>
                          <m:t>𝑖</m:t>
                        </m:r>
                      </m:sub>
                    </m:sSub>
                    <m:r>
                      <a:rPr lang="en-US" altLang="ja-JP" sz="1400" i="1" dirty="0">
                        <a:solidFill>
                          <a:srgbClr val="7030A0"/>
                        </a:solidFill>
                        <a:latin typeface="Cambria Math" panose="02040503050406030204" pitchFamily="18" charset="0"/>
                      </a:rPr>
                      <m:t>(</m:t>
                    </m:r>
                    <m:sSub>
                      <m:sSubPr>
                        <m:ctrlPr>
                          <a:rPr lang="en-US" altLang="ja-JP" sz="1400" i="1" dirty="0">
                            <a:solidFill>
                              <a:srgbClr val="7030A0"/>
                            </a:solidFill>
                            <a:latin typeface="Cambria Math" panose="02040503050406030204" pitchFamily="18" charset="0"/>
                          </a:rPr>
                        </m:ctrlPr>
                      </m:sSubPr>
                      <m:e>
                        <m:r>
                          <a:rPr lang="en-US" altLang="ja-JP" sz="1400" i="1" dirty="0">
                            <a:solidFill>
                              <a:srgbClr val="7030A0"/>
                            </a:solidFill>
                            <a:latin typeface="Cambria Math" panose="02040503050406030204" pitchFamily="18" charset="0"/>
                          </a:rPr>
                          <m:t>𝑠</m:t>
                        </m:r>
                      </m:e>
                      <m:sub>
                        <m:r>
                          <a:rPr lang="en-US" altLang="ja-JP" sz="1400" i="1" dirty="0">
                            <a:solidFill>
                              <a:srgbClr val="7030A0"/>
                            </a:solidFill>
                            <a:latin typeface="Cambria Math" panose="02040503050406030204" pitchFamily="18" charset="0"/>
                          </a:rPr>
                          <m:t>𝑖</m:t>
                        </m:r>
                      </m:sub>
                    </m:sSub>
                    <m:r>
                      <a:rPr lang="en-US" altLang="ja-JP" sz="1400" i="1" dirty="0">
                        <a:solidFill>
                          <a:srgbClr val="7030A0"/>
                        </a:solidFill>
                        <a:latin typeface="Cambria Math" panose="02040503050406030204" pitchFamily="18" charset="0"/>
                      </a:rPr>
                      <m:t>)</m:t>
                    </m:r>
                  </m:oMath>
                </a14:m>
                <a:r>
                  <a:rPr lang="ja-JP" altLang="en-US" dirty="0">
                    <a:solidFill>
                      <a:srgbClr val="7030A0"/>
                    </a:solidFill>
                  </a:rPr>
                  <a:t>∩</a:t>
                </a:r>
                <a14:m>
                  <m:oMath xmlns:m="http://schemas.openxmlformats.org/officeDocument/2006/math">
                    <m:sSubSup>
                      <m:sSubSupPr>
                        <m:ctrlPr>
                          <a:rPr lang="en-US" altLang="ja-JP" sz="1400" i="1" dirty="0">
                            <a:solidFill>
                              <a:srgbClr val="7030A0"/>
                            </a:solidFill>
                            <a:latin typeface="Cambria Math" panose="02040503050406030204" pitchFamily="18" charset="0"/>
                          </a:rPr>
                        </m:ctrlPr>
                      </m:sSubSupPr>
                      <m:e>
                        <m:r>
                          <m:rPr>
                            <m:sty m:val="p"/>
                          </m:rPr>
                          <a:rPr lang="en-US" altLang="ja-JP" sz="1400" i="1" dirty="0">
                            <a:solidFill>
                              <a:srgbClr val="7030A0"/>
                            </a:solidFill>
                            <a:latin typeface="Cambria Math" panose="02040503050406030204" pitchFamily="18" charset="0"/>
                          </a:rPr>
                          <m:t>Σ</m:t>
                        </m:r>
                      </m:e>
                      <m:sub>
                        <m:r>
                          <a:rPr lang="en-US" altLang="ja-JP" sz="1400" i="1" dirty="0">
                            <a:solidFill>
                              <a:srgbClr val="7030A0"/>
                            </a:solidFill>
                            <a:latin typeface="Cambria Math" panose="02040503050406030204" pitchFamily="18" charset="0"/>
                          </a:rPr>
                          <m:t>𝑖</m:t>
                        </m:r>
                      </m:sub>
                      <m:sup>
                        <m:r>
                          <a:rPr lang="en-US" altLang="ja-JP" sz="1400" i="1" dirty="0">
                            <a:solidFill>
                              <a:srgbClr val="7030A0"/>
                            </a:solidFill>
                            <a:latin typeface="Cambria Math" panose="02040503050406030204" pitchFamily="18" charset="0"/>
                          </a:rPr>
                          <m:t>𝑜</m:t>
                        </m:r>
                      </m:sup>
                    </m:sSubSup>
                  </m:oMath>
                </a14:m>
                <a:endParaRPr lang="ja-JP" altLang="en-US" sz="1400" dirty="0">
                  <a:solidFill>
                    <a:srgbClr val="7030A0"/>
                  </a:solidFill>
                </a:endParaRPr>
              </a:p>
            </p:txBody>
          </p:sp>
        </mc:Choice>
        <mc:Fallback xmlns="">
          <p:sp>
            <p:nvSpPr>
              <p:cNvPr id="217" name="正方形/長方形 216"/>
              <p:cNvSpPr>
                <a:spLocks noRot="1" noChangeAspect="1" noMove="1" noResize="1" noEditPoints="1" noAdjustHandles="1" noChangeArrowheads="1" noChangeShapeType="1" noTextEdit="1"/>
              </p:cNvSpPr>
              <p:nvPr/>
            </p:nvSpPr>
            <p:spPr>
              <a:xfrm>
                <a:off x="8176054" y="3229365"/>
                <a:ext cx="1440779" cy="369332"/>
              </a:xfrm>
              <a:prstGeom prst="rect">
                <a:avLst/>
              </a:prstGeom>
              <a:blipFill>
                <a:blip r:embed="rId10"/>
                <a:stretch>
                  <a:fillRect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正方形/長方形 217"/>
              <p:cNvSpPr/>
              <p:nvPr/>
            </p:nvSpPr>
            <p:spPr>
              <a:xfrm>
                <a:off x="7373607" y="4757962"/>
                <a:ext cx="1409938" cy="3170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400" i="1" dirty="0" smtClean="0">
                              <a:solidFill>
                                <a:schemeClr val="tx1"/>
                              </a:solidFill>
                              <a:latin typeface="Cambria Math" panose="02040503050406030204" pitchFamily="18" charset="0"/>
                            </a:rPr>
                          </m:ctrlPr>
                        </m:sSubSupPr>
                        <m:e>
                          <m:r>
                            <m:rPr>
                              <m:sty m:val="p"/>
                            </m:rPr>
                            <a:rPr lang="en-US" altLang="ja-JP" sz="1400" i="1" dirty="0">
                              <a:solidFill>
                                <a:schemeClr val="tx1"/>
                              </a:solidFill>
                              <a:latin typeface="Cambria Math" panose="02040503050406030204" pitchFamily="18" charset="0"/>
                            </a:rPr>
                            <m:t>σ</m:t>
                          </m:r>
                        </m:e>
                        <m:sub>
                          <m:r>
                            <a:rPr lang="en-US" altLang="ja-JP" sz="1400" i="1" dirty="0">
                              <a:solidFill>
                                <a:schemeClr val="tx1"/>
                              </a:solidFill>
                              <a:latin typeface="Cambria Math" panose="02040503050406030204" pitchFamily="18" charset="0"/>
                            </a:rPr>
                            <m:t>𝑖</m:t>
                          </m:r>
                        </m:sub>
                        <m:sup>
                          <m:r>
                            <a:rPr lang="en-US" altLang="ja-JP" sz="1400" i="1" dirty="0">
                              <a:solidFill>
                                <a:schemeClr val="tx1"/>
                              </a:solidFill>
                              <a:latin typeface="Cambria Math" panose="02040503050406030204" pitchFamily="18" charset="0"/>
                            </a:rPr>
                            <m:t>𝑜</m:t>
                          </m:r>
                        </m:sup>
                      </m:sSubSup>
                      <m:r>
                        <m:rPr>
                          <m:nor/>
                        </m:rPr>
                        <a:rPr lang="ja-JP" altLang="en-US" sz="1400">
                          <a:solidFill>
                            <a:schemeClr val="tx1"/>
                          </a:solidFill>
                        </a:rPr>
                        <m:t>∉</m:t>
                      </m:r>
                      <m:sSub>
                        <m:sSubPr>
                          <m:ctrlPr>
                            <a:rPr lang="en-US" altLang="ja-JP" sz="1400" i="1" dirty="0">
                              <a:solidFill>
                                <a:schemeClr val="tx1"/>
                              </a:solidFill>
                              <a:latin typeface="Cambria Math" panose="02040503050406030204" pitchFamily="18" charset="0"/>
                            </a:rPr>
                          </m:ctrlPr>
                        </m:sSubPr>
                        <m:e>
                          <m:r>
                            <a:rPr lang="en-US" altLang="ja-JP" sz="1400" i="1" dirty="0">
                              <a:solidFill>
                                <a:schemeClr val="tx1"/>
                              </a:solidFill>
                              <a:latin typeface="Cambria Math" panose="02040503050406030204" pitchFamily="18" charset="0"/>
                            </a:rPr>
                            <m:t>𝐹</m:t>
                          </m:r>
                        </m:e>
                        <m:sub>
                          <m:r>
                            <a:rPr lang="en-US" altLang="ja-JP" sz="1400" i="1" dirty="0">
                              <a:solidFill>
                                <a:schemeClr val="tx1"/>
                              </a:solidFill>
                              <a:latin typeface="Cambria Math" panose="02040503050406030204" pitchFamily="18" charset="0"/>
                            </a:rPr>
                            <m:t>𝑖</m:t>
                          </m:r>
                        </m:sub>
                      </m:sSub>
                      <m:r>
                        <a:rPr lang="en-US" altLang="ja-JP" sz="1400" i="1" dirty="0">
                          <a:solidFill>
                            <a:schemeClr val="tx1"/>
                          </a:solidFill>
                          <a:latin typeface="Cambria Math" panose="02040503050406030204" pitchFamily="18" charset="0"/>
                        </a:rPr>
                        <m:t>(</m:t>
                      </m:r>
                      <m:sSub>
                        <m:sSubPr>
                          <m:ctrlPr>
                            <a:rPr lang="en-US" altLang="ja-JP" sz="1400" i="1" dirty="0">
                              <a:solidFill>
                                <a:schemeClr val="tx1"/>
                              </a:solidFill>
                              <a:latin typeface="Cambria Math" panose="02040503050406030204" pitchFamily="18" charset="0"/>
                            </a:rPr>
                          </m:ctrlPr>
                        </m:sSubPr>
                        <m:e>
                          <m:r>
                            <a:rPr lang="en-US" altLang="ja-JP" sz="1400" i="1" dirty="0">
                              <a:solidFill>
                                <a:schemeClr val="tx1"/>
                              </a:solidFill>
                              <a:latin typeface="Cambria Math" panose="02040503050406030204" pitchFamily="18" charset="0"/>
                            </a:rPr>
                            <m:t>𝑠</m:t>
                          </m:r>
                        </m:e>
                        <m:sub>
                          <m:r>
                            <a:rPr lang="en-US" altLang="ja-JP" sz="1400" i="1" dirty="0">
                              <a:solidFill>
                                <a:schemeClr val="tx1"/>
                              </a:solidFill>
                              <a:latin typeface="Cambria Math" panose="02040503050406030204" pitchFamily="18" charset="0"/>
                            </a:rPr>
                            <m:t>𝑖</m:t>
                          </m:r>
                        </m:sub>
                      </m:sSub>
                      <m:r>
                        <a:rPr lang="en-US" altLang="ja-JP" sz="1400" i="1" dirty="0">
                          <a:solidFill>
                            <a:schemeClr val="tx1"/>
                          </a:solidFill>
                          <a:latin typeface="Cambria Math" panose="02040503050406030204" pitchFamily="18" charset="0"/>
                        </a:rPr>
                        <m:t>)</m:t>
                      </m:r>
                      <m:r>
                        <m:rPr>
                          <m:nor/>
                        </m:rPr>
                        <a:rPr lang="ja-JP" altLang="en-US" sz="1400" dirty="0" smtClean="0">
                          <a:solidFill>
                            <a:schemeClr val="tx1"/>
                          </a:solidFill>
                        </a:rPr>
                        <m:t>∩</m:t>
                      </m:r>
                      <m:sSubSup>
                        <m:sSubSupPr>
                          <m:ctrlPr>
                            <a:rPr lang="en-US" altLang="ja-JP" sz="1400" i="1" dirty="0">
                              <a:solidFill>
                                <a:schemeClr val="tx1"/>
                              </a:solidFill>
                              <a:latin typeface="Cambria Math" panose="02040503050406030204" pitchFamily="18" charset="0"/>
                            </a:rPr>
                          </m:ctrlPr>
                        </m:sSubSupPr>
                        <m:e>
                          <m:r>
                            <m:rPr>
                              <m:sty m:val="p"/>
                            </m:rPr>
                            <a:rPr lang="en-US" altLang="ja-JP" sz="1400" i="1" dirty="0">
                              <a:solidFill>
                                <a:schemeClr val="tx1"/>
                              </a:solidFill>
                              <a:latin typeface="Cambria Math" panose="02040503050406030204" pitchFamily="18" charset="0"/>
                            </a:rPr>
                            <m:t>Σ</m:t>
                          </m:r>
                        </m:e>
                        <m:sub>
                          <m:r>
                            <a:rPr lang="en-US" altLang="ja-JP" sz="1400" i="1" dirty="0">
                              <a:solidFill>
                                <a:schemeClr val="tx1"/>
                              </a:solidFill>
                              <a:latin typeface="Cambria Math" panose="02040503050406030204" pitchFamily="18" charset="0"/>
                            </a:rPr>
                            <m:t>𝑖</m:t>
                          </m:r>
                        </m:sub>
                        <m:sup>
                          <m:r>
                            <a:rPr lang="en-US" altLang="ja-JP" sz="1400" i="1" dirty="0">
                              <a:solidFill>
                                <a:schemeClr val="tx1"/>
                              </a:solidFill>
                              <a:latin typeface="Cambria Math" panose="02040503050406030204" pitchFamily="18" charset="0"/>
                            </a:rPr>
                            <m:t>𝑜</m:t>
                          </m:r>
                        </m:sup>
                      </m:sSubSup>
                    </m:oMath>
                  </m:oMathPara>
                </a14:m>
                <a:endParaRPr lang="ja-JP" altLang="en-US" sz="1400" dirty="0">
                  <a:solidFill>
                    <a:schemeClr val="tx1"/>
                  </a:solidFill>
                </a:endParaRPr>
              </a:p>
            </p:txBody>
          </p:sp>
        </mc:Choice>
        <mc:Fallback xmlns="">
          <p:sp>
            <p:nvSpPr>
              <p:cNvPr id="218" name="正方形/長方形 217"/>
              <p:cNvSpPr>
                <a:spLocks noRot="1" noChangeAspect="1" noMove="1" noResize="1" noEditPoints="1" noAdjustHandles="1" noChangeArrowheads="1" noChangeShapeType="1" noTextEdit="1"/>
              </p:cNvSpPr>
              <p:nvPr/>
            </p:nvSpPr>
            <p:spPr>
              <a:xfrm>
                <a:off x="7373607" y="4757962"/>
                <a:ext cx="1409938" cy="317074"/>
              </a:xfrm>
              <a:prstGeom prst="rect">
                <a:avLst/>
              </a:prstGeom>
              <a:blipFill>
                <a:blip r:embed="rId11"/>
                <a:stretch>
                  <a:fillRect b="-3846"/>
                </a:stretch>
              </a:blipFill>
            </p:spPr>
            <p:txBody>
              <a:bodyPr/>
              <a:lstStyle/>
              <a:p>
                <a:r>
                  <a:rPr lang="ja-JP" altLang="en-US">
                    <a:noFill/>
                  </a:rPr>
                  <a:t> </a:t>
                </a:r>
              </a:p>
            </p:txBody>
          </p:sp>
        </mc:Fallback>
      </mc:AlternateContent>
      <p:sp>
        <p:nvSpPr>
          <p:cNvPr id="220" name="正方形/長方形 219"/>
          <p:cNvSpPr/>
          <p:nvPr/>
        </p:nvSpPr>
        <p:spPr>
          <a:xfrm>
            <a:off x="7189795" y="1729947"/>
            <a:ext cx="4505586" cy="3459892"/>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xmlns:a14="http://schemas.microsoft.com/office/drawing/2010/main">
        <mc:Choice Requires="a14">
          <p:sp>
            <p:nvSpPr>
              <p:cNvPr id="221" name="テキスト ボックス 220"/>
              <p:cNvSpPr txBox="1"/>
              <p:nvPr/>
            </p:nvSpPr>
            <p:spPr>
              <a:xfrm>
                <a:off x="6864778" y="1398427"/>
                <a:ext cx="2117125" cy="369332"/>
              </a:xfrm>
              <a:prstGeom prst="rect">
                <a:avLst/>
              </a:prstGeom>
              <a:noFill/>
            </p:spPr>
            <p:txBody>
              <a:bodyPr wrap="square" rtlCol="0">
                <a:spAutoFit/>
              </a:bodyPr>
              <a:lstStyle/>
              <a:p>
                <a:pPr algn="ct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𝑆𝑉</m:t>
                        </m:r>
                      </m:e>
                      <m:sub>
                        <m:r>
                          <a:rPr lang="en-US" altLang="ja-JP" i="1" dirty="0">
                            <a:latin typeface="Cambria Math" panose="02040503050406030204" pitchFamily="18" charset="0"/>
                          </a:rPr>
                          <m:t>𝑖</m:t>
                        </m:r>
                      </m:sub>
                    </m:sSub>
                    <m:r>
                      <m:rPr>
                        <m:nor/>
                      </m:rPr>
                      <a:rPr lang="en-US" altLang="ja-JP" dirty="0"/>
                      <m:t> </m:t>
                    </m:r>
                    <m:r>
                      <m:rPr>
                        <m:nor/>
                      </m:rPr>
                      <a:rPr lang="en-US" altLang="ja-JP" dirty="0"/>
                      <m:t>selects</m:t>
                    </m:r>
                    <m:r>
                      <m:rPr>
                        <m:nor/>
                      </m:rPr>
                      <a:rPr lang="en-US" altLang="ja-JP" dirty="0"/>
                      <m:t> </m:t>
                    </m:r>
                    <m:sSub>
                      <m:sSubPr>
                        <m:ctrlPr>
                          <a:rPr lang="en-US" altLang="ja-JP" i="1" dirty="0">
                            <a:latin typeface="Cambria Math" panose="02040503050406030204" pitchFamily="18" charset="0"/>
                          </a:rPr>
                        </m:ctrlPr>
                      </m:sSubPr>
                      <m:e>
                        <m:r>
                          <m:rPr>
                            <m:sty m:val="p"/>
                          </m:rPr>
                          <a:rPr lang="en-US" altLang="ja-JP" i="1" dirty="0">
                            <a:latin typeface="Cambria Math" panose="02040503050406030204" pitchFamily="18" charset="0"/>
                          </a:rPr>
                          <m:t>π</m:t>
                        </m:r>
                      </m:e>
                      <m:sub>
                        <m:r>
                          <a:rPr lang="en-US" altLang="ja-JP" i="1" dirty="0">
                            <a:latin typeface="Cambria Math" panose="02040503050406030204" pitchFamily="18" charset="0"/>
                          </a:rPr>
                          <m:t>𝑖</m:t>
                        </m:r>
                      </m:sub>
                    </m:sSub>
                  </m:oMath>
                </a14:m>
                <a:r>
                  <a:rPr kumimoji="1" lang="en-US" altLang="ja-JP" dirty="0" smtClean="0">
                    <a:solidFill>
                      <a:schemeClr val="tx1"/>
                    </a:solidFill>
                  </a:rPr>
                  <a:t>:</a:t>
                </a:r>
                <a:endParaRPr kumimoji="1" lang="ja-JP" altLang="en-US" dirty="0">
                  <a:solidFill>
                    <a:schemeClr val="tx1"/>
                  </a:solidFill>
                </a:endParaRPr>
              </a:p>
            </p:txBody>
          </p:sp>
        </mc:Choice>
        <mc:Fallback xmlns="">
          <p:sp>
            <p:nvSpPr>
              <p:cNvPr id="221" name="テキスト ボックス 220"/>
              <p:cNvSpPr txBox="1">
                <a:spLocks noRot="1" noChangeAspect="1" noMove="1" noResize="1" noEditPoints="1" noAdjustHandles="1" noChangeArrowheads="1" noChangeShapeType="1" noTextEdit="1"/>
              </p:cNvSpPr>
              <p:nvPr/>
            </p:nvSpPr>
            <p:spPr>
              <a:xfrm>
                <a:off x="6864778" y="1398427"/>
                <a:ext cx="2117125" cy="369332"/>
              </a:xfrm>
              <a:prstGeom prst="rect">
                <a:avLst/>
              </a:prstGeom>
              <a:blipFill>
                <a:blip r:embed="rId12"/>
                <a:stretch>
                  <a:fillRect t="-6557" b="-26230"/>
                </a:stretch>
              </a:blipFill>
            </p:spPr>
            <p:txBody>
              <a:bodyPr/>
              <a:lstStyle/>
              <a:p>
                <a:r>
                  <a:rPr lang="ja-JP" altLang="en-US">
                    <a:noFill/>
                  </a:rPr>
                  <a:t> </a:t>
                </a:r>
              </a:p>
            </p:txBody>
          </p:sp>
        </mc:Fallback>
      </mc:AlternateContent>
      <p:sp>
        <p:nvSpPr>
          <p:cNvPr id="222" name="禁止 221"/>
          <p:cNvSpPr/>
          <p:nvPr/>
        </p:nvSpPr>
        <p:spPr>
          <a:xfrm>
            <a:off x="7923032" y="3976716"/>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3" name="ドーナツ 222"/>
          <p:cNvSpPr/>
          <p:nvPr/>
        </p:nvSpPr>
        <p:spPr>
          <a:xfrm>
            <a:off x="8198478" y="3640333"/>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ドーナツ 223"/>
          <p:cNvSpPr/>
          <p:nvPr/>
        </p:nvSpPr>
        <p:spPr>
          <a:xfrm>
            <a:off x="8131123" y="2827172"/>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27" name="直線矢印コネクタ 226"/>
          <p:cNvCxnSpPr>
            <a:stCxn id="121" idx="2"/>
            <a:endCxn id="223" idx="1"/>
          </p:cNvCxnSpPr>
          <p:nvPr/>
        </p:nvCxnSpPr>
        <p:spPr>
          <a:xfrm>
            <a:off x="7885916" y="2276846"/>
            <a:ext cx="368263" cy="1419188"/>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231" name="直線矢印コネクタ 230"/>
          <p:cNvCxnSpPr>
            <a:stCxn id="121" idx="2"/>
            <a:endCxn id="222" idx="0"/>
          </p:cNvCxnSpPr>
          <p:nvPr/>
        </p:nvCxnSpPr>
        <p:spPr>
          <a:xfrm>
            <a:off x="7885916" y="2276846"/>
            <a:ext cx="235376" cy="1699870"/>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36" name="テキスト ボックス 235"/>
              <p:cNvSpPr txBox="1"/>
              <p:nvPr/>
            </p:nvSpPr>
            <p:spPr>
              <a:xfrm>
                <a:off x="7015690" y="2933137"/>
                <a:ext cx="1210962"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dirty="0" smtClean="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𝑠</m:t>
                          </m:r>
                        </m:e>
                        <m:sub>
                          <m:r>
                            <a:rPr lang="en-US" altLang="ja-JP" i="1" dirty="0">
                              <a:solidFill>
                                <a:schemeClr val="tx1"/>
                              </a:solidFill>
                              <a:latin typeface="Cambria Math" panose="02040503050406030204" pitchFamily="18" charset="0"/>
                            </a:rPr>
                            <m:t>𝑖</m:t>
                          </m:r>
                        </m:sub>
                      </m:sSub>
                    </m:oMath>
                  </m:oMathPara>
                </a14:m>
                <a:endParaRPr kumimoji="1" lang="ja-JP" altLang="en-US" dirty="0">
                  <a:solidFill>
                    <a:schemeClr val="tx1"/>
                  </a:solidFill>
                </a:endParaRPr>
              </a:p>
            </p:txBody>
          </p:sp>
        </mc:Choice>
        <mc:Fallback xmlns="">
          <p:sp>
            <p:nvSpPr>
              <p:cNvPr id="236" name="テキスト ボックス 235"/>
              <p:cNvSpPr txBox="1">
                <a:spLocks noRot="1" noChangeAspect="1" noMove="1" noResize="1" noEditPoints="1" noAdjustHandles="1" noChangeArrowheads="1" noChangeShapeType="1" noTextEdit="1"/>
              </p:cNvSpPr>
              <p:nvPr/>
            </p:nvSpPr>
            <p:spPr>
              <a:xfrm>
                <a:off x="7015690" y="2933137"/>
                <a:ext cx="1210962" cy="369332"/>
              </a:xfrm>
              <a:prstGeom prst="rect">
                <a:avLst/>
              </a:prstGeom>
              <a:blipFill>
                <a:blip r:embed="rId1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4238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フローチャート: 代替処理 68"/>
          <p:cNvSpPr/>
          <p:nvPr/>
        </p:nvSpPr>
        <p:spPr>
          <a:xfrm>
            <a:off x="6671571" y="1870367"/>
            <a:ext cx="5073401" cy="2903333"/>
          </a:xfrm>
          <a:prstGeom prst="flowChartAlternateProcess">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3222"/>
            <a:ext cx="10515600" cy="1325563"/>
          </a:xfrm>
        </p:spPr>
        <p:txBody>
          <a:bodyPr>
            <a:noAutofit/>
          </a:bodyPr>
          <a:lstStyle/>
          <a:p>
            <a:r>
              <a:rPr lang="en-US" altLang="ja-JP" sz="3200" dirty="0" smtClean="0"/>
              <a:t>Bellman optimal equation</a:t>
            </a:r>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8" name="コンテンツ プレースホルダー 2"/>
              <p:cNvSpPr txBox="1">
                <a:spLocks/>
              </p:cNvSpPr>
              <p:nvPr/>
            </p:nvSpPr>
            <p:spPr>
              <a:xfrm>
                <a:off x="937055" y="2542902"/>
                <a:ext cx="7249324" cy="5031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sSubSup>
                        <m:sSubSupPr>
                          <m:ctrlPr>
                            <a:rPr lang="en-US" altLang="ja-JP" sz="1400" i="1" dirty="0" smtClean="0">
                              <a:latin typeface="Cambria Math" panose="02040503050406030204" pitchFamily="18" charset="0"/>
                            </a:rPr>
                          </m:ctrlPr>
                        </m:sSubSup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m:t>
                          </m:r>
                        </m:sup>
                      </m:sSubSup>
                      <m:d>
                        <m:dPr>
                          <m:ctrlPr>
                            <a:rPr lang="en-US" altLang="ja-JP" sz="1400" b="0" i="1" dirty="0" smtClean="0">
                              <a:latin typeface="Cambria Math" panose="02040503050406030204" pitchFamily="18" charset="0"/>
                            </a:rPr>
                          </m:ctrlPr>
                        </m:dPr>
                        <m:e>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r>
                            <a:rPr lang="en-US" altLang="ja-JP" sz="1400" b="0" i="1" dirty="0" smtClean="0">
                              <a:latin typeface="Cambria Math" panose="02040503050406030204" pitchFamily="18" charset="0"/>
                            </a:rPr>
                            <m:t>,</m:t>
                          </m:r>
                          <m:sSub>
                            <m:sSubPr>
                              <m:ctrlPr>
                                <a:rPr lang="en-US" altLang="ja-JP" sz="1400" i="1" dirty="0" smtClean="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b="0" i="1" dirty="0" smtClean="0">
                                  <a:latin typeface="Cambria Math" panose="02040503050406030204" pitchFamily="18" charset="0"/>
                                </a:rPr>
                                <m:t>𝑖</m:t>
                              </m:r>
                            </m:sub>
                          </m:sSub>
                        </m:e>
                      </m:d>
                      <m:r>
                        <a:rPr lang="en-US" altLang="ja-JP" sz="1400" i="1" dirty="0">
                          <a:latin typeface="Cambria Math" panose="02040503050406030204" pitchFamily="18" charset="0"/>
                        </a:rPr>
                        <m:t>=</m:t>
                      </m:r>
                      <m:sSubSup>
                        <m:sSubSupPr>
                          <m:ctrlPr>
                            <a:rPr lang="en-US" altLang="ja-JP" sz="1400" b="0" i="1" dirty="0" smtClean="0">
                              <a:latin typeface="Cambria Math" panose="02040503050406030204" pitchFamily="18" charset="0"/>
                            </a:rPr>
                          </m:ctrlPr>
                        </m:sSubSupPr>
                        <m:e>
                          <m:r>
                            <a:rPr lang="en-US" altLang="ja-JP" sz="1400" b="0" i="1" dirty="0" smtClean="0">
                              <a:latin typeface="Cambria Math" panose="02040503050406030204" pitchFamily="18" charset="0"/>
                            </a:rPr>
                            <m:t>𝑅</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1</m:t>
                          </m:r>
                        </m:sup>
                      </m:sSubSup>
                      <m:d>
                        <m:dPr>
                          <m:ctrlPr>
                            <a:rPr lang="en-US" altLang="ja-JP" sz="1400" i="1" dirty="0" smtClean="0">
                              <a:latin typeface="Cambria Math" panose="02040503050406030204" pitchFamily="18" charset="0"/>
                            </a:rPr>
                          </m:ctrlPr>
                        </m:dPr>
                        <m:e>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r>
                            <a:rPr lang="en-US" altLang="ja-JP" sz="1400" b="0" i="1" dirty="0" smtClean="0">
                              <a:latin typeface="Cambria Math" panose="02040503050406030204" pitchFamily="18" charset="0"/>
                            </a:rPr>
                            <m:t>,</m:t>
                          </m:r>
                          <m:sSub>
                            <m:sSubPr>
                              <m:ctrlPr>
                                <a:rPr lang="en-US" altLang="ja-JP" sz="1400" i="1" dirty="0" smtClean="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b="0" i="1" dirty="0" smtClean="0">
                                  <a:latin typeface="Cambria Math" panose="02040503050406030204" pitchFamily="18" charset="0"/>
                                </a:rPr>
                                <m:t>𝑖</m:t>
                              </m:r>
                            </m:sub>
                          </m:sSub>
                          <m:r>
                            <a:rPr lang="en-US" altLang="ja-JP" sz="1400" i="1" dirty="0" smtClean="0">
                              <a:latin typeface="Cambria Math" panose="02040503050406030204" pitchFamily="18" charset="0"/>
                            </a:rPr>
                            <m:t> </m:t>
                          </m:r>
                        </m:e>
                      </m:d>
                      <m:r>
                        <a:rPr lang="en-US" altLang="ja-JP" sz="1400" b="0" i="1" dirty="0" smtClean="0">
                          <a:latin typeface="Cambria Math" panose="02040503050406030204" pitchFamily="18" charset="0"/>
                        </a:rPr>
                        <m:t>+</m:t>
                      </m:r>
                      <m:nary>
                        <m:naryPr>
                          <m:chr m:val="∑"/>
                          <m:ctrlPr>
                            <a:rPr lang="en-US" altLang="ja-JP" sz="1400" i="1" dirty="0" smtClean="0">
                              <a:latin typeface="Cambria Math" panose="02040503050406030204" pitchFamily="18" charset="0"/>
                            </a:rPr>
                          </m:ctrlPr>
                        </m:naryPr>
                        <m:sub>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b="0" i="1" dirty="0" smtClean="0">
                                  <a:latin typeface="Cambria Math" panose="02040503050406030204" pitchFamily="18" charset="0"/>
                                </a:rPr>
                                <m:t>𝑖</m:t>
                              </m:r>
                            </m:sub>
                          </m:sSub>
                          <m:nary>
                            <m:naryPr>
                              <m:chr m:val="⋂"/>
                              <m:subHide m:val="on"/>
                              <m:supHide m:val="on"/>
                              <m:ctrlPr>
                                <a:rPr lang="en-US" altLang="ja-JP" sz="1400" b="0" i="1" dirty="0" smtClean="0">
                                  <a:latin typeface="Cambria Math" panose="02040503050406030204" pitchFamily="18" charset="0"/>
                                </a:rPr>
                              </m:ctrlPr>
                            </m:naryPr>
                            <m:sub/>
                            <m:sup/>
                            <m:e>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e>
                          </m:nary>
                        </m:sub>
                        <m:sup/>
                        <m:e>
                          <m:f>
                            <m:fPr>
                              <m:ctrlPr>
                                <a:rPr lang="en-US" altLang="ja-JP" sz="1400" b="0" i="1" dirty="0" smtClean="0">
                                  <a:latin typeface="Cambria Math" panose="02040503050406030204" pitchFamily="18" charset="0"/>
                                </a:rPr>
                              </m:ctrlPr>
                            </m:fPr>
                            <m:num>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𝜂</m:t>
                                  </m:r>
                                </m:e>
                                <m:sub>
                                  <m:r>
                                    <a:rPr lang="en-US" altLang="ja-JP" sz="1400" b="0" i="1" dirty="0" smtClean="0">
                                      <a:latin typeface="Cambria Math" panose="02040503050406030204" pitchFamily="18" charset="0"/>
                                    </a:rPr>
                                    <m:t>𝑖</m:t>
                                  </m:r>
                                </m:sub>
                              </m:sSub>
                              <m:d>
                                <m:dPr>
                                  <m:ctrlPr>
                                    <a:rPr lang="en-US" altLang="ja-JP" sz="1400" b="0" i="1" dirty="0" smtClean="0">
                                      <a:latin typeface="Cambria Math" panose="02040503050406030204" pitchFamily="18" charset="0"/>
                                    </a:rPr>
                                  </m:ctrlPr>
                                </m:dPr>
                                <m:e>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r>
                                    <a:rPr lang="en-US" altLang="ja-JP" sz="1400" b="0" i="1" dirty="0" smtClean="0">
                                      <a:latin typeface="Cambria Math" panose="02040503050406030204" pitchFamily="18" charset="0"/>
                                    </a:rPr>
                                    <m:t>,</m:t>
                                  </m:r>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e>
                              </m:d>
                            </m:num>
                            <m:den>
                              <m:nary>
                                <m:naryPr>
                                  <m:chr m:val="∑"/>
                                  <m:ctrlPr>
                                    <a:rPr lang="en-US" altLang="ja-JP" sz="1400" i="1" dirty="0" smtClean="0">
                                      <a:latin typeface="Cambria Math" panose="02040503050406030204" pitchFamily="18" charset="0"/>
                                    </a:rPr>
                                  </m:ctrlPr>
                                </m:naryPr>
                                <m:sub>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b="0" i="1" dirty="0" smtClean="0">
                                          <a:latin typeface="Cambria Math" panose="02040503050406030204" pitchFamily="18" charset="0"/>
                                        </a:rPr>
                                        <m:t>𝑖</m:t>
                                      </m:r>
                                    </m:sub>
                                  </m:sSub>
                                  <m:nary>
                                    <m:naryPr>
                                      <m:chr m:val="⋂"/>
                                      <m:subHide m:val="on"/>
                                      <m:supHide m:val="on"/>
                                      <m:ctrlPr>
                                        <a:rPr lang="en-US" altLang="ja-JP" sz="1400" b="0" i="1" dirty="0" smtClean="0">
                                          <a:latin typeface="Cambria Math" panose="02040503050406030204" pitchFamily="18" charset="0"/>
                                        </a:rPr>
                                      </m:ctrlPr>
                                    </m:naryPr>
                                    <m:sub/>
                                    <m:sup/>
                                    <m:e>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e>
                                  </m:nary>
                                </m:sub>
                                <m:sup/>
                                <m:e>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𝜂</m:t>
                                      </m:r>
                                    </m:e>
                                    <m:sub>
                                      <m:r>
                                        <a:rPr lang="en-US" altLang="ja-JP" sz="1400" b="0" i="1" dirty="0" smtClean="0">
                                          <a:latin typeface="Cambria Math" panose="02040503050406030204" pitchFamily="18" charset="0"/>
                                        </a:rPr>
                                        <m:t>𝑖</m:t>
                                      </m:r>
                                    </m:sub>
                                  </m:sSub>
                                  <m:d>
                                    <m:dPr>
                                      <m:ctrlPr>
                                        <a:rPr lang="en-US" altLang="ja-JP" sz="1400" b="0" i="1" dirty="0" smtClean="0">
                                          <a:latin typeface="Cambria Math" panose="02040503050406030204" pitchFamily="18" charset="0"/>
                                        </a:rPr>
                                      </m:ctrlPr>
                                    </m:dPr>
                                    <m:e>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r>
                                        <a:rPr lang="en-US" altLang="ja-JP" sz="1400" b="0" i="1" dirty="0" smtClean="0">
                                          <a:latin typeface="Cambria Math" panose="02040503050406030204" pitchFamily="18" charset="0"/>
                                        </a:rPr>
                                        <m:t>,</m:t>
                                      </m:r>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e>
                                  </m:d>
                                </m:e>
                              </m:nary>
                            </m:den>
                          </m:f>
                          <m:sSubSup>
                            <m:sSubSupPr>
                              <m:ctrlPr>
                                <a:rPr lang="en-US" altLang="ja-JP" sz="1400" b="0" i="1" dirty="0" smtClean="0">
                                  <a:latin typeface="Cambria Math" panose="02040503050406030204" pitchFamily="18" charset="0"/>
                                </a:rPr>
                              </m:ctrlPr>
                            </m:sSubSupPr>
                            <m:e>
                              <m:r>
                                <a:rPr lang="en-US" altLang="ja-JP" sz="1400" b="0" i="1" dirty="0" smtClean="0">
                                  <a:latin typeface="Cambria Math" panose="02040503050406030204" pitchFamily="18" charset="0"/>
                                </a:rPr>
                                <m:t>𝑇</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m:t>
                              </m:r>
                            </m:sup>
                          </m:sSubSup>
                          <m:d>
                            <m:dPr>
                              <m:ctrlPr>
                                <a:rPr lang="en-US" altLang="ja-JP" sz="1400" i="1" dirty="0" smtClean="0">
                                  <a:latin typeface="Cambria Math" panose="02040503050406030204" pitchFamily="18" charset="0"/>
                                </a:rPr>
                              </m:ctrlPr>
                            </m:dPr>
                            <m:e>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𝑠</m:t>
                                  </m:r>
                                </m:e>
                                <m:sub>
                                  <m:r>
                                    <a:rPr lang="en-US" altLang="ja-JP" sz="1400" b="0" i="1" dirty="0" smtClean="0">
                                      <a:latin typeface="Cambria Math" panose="02040503050406030204" pitchFamily="18" charset="0"/>
                                    </a:rPr>
                                    <m:t>𝑖</m:t>
                                  </m:r>
                                </m:sub>
                              </m:sSub>
                              <m:r>
                                <a:rPr lang="en-US" altLang="ja-JP" sz="1400" b="0" i="1" dirty="0" smtClean="0">
                                  <a:latin typeface="Cambria Math" panose="02040503050406030204" pitchFamily="18" charset="0"/>
                                </a:rPr>
                                <m:t>,</m:t>
                              </m:r>
                              <m:sSubSup>
                                <m:sSubSupPr>
                                  <m:ctrlPr>
                                    <a:rPr lang="en-US" altLang="ja-JP" sz="1400" b="0" i="1" dirty="0" smtClean="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up>
                                  <m:r>
                                    <a:rPr lang="en-US" altLang="ja-JP" sz="1400" b="0" i="1" dirty="0" smtClean="0">
                                      <a:latin typeface="Cambria Math" panose="02040503050406030204" pitchFamily="18" charset="0"/>
                                    </a:rPr>
                                    <m:t>𝑜</m:t>
                                  </m:r>
                                </m:sup>
                              </m:sSubSup>
                            </m:e>
                          </m:d>
                        </m:e>
                      </m:nary>
                    </m:oMath>
                  </m:oMathPara>
                </a14:m>
                <a:endParaRPr lang="en-US" altLang="ja-JP" sz="1400" b="0" i="1" dirty="0" smtClean="0">
                  <a:latin typeface="Cambria Math" panose="02040503050406030204" pitchFamily="18" charset="0"/>
                </a:endParaRPr>
              </a:p>
            </p:txBody>
          </p:sp>
        </mc:Choice>
        <mc:Fallback xmlns="">
          <p:sp>
            <p:nvSpPr>
              <p:cNvPr id="38" name="コンテンツ プレースホルダー 2"/>
              <p:cNvSpPr txBox="1">
                <a:spLocks noRot="1" noChangeAspect="1" noMove="1" noResize="1" noEditPoints="1" noAdjustHandles="1" noChangeArrowheads="1" noChangeShapeType="1" noTextEdit="1"/>
              </p:cNvSpPr>
              <p:nvPr/>
            </p:nvSpPr>
            <p:spPr>
              <a:xfrm>
                <a:off x="937055" y="2542902"/>
                <a:ext cx="7249324" cy="5031598"/>
              </a:xfrm>
              <a:prstGeom prst="rect">
                <a:avLst/>
              </a:prstGeom>
              <a:blipFill>
                <a:blip r:embed="rId3"/>
                <a:stretch>
                  <a:fillRect/>
                </a:stretch>
              </a:blipFill>
            </p:spPr>
            <p:txBody>
              <a:bodyPr/>
              <a:lstStyle/>
              <a:p>
                <a:r>
                  <a:rPr lang="ja-JP" altLang="en-US">
                    <a:noFill/>
                  </a:rPr>
                  <a:t> </a:t>
                </a:r>
              </a:p>
            </p:txBody>
          </p:sp>
        </mc:Fallback>
      </mc:AlternateContent>
      <p:sp>
        <p:nvSpPr>
          <p:cNvPr id="47" name="テキスト ボックス 46"/>
          <p:cNvSpPr txBox="1"/>
          <p:nvPr/>
        </p:nvSpPr>
        <p:spPr>
          <a:xfrm>
            <a:off x="1527879" y="4062600"/>
            <a:ext cx="2382005" cy="369332"/>
          </a:xfrm>
          <a:prstGeom prst="rect">
            <a:avLst/>
          </a:prstGeom>
          <a:noFill/>
        </p:spPr>
        <p:txBody>
          <a:bodyPr wrap="square" rtlCol="0">
            <a:spAutoFit/>
          </a:bodyPr>
          <a:lstStyle/>
          <a:p>
            <a:r>
              <a:rPr lang="en-US" altLang="ja-JP" dirty="0" smtClean="0"/>
              <a:t>similar to Q-learning</a:t>
            </a:r>
            <a:endParaRPr kumimoji="1" lang="ja-JP" altLang="en-US" dirty="0"/>
          </a:p>
        </p:txBody>
      </p:sp>
      <p:sp>
        <p:nvSpPr>
          <p:cNvPr id="160" name="正方形/長方形 159"/>
          <p:cNvSpPr/>
          <p:nvPr/>
        </p:nvSpPr>
        <p:spPr>
          <a:xfrm>
            <a:off x="851559" y="2499297"/>
            <a:ext cx="5633143" cy="2074098"/>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52" name="フローチャート: 代替処理 51"/>
          <p:cNvSpPr/>
          <p:nvPr/>
        </p:nvSpPr>
        <p:spPr>
          <a:xfrm>
            <a:off x="6671571" y="4902675"/>
            <a:ext cx="5073401" cy="1185087"/>
          </a:xfrm>
          <a:prstGeom prst="flowChartAlternateProcess">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3" name="正方形/長方形 52"/>
              <p:cNvSpPr/>
              <p:nvPr/>
            </p:nvSpPr>
            <p:spPr>
              <a:xfrm>
                <a:off x="7748168" y="4942389"/>
                <a:ext cx="3928255" cy="634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1200" i="1" dirty="0">
                              <a:latin typeface="Cambria Math" panose="02040503050406030204" pitchFamily="18" charset="0"/>
                            </a:rPr>
                          </m:ctrlPr>
                        </m:sSupPr>
                        <m:e>
                          <m:r>
                            <a:rPr lang="en-US" altLang="ja-JP" sz="1200" i="1" dirty="0">
                              <a:latin typeface="Cambria Math" panose="02040503050406030204" pitchFamily="18" charset="0"/>
                            </a:rPr>
                            <m:t>𝑄</m:t>
                          </m:r>
                        </m:e>
                        <m:sup>
                          <m:r>
                            <a:rPr lang="en-US" altLang="ja-JP" sz="1200" i="1" dirty="0">
                              <a:latin typeface="Cambria Math" panose="02040503050406030204" pitchFamily="18" charset="0"/>
                            </a:rPr>
                            <m:t>∗</m:t>
                          </m:r>
                        </m:sup>
                      </m:sSup>
                      <m:d>
                        <m:dPr>
                          <m:ctrlPr>
                            <a:rPr lang="en-US" altLang="ja-JP" sz="1200" i="1" dirty="0">
                              <a:latin typeface="Cambria Math" panose="02040503050406030204" pitchFamily="18" charset="0"/>
                            </a:rPr>
                          </m:ctrlPr>
                        </m:dPr>
                        <m:e>
                          <m:r>
                            <a:rPr lang="en-US" altLang="ja-JP" sz="1200" i="1" dirty="0">
                              <a:latin typeface="Cambria Math" panose="02040503050406030204" pitchFamily="18" charset="0"/>
                            </a:rPr>
                            <m:t>𝑥</m:t>
                          </m:r>
                          <m:r>
                            <a:rPr lang="en-US" altLang="ja-JP" sz="1200" i="1" dirty="0">
                              <a:latin typeface="Cambria Math" panose="02040503050406030204" pitchFamily="18" charset="0"/>
                            </a:rPr>
                            <m:t>,</m:t>
                          </m:r>
                          <m:r>
                            <a:rPr lang="en-US" altLang="ja-JP" sz="1200" i="1" dirty="0">
                              <a:latin typeface="Cambria Math" panose="02040503050406030204" pitchFamily="18" charset="0"/>
                            </a:rPr>
                            <m:t>𝑎</m:t>
                          </m:r>
                        </m:e>
                      </m:d>
                      <m:r>
                        <a:rPr lang="en-US" altLang="ja-JP" sz="1200" i="1" dirty="0">
                          <a:latin typeface="Cambria Math" panose="02040503050406030204" pitchFamily="18" charset="0"/>
                        </a:rPr>
                        <m:t>=</m:t>
                      </m:r>
                      <m:nary>
                        <m:naryPr>
                          <m:chr m:val="∑"/>
                          <m:ctrlPr>
                            <a:rPr lang="en-US" altLang="ja-JP" sz="1200" i="1" dirty="0">
                              <a:latin typeface="Cambria Math" panose="02040503050406030204" pitchFamily="18" charset="0"/>
                            </a:rPr>
                          </m:ctrlPr>
                        </m:naryPr>
                        <m:sub>
                          <m:sSup>
                            <m:sSupPr>
                              <m:ctrlPr>
                                <a:rPr lang="en-US" altLang="ja-JP" sz="1200" i="1" dirty="0">
                                  <a:latin typeface="Cambria Math" panose="02040503050406030204" pitchFamily="18" charset="0"/>
                                </a:rPr>
                              </m:ctrlPr>
                            </m:sSupPr>
                            <m:e>
                              <m:r>
                                <a:rPr lang="en-US" altLang="ja-JP" sz="1200" i="1" dirty="0">
                                  <a:latin typeface="Cambria Math" panose="02040503050406030204" pitchFamily="18" charset="0"/>
                                </a:rPr>
                                <m:t>𝑥</m:t>
                              </m:r>
                            </m:e>
                            <m:sup>
                              <m:r>
                                <a:rPr lang="en-US" altLang="ja-JP" sz="1200" i="1" dirty="0">
                                  <a:latin typeface="Cambria Math" panose="02040503050406030204" pitchFamily="18" charset="0"/>
                                </a:rPr>
                                <m:t>′</m:t>
                              </m:r>
                            </m:sup>
                          </m:sSup>
                          <m:r>
                            <m:rPr>
                              <m:brk m:alnAt="23"/>
                            </m:rPr>
                            <a:rPr lang="en-US" altLang="ja-JP" sz="1200" i="1" dirty="0">
                              <a:latin typeface="Cambria Math" panose="02040503050406030204" pitchFamily="18" charset="0"/>
                              <a:ea typeface="Cambria Math" panose="02040503050406030204" pitchFamily="18" charset="0"/>
                            </a:rPr>
                            <m:t>∈</m:t>
                          </m:r>
                          <m:r>
                            <a:rPr lang="en-US" altLang="ja-JP" sz="1200" i="1" dirty="0">
                              <a:latin typeface="Cambria Math" panose="02040503050406030204" pitchFamily="18" charset="0"/>
                              <a:ea typeface="Cambria Math" panose="02040503050406030204" pitchFamily="18" charset="0"/>
                            </a:rPr>
                            <m:t>𝑋</m:t>
                          </m:r>
                        </m:sub>
                        <m:sup/>
                        <m:e>
                          <m:r>
                            <a:rPr lang="en-US" altLang="ja-JP" sz="1200" i="1" dirty="0">
                              <a:latin typeface="Cambria Math" panose="02040503050406030204" pitchFamily="18" charset="0"/>
                            </a:rPr>
                            <m:t>𝑃</m:t>
                          </m:r>
                          <m:d>
                            <m:dPr>
                              <m:ctrlPr>
                                <a:rPr lang="en-US" altLang="ja-JP" sz="1200" i="1" dirty="0">
                                  <a:latin typeface="Cambria Math" panose="02040503050406030204" pitchFamily="18" charset="0"/>
                                </a:rPr>
                              </m:ctrlPr>
                            </m:dPr>
                            <m:e>
                              <m:sSup>
                                <m:sSupPr>
                                  <m:ctrlPr>
                                    <a:rPr lang="en-US" altLang="ja-JP" sz="1200" i="1" dirty="0">
                                      <a:latin typeface="Cambria Math" panose="02040503050406030204" pitchFamily="18" charset="0"/>
                                    </a:rPr>
                                  </m:ctrlPr>
                                </m:sSupPr>
                                <m:e>
                                  <m:r>
                                    <a:rPr lang="en-US" altLang="ja-JP" sz="1200" i="1" dirty="0">
                                      <a:latin typeface="Cambria Math" panose="02040503050406030204" pitchFamily="18" charset="0"/>
                                    </a:rPr>
                                    <m:t>𝑥</m:t>
                                  </m:r>
                                </m:e>
                                <m:sup>
                                  <m:r>
                                    <a:rPr lang="en-US" altLang="ja-JP" sz="1200" i="1" dirty="0">
                                      <a:latin typeface="Cambria Math" panose="02040503050406030204" pitchFamily="18" charset="0"/>
                                    </a:rPr>
                                    <m:t>′</m:t>
                                  </m:r>
                                </m:sup>
                              </m:sSup>
                            </m:e>
                            <m:e>
                              <m:r>
                                <a:rPr lang="en-US" altLang="ja-JP" sz="1200" i="1" dirty="0">
                                  <a:latin typeface="Cambria Math" panose="02040503050406030204" pitchFamily="18" charset="0"/>
                                </a:rPr>
                                <m:t>𝑥</m:t>
                              </m:r>
                              <m:r>
                                <a:rPr lang="en-US" altLang="ja-JP" sz="1200" i="1" dirty="0">
                                  <a:latin typeface="Cambria Math" panose="02040503050406030204" pitchFamily="18" charset="0"/>
                                </a:rPr>
                                <m:t>,</m:t>
                              </m:r>
                              <m:r>
                                <a:rPr lang="en-US" altLang="ja-JP" sz="1200" i="1" dirty="0">
                                  <a:latin typeface="Cambria Math" panose="02040503050406030204" pitchFamily="18" charset="0"/>
                                </a:rPr>
                                <m:t>𝑎</m:t>
                              </m:r>
                            </m:e>
                          </m:d>
                          <m:d>
                            <m:dPr>
                              <m:ctrlPr>
                                <a:rPr lang="en-US" altLang="ja-JP" sz="1200" i="1" dirty="0">
                                  <a:latin typeface="Cambria Math" panose="02040503050406030204" pitchFamily="18" charset="0"/>
                                </a:rPr>
                              </m:ctrlPr>
                            </m:dPr>
                            <m:e>
                              <m:r>
                                <a:rPr lang="en-US" altLang="ja-JP" sz="1200" i="1" dirty="0">
                                  <a:latin typeface="Cambria Math" panose="02040503050406030204" pitchFamily="18" charset="0"/>
                                </a:rPr>
                                <m:t>𝑅</m:t>
                              </m:r>
                              <m:r>
                                <a:rPr lang="en-US" altLang="ja-JP" sz="1200" i="1" dirty="0">
                                  <a:latin typeface="Cambria Math" panose="02040503050406030204" pitchFamily="18" charset="0"/>
                                </a:rPr>
                                <m:t>(</m:t>
                              </m:r>
                              <m:r>
                                <a:rPr lang="en-US" altLang="ja-JP" sz="1200" i="1" dirty="0">
                                  <a:latin typeface="Cambria Math" panose="02040503050406030204" pitchFamily="18" charset="0"/>
                                </a:rPr>
                                <m:t>𝑥</m:t>
                              </m:r>
                              <m:r>
                                <a:rPr lang="en-US" altLang="ja-JP" sz="1200" i="1" dirty="0">
                                  <a:latin typeface="Cambria Math" panose="02040503050406030204" pitchFamily="18" charset="0"/>
                                </a:rPr>
                                <m:t>,</m:t>
                              </m:r>
                              <m:r>
                                <a:rPr lang="en-US" altLang="ja-JP" sz="1200" i="1" dirty="0">
                                  <a:latin typeface="Cambria Math" panose="02040503050406030204" pitchFamily="18" charset="0"/>
                                </a:rPr>
                                <m:t>𝑎</m:t>
                              </m:r>
                              <m:r>
                                <a:rPr lang="en-US" altLang="ja-JP" sz="1200" i="1" dirty="0">
                                  <a:latin typeface="Cambria Math" panose="02040503050406030204" pitchFamily="18" charset="0"/>
                                </a:rPr>
                                <m:t>,</m:t>
                              </m:r>
                              <m:sSup>
                                <m:sSupPr>
                                  <m:ctrlPr>
                                    <a:rPr lang="en-US" altLang="ja-JP" sz="1200" i="1" dirty="0">
                                      <a:latin typeface="Cambria Math" panose="02040503050406030204" pitchFamily="18" charset="0"/>
                                    </a:rPr>
                                  </m:ctrlPr>
                                </m:sSupPr>
                                <m:e>
                                  <m:r>
                                    <a:rPr lang="en-US" altLang="ja-JP" sz="1200" i="1" dirty="0">
                                      <a:latin typeface="Cambria Math" panose="02040503050406030204" pitchFamily="18" charset="0"/>
                                    </a:rPr>
                                    <m:t>𝑥</m:t>
                                  </m:r>
                                </m:e>
                                <m:sup>
                                  <m:r>
                                    <a:rPr lang="en-US" altLang="ja-JP" sz="1200" i="1" dirty="0">
                                      <a:latin typeface="Cambria Math" panose="02040503050406030204" pitchFamily="18" charset="0"/>
                                    </a:rPr>
                                    <m:t>′</m:t>
                                  </m:r>
                                </m:sup>
                              </m:sSup>
                              <m:r>
                                <a:rPr lang="en-US" altLang="ja-JP" sz="1200" i="1" dirty="0">
                                  <a:latin typeface="Cambria Math" panose="02040503050406030204" pitchFamily="18" charset="0"/>
                                </a:rPr>
                                <m:t>)+</m:t>
                              </m:r>
                              <m:r>
                                <m:rPr>
                                  <m:sty m:val="p"/>
                                </m:rPr>
                                <a:rPr lang="en-US" altLang="ja-JP" sz="1200" i="1" dirty="0">
                                  <a:latin typeface="Cambria Math" panose="02040503050406030204" pitchFamily="18" charset="0"/>
                                </a:rPr>
                                <m:t>γ</m:t>
                              </m:r>
                              <m:func>
                                <m:funcPr>
                                  <m:ctrlPr>
                                    <a:rPr lang="en-US" altLang="ja-JP" sz="1200" i="1" dirty="0">
                                      <a:latin typeface="Cambria Math" panose="02040503050406030204" pitchFamily="18" charset="0"/>
                                    </a:rPr>
                                  </m:ctrlPr>
                                </m:funcPr>
                                <m:fName>
                                  <m:limLow>
                                    <m:limLowPr>
                                      <m:ctrlPr>
                                        <a:rPr lang="en-US" altLang="ja-JP" sz="1200" i="1" dirty="0">
                                          <a:latin typeface="Cambria Math" panose="02040503050406030204" pitchFamily="18" charset="0"/>
                                        </a:rPr>
                                      </m:ctrlPr>
                                    </m:limLowPr>
                                    <m:e>
                                      <m:r>
                                        <m:rPr>
                                          <m:sty m:val="p"/>
                                        </m:rPr>
                                        <a:rPr lang="en-US" altLang="ja-JP" sz="1200" dirty="0">
                                          <a:latin typeface="Cambria Math" panose="02040503050406030204" pitchFamily="18" charset="0"/>
                                        </a:rPr>
                                        <m:t>max</m:t>
                                      </m:r>
                                    </m:e>
                                    <m:lim>
                                      <m:r>
                                        <a:rPr lang="en-US" altLang="ja-JP" sz="1200" i="1" dirty="0">
                                          <a:latin typeface="Cambria Math" panose="02040503050406030204" pitchFamily="18" charset="0"/>
                                        </a:rPr>
                                        <m:t>𝑎</m:t>
                                      </m:r>
                                    </m:lim>
                                  </m:limLow>
                                </m:fName>
                                <m:e>
                                  <m:sSup>
                                    <m:sSupPr>
                                      <m:ctrlPr>
                                        <a:rPr lang="en-US" altLang="ja-JP" sz="1200" i="1" dirty="0">
                                          <a:latin typeface="Cambria Math" panose="02040503050406030204" pitchFamily="18" charset="0"/>
                                        </a:rPr>
                                      </m:ctrlPr>
                                    </m:sSupPr>
                                    <m:e>
                                      <m:r>
                                        <a:rPr lang="en-US" altLang="ja-JP" sz="1200" i="1" dirty="0">
                                          <a:latin typeface="Cambria Math" panose="02040503050406030204" pitchFamily="18" charset="0"/>
                                        </a:rPr>
                                        <m:t>𝑄</m:t>
                                      </m:r>
                                    </m:e>
                                    <m:sup>
                                      <m:r>
                                        <a:rPr lang="en-US" altLang="ja-JP" sz="1200" i="1" dirty="0">
                                          <a:latin typeface="Cambria Math" panose="02040503050406030204" pitchFamily="18" charset="0"/>
                                        </a:rPr>
                                        <m:t>∗</m:t>
                                      </m:r>
                                    </m:sup>
                                  </m:sSup>
                                </m:e>
                              </m:func>
                              <m:r>
                                <a:rPr lang="en-US" altLang="ja-JP" sz="1200" i="1" dirty="0">
                                  <a:latin typeface="Cambria Math" panose="02040503050406030204" pitchFamily="18" charset="0"/>
                                </a:rPr>
                                <m:t>(</m:t>
                              </m:r>
                              <m:sSup>
                                <m:sSupPr>
                                  <m:ctrlPr>
                                    <a:rPr lang="en-US" altLang="ja-JP" sz="1200" i="1" dirty="0">
                                      <a:latin typeface="Cambria Math" panose="02040503050406030204" pitchFamily="18" charset="0"/>
                                    </a:rPr>
                                  </m:ctrlPr>
                                </m:sSupPr>
                                <m:e>
                                  <m:r>
                                    <a:rPr lang="en-US" altLang="ja-JP" sz="1200" i="1" dirty="0">
                                      <a:latin typeface="Cambria Math" panose="02040503050406030204" pitchFamily="18" charset="0"/>
                                    </a:rPr>
                                    <m:t>𝑥</m:t>
                                  </m:r>
                                </m:e>
                                <m:sup>
                                  <m:r>
                                    <a:rPr lang="en-US" altLang="ja-JP" sz="1200" i="1" dirty="0">
                                      <a:latin typeface="Cambria Math" panose="02040503050406030204" pitchFamily="18" charset="0"/>
                                    </a:rPr>
                                    <m:t>′</m:t>
                                  </m:r>
                                </m:sup>
                              </m:sSup>
                              <m:r>
                                <a:rPr lang="en-US" altLang="ja-JP" sz="1200" i="1" dirty="0">
                                  <a:latin typeface="Cambria Math" panose="02040503050406030204" pitchFamily="18" charset="0"/>
                                </a:rPr>
                                <m:t>,</m:t>
                              </m:r>
                              <m:r>
                                <a:rPr lang="en-US" altLang="ja-JP" sz="1200" i="1" dirty="0">
                                  <a:latin typeface="Cambria Math" panose="02040503050406030204" pitchFamily="18" charset="0"/>
                                </a:rPr>
                                <m:t>𝑎</m:t>
                              </m:r>
                              <m:r>
                                <a:rPr lang="en-US" altLang="ja-JP" sz="1200" i="1" dirty="0">
                                  <a:latin typeface="Cambria Math" panose="02040503050406030204" pitchFamily="18" charset="0"/>
                                </a:rPr>
                                <m:t>)</m:t>
                              </m:r>
                            </m:e>
                          </m:d>
                        </m:e>
                      </m:nary>
                    </m:oMath>
                  </m:oMathPara>
                </a14:m>
                <a:endParaRPr lang="ja-JP" altLang="en-US" sz="1200" dirty="0"/>
              </a:p>
            </p:txBody>
          </p:sp>
        </mc:Choice>
        <mc:Fallback xmlns="">
          <p:sp>
            <p:nvSpPr>
              <p:cNvPr id="53" name="正方形/長方形 52"/>
              <p:cNvSpPr>
                <a:spLocks noRot="1" noChangeAspect="1" noMove="1" noResize="1" noEditPoints="1" noAdjustHandles="1" noChangeArrowheads="1" noChangeShapeType="1" noTextEdit="1"/>
              </p:cNvSpPr>
              <p:nvPr/>
            </p:nvSpPr>
            <p:spPr>
              <a:xfrm>
                <a:off x="7748168" y="4942389"/>
                <a:ext cx="3928255" cy="634148"/>
              </a:xfrm>
              <a:prstGeom prst="rect">
                <a:avLst/>
              </a:prstGeom>
              <a:blipFill>
                <a:blip r:embed="rId4"/>
                <a:stretch>
                  <a:fillRect/>
                </a:stretch>
              </a:blipFill>
            </p:spPr>
            <p:txBody>
              <a:bodyPr/>
              <a:lstStyle/>
              <a:p>
                <a:r>
                  <a:rPr lang="ja-JP" altLang="en-US">
                    <a:noFill/>
                  </a:rPr>
                  <a:t> </a:t>
                </a:r>
              </a:p>
            </p:txBody>
          </p:sp>
        </mc:Fallback>
      </mc:AlternateContent>
      <p:sp>
        <p:nvSpPr>
          <p:cNvPr id="54" name="正方形/長方形 53"/>
          <p:cNvSpPr/>
          <p:nvPr/>
        </p:nvSpPr>
        <p:spPr>
          <a:xfrm>
            <a:off x="6671571" y="5114944"/>
            <a:ext cx="1199635" cy="276999"/>
          </a:xfrm>
          <a:prstGeom prst="rect">
            <a:avLst/>
          </a:prstGeom>
        </p:spPr>
        <p:txBody>
          <a:bodyPr wrap="square">
            <a:spAutoFit/>
          </a:bodyPr>
          <a:lstStyle/>
          <a:p>
            <a:r>
              <a:rPr lang="en-US" altLang="ja-JP" sz="1200" dirty="0" smtClean="0"/>
              <a:t>Bellman </a:t>
            </a:r>
            <a:r>
              <a:rPr lang="en-US" altLang="ja-JP" sz="1200" dirty="0" err="1" smtClean="0"/>
              <a:t>e.q</a:t>
            </a:r>
            <a:r>
              <a:rPr lang="en-US" altLang="ja-JP" sz="1200" dirty="0" smtClean="0"/>
              <a:t>.</a:t>
            </a:r>
            <a:endParaRPr lang="en-US" altLang="ja-JP" sz="1200" dirty="0"/>
          </a:p>
        </p:txBody>
      </p:sp>
      <p:sp>
        <p:nvSpPr>
          <p:cNvPr id="55" name="正方形/長方形 54"/>
          <p:cNvSpPr/>
          <p:nvPr/>
        </p:nvSpPr>
        <p:spPr>
          <a:xfrm>
            <a:off x="6704799" y="5491536"/>
            <a:ext cx="1108743" cy="461665"/>
          </a:xfrm>
          <a:prstGeom prst="rect">
            <a:avLst/>
          </a:prstGeom>
        </p:spPr>
        <p:txBody>
          <a:bodyPr wrap="square">
            <a:spAutoFit/>
          </a:bodyPr>
          <a:lstStyle/>
          <a:p>
            <a:r>
              <a:rPr lang="en-US" altLang="ja-JP" sz="1200" dirty="0" smtClean="0"/>
              <a:t>Q-learning</a:t>
            </a:r>
          </a:p>
          <a:p>
            <a:r>
              <a:rPr lang="en-US" altLang="ja-JP" sz="1200" dirty="0" smtClean="0"/>
              <a:t>   Update</a:t>
            </a:r>
            <a:endParaRPr lang="en-US" altLang="ja-JP" sz="1200" dirty="0"/>
          </a:p>
        </p:txBody>
      </p:sp>
      <mc:AlternateContent xmlns:mc="http://schemas.openxmlformats.org/markup-compatibility/2006" xmlns:a14="http://schemas.microsoft.com/office/drawing/2010/main">
        <mc:Choice Requires="a14">
          <p:sp>
            <p:nvSpPr>
              <p:cNvPr id="56" name="正方形/長方形 55"/>
              <p:cNvSpPr/>
              <p:nvPr/>
            </p:nvSpPr>
            <p:spPr>
              <a:xfrm>
                <a:off x="7748168" y="5530422"/>
                <a:ext cx="3631058" cy="380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200" i="1" dirty="0">
                          <a:latin typeface="Cambria Math" panose="02040503050406030204" pitchFamily="18" charset="0"/>
                        </a:rPr>
                        <m:t>𝑄</m:t>
                      </m:r>
                      <m:d>
                        <m:dPr>
                          <m:ctrlPr>
                            <a:rPr lang="en-US" altLang="ja-JP" sz="1200" i="1" dirty="0">
                              <a:latin typeface="Cambria Math" panose="02040503050406030204" pitchFamily="18" charset="0"/>
                            </a:rPr>
                          </m:ctrlPr>
                        </m:dPr>
                        <m:e>
                          <m:r>
                            <a:rPr lang="en-US" altLang="ja-JP" sz="1200" i="1" dirty="0">
                              <a:latin typeface="Cambria Math" panose="02040503050406030204" pitchFamily="18" charset="0"/>
                            </a:rPr>
                            <m:t>𝑥</m:t>
                          </m:r>
                          <m:r>
                            <a:rPr lang="en-US" altLang="ja-JP" sz="1200" i="1" dirty="0">
                              <a:latin typeface="Cambria Math" panose="02040503050406030204" pitchFamily="18" charset="0"/>
                            </a:rPr>
                            <m:t>,</m:t>
                          </m:r>
                          <m:r>
                            <a:rPr lang="en-US" altLang="ja-JP" sz="1200" i="1" dirty="0">
                              <a:latin typeface="Cambria Math" panose="02040503050406030204" pitchFamily="18" charset="0"/>
                            </a:rPr>
                            <m:t>𝑎</m:t>
                          </m:r>
                        </m:e>
                      </m:d>
                      <m:r>
                        <a:rPr lang="ja-JP" altLang="en-US" sz="1200" i="1" dirty="0">
                          <a:latin typeface="Cambria Math" panose="02040503050406030204" pitchFamily="18" charset="0"/>
                        </a:rPr>
                        <m:t>←</m:t>
                      </m:r>
                      <m:r>
                        <a:rPr lang="en-US" altLang="ja-JP" sz="1200" i="1" dirty="0">
                          <a:latin typeface="Cambria Math" panose="02040503050406030204" pitchFamily="18" charset="0"/>
                        </a:rPr>
                        <m:t>𝑄</m:t>
                      </m:r>
                      <m:d>
                        <m:dPr>
                          <m:ctrlPr>
                            <a:rPr lang="en-US" altLang="ja-JP" sz="1200" i="1" dirty="0">
                              <a:latin typeface="Cambria Math" panose="02040503050406030204" pitchFamily="18" charset="0"/>
                            </a:rPr>
                          </m:ctrlPr>
                        </m:dPr>
                        <m:e>
                          <m:r>
                            <a:rPr lang="en-US" altLang="ja-JP" sz="1200" i="1" dirty="0">
                              <a:latin typeface="Cambria Math" panose="02040503050406030204" pitchFamily="18" charset="0"/>
                            </a:rPr>
                            <m:t>𝑥</m:t>
                          </m:r>
                          <m:r>
                            <a:rPr lang="en-US" altLang="ja-JP" sz="1200" i="1" dirty="0">
                              <a:latin typeface="Cambria Math" panose="02040503050406030204" pitchFamily="18" charset="0"/>
                            </a:rPr>
                            <m:t>,</m:t>
                          </m:r>
                          <m:r>
                            <a:rPr lang="en-US" altLang="ja-JP" sz="1200" i="1" dirty="0">
                              <a:latin typeface="Cambria Math" panose="02040503050406030204" pitchFamily="18" charset="0"/>
                            </a:rPr>
                            <m:t>𝑎</m:t>
                          </m:r>
                        </m:e>
                      </m:d>
                      <m:r>
                        <a:rPr lang="en-US" altLang="ja-JP" sz="1200" i="1" dirty="0">
                          <a:latin typeface="Cambria Math" panose="02040503050406030204" pitchFamily="18" charset="0"/>
                        </a:rPr>
                        <m:t>+</m:t>
                      </m:r>
                      <m:r>
                        <m:rPr>
                          <m:sty m:val="p"/>
                        </m:rPr>
                        <a:rPr lang="en-US" altLang="ja-JP" sz="1200" i="1" dirty="0">
                          <a:latin typeface="Cambria Math" panose="02040503050406030204" pitchFamily="18" charset="0"/>
                        </a:rPr>
                        <m:t>α</m:t>
                      </m:r>
                      <m:d>
                        <m:dPr>
                          <m:begChr m:val="["/>
                          <m:endChr m:val="]"/>
                          <m:ctrlPr>
                            <a:rPr lang="en-US" altLang="ja-JP" sz="1200" i="1" dirty="0">
                              <a:latin typeface="Cambria Math" panose="02040503050406030204" pitchFamily="18" charset="0"/>
                            </a:rPr>
                          </m:ctrlPr>
                        </m:dPr>
                        <m:e>
                          <m:r>
                            <a:rPr lang="en-US" altLang="ja-JP" sz="1200" i="1" dirty="0">
                              <a:latin typeface="Cambria Math" panose="02040503050406030204" pitchFamily="18" charset="0"/>
                            </a:rPr>
                            <m:t>𝑟</m:t>
                          </m:r>
                          <m:r>
                            <a:rPr lang="en-US" altLang="ja-JP" sz="1200" i="1" dirty="0">
                              <a:latin typeface="Cambria Math" panose="02040503050406030204" pitchFamily="18" charset="0"/>
                            </a:rPr>
                            <m:t>+</m:t>
                          </m:r>
                          <m:r>
                            <m:rPr>
                              <m:sty m:val="p"/>
                            </m:rPr>
                            <a:rPr lang="en-US" altLang="ja-JP" sz="1200" i="1" dirty="0">
                              <a:latin typeface="Cambria Math" panose="02040503050406030204" pitchFamily="18" charset="0"/>
                            </a:rPr>
                            <m:t>γ</m:t>
                          </m:r>
                          <m:func>
                            <m:funcPr>
                              <m:ctrlPr>
                                <a:rPr lang="en-US" altLang="ja-JP" sz="1200" i="1" dirty="0">
                                  <a:latin typeface="Cambria Math" panose="02040503050406030204" pitchFamily="18" charset="0"/>
                                </a:rPr>
                              </m:ctrlPr>
                            </m:funcPr>
                            <m:fName>
                              <m:limLow>
                                <m:limLowPr>
                                  <m:ctrlPr>
                                    <a:rPr lang="en-US" altLang="ja-JP" sz="1200" i="1" dirty="0">
                                      <a:latin typeface="Cambria Math" panose="02040503050406030204" pitchFamily="18" charset="0"/>
                                    </a:rPr>
                                  </m:ctrlPr>
                                </m:limLowPr>
                                <m:e>
                                  <m:r>
                                    <m:rPr>
                                      <m:sty m:val="p"/>
                                    </m:rPr>
                                    <a:rPr lang="en-US" altLang="ja-JP" sz="1200" dirty="0">
                                      <a:latin typeface="Cambria Math" panose="02040503050406030204" pitchFamily="18" charset="0"/>
                                    </a:rPr>
                                    <m:t>max</m:t>
                                  </m:r>
                                </m:e>
                                <m:lim>
                                  <m:r>
                                    <a:rPr lang="en-US" altLang="ja-JP" sz="1200" i="1" dirty="0">
                                      <a:latin typeface="Cambria Math" panose="02040503050406030204" pitchFamily="18" charset="0"/>
                                    </a:rPr>
                                    <m:t>𝑎</m:t>
                                  </m:r>
                                  <m:r>
                                    <a:rPr lang="en-US" altLang="ja-JP" sz="1200" i="1" dirty="0">
                                      <a:latin typeface="Cambria Math" panose="02040503050406030204" pitchFamily="18" charset="0"/>
                                      <a:ea typeface="Cambria Math" panose="02040503050406030204" pitchFamily="18" charset="0"/>
                                    </a:rPr>
                                    <m:t>∈</m:t>
                                  </m:r>
                                  <m:r>
                                    <a:rPr lang="en-US" altLang="ja-JP" sz="1200" i="1" dirty="0">
                                      <a:latin typeface="Cambria Math" panose="02040503050406030204" pitchFamily="18" charset="0"/>
                                      <a:ea typeface="Cambria Math" panose="02040503050406030204" pitchFamily="18" charset="0"/>
                                    </a:rPr>
                                    <m:t>𝐴</m:t>
                                  </m:r>
                                </m:lim>
                              </m:limLow>
                            </m:fName>
                            <m:e>
                              <m:r>
                                <a:rPr lang="en-US" altLang="ja-JP" sz="1200" i="1" dirty="0">
                                  <a:latin typeface="Cambria Math" panose="02040503050406030204" pitchFamily="18" charset="0"/>
                                </a:rPr>
                                <m:t>𝑄</m:t>
                              </m:r>
                              <m:d>
                                <m:dPr>
                                  <m:ctrlPr>
                                    <a:rPr lang="en-US" altLang="ja-JP" sz="1200" i="1" dirty="0">
                                      <a:latin typeface="Cambria Math" panose="02040503050406030204" pitchFamily="18" charset="0"/>
                                    </a:rPr>
                                  </m:ctrlPr>
                                </m:dPr>
                                <m:e>
                                  <m:sSup>
                                    <m:sSupPr>
                                      <m:ctrlPr>
                                        <a:rPr lang="en-US" altLang="ja-JP" sz="1200" i="1" dirty="0">
                                          <a:latin typeface="Cambria Math" panose="02040503050406030204" pitchFamily="18" charset="0"/>
                                        </a:rPr>
                                      </m:ctrlPr>
                                    </m:sSupPr>
                                    <m:e>
                                      <m:r>
                                        <a:rPr lang="en-US" altLang="ja-JP" sz="1200" i="1" dirty="0">
                                          <a:latin typeface="Cambria Math" panose="02040503050406030204" pitchFamily="18" charset="0"/>
                                        </a:rPr>
                                        <m:t>𝑥</m:t>
                                      </m:r>
                                    </m:e>
                                    <m:sup>
                                      <m:r>
                                        <a:rPr lang="en-US" altLang="ja-JP" sz="1200" i="1" dirty="0">
                                          <a:latin typeface="Cambria Math" panose="02040503050406030204" pitchFamily="18" charset="0"/>
                                        </a:rPr>
                                        <m:t>′</m:t>
                                      </m:r>
                                    </m:sup>
                                  </m:sSup>
                                  <m:r>
                                    <a:rPr lang="en-US" altLang="ja-JP" sz="1200" i="1" dirty="0">
                                      <a:latin typeface="Cambria Math" panose="02040503050406030204" pitchFamily="18" charset="0"/>
                                    </a:rPr>
                                    <m:t>,</m:t>
                                  </m:r>
                                  <m:r>
                                    <a:rPr lang="en-US" altLang="ja-JP" sz="1200" i="1" dirty="0">
                                      <a:latin typeface="Cambria Math" panose="02040503050406030204" pitchFamily="18" charset="0"/>
                                    </a:rPr>
                                    <m:t>𝑎</m:t>
                                  </m:r>
                                </m:e>
                              </m:d>
                              <m:r>
                                <a:rPr lang="en-US" altLang="ja-JP" sz="1200" i="1" dirty="0">
                                  <a:latin typeface="Cambria Math" panose="02040503050406030204" pitchFamily="18" charset="0"/>
                                </a:rPr>
                                <m:t>−</m:t>
                              </m:r>
                              <m:r>
                                <a:rPr lang="en-US" altLang="ja-JP" sz="1200" i="1" dirty="0">
                                  <a:latin typeface="Cambria Math" panose="02040503050406030204" pitchFamily="18" charset="0"/>
                                </a:rPr>
                                <m:t>𝑄</m:t>
                              </m:r>
                              <m:d>
                                <m:dPr>
                                  <m:ctrlPr>
                                    <a:rPr lang="en-US" altLang="ja-JP" sz="1200" i="1" dirty="0">
                                      <a:latin typeface="Cambria Math" panose="02040503050406030204" pitchFamily="18" charset="0"/>
                                    </a:rPr>
                                  </m:ctrlPr>
                                </m:dPr>
                                <m:e>
                                  <m:r>
                                    <a:rPr lang="en-US" altLang="ja-JP" sz="1200" i="1" dirty="0">
                                      <a:latin typeface="Cambria Math" panose="02040503050406030204" pitchFamily="18" charset="0"/>
                                    </a:rPr>
                                    <m:t>𝑥</m:t>
                                  </m:r>
                                  <m:r>
                                    <a:rPr lang="en-US" altLang="ja-JP" sz="1200" i="1" dirty="0">
                                      <a:latin typeface="Cambria Math" panose="02040503050406030204" pitchFamily="18" charset="0"/>
                                    </a:rPr>
                                    <m:t>,</m:t>
                                  </m:r>
                                  <m:r>
                                    <a:rPr lang="en-US" altLang="ja-JP" sz="1200" i="1" dirty="0">
                                      <a:latin typeface="Cambria Math" panose="02040503050406030204" pitchFamily="18" charset="0"/>
                                    </a:rPr>
                                    <m:t>𝑎</m:t>
                                  </m:r>
                                </m:e>
                              </m:d>
                            </m:e>
                          </m:func>
                        </m:e>
                      </m:d>
                    </m:oMath>
                  </m:oMathPara>
                </a14:m>
                <a:endParaRPr lang="ja-JP" altLang="en-US" sz="1200" dirty="0"/>
              </a:p>
            </p:txBody>
          </p:sp>
        </mc:Choice>
        <mc:Fallback xmlns="">
          <p:sp>
            <p:nvSpPr>
              <p:cNvPr id="56" name="正方形/長方形 55"/>
              <p:cNvSpPr>
                <a:spLocks noRot="1" noChangeAspect="1" noMove="1" noResize="1" noEditPoints="1" noAdjustHandles="1" noChangeArrowheads="1" noChangeShapeType="1" noTextEdit="1"/>
              </p:cNvSpPr>
              <p:nvPr/>
            </p:nvSpPr>
            <p:spPr>
              <a:xfrm>
                <a:off x="7748168" y="5530422"/>
                <a:ext cx="3631058" cy="380553"/>
              </a:xfrm>
              <a:prstGeom prst="rect">
                <a:avLst/>
              </a:prstGeom>
              <a:blipFill>
                <a:blip r:embed="rId5"/>
                <a:stretch>
                  <a:fillRect/>
                </a:stretch>
              </a:blipFill>
            </p:spPr>
            <p:txBody>
              <a:bodyPr/>
              <a:lstStyle/>
              <a:p>
                <a:r>
                  <a:rPr lang="ja-JP" altLang="en-US">
                    <a:noFill/>
                  </a:rPr>
                  <a:t> </a:t>
                </a:r>
              </a:p>
            </p:txBody>
          </p:sp>
        </mc:Fallback>
      </mc:AlternateContent>
      <p:sp>
        <p:nvSpPr>
          <p:cNvPr id="4" name="正方形/長方形 3"/>
          <p:cNvSpPr/>
          <p:nvPr/>
        </p:nvSpPr>
        <p:spPr>
          <a:xfrm>
            <a:off x="6753362" y="2041569"/>
            <a:ext cx="2369435" cy="276999"/>
          </a:xfrm>
          <a:prstGeom prst="rect">
            <a:avLst/>
          </a:prstGeom>
        </p:spPr>
        <p:txBody>
          <a:bodyPr wrap="square">
            <a:spAutoFit/>
          </a:bodyPr>
          <a:lstStyle/>
          <a:p>
            <a:r>
              <a:rPr lang="en-US" altLang="ja-JP" sz="1200" dirty="0" smtClean="0"/>
              <a:t>Bellman optimal equation</a:t>
            </a:r>
            <a:endParaRPr lang="en-US" altLang="ja-JP" sz="1200" dirty="0"/>
          </a:p>
        </p:txBody>
      </p:sp>
      <mc:AlternateContent xmlns:mc="http://schemas.openxmlformats.org/markup-compatibility/2006" xmlns:a14="http://schemas.microsoft.com/office/drawing/2010/main">
        <mc:Choice Requires="a14">
          <p:sp>
            <p:nvSpPr>
              <p:cNvPr id="6" name="正方形/長方形 5"/>
              <p:cNvSpPr/>
              <p:nvPr/>
            </p:nvSpPr>
            <p:spPr>
              <a:xfrm>
                <a:off x="6953641" y="2149270"/>
                <a:ext cx="4710937" cy="6581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sz="1200" i="1" dirty="0">
                              <a:latin typeface="Cambria Math" panose="02040503050406030204" pitchFamily="18" charset="0"/>
                            </a:rPr>
                          </m:ctrlPr>
                        </m:sSubSupPr>
                        <m:e>
                          <m:r>
                            <a:rPr lang="en-US" altLang="ja-JP" sz="1200" i="1" dirty="0">
                              <a:latin typeface="Cambria Math" panose="02040503050406030204" pitchFamily="18" charset="0"/>
                            </a:rPr>
                            <m:t>𝑄</m:t>
                          </m:r>
                        </m:e>
                        <m:sub>
                          <m:r>
                            <a:rPr lang="en-US" altLang="ja-JP" sz="1200" i="1" dirty="0">
                              <a:latin typeface="Cambria Math" panose="02040503050406030204" pitchFamily="18" charset="0"/>
                            </a:rPr>
                            <m:t>𝑖</m:t>
                          </m:r>
                        </m:sub>
                        <m:sup>
                          <m:r>
                            <a:rPr lang="en-US" altLang="ja-JP" sz="1200" i="1" dirty="0">
                              <a:latin typeface="Cambria Math" panose="02040503050406030204" pitchFamily="18" charset="0"/>
                            </a:rPr>
                            <m:t>∗</m:t>
                          </m:r>
                        </m:sup>
                      </m:sSubSup>
                      <m:d>
                        <m:dPr>
                          <m:ctrlPr>
                            <a:rPr lang="en-US" altLang="ja-JP" sz="1200" i="1" dirty="0">
                              <a:latin typeface="Cambria Math" panose="02040503050406030204" pitchFamily="18" charset="0"/>
                            </a:rPr>
                          </m:ctrlPr>
                        </m:d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r>
                            <a:rPr lang="en-US" altLang="ja-JP" sz="1200" i="1" dirty="0">
                              <a:latin typeface="Cambria Math" panose="02040503050406030204" pitchFamily="18" charset="0"/>
                            </a:rPr>
                            <m:t>,</m:t>
                          </m:r>
                          <m:sSub>
                            <m:sSubPr>
                              <m:ctrlPr>
                                <a:rPr lang="en-US" altLang="ja-JP" sz="1200" i="1" dirty="0">
                                  <a:latin typeface="Cambria Math" panose="02040503050406030204" pitchFamily="18" charset="0"/>
                                </a:rPr>
                              </m:ctrlPr>
                            </m:sSubPr>
                            <m:e>
                              <m:r>
                                <m:rPr>
                                  <m:sty m:val="p"/>
                                </m:rPr>
                                <a:rPr lang="en-US" altLang="ja-JP" sz="1200" i="1" dirty="0">
                                  <a:latin typeface="Cambria Math" panose="02040503050406030204" pitchFamily="18" charset="0"/>
                                </a:rPr>
                                <m:t>π</m:t>
                              </m:r>
                            </m:e>
                            <m:sub>
                              <m:r>
                                <a:rPr lang="en-US" altLang="ja-JP" sz="1200" i="1" dirty="0">
                                  <a:latin typeface="Cambria Math" panose="02040503050406030204" pitchFamily="18" charset="0"/>
                                </a:rPr>
                                <m:t>𝑖</m:t>
                              </m:r>
                            </m:sub>
                          </m:sSub>
                        </m:e>
                      </m:d>
                      <m:r>
                        <a:rPr lang="en-US" altLang="ja-JP" sz="1200" i="1" dirty="0">
                          <a:latin typeface="Cambria Math" panose="02040503050406030204" pitchFamily="18" charset="0"/>
                        </a:rPr>
                        <m:t>=</m:t>
                      </m:r>
                      <m:nary>
                        <m:naryPr>
                          <m:chr m:val="∑"/>
                          <m:ctrlPr>
                            <a:rPr lang="en-US" altLang="ja-JP" sz="1200" i="1" dirty="0">
                              <a:latin typeface="Cambria Math" panose="02040503050406030204" pitchFamily="18" charset="0"/>
                            </a:rPr>
                          </m:ctrlPr>
                        </m:naryPr>
                        <m:sub>
                          <m:sSup>
                            <m:sSupPr>
                              <m:ctrlPr>
                                <a:rPr lang="en-US" altLang="ja-JP" sz="1200" i="1" dirty="0">
                                  <a:latin typeface="Cambria Math" panose="02040503050406030204" pitchFamily="18" charset="0"/>
                                </a:rPr>
                              </m:ctrlPr>
                            </m:sSupPr>
                            <m:e>
                              <m:sSub>
                                <m:sSubPr>
                                  <m:ctrlPr>
                                    <a:rPr lang="en-US" altLang="ja-JP" sz="1200" i="1" dirty="0">
                                      <a:latin typeface="Cambria Math" panose="02040503050406030204" pitchFamily="18" charset="0"/>
                                    </a:rPr>
                                  </m:ctrlPr>
                                </m:sSubPr>
                                <m:e>
                                  <m:r>
                                    <m:rPr>
                                      <m:sty m:val="p"/>
                                    </m:rPr>
                                    <a:rPr lang="en-US" altLang="ja-JP" sz="1200" i="1" dirty="0">
                                      <a:latin typeface="Cambria Math" panose="02040503050406030204" pitchFamily="18" charset="0"/>
                                    </a:rPr>
                                    <m:t>s</m:t>
                                  </m:r>
                                </m:e>
                                <m:sub>
                                  <m:r>
                                    <a:rPr lang="en-US" altLang="ja-JP" sz="1200" i="1" dirty="0">
                                      <a:latin typeface="Cambria Math" panose="02040503050406030204" pitchFamily="18" charset="0"/>
                                    </a:rPr>
                                    <m:t>𝑖</m:t>
                                  </m:r>
                                </m:sub>
                              </m:sSub>
                            </m:e>
                            <m:sup>
                              <m:r>
                                <a:rPr lang="en-US" altLang="ja-JP" sz="1200" i="1" dirty="0">
                                  <a:latin typeface="Cambria Math" panose="02040503050406030204" pitchFamily="18" charset="0"/>
                                </a:rPr>
                                <m:t>′</m:t>
                              </m:r>
                            </m:sup>
                          </m:sSup>
                          <m:r>
                            <m:rPr>
                              <m:brk m:alnAt="23"/>
                            </m:rPr>
                            <a:rPr lang="en-US" altLang="ja-JP" sz="1200" i="1" dirty="0">
                              <a:latin typeface="Cambria Math" panose="02040503050406030204" pitchFamily="18" charset="0"/>
                              <a:ea typeface="Cambria Math" panose="02040503050406030204" pitchFamily="18" charset="0"/>
                            </a:rPr>
                            <m:t>∈</m:t>
                          </m:r>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𝑆</m:t>
                              </m:r>
                            </m:e>
                            <m:sub>
                              <m:r>
                                <a:rPr lang="en-US" altLang="ja-JP" sz="1200" i="1" dirty="0">
                                  <a:latin typeface="Cambria Math" panose="02040503050406030204" pitchFamily="18" charset="0"/>
                                </a:rPr>
                                <m:t>𝑖</m:t>
                              </m:r>
                            </m:sub>
                          </m:sSub>
                        </m:sub>
                        <m:sup/>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𝑃</m:t>
                              </m:r>
                            </m:e>
                            <m:sub>
                              <m:r>
                                <a:rPr lang="en-US" altLang="ja-JP" sz="1200" i="1" dirty="0">
                                  <a:latin typeface="Cambria Math" panose="02040503050406030204" pitchFamily="18" charset="0"/>
                                </a:rPr>
                                <m:t>𝑖</m:t>
                              </m:r>
                            </m:sub>
                          </m:sSub>
                          <m:d>
                            <m:dPr>
                              <m:ctrlPr>
                                <a:rPr lang="en-US" altLang="ja-JP" sz="1200" i="1" dirty="0">
                                  <a:latin typeface="Cambria Math" panose="02040503050406030204" pitchFamily="18" charset="0"/>
                                </a:rPr>
                              </m:ctrlPr>
                            </m:dPr>
                            <m:e>
                              <m:sSup>
                                <m:sSupPr>
                                  <m:ctrlPr>
                                    <a:rPr lang="en-US" altLang="ja-JP" sz="1200" i="1" dirty="0">
                                      <a:latin typeface="Cambria Math" panose="02040503050406030204" pitchFamily="18" charset="0"/>
                                    </a:rPr>
                                  </m:ctrlPr>
                                </m:sSup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e>
                                <m:sup>
                                  <m:r>
                                    <a:rPr lang="en-US" altLang="ja-JP" sz="1200" i="1" dirty="0">
                                      <a:latin typeface="Cambria Math" panose="02040503050406030204" pitchFamily="18" charset="0"/>
                                    </a:rPr>
                                    <m:t>′</m:t>
                                  </m:r>
                                </m:sup>
                              </m:sSup>
                            </m:e>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r>
                                <a:rPr lang="en-US" altLang="ja-JP" sz="1200" i="1" dirty="0">
                                  <a:latin typeface="Cambria Math" panose="02040503050406030204" pitchFamily="18" charset="0"/>
                                </a:rPr>
                                <m:t>,</m:t>
                              </m:r>
                              <m:sSub>
                                <m:sSubPr>
                                  <m:ctrlPr>
                                    <a:rPr lang="en-US" altLang="ja-JP" sz="1200" i="1" dirty="0">
                                      <a:latin typeface="Cambria Math" panose="02040503050406030204" pitchFamily="18" charset="0"/>
                                    </a:rPr>
                                  </m:ctrlPr>
                                </m:sSubPr>
                                <m:e>
                                  <m:r>
                                    <m:rPr>
                                      <m:sty m:val="p"/>
                                    </m:rPr>
                                    <a:rPr lang="en-US" altLang="ja-JP" sz="1200" i="1" dirty="0">
                                      <a:latin typeface="Cambria Math" panose="02040503050406030204" pitchFamily="18" charset="0"/>
                                    </a:rPr>
                                    <m:t>π</m:t>
                                  </m:r>
                                </m:e>
                                <m:sub>
                                  <m:r>
                                    <a:rPr lang="en-US" altLang="ja-JP" sz="1200" i="1" dirty="0">
                                      <a:latin typeface="Cambria Math" panose="02040503050406030204" pitchFamily="18" charset="0"/>
                                    </a:rPr>
                                    <m:t>𝑖</m:t>
                                  </m:r>
                                </m:sub>
                              </m:sSub>
                            </m:e>
                          </m:d>
                          <m:d>
                            <m:dPr>
                              <m:ctrlPr>
                                <a:rPr lang="en-US" altLang="ja-JP" sz="1200" i="1" dirty="0">
                                  <a:latin typeface="Cambria Math" panose="02040503050406030204" pitchFamily="18" charset="0"/>
                                </a:rPr>
                              </m:ctrlPr>
                            </m:d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𝑅</m:t>
                                  </m:r>
                                </m:e>
                                <m:sub>
                                  <m:r>
                                    <a:rPr lang="en-US" altLang="ja-JP" sz="1200" i="1" dirty="0">
                                      <a:latin typeface="Cambria Math" panose="02040503050406030204" pitchFamily="18" charset="0"/>
                                    </a:rPr>
                                    <m:t>𝑖</m:t>
                                  </m:r>
                                </m:sub>
                              </m:sSub>
                              <m:d>
                                <m:dPr>
                                  <m:ctrlPr>
                                    <a:rPr lang="en-US" altLang="ja-JP" sz="1200" i="1" dirty="0">
                                      <a:latin typeface="Cambria Math" panose="02040503050406030204" pitchFamily="18" charset="0"/>
                                    </a:rPr>
                                  </m:ctrlPr>
                                </m:d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r>
                                    <a:rPr lang="en-US" altLang="ja-JP" sz="1200" i="1" dirty="0">
                                      <a:latin typeface="Cambria Math" panose="02040503050406030204" pitchFamily="18" charset="0"/>
                                    </a:rPr>
                                    <m:t>,</m:t>
                                  </m:r>
                                  <m:sSub>
                                    <m:sSubPr>
                                      <m:ctrlPr>
                                        <a:rPr lang="en-US" altLang="ja-JP" sz="1200" i="1" dirty="0">
                                          <a:latin typeface="Cambria Math" panose="02040503050406030204" pitchFamily="18" charset="0"/>
                                        </a:rPr>
                                      </m:ctrlPr>
                                    </m:sSubPr>
                                    <m:e>
                                      <m:r>
                                        <m:rPr>
                                          <m:sty m:val="p"/>
                                        </m:rPr>
                                        <a:rPr lang="en-US" altLang="ja-JP" sz="1200" i="1" dirty="0">
                                          <a:latin typeface="Cambria Math" panose="02040503050406030204" pitchFamily="18" charset="0"/>
                                        </a:rPr>
                                        <m:t>π</m:t>
                                      </m:r>
                                    </m:e>
                                    <m:sub>
                                      <m:r>
                                        <a:rPr lang="en-US" altLang="ja-JP" sz="1200" i="1" dirty="0">
                                          <a:latin typeface="Cambria Math" panose="02040503050406030204" pitchFamily="18" charset="0"/>
                                        </a:rPr>
                                        <m:t>𝑖</m:t>
                                      </m:r>
                                    </m:sub>
                                  </m:sSub>
                                  <m:r>
                                    <a:rPr lang="en-US" altLang="ja-JP" sz="1200" i="1" dirty="0">
                                      <a:latin typeface="Cambria Math" panose="02040503050406030204" pitchFamily="18" charset="0"/>
                                    </a:rPr>
                                    <m:t>,</m:t>
                                  </m:r>
                                  <m:sSup>
                                    <m:sSupPr>
                                      <m:ctrlPr>
                                        <a:rPr lang="en-US" altLang="ja-JP" sz="1200" i="1" dirty="0">
                                          <a:latin typeface="Cambria Math" panose="02040503050406030204" pitchFamily="18" charset="0"/>
                                        </a:rPr>
                                      </m:ctrlPr>
                                    </m:sSup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e>
                                    <m:sup>
                                      <m:r>
                                        <a:rPr lang="en-US" altLang="ja-JP" sz="1200" i="1" dirty="0">
                                          <a:latin typeface="Cambria Math" panose="02040503050406030204" pitchFamily="18" charset="0"/>
                                        </a:rPr>
                                        <m:t>′</m:t>
                                      </m:r>
                                    </m:sup>
                                  </m:sSup>
                                </m:e>
                              </m:d>
                              <m:r>
                                <a:rPr lang="en-US" altLang="ja-JP" sz="1200" i="1" dirty="0">
                                  <a:latin typeface="Cambria Math" panose="02040503050406030204" pitchFamily="18" charset="0"/>
                                </a:rPr>
                                <m:t>+</m:t>
                              </m:r>
                              <m:r>
                                <a:rPr lang="en-US" altLang="ja-JP" sz="1200" i="1" dirty="0">
                                  <a:latin typeface="Cambria Math" panose="02040503050406030204" pitchFamily="18" charset="0"/>
                                </a:rPr>
                                <m:t>𝛾</m:t>
                              </m:r>
                              <m:func>
                                <m:funcPr>
                                  <m:ctrlPr>
                                    <a:rPr lang="en-US" altLang="ja-JP" sz="1200" i="1" dirty="0">
                                      <a:latin typeface="Cambria Math" panose="02040503050406030204" pitchFamily="18" charset="0"/>
                                    </a:rPr>
                                  </m:ctrlPr>
                                </m:funcPr>
                                <m:fName>
                                  <m:limLow>
                                    <m:limLowPr>
                                      <m:ctrlPr>
                                        <a:rPr lang="en-US" altLang="ja-JP" sz="1200" i="1" dirty="0">
                                          <a:latin typeface="Cambria Math" panose="02040503050406030204" pitchFamily="18" charset="0"/>
                                        </a:rPr>
                                      </m:ctrlPr>
                                    </m:limLowPr>
                                    <m:e>
                                      <m:r>
                                        <m:rPr>
                                          <m:sty m:val="p"/>
                                        </m:rPr>
                                        <a:rPr lang="en-US" altLang="ja-JP" sz="1200" dirty="0">
                                          <a:latin typeface="Cambria Math" panose="02040503050406030204" pitchFamily="18" charset="0"/>
                                        </a:rPr>
                                        <m:t>max</m:t>
                                      </m:r>
                                    </m:e>
                                    <m:lim>
                                      <m:sSup>
                                        <m:sSupPr>
                                          <m:ctrlPr>
                                            <a:rPr lang="en-US" altLang="ja-JP" sz="1200" i="1" dirty="0">
                                              <a:latin typeface="Cambria Math" panose="02040503050406030204" pitchFamily="18" charset="0"/>
                                            </a:rPr>
                                          </m:ctrlPr>
                                        </m:sSupPr>
                                        <m:e>
                                          <m:sSub>
                                            <m:sSubPr>
                                              <m:ctrlPr>
                                                <a:rPr lang="en-US" altLang="ja-JP" sz="1200" i="1" dirty="0">
                                                  <a:latin typeface="Cambria Math" panose="02040503050406030204" pitchFamily="18" charset="0"/>
                                                </a:rPr>
                                              </m:ctrlPr>
                                            </m:sSubPr>
                                            <m:e>
                                              <m:r>
                                                <m:rPr>
                                                  <m:sty m:val="p"/>
                                                </m:rPr>
                                                <a:rPr lang="en-US" altLang="ja-JP" sz="1200" i="1" dirty="0">
                                                  <a:latin typeface="Cambria Math" panose="02040503050406030204" pitchFamily="18" charset="0"/>
                                                </a:rPr>
                                                <m:t>π</m:t>
                                              </m:r>
                                            </m:e>
                                            <m:sub>
                                              <m:r>
                                                <a:rPr lang="en-US" altLang="ja-JP" sz="1200" i="1" dirty="0">
                                                  <a:latin typeface="Cambria Math" panose="02040503050406030204" pitchFamily="18" charset="0"/>
                                                </a:rPr>
                                                <m:t>𝑖</m:t>
                                              </m:r>
                                            </m:sub>
                                          </m:sSub>
                                        </m:e>
                                        <m:sup>
                                          <m:r>
                                            <a:rPr lang="en-US" altLang="ja-JP" sz="1200" i="1" dirty="0">
                                              <a:latin typeface="Cambria Math" panose="02040503050406030204" pitchFamily="18" charset="0"/>
                                            </a:rPr>
                                            <m:t>′</m:t>
                                          </m:r>
                                        </m:sup>
                                      </m:sSup>
                                      <m:r>
                                        <a:rPr lang="en-US" altLang="ja-JP" sz="1200" i="1" dirty="0">
                                          <a:latin typeface="Cambria Math" panose="02040503050406030204" pitchFamily="18" charset="0"/>
                                          <a:ea typeface="Cambria Math" panose="02040503050406030204" pitchFamily="18" charset="0"/>
                                        </a:rPr>
                                        <m:t>∈</m:t>
                                      </m:r>
                                      <m:sSub>
                                        <m:sSubPr>
                                          <m:ctrlPr>
                                            <a:rPr lang="en-US" altLang="ja-JP" sz="1200" i="1" dirty="0">
                                              <a:latin typeface="Cambria Math" panose="02040503050406030204" pitchFamily="18" charset="0"/>
                                              <a:ea typeface="Cambria Math" panose="02040503050406030204" pitchFamily="18" charset="0"/>
                                            </a:rPr>
                                          </m:ctrlPr>
                                        </m:sSubPr>
                                        <m:e>
                                          <m:r>
                                            <m:rPr>
                                              <m:sty m:val="p"/>
                                            </m:rPr>
                                            <a:rPr lang="en-US" altLang="ja-JP" sz="1200" i="1" dirty="0">
                                              <a:latin typeface="Cambria Math" panose="02040503050406030204" pitchFamily="18" charset="0"/>
                                              <a:ea typeface="Cambria Math" panose="02040503050406030204" pitchFamily="18" charset="0"/>
                                            </a:rPr>
                                            <m:t>Π</m:t>
                                          </m:r>
                                        </m:e>
                                        <m:sub>
                                          <m:r>
                                            <a:rPr lang="en-US" altLang="ja-JP" sz="1200" i="1" dirty="0">
                                              <a:latin typeface="Cambria Math" panose="02040503050406030204" pitchFamily="18" charset="0"/>
                                              <a:ea typeface="Cambria Math" panose="02040503050406030204" pitchFamily="18" charset="0"/>
                                            </a:rPr>
                                            <m:t>𝑖</m:t>
                                          </m:r>
                                        </m:sub>
                                      </m:sSub>
                                      <m:d>
                                        <m:dPr>
                                          <m:ctrlPr>
                                            <a:rPr lang="en-US" altLang="ja-JP" sz="1200" i="1" dirty="0">
                                              <a:latin typeface="Cambria Math" panose="02040503050406030204" pitchFamily="18" charset="0"/>
                                              <a:ea typeface="Cambria Math" panose="02040503050406030204" pitchFamily="18" charset="0"/>
                                            </a:rPr>
                                          </m:ctrlPr>
                                        </m:dPr>
                                        <m:e>
                                          <m:sSup>
                                            <m:sSupPr>
                                              <m:ctrlPr>
                                                <a:rPr lang="en-US" altLang="ja-JP" sz="1200" i="1" dirty="0">
                                                  <a:latin typeface="Cambria Math" panose="02040503050406030204" pitchFamily="18" charset="0"/>
                                                </a:rPr>
                                              </m:ctrlPr>
                                            </m:sSup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e>
                                            <m:sup>
                                              <m:r>
                                                <a:rPr lang="en-US" altLang="ja-JP" sz="1200" i="1" dirty="0">
                                                  <a:latin typeface="Cambria Math" panose="02040503050406030204" pitchFamily="18" charset="0"/>
                                                </a:rPr>
                                                <m:t>′</m:t>
                                              </m:r>
                                            </m:sup>
                                          </m:sSup>
                                        </m:e>
                                      </m:d>
                                    </m:lim>
                                  </m:limLow>
                                </m:fName>
                                <m:e>
                                  <m:sSubSup>
                                    <m:sSubSupPr>
                                      <m:ctrlPr>
                                        <a:rPr lang="en-US" altLang="ja-JP" sz="1200" i="1" dirty="0">
                                          <a:latin typeface="Cambria Math" panose="02040503050406030204" pitchFamily="18" charset="0"/>
                                        </a:rPr>
                                      </m:ctrlPr>
                                    </m:sSubSupPr>
                                    <m:e>
                                      <m:r>
                                        <a:rPr lang="en-US" altLang="ja-JP" sz="1200" i="1" dirty="0">
                                          <a:latin typeface="Cambria Math" panose="02040503050406030204" pitchFamily="18" charset="0"/>
                                        </a:rPr>
                                        <m:t>𝑄</m:t>
                                      </m:r>
                                    </m:e>
                                    <m:sub>
                                      <m:r>
                                        <a:rPr lang="en-US" altLang="ja-JP" sz="1200" i="1" dirty="0">
                                          <a:latin typeface="Cambria Math" panose="02040503050406030204" pitchFamily="18" charset="0"/>
                                        </a:rPr>
                                        <m:t>𝑖</m:t>
                                      </m:r>
                                    </m:sub>
                                    <m:sup>
                                      <m:r>
                                        <a:rPr lang="en-US" altLang="ja-JP" sz="1200" i="1" dirty="0">
                                          <a:latin typeface="Cambria Math" panose="02040503050406030204" pitchFamily="18" charset="0"/>
                                        </a:rPr>
                                        <m:t>∗</m:t>
                                      </m:r>
                                    </m:sup>
                                  </m:sSubSup>
                                  <m:d>
                                    <m:dPr>
                                      <m:ctrlPr>
                                        <a:rPr lang="en-US" altLang="ja-JP" sz="1200" i="1" dirty="0">
                                          <a:latin typeface="Cambria Math" panose="02040503050406030204" pitchFamily="18" charset="0"/>
                                        </a:rPr>
                                      </m:ctrlPr>
                                    </m:dPr>
                                    <m:e>
                                      <m:sSup>
                                        <m:sSupPr>
                                          <m:ctrlPr>
                                            <a:rPr lang="en-US" altLang="ja-JP" sz="1200" i="1" dirty="0">
                                              <a:latin typeface="Cambria Math" panose="02040503050406030204" pitchFamily="18" charset="0"/>
                                            </a:rPr>
                                          </m:ctrlPr>
                                        </m:sSup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e>
                                        <m:sup>
                                          <m:r>
                                            <a:rPr lang="en-US" altLang="ja-JP" sz="1200" i="1" dirty="0">
                                              <a:latin typeface="Cambria Math" panose="02040503050406030204" pitchFamily="18" charset="0"/>
                                            </a:rPr>
                                            <m:t>′</m:t>
                                          </m:r>
                                        </m:sup>
                                      </m:sSup>
                                      <m:r>
                                        <a:rPr lang="en-US" altLang="ja-JP" sz="1200" i="1" dirty="0">
                                          <a:latin typeface="Cambria Math" panose="02040503050406030204" pitchFamily="18" charset="0"/>
                                        </a:rPr>
                                        <m:t>,</m:t>
                                      </m:r>
                                      <m:sSup>
                                        <m:sSupPr>
                                          <m:ctrlPr>
                                            <a:rPr lang="en-US" altLang="ja-JP" sz="1200" i="1" dirty="0">
                                              <a:latin typeface="Cambria Math" panose="02040503050406030204" pitchFamily="18" charset="0"/>
                                            </a:rPr>
                                          </m:ctrlPr>
                                        </m:sSupPr>
                                        <m:e>
                                          <m:sSub>
                                            <m:sSubPr>
                                              <m:ctrlPr>
                                                <a:rPr lang="en-US" altLang="ja-JP" sz="1200" i="1" dirty="0">
                                                  <a:latin typeface="Cambria Math" panose="02040503050406030204" pitchFamily="18" charset="0"/>
                                                </a:rPr>
                                              </m:ctrlPr>
                                            </m:sSubPr>
                                            <m:e>
                                              <m:r>
                                                <m:rPr>
                                                  <m:sty m:val="p"/>
                                                </m:rPr>
                                                <a:rPr lang="en-US" altLang="ja-JP" sz="1200" i="1" dirty="0">
                                                  <a:latin typeface="Cambria Math" panose="02040503050406030204" pitchFamily="18" charset="0"/>
                                                </a:rPr>
                                                <m:t>π</m:t>
                                              </m:r>
                                            </m:e>
                                            <m:sub>
                                              <m:r>
                                                <a:rPr lang="en-US" altLang="ja-JP" sz="1200" i="1" dirty="0">
                                                  <a:latin typeface="Cambria Math" panose="02040503050406030204" pitchFamily="18" charset="0"/>
                                                </a:rPr>
                                                <m:t>𝑖</m:t>
                                              </m:r>
                                            </m:sub>
                                          </m:sSub>
                                        </m:e>
                                        <m:sup>
                                          <m:r>
                                            <a:rPr lang="en-US" altLang="ja-JP" sz="1200" i="1" dirty="0">
                                              <a:latin typeface="Cambria Math" panose="02040503050406030204" pitchFamily="18" charset="0"/>
                                            </a:rPr>
                                            <m:t>′</m:t>
                                          </m:r>
                                        </m:sup>
                                      </m:sSup>
                                    </m:e>
                                  </m:d>
                                </m:e>
                              </m:func>
                            </m:e>
                          </m:d>
                        </m:e>
                      </m:nary>
                    </m:oMath>
                  </m:oMathPara>
                </a14:m>
                <a:endParaRPr lang="ja-JP" altLang="en-US" sz="12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6953641" y="2149270"/>
                <a:ext cx="4710937" cy="65819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6954623" y="2913771"/>
                <a:ext cx="3475407" cy="6751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𝑃</m:t>
                          </m:r>
                        </m:e>
                        <m:sub>
                          <m:r>
                            <a:rPr lang="en-US" altLang="ja-JP" sz="1200" i="1" dirty="0">
                              <a:latin typeface="Cambria Math" panose="02040503050406030204" pitchFamily="18" charset="0"/>
                            </a:rPr>
                            <m:t>𝑖</m:t>
                          </m:r>
                        </m:sub>
                      </m:sSub>
                      <m:d>
                        <m:dPr>
                          <m:ctrlPr>
                            <a:rPr lang="en-US" altLang="ja-JP" sz="1200" i="1" dirty="0">
                              <a:latin typeface="Cambria Math" panose="02040503050406030204" pitchFamily="18" charset="0"/>
                            </a:rPr>
                          </m:ctrlPr>
                        </m:dPr>
                        <m:e>
                          <m:sSup>
                            <m:sSupPr>
                              <m:ctrlPr>
                                <a:rPr lang="en-US" altLang="ja-JP" sz="1200" i="1" dirty="0">
                                  <a:latin typeface="Cambria Math" panose="02040503050406030204" pitchFamily="18" charset="0"/>
                                </a:rPr>
                              </m:ctrlPr>
                            </m:sSup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e>
                            <m:sup>
                              <m:r>
                                <a:rPr lang="en-US" altLang="ja-JP" sz="1200" i="1" dirty="0">
                                  <a:latin typeface="Cambria Math" panose="02040503050406030204" pitchFamily="18" charset="0"/>
                                </a:rPr>
                                <m:t>′</m:t>
                              </m:r>
                            </m:sup>
                          </m:sSup>
                        </m:e>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r>
                            <a:rPr lang="en-US" altLang="ja-JP" sz="1200" i="1" dirty="0">
                              <a:latin typeface="Cambria Math" panose="02040503050406030204" pitchFamily="18" charset="0"/>
                            </a:rPr>
                            <m:t>,</m:t>
                          </m:r>
                          <m:sSub>
                            <m:sSubPr>
                              <m:ctrlPr>
                                <a:rPr lang="en-US" altLang="ja-JP" sz="1200" i="1" dirty="0">
                                  <a:latin typeface="Cambria Math" panose="02040503050406030204" pitchFamily="18" charset="0"/>
                                </a:rPr>
                              </m:ctrlPr>
                            </m:sSubPr>
                            <m:e>
                              <m:r>
                                <m:rPr>
                                  <m:sty m:val="p"/>
                                </m:rPr>
                                <a:rPr lang="en-US" altLang="ja-JP" sz="1200" i="1" dirty="0">
                                  <a:latin typeface="Cambria Math" panose="02040503050406030204" pitchFamily="18" charset="0"/>
                                </a:rPr>
                                <m:t>π</m:t>
                              </m:r>
                            </m:e>
                            <m:sub>
                              <m:r>
                                <a:rPr lang="en-US" altLang="ja-JP" sz="1200" i="1" dirty="0">
                                  <a:latin typeface="Cambria Math" panose="02040503050406030204" pitchFamily="18" charset="0"/>
                                </a:rPr>
                                <m:t>𝑖</m:t>
                              </m:r>
                            </m:sub>
                          </m:sSub>
                        </m:e>
                      </m:d>
                      <m:r>
                        <a:rPr lang="en-US" altLang="ja-JP" sz="1200" i="1" dirty="0">
                          <a:latin typeface="Cambria Math" panose="02040503050406030204" pitchFamily="18" charset="0"/>
                        </a:rPr>
                        <m:t>=</m:t>
                      </m:r>
                      <m:nary>
                        <m:naryPr>
                          <m:chr m:val="∑"/>
                          <m:ctrlPr>
                            <a:rPr lang="en-US" altLang="ja-JP" sz="1200" i="1" dirty="0" smtClean="0">
                              <a:solidFill>
                                <a:schemeClr val="tx1"/>
                              </a:solidFill>
                              <a:latin typeface="Cambria Math" panose="02040503050406030204" pitchFamily="18" charset="0"/>
                            </a:rPr>
                          </m:ctrlPr>
                        </m:naryPr>
                        <m:sub>
                          <m:sSubSup>
                            <m:sSubSupPr>
                              <m:ctrlPr>
                                <a:rPr lang="en-US" altLang="ja-JP" sz="1200" i="1" dirty="0">
                                  <a:solidFill>
                                    <a:schemeClr val="tx1"/>
                                  </a:solidFill>
                                  <a:latin typeface="Cambria Math" panose="02040503050406030204" pitchFamily="18" charset="0"/>
                                </a:rPr>
                              </m:ctrlPr>
                            </m:sSubSupPr>
                            <m:e>
                              <m:r>
                                <m:rPr>
                                  <m:sty m:val="p"/>
                                </m:rPr>
                                <a:rPr lang="en-US" altLang="ja-JP" sz="1200" i="1" dirty="0">
                                  <a:solidFill>
                                    <a:schemeClr val="tx1"/>
                                  </a:solidFill>
                                  <a:latin typeface="Cambria Math" panose="02040503050406030204" pitchFamily="18" charset="0"/>
                                </a:rPr>
                                <m:t>σ</m:t>
                              </m:r>
                            </m:e>
                            <m:sub>
                              <m:r>
                                <a:rPr lang="en-US" altLang="ja-JP" sz="1200" i="1" dirty="0">
                                  <a:solidFill>
                                    <a:schemeClr val="tx1"/>
                                  </a:solidFill>
                                  <a:latin typeface="Cambria Math" panose="02040503050406030204" pitchFamily="18" charset="0"/>
                                </a:rPr>
                                <m:t>𝑖</m:t>
                              </m:r>
                            </m:sub>
                            <m:sup>
                              <m:r>
                                <a:rPr lang="en-US" altLang="ja-JP" sz="1200" i="1" dirty="0">
                                  <a:solidFill>
                                    <a:schemeClr val="tx1"/>
                                  </a:solidFill>
                                  <a:latin typeface="Cambria Math" panose="02040503050406030204" pitchFamily="18" charset="0"/>
                                </a:rPr>
                                <m:t>𝑜</m:t>
                              </m:r>
                            </m:sup>
                          </m:sSubSup>
                          <m:r>
                            <m:rPr>
                              <m:brk m:alnAt="23"/>
                            </m:rPr>
                            <a:rPr lang="en-US" altLang="ja-JP" sz="1200" i="1" dirty="0">
                              <a:solidFill>
                                <a:schemeClr val="tx1"/>
                              </a:solidFill>
                              <a:latin typeface="Cambria Math" panose="02040503050406030204" pitchFamily="18" charset="0"/>
                              <a:ea typeface="Cambria Math" panose="02040503050406030204" pitchFamily="18" charset="0"/>
                            </a:rPr>
                            <m:t>∈</m:t>
                          </m:r>
                          <m:sSub>
                            <m:sSubPr>
                              <m:ctrlPr>
                                <a:rPr lang="en-US" altLang="ja-JP" sz="1200" i="1" dirty="0">
                                  <a:solidFill>
                                    <a:schemeClr val="tx1"/>
                                  </a:solidFill>
                                  <a:latin typeface="Cambria Math" panose="02040503050406030204" pitchFamily="18" charset="0"/>
                                </a:rPr>
                              </m:ctrlPr>
                            </m:sSubPr>
                            <m:e>
                              <m:r>
                                <m:rPr>
                                  <m:sty m:val="p"/>
                                </m:rPr>
                                <a:rPr lang="en-US" altLang="ja-JP" sz="1200" i="1" dirty="0">
                                  <a:solidFill>
                                    <a:schemeClr val="tx1"/>
                                  </a:solidFill>
                                  <a:latin typeface="Cambria Math" panose="02040503050406030204" pitchFamily="18" charset="0"/>
                                </a:rPr>
                                <m:t>π</m:t>
                              </m:r>
                            </m:e>
                            <m:sub>
                              <m:r>
                                <a:rPr lang="en-US" altLang="ja-JP" sz="1200" i="1" dirty="0">
                                  <a:solidFill>
                                    <a:schemeClr val="tx1"/>
                                  </a:solidFill>
                                  <a:latin typeface="Cambria Math" panose="02040503050406030204" pitchFamily="18" charset="0"/>
                                </a:rPr>
                                <m:t>𝑖</m:t>
                              </m:r>
                            </m:sub>
                          </m:sSub>
                          <m:nary>
                            <m:naryPr>
                              <m:chr m:val="⋂"/>
                              <m:subHide m:val="on"/>
                              <m:supHide m:val="on"/>
                              <m:ctrlPr>
                                <a:rPr lang="en-US" altLang="ja-JP" sz="1200" i="1" dirty="0">
                                  <a:solidFill>
                                    <a:schemeClr val="tx1"/>
                                  </a:solidFill>
                                  <a:latin typeface="Cambria Math" panose="02040503050406030204" pitchFamily="18" charset="0"/>
                                </a:rPr>
                              </m:ctrlPr>
                            </m:naryPr>
                            <m:sub/>
                            <m:sup/>
                            <m:e>
                              <m:sSubSup>
                                <m:sSubSupPr>
                                  <m:ctrlPr>
                                    <a:rPr lang="en-US" altLang="ja-JP" sz="1200" i="1" dirty="0">
                                      <a:solidFill>
                                        <a:schemeClr val="tx1"/>
                                      </a:solidFill>
                                      <a:latin typeface="Cambria Math" panose="02040503050406030204" pitchFamily="18" charset="0"/>
                                    </a:rPr>
                                  </m:ctrlPr>
                                </m:sSubSupPr>
                                <m:e>
                                  <m:r>
                                    <m:rPr>
                                      <m:sty m:val="p"/>
                                    </m:rPr>
                                    <a:rPr lang="en-US" altLang="ja-JP" sz="1200" i="1" dirty="0">
                                      <a:solidFill>
                                        <a:schemeClr val="tx1"/>
                                      </a:solidFill>
                                      <a:latin typeface="Cambria Math" panose="02040503050406030204" pitchFamily="18" charset="0"/>
                                    </a:rPr>
                                    <m:t>Σ</m:t>
                                  </m:r>
                                </m:e>
                                <m:sub>
                                  <m:r>
                                    <a:rPr lang="en-US" altLang="ja-JP" sz="1200" i="1" dirty="0">
                                      <a:solidFill>
                                        <a:schemeClr val="tx1"/>
                                      </a:solidFill>
                                      <a:latin typeface="Cambria Math" panose="02040503050406030204" pitchFamily="18" charset="0"/>
                                    </a:rPr>
                                    <m:t>𝑖</m:t>
                                  </m:r>
                                </m:sub>
                                <m:sup>
                                  <m:r>
                                    <a:rPr lang="en-US" altLang="ja-JP" sz="1200" i="1" dirty="0">
                                      <a:solidFill>
                                        <a:schemeClr val="tx1"/>
                                      </a:solidFill>
                                      <a:latin typeface="Cambria Math" panose="02040503050406030204" pitchFamily="18" charset="0"/>
                                    </a:rPr>
                                    <m:t>𝑜</m:t>
                                  </m:r>
                                </m:sup>
                              </m:sSubSup>
                            </m:e>
                          </m:nary>
                        </m:sub>
                        <m:sup/>
                        <m:e>
                          <m:sSubSup>
                            <m:sSubSupPr>
                              <m:ctrlPr>
                                <a:rPr lang="en-US" altLang="ja-JP" sz="1200" i="1" dirty="0">
                                  <a:solidFill>
                                    <a:schemeClr val="tx1"/>
                                  </a:solidFill>
                                  <a:latin typeface="Cambria Math" panose="02040503050406030204" pitchFamily="18" charset="0"/>
                                </a:rPr>
                              </m:ctrlPr>
                            </m:sSubSupPr>
                            <m:e>
                              <m:r>
                                <a:rPr lang="en-US" altLang="ja-JP" sz="1200" i="1" dirty="0">
                                  <a:solidFill>
                                    <a:schemeClr val="tx1"/>
                                  </a:solidFill>
                                  <a:latin typeface="Cambria Math" panose="02040503050406030204" pitchFamily="18" charset="0"/>
                                </a:rPr>
                                <m:t>𝑃</m:t>
                              </m:r>
                            </m:e>
                            <m:sub>
                              <m:r>
                                <a:rPr lang="en-US" altLang="ja-JP" sz="1200" i="1" dirty="0">
                                  <a:solidFill>
                                    <a:schemeClr val="tx1"/>
                                  </a:solidFill>
                                  <a:latin typeface="Cambria Math" panose="02040503050406030204" pitchFamily="18" charset="0"/>
                                </a:rPr>
                                <m:t>𝑖</m:t>
                              </m:r>
                            </m:sub>
                            <m:sup>
                              <m:r>
                                <a:rPr lang="en-US" altLang="ja-JP" sz="1200" i="1" dirty="0">
                                  <a:solidFill>
                                    <a:schemeClr val="tx1"/>
                                  </a:solidFill>
                                  <a:latin typeface="Cambria Math" panose="02040503050406030204" pitchFamily="18" charset="0"/>
                                </a:rPr>
                                <m:t>1</m:t>
                              </m:r>
                            </m:sup>
                          </m:sSubSup>
                          <m:r>
                            <a:rPr lang="en-US" altLang="ja-JP" sz="1200" i="1" dirty="0">
                              <a:solidFill>
                                <a:schemeClr val="tx1"/>
                              </a:solidFill>
                              <a:latin typeface="Cambria Math" panose="02040503050406030204" pitchFamily="18" charset="0"/>
                            </a:rPr>
                            <m:t>(</m:t>
                          </m:r>
                          <m:sSub>
                            <m:sSubPr>
                              <m:ctrlPr>
                                <a:rPr lang="en-US" altLang="ja-JP" sz="1200" i="1" dirty="0">
                                  <a:solidFill>
                                    <a:schemeClr val="tx1"/>
                                  </a:solidFill>
                                  <a:latin typeface="Cambria Math" panose="02040503050406030204" pitchFamily="18" charset="0"/>
                                </a:rPr>
                              </m:ctrlPr>
                            </m:sSubPr>
                            <m:e>
                              <m:r>
                                <a:rPr lang="en-US" altLang="ja-JP" sz="1200" i="1" dirty="0">
                                  <a:solidFill>
                                    <a:schemeClr val="tx1"/>
                                  </a:solidFill>
                                  <a:latin typeface="Cambria Math" panose="02040503050406030204" pitchFamily="18" charset="0"/>
                                </a:rPr>
                                <m:t>𝑠</m:t>
                              </m:r>
                            </m:e>
                            <m:sub>
                              <m:r>
                                <a:rPr lang="en-US" altLang="ja-JP" sz="1200" i="1" dirty="0">
                                  <a:solidFill>
                                    <a:schemeClr val="tx1"/>
                                  </a:solidFill>
                                  <a:latin typeface="Cambria Math" panose="02040503050406030204" pitchFamily="18" charset="0"/>
                                </a:rPr>
                                <m:t>𝑖</m:t>
                              </m:r>
                            </m:sub>
                          </m:sSub>
                          <m:r>
                            <a:rPr lang="en-US" altLang="ja-JP" sz="1200" i="1" dirty="0">
                              <a:solidFill>
                                <a:schemeClr val="tx1"/>
                              </a:solidFill>
                              <a:latin typeface="Cambria Math" panose="02040503050406030204" pitchFamily="18" charset="0"/>
                            </a:rPr>
                            <m:t>,</m:t>
                          </m:r>
                          <m:sSub>
                            <m:sSubPr>
                              <m:ctrlPr>
                                <a:rPr lang="en-US" altLang="ja-JP" sz="1200" i="1" dirty="0">
                                  <a:solidFill>
                                    <a:schemeClr val="tx1"/>
                                  </a:solidFill>
                                  <a:latin typeface="Cambria Math" panose="02040503050406030204" pitchFamily="18" charset="0"/>
                                </a:rPr>
                              </m:ctrlPr>
                            </m:sSubPr>
                            <m:e>
                              <m:r>
                                <m:rPr>
                                  <m:sty m:val="p"/>
                                </m:rPr>
                                <a:rPr lang="en-US" altLang="ja-JP" sz="1200" i="1" dirty="0">
                                  <a:solidFill>
                                    <a:schemeClr val="tx1"/>
                                  </a:solidFill>
                                  <a:latin typeface="Cambria Math" panose="02040503050406030204" pitchFamily="18" charset="0"/>
                                </a:rPr>
                                <m:t>π</m:t>
                              </m:r>
                            </m:e>
                            <m:sub>
                              <m:r>
                                <a:rPr lang="en-US" altLang="ja-JP" sz="1200" i="1" dirty="0">
                                  <a:solidFill>
                                    <a:schemeClr val="tx1"/>
                                  </a:solidFill>
                                  <a:latin typeface="Cambria Math" panose="02040503050406030204" pitchFamily="18" charset="0"/>
                                </a:rPr>
                                <m:t>𝑖</m:t>
                              </m:r>
                            </m:sub>
                          </m:sSub>
                          <m:r>
                            <a:rPr lang="en-US" altLang="ja-JP" sz="1200" i="1" dirty="0">
                              <a:solidFill>
                                <a:schemeClr val="tx1"/>
                              </a:solidFill>
                              <a:latin typeface="Cambria Math" panose="02040503050406030204" pitchFamily="18" charset="0"/>
                            </a:rPr>
                            <m:t>,</m:t>
                          </m:r>
                          <m:sSubSup>
                            <m:sSubSupPr>
                              <m:ctrlPr>
                                <a:rPr lang="en-US" altLang="ja-JP" sz="1200" i="1" dirty="0">
                                  <a:solidFill>
                                    <a:schemeClr val="tx1"/>
                                  </a:solidFill>
                                  <a:latin typeface="Cambria Math" panose="02040503050406030204" pitchFamily="18" charset="0"/>
                                </a:rPr>
                              </m:ctrlPr>
                            </m:sSubSupPr>
                            <m:e>
                              <m:r>
                                <m:rPr>
                                  <m:sty m:val="p"/>
                                </m:rPr>
                                <a:rPr lang="en-US" altLang="ja-JP" sz="1200" i="1" dirty="0">
                                  <a:solidFill>
                                    <a:schemeClr val="tx1"/>
                                  </a:solidFill>
                                  <a:latin typeface="Cambria Math" panose="02040503050406030204" pitchFamily="18" charset="0"/>
                                </a:rPr>
                                <m:t>σ</m:t>
                              </m:r>
                            </m:e>
                            <m:sub>
                              <m:r>
                                <a:rPr lang="en-US" altLang="ja-JP" sz="1200" i="1" dirty="0">
                                  <a:solidFill>
                                    <a:schemeClr val="tx1"/>
                                  </a:solidFill>
                                  <a:latin typeface="Cambria Math" panose="02040503050406030204" pitchFamily="18" charset="0"/>
                                </a:rPr>
                                <m:t>𝑖</m:t>
                              </m:r>
                            </m:sub>
                            <m:sup>
                              <m:r>
                                <a:rPr lang="en-US" altLang="ja-JP" sz="1200" i="1" dirty="0">
                                  <a:solidFill>
                                    <a:schemeClr val="tx1"/>
                                  </a:solidFill>
                                  <a:latin typeface="Cambria Math" panose="02040503050406030204" pitchFamily="18" charset="0"/>
                                </a:rPr>
                                <m:t>𝑜</m:t>
                              </m:r>
                            </m:sup>
                          </m:sSubSup>
                          <m:r>
                            <a:rPr lang="en-US" altLang="ja-JP" sz="1200" i="1" dirty="0">
                              <a:solidFill>
                                <a:schemeClr val="tx1"/>
                              </a:solidFill>
                              <a:latin typeface="Cambria Math" panose="02040503050406030204" pitchFamily="18" charset="0"/>
                            </a:rPr>
                            <m:t>)</m:t>
                          </m:r>
                          <m:sSubSup>
                            <m:sSubSupPr>
                              <m:ctrlPr>
                                <a:rPr lang="en-US" altLang="ja-JP" sz="1200" i="1" dirty="0">
                                  <a:solidFill>
                                    <a:schemeClr val="tx1"/>
                                  </a:solidFill>
                                  <a:latin typeface="Cambria Math" panose="02040503050406030204" pitchFamily="18" charset="0"/>
                                </a:rPr>
                              </m:ctrlPr>
                            </m:sSubSupPr>
                            <m:e>
                              <m:r>
                                <a:rPr lang="en-US" altLang="ja-JP" sz="1200" i="1" dirty="0">
                                  <a:solidFill>
                                    <a:schemeClr val="tx1"/>
                                  </a:solidFill>
                                  <a:latin typeface="Cambria Math" panose="02040503050406030204" pitchFamily="18" charset="0"/>
                                </a:rPr>
                                <m:t>𝑃</m:t>
                              </m:r>
                            </m:e>
                            <m:sub>
                              <m:r>
                                <a:rPr lang="en-US" altLang="ja-JP" sz="1200" i="1" dirty="0">
                                  <a:solidFill>
                                    <a:schemeClr val="tx1"/>
                                  </a:solidFill>
                                  <a:latin typeface="Cambria Math" panose="02040503050406030204" pitchFamily="18" charset="0"/>
                                </a:rPr>
                                <m:t>𝑖</m:t>
                              </m:r>
                            </m:sub>
                            <m:sup>
                              <m:r>
                                <a:rPr lang="en-US" altLang="ja-JP" sz="1200" i="1" dirty="0">
                                  <a:solidFill>
                                    <a:schemeClr val="tx1"/>
                                  </a:solidFill>
                                  <a:latin typeface="Cambria Math" panose="02040503050406030204" pitchFamily="18" charset="0"/>
                                </a:rPr>
                                <m:t>2</m:t>
                              </m:r>
                            </m:sup>
                          </m:sSubSup>
                          <m:r>
                            <a:rPr lang="en-US" altLang="ja-JP" sz="1200" i="1" dirty="0">
                              <a:solidFill>
                                <a:schemeClr val="tx1"/>
                              </a:solidFill>
                              <a:latin typeface="Cambria Math" panose="02040503050406030204" pitchFamily="18" charset="0"/>
                            </a:rPr>
                            <m:t>(</m:t>
                          </m:r>
                          <m:sSub>
                            <m:sSubPr>
                              <m:ctrlPr>
                                <a:rPr lang="en-US" altLang="ja-JP" sz="1200" i="1" dirty="0">
                                  <a:solidFill>
                                    <a:schemeClr val="tx1"/>
                                  </a:solidFill>
                                  <a:latin typeface="Cambria Math" panose="02040503050406030204" pitchFamily="18" charset="0"/>
                                </a:rPr>
                              </m:ctrlPr>
                            </m:sSubPr>
                            <m:e>
                              <m:r>
                                <a:rPr lang="en-US" altLang="ja-JP" sz="1200" i="1" dirty="0">
                                  <a:solidFill>
                                    <a:schemeClr val="tx1"/>
                                  </a:solidFill>
                                  <a:latin typeface="Cambria Math" panose="02040503050406030204" pitchFamily="18" charset="0"/>
                                </a:rPr>
                                <m:t>𝑠</m:t>
                              </m:r>
                            </m:e>
                            <m:sub>
                              <m:r>
                                <a:rPr lang="en-US" altLang="ja-JP" sz="1200" i="1" dirty="0">
                                  <a:solidFill>
                                    <a:schemeClr val="tx1"/>
                                  </a:solidFill>
                                  <a:latin typeface="Cambria Math" panose="02040503050406030204" pitchFamily="18" charset="0"/>
                                </a:rPr>
                                <m:t>𝑖</m:t>
                              </m:r>
                            </m:sub>
                          </m:sSub>
                          <m:r>
                            <a:rPr lang="en-US" altLang="ja-JP" sz="1200" i="1" dirty="0">
                              <a:solidFill>
                                <a:schemeClr val="tx1"/>
                              </a:solidFill>
                              <a:latin typeface="Cambria Math" panose="02040503050406030204" pitchFamily="18" charset="0"/>
                            </a:rPr>
                            <m:t>, </m:t>
                          </m:r>
                          <m:sSubSup>
                            <m:sSubSupPr>
                              <m:ctrlPr>
                                <a:rPr lang="en-US" altLang="ja-JP" sz="1200" i="1" dirty="0">
                                  <a:solidFill>
                                    <a:schemeClr val="tx1"/>
                                  </a:solidFill>
                                  <a:latin typeface="Cambria Math" panose="02040503050406030204" pitchFamily="18" charset="0"/>
                                </a:rPr>
                              </m:ctrlPr>
                            </m:sSubSupPr>
                            <m:e>
                              <m:r>
                                <m:rPr>
                                  <m:sty m:val="p"/>
                                </m:rPr>
                                <a:rPr lang="en-US" altLang="ja-JP" sz="1200" i="1" dirty="0">
                                  <a:solidFill>
                                    <a:schemeClr val="tx1"/>
                                  </a:solidFill>
                                  <a:latin typeface="Cambria Math" panose="02040503050406030204" pitchFamily="18" charset="0"/>
                                </a:rPr>
                                <m:t>σ</m:t>
                              </m:r>
                            </m:e>
                            <m:sub>
                              <m:r>
                                <a:rPr lang="en-US" altLang="ja-JP" sz="1200" i="1" dirty="0">
                                  <a:solidFill>
                                    <a:schemeClr val="tx1"/>
                                  </a:solidFill>
                                  <a:latin typeface="Cambria Math" panose="02040503050406030204" pitchFamily="18" charset="0"/>
                                </a:rPr>
                                <m:t>𝑖</m:t>
                              </m:r>
                            </m:sub>
                            <m:sup>
                              <m:r>
                                <a:rPr lang="en-US" altLang="ja-JP" sz="1200" i="1" dirty="0">
                                  <a:solidFill>
                                    <a:schemeClr val="tx1"/>
                                  </a:solidFill>
                                  <a:latin typeface="Cambria Math" panose="02040503050406030204" pitchFamily="18" charset="0"/>
                                </a:rPr>
                                <m:t>𝑜</m:t>
                              </m:r>
                            </m:sup>
                          </m:sSubSup>
                          <m:r>
                            <a:rPr lang="en-US" altLang="ja-JP" sz="1200" i="1" dirty="0">
                              <a:solidFill>
                                <a:schemeClr val="tx1"/>
                              </a:solidFill>
                              <a:latin typeface="Cambria Math" panose="02040503050406030204" pitchFamily="18" charset="0"/>
                            </a:rPr>
                            <m:t>,</m:t>
                          </m:r>
                          <m:sSup>
                            <m:sSupPr>
                              <m:ctrlPr>
                                <a:rPr lang="en-US" altLang="ja-JP" sz="1200" i="1" dirty="0">
                                  <a:solidFill>
                                    <a:schemeClr val="tx1"/>
                                  </a:solidFill>
                                  <a:latin typeface="Cambria Math" panose="02040503050406030204" pitchFamily="18" charset="0"/>
                                </a:rPr>
                              </m:ctrlPr>
                            </m:sSupPr>
                            <m:e>
                              <m:sSub>
                                <m:sSubPr>
                                  <m:ctrlPr>
                                    <a:rPr lang="en-US" altLang="ja-JP" sz="1200" i="1" dirty="0">
                                      <a:solidFill>
                                        <a:schemeClr val="tx1"/>
                                      </a:solidFill>
                                      <a:latin typeface="Cambria Math" panose="02040503050406030204" pitchFamily="18" charset="0"/>
                                    </a:rPr>
                                  </m:ctrlPr>
                                </m:sSubPr>
                                <m:e>
                                  <m:r>
                                    <a:rPr lang="en-US" altLang="ja-JP" sz="1200" i="1" dirty="0">
                                      <a:solidFill>
                                        <a:schemeClr val="tx1"/>
                                      </a:solidFill>
                                      <a:latin typeface="Cambria Math" panose="02040503050406030204" pitchFamily="18" charset="0"/>
                                    </a:rPr>
                                    <m:t>𝑠</m:t>
                                  </m:r>
                                </m:e>
                                <m:sub>
                                  <m:r>
                                    <a:rPr lang="en-US" altLang="ja-JP" sz="1200" i="1" dirty="0">
                                      <a:solidFill>
                                        <a:schemeClr val="tx1"/>
                                      </a:solidFill>
                                      <a:latin typeface="Cambria Math" panose="02040503050406030204" pitchFamily="18" charset="0"/>
                                    </a:rPr>
                                    <m:t>𝑖</m:t>
                                  </m:r>
                                </m:sub>
                              </m:sSub>
                            </m:e>
                            <m:sup>
                              <m:r>
                                <a:rPr lang="en-US" altLang="ja-JP" sz="1200" i="1" dirty="0">
                                  <a:solidFill>
                                    <a:schemeClr val="tx1"/>
                                  </a:solidFill>
                                  <a:latin typeface="Cambria Math" panose="02040503050406030204" pitchFamily="18" charset="0"/>
                                </a:rPr>
                                <m:t>′</m:t>
                              </m:r>
                            </m:sup>
                          </m:sSup>
                          <m:r>
                            <a:rPr lang="en-US" altLang="ja-JP" sz="1200" i="1" dirty="0">
                              <a:solidFill>
                                <a:schemeClr val="tx1"/>
                              </a:solidFill>
                              <a:latin typeface="Cambria Math" panose="02040503050406030204" pitchFamily="18" charset="0"/>
                            </a:rPr>
                            <m:t>)</m:t>
                          </m:r>
                        </m:e>
                      </m:nary>
                    </m:oMath>
                  </m:oMathPara>
                </a14:m>
                <a:endParaRPr lang="en-US" altLang="ja-JP" sz="1200" dirty="0">
                  <a:solidFill>
                    <a:schemeClr val="tx1"/>
                  </a:solidFill>
                </a:endParaRPr>
              </a:p>
            </p:txBody>
          </p:sp>
        </mc:Choice>
        <mc:Fallback xmlns="">
          <p:sp>
            <p:nvSpPr>
              <p:cNvPr id="7" name="正方形/長方形 6"/>
              <p:cNvSpPr>
                <a:spLocks noRot="1" noChangeAspect="1" noMove="1" noResize="1" noEditPoints="1" noAdjustHandles="1" noChangeArrowheads="1" noChangeShapeType="1" noTextEdit="1"/>
              </p:cNvSpPr>
              <p:nvPr/>
            </p:nvSpPr>
            <p:spPr>
              <a:xfrm>
                <a:off x="6954623" y="2913771"/>
                <a:ext cx="3475407" cy="67518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6958797" y="3495711"/>
                <a:ext cx="2552770" cy="5723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sz="1200" i="1" dirty="0">
                              <a:latin typeface="Cambria Math" panose="02040503050406030204" pitchFamily="18" charset="0"/>
                            </a:rPr>
                          </m:ctrlPr>
                        </m:sSubSupPr>
                        <m:e>
                          <m:r>
                            <a:rPr lang="en-US" altLang="ja-JP" sz="1200" i="1" dirty="0">
                              <a:latin typeface="Cambria Math" panose="02040503050406030204" pitchFamily="18" charset="0"/>
                            </a:rPr>
                            <m:t>𝑃</m:t>
                          </m:r>
                        </m:e>
                        <m:sub>
                          <m:r>
                            <a:rPr lang="en-US" altLang="ja-JP" sz="1200" i="1" dirty="0">
                              <a:latin typeface="Cambria Math" panose="02040503050406030204" pitchFamily="18" charset="0"/>
                            </a:rPr>
                            <m:t>𝑖</m:t>
                          </m:r>
                        </m:sub>
                        <m:sup>
                          <m:r>
                            <a:rPr lang="en-US" altLang="ja-JP" sz="1200" i="1" dirty="0">
                              <a:latin typeface="Cambria Math" panose="02040503050406030204" pitchFamily="18" charset="0"/>
                            </a:rPr>
                            <m:t>1</m:t>
                          </m:r>
                        </m:sup>
                      </m:sSubSup>
                      <m:d>
                        <m:dPr>
                          <m:ctrlPr>
                            <a:rPr lang="en-US" altLang="ja-JP" sz="1200" i="1" dirty="0">
                              <a:latin typeface="Cambria Math" panose="02040503050406030204" pitchFamily="18" charset="0"/>
                            </a:rPr>
                          </m:ctrlPr>
                        </m:d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r>
                            <a:rPr lang="en-US" altLang="ja-JP" sz="1200" i="1" dirty="0">
                              <a:latin typeface="Cambria Math" panose="02040503050406030204" pitchFamily="18" charset="0"/>
                            </a:rPr>
                            <m:t>,</m:t>
                          </m:r>
                          <m:sSub>
                            <m:sSubPr>
                              <m:ctrlPr>
                                <a:rPr lang="en-US" altLang="ja-JP" sz="1200" i="1" dirty="0">
                                  <a:latin typeface="Cambria Math" panose="02040503050406030204" pitchFamily="18" charset="0"/>
                                </a:rPr>
                              </m:ctrlPr>
                            </m:sSubPr>
                            <m:e>
                              <m:r>
                                <m:rPr>
                                  <m:sty m:val="p"/>
                                </m:rPr>
                                <a:rPr lang="en-US" altLang="ja-JP" sz="1200" i="1" dirty="0">
                                  <a:latin typeface="Cambria Math" panose="02040503050406030204" pitchFamily="18" charset="0"/>
                                </a:rPr>
                                <m:t>π</m:t>
                              </m:r>
                            </m:e>
                            <m:sub>
                              <m:r>
                                <a:rPr lang="en-US" altLang="ja-JP" sz="1200" i="1" dirty="0">
                                  <a:latin typeface="Cambria Math" panose="02040503050406030204" pitchFamily="18" charset="0"/>
                                </a:rPr>
                                <m:t>𝑖</m:t>
                              </m:r>
                            </m:sub>
                          </m:sSub>
                          <m:r>
                            <a:rPr lang="en-US" altLang="ja-JP" sz="1200" i="1" dirty="0">
                              <a:latin typeface="Cambria Math" panose="02040503050406030204" pitchFamily="18" charset="0"/>
                            </a:rPr>
                            <m:t>,</m:t>
                          </m:r>
                          <m:sSubSup>
                            <m:sSubSupPr>
                              <m:ctrlPr>
                                <a:rPr lang="en-US" altLang="ja-JP" sz="1200" i="1" dirty="0">
                                  <a:latin typeface="Cambria Math" panose="02040503050406030204" pitchFamily="18" charset="0"/>
                                </a:rPr>
                              </m:ctrlPr>
                            </m:sSubSupPr>
                            <m:e>
                              <m:r>
                                <m:rPr>
                                  <m:sty m:val="p"/>
                                </m:rPr>
                                <a:rPr lang="en-US" altLang="ja-JP" sz="1200" i="1" dirty="0">
                                  <a:latin typeface="Cambria Math" panose="02040503050406030204" pitchFamily="18" charset="0"/>
                                </a:rPr>
                                <m:t>σ</m:t>
                              </m:r>
                            </m:e>
                            <m:sub>
                              <m:r>
                                <a:rPr lang="en-US" altLang="ja-JP" sz="1200" i="1" dirty="0">
                                  <a:latin typeface="Cambria Math" panose="02040503050406030204" pitchFamily="18" charset="0"/>
                                </a:rPr>
                                <m:t>𝑖</m:t>
                              </m:r>
                            </m:sub>
                            <m:sup>
                              <m:r>
                                <a:rPr lang="en-US" altLang="ja-JP" sz="1200" i="1" dirty="0">
                                  <a:latin typeface="Cambria Math" panose="02040503050406030204" pitchFamily="18" charset="0"/>
                                </a:rPr>
                                <m:t>𝑜</m:t>
                              </m:r>
                            </m:sup>
                          </m:sSubSup>
                        </m:e>
                      </m:d>
                      <m:r>
                        <a:rPr lang="en-US" altLang="ja-JP" sz="1200" i="1" dirty="0">
                          <a:latin typeface="Cambria Math" panose="02040503050406030204" pitchFamily="18" charset="0"/>
                        </a:rPr>
                        <m:t>=</m:t>
                      </m:r>
                      <m:f>
                        <m:fPr>
                          <m:ctrlPr>
                            <a:rPr lang="en-US" altLang="ja-JP" sz="1200" i="1" dirty="0">
                              <a:latin typeface="Cambria Math" panose="02040503050406030204" pitchFamily="18" charset="0"/>
                            </a:rPr>
                          </m:ctrlPr>
                        </m:fPr>
                        <m:num>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𝜂</m:t>
                              </m:r>
                            </m:e>
                            <m:sub>
                              <m:r>
                                <a:rPr lang="en-US" altLang="ja-JP" sz="1200" i="1" dirty="0">
                                  <a:latin typeface="Cambria Math" panose="02040503050406030204" pitchFamily="18" charset="0"/>
                                </a:rPr>
                                <m:t>𝑖</m:t>
                              </m:r>
                            </m:sub>
                          </m:sSub>
                          <m:d>
                            <m:dPr>
                              <m:ctrlPr>
                                <a:rPr lang="en-US" altLang="ja-JP" sz="1200" i="1" dirty="0">
                                  <a:latin typeface="Cambria Math" panose="02040503050406030204" pitchFamily="18" charset="0"/>
                                </a:rPr>
                              </m:ctrlPr>
                            </m:d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r>
                                <a:rPr lang="en-US" altLang="ja-JP" sz="1200" i="1" dirty="0">
                                  <a:latin typeface="Cambria Math" panose="02040503050406030204" pitchFamily="18" charset="0"/>
                                </a:rPr>
                                <m:t>,</m:t>
                              </m:r>
                              <m:sSubSup>
                                <m:sSubSupPr>
                                  <m:ctrlPr>
                                    <a:rPr lang="en-US" altLang="ja-JP" sz="1200" i="1" dirty="0">
                                      <a:latin typeface="Cambria Math" panose="02040503050406030204" pitchFamily="18" charset="0"/>
                                    </a:rPr>
                                  </m:ctrlPr>
                                </m:sSubSupPr>
                                <m:e>
                                  <m:r>
                                    <m:rPr>
                                      <m:sty m:val="p"/>
                                    </m:rPr>
                                    <a:rPr lang="en-US" altLang="ja-JP" sz="1200" i="1" dirty="0">
                                      <a:latin typeface="Cambria Math" panose="02040503050406030204" pitchFamily="18" charset="0"/>
                                    </a:rPr>
                                    <m:t>σ</m:t>
                                  </m:r>
                                </m:e>
                                <m:sub>
                                  <m:r>
                                    <a:rPr lang="en-US" altLang="ja-JP" sz="1200" i="1" dirty="0">
                                      <a:latin typeface="Cambria Math" panose="02040503050406030204" pitchFamily="18" charset="0"/>
                                    </a:rPr>
                                    <m:t>𝑖</m:t>
                                  </m:r>
                                </m:sub>
                                <m:sup>
                                  <m:r>
                                    <a:rPr lang="en-US" altLang="ja-JP" sz="1200" i="1" dirty="0">
                                      <a:latin typeface="Cambria Math" panose="02040503050406030204" pitchFamily="18" charset="0"/>
                                    </a:rPr>
                                    <m:t>𝑜</m:t>
                                  </m:r>
                                </m:sup>
                              </m:sSubSup>
                            </m:e>
                          </m:d>
                        </m:num>
                        <m:den>
                          <m:nary>
                            <m:naryPr>
                              <m:chr m:val="∑"/>
                              <m:ctrlPr>
                                <a:rPr lang="en-US" altLang="ja-JP" sz="1200" i="1" dirty="0">
                                  <a:latin typeface="Cambria Math" panose="02040503050406030204" pitchFamily="18" charset="0"/>
                                </a:rPr>
                              </m:ctrlPr>
                            </m:naryPr>
                            <m:sub>
                              <m:sSubSup>
                                <m:sSubSupPr>
                                  <m:ctrlPr>
                                    <a:rPr lang="en-US" altLang="ja-JP" sz="1200" i="1" dirty="0">
                                      <a:latin typeface="Cambria Math" panose="02040503050406030204" pitchFamily="18" charset="0"/>
                                    </a:rPr>
                                  </m:ctrlPr>
                                </m:sSubSupPr>
                                <m:e>
                                  <m:r>
                                    <m:rPr>
                                      <m:sty m:val="p"/>
                                    </m:rPr>
                                    <a:rPr lang="en-US" altLang="ja-JP" sz="1200" i="1" dirty="0">
                                      <a:latin typeface="Cambria Math" panose="02040503050406030204" pitchFamily="18" charset="0"/>
                                    </a:rPr>
                                    <m:t>σ</m:t>
                                  </m:r>
                                </m:e>
                                <m:sub>
                                  <m:r>
                                    <a:rPr lang="en-US" altLang="ja-JP" sz="1200" i="1" dirty="0">
                                      <a:latin typeface="Cambria Math" panose="02040503050406030204" pitchFamily="18" charset="0"/>
                                    </a:rPr>
                                    <m:t>𝑖</m:t>
                                  </m:r>
                                </m:sub>
                                <m:sup>
                                  <m:r>
                                    <a:rPr lang="en-US" altLang="ja-JP" sz="1200" i="1" dirty="0">
                                      <a:latin typeface="Cambria Math" panose="02040503050406030204" pitchFamily="18" charset="0"/>
                                    </a:rPr>
                                    <m:t>𝑜</m:t>
                                  </m:r>
                                </m:sup>
                              </m:sSubSup>
                              <m:r>
                                <m:rPr>
                                  <m:brk m:alnAt="23"/>
                                </m:rPr>
                                <a:rPr lang="en-US" altLang="ja-JP" sz="1200" i="1" dirty="0">
                                  <a:latin typeface="Cambria Math" panose="02040503050406030204" pitchFamily="18" charset="0"/>
                                  <a:ea typeface="Cambria Math" panose="02040503050406030204" pitchFamily="18" charset="0"/>
                                </a:rPr>
                                <m:t>∈</m:t>
                              </m:r>
                              <m:sSub>
                                <m:sSubPr>
                                  <m:ctrlPr>
                                    <a:rPr lang="en-US" altLang="ja-JP" sz="1200" i="1" dirty="0">
                                      <a:latin typeface="Cambria Math" panose="02040503050406030204" pitchFamily="18" charset="0"/>
                                    </a:rPr>
                                  </m:ctrlPr>
                                </m:sSubPr>
                                <m:e>
                                  <m:r>
                                    <m:rPr>
                                      <m:sty m:val="p"/>
                                    </m:rPr>
                                    <a:rPr lang="en-US" altLang="ja-JP" sz="1200" i="1" dirty="0">
                                      <a:latin typeface="Cambria Math" panose="02040503050406030204" pitchFamily="18" charset="0"/>
                                    </a:rPr>
                                    <m:t>π</m:t>
                                  </m:r>
                                </m:e>
                                <m:sub>
                                  <m:r>
                                    <a:rPr lang="en-US" altLang="ja-JP" sz="1200" i="1" dirty="0">
                                      <a:latin typeface="Cambria Math" panose="02040503050406030204" pitchFamily="18" charset="0"/>
                                    </a:rPr>
                                    <m:t>𝑖</m:t>
                                  </m:r>
                                </m:sub>
                              </m:sSub>
                              <m:nary>
                                <m:naryPr>
                                  <m:chr m:val="⋂"/>
                                  <m:subHide m:val="on"/>
                                  <m:supHide m:val="on"/>
                                  <m:ctrlPr>
                                    <a:rPr lang="en-US" altLang="ja-JP" sz="1200" i="1" dirty="0">
                                      <a:latin typeface="Cambria Math" panose="02040503050406030204" pitchFamily="18" charset="0"/>
                                    </a:rPr>
                                  </m:ctrlPr>
                                </m:naryPr>
                                <m:sub/>
                                <m:sup/>
                                <m:e>
                                  <m:sSubSup>
                                    <m:sSubSupPr>
                                      <m:ctrlPr>
                                        <a:rPr lang="en-US" altLang="ja-JP" sz="1200" i="1" dirty="0">
                                          <a:latin typeface="Cambria Math" panose="02040503050406030204" pitchFamily="18" charset="0"/>
                                        </a:rPr>
                                      </m:ctrlPr>
                                    </m:sSubSupPr>
                                    <m:e>
                                      <m:r>
                                        <m:rPr>
                                          <m:sty m:val="p"/>
                                        </m:rPr>
                                        <a:rPr lang="en-US" altLang="ja-JP" sz="1200" i="1" dirty="0">
                                          <a:latin typeface="Cambria Math" panose="02040503050406030204" pitchFamily="18" charset="0"/>
                                        </a:rPr>
                                        <m:t>Σ</m:t>
                                      </m:r>
                                    </m:e>
                                    <m:sub>
                                      <m:r>
                                        <a:rPr lang="en-US" altLang="ja-JP" sz="1200" i="1" dirty="0">
                                          <a:latin typeface="Cambria Math" panose="02040503050406030204" pitchFamily="18" charset="0"/>
                                        </a:rPr>
                                        <m:t>𝑖</m:t>
                                      </m:r>
                                    </m:sub>
                                    <m:sup>
                                      <m:r>
                                        <a:rPr lang="en-US" altLang="ja-JP" sz="1200" i="1" dirty="0">
                                          <a:latin typeface="Cambria Math" panose="02040503050406030204" pitchFamily="18" charset="0"/>
                                        </a:rPr>
                                        <m:t>𝑜</m:t>
                                      </m:r>
                                    </m:sup>
                                  </m:sSubSup>
                                </m:e>
                              </m:nary>
                            </m:sub>
                            <m:sup/>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𝜂</m:t>
                                  </m:r>
                                </m:e>
                                <m:sub>
                                  <m:r>
                                    <a:rPr lang="en-US" altLang="ja-JP" sz="1200" i="1" dirty="0">
                                      <a:latin typeface="Cambria Math" panose="02040503050406030204" pitchFamily="18" charset="0"/>
                                    </a:rPr>
                                    <m:t>𝑖</m:t>
                                  </m:r>
                                </m:sub>
                              </m:sSub>
                              <m:d>
                                <m:dPr>
                                  <m:ctrlPr>
                                    <a:rPr lang="en-US" altLang="ja-JP" sz="1200" i="1" dirty="0">
                                      <a:latin typeface="Cambria Math" panose="02040503050406030204" pitchFamily="18" charset="0"/>
                                    </a:rPr>
                                  </m:ctrlPr>
                                </m:dPr>
                                <m:e>
                                  <m:sSub>
                                    <m:sSubPr>
                                      <m:ctrlPr>
                                        <a:rPr lang="en-US" altLang="ja-JP" sz="1200" i="1" dirty="0">
                                          <a:latin typeface="Cambria Math" panose="02040503050406030204" pitchFamily="18" charset="0"/>
                                        </a:rPr>
                                      </m:ctrlPr>
                                    </m:sSubPr>
                                    <m:e>
                                      <m:r>
                                        <a:rPr lang="en-US" altLang="ja-JP" sz="1200" i="1" dirty="0">
                                          <a:latin typeface="Cambria Math" panose="02040503050406030204" pitchFamily="18" charset="0"/>
                                        </a:rPr>
                                        <m:t>𝑠</m:t>
                                      </m:r>
                                    </m:e>
                                    <m:sub>
                                      <m:r>
                                        <a:rPr lang="en-US" altLang="ja-JP" sz="1200" i="1" dirty="0">
                                          <a:latin typeface="Cambria Math" panose="02040503050406030204" pitchFamily="18" charset="0"/>
                                        </a:rPr>
                                        <m:t>𝑖</m:t>
                                      </m:r>
                                    </m:sub>
                                  </m:sSub>
                                  <m:r>
                                    <a:rPr lang="en-US" altLang="ja-JP" sz="1200" i="1" dirty="0">
                                      <a:latin typeface="Cambria Math" panose="02040503050406030204" pitchFamily="18" charset="0"/>
                                    </a:rPr>
                                    <m:t>,</m:t>
                                  </m:r>
                                  <m:sSubSup>
                                    <m:sSubSupPr>
                                      <m:ctrlPr>
                                        <a:rPr lang="en-US" altLang="ja-JP" sz="1200" i="1" dirty="0">
                                          <a:latin typeface="Cambria Math" panose="02040503050406030204" pitchFamily="18" charset="0"/>
                                        </a:rPr>
                                      </m:ctrlPr>
                                    </m:sSubSupPr>
                                    <m:e>
                                      <m:r>
                                        <m:rPr>
                                          <m:sty m:val="p"/>
                                        </m:rPr>
                                        <a:rPr lang="en-US" altLang="ja-JP" sz="1200" i="1" dirty="0">
                                          <a:latin typeface="Cambria Math" panose="02040503050406030204" pitchFamily="18" charset="0"/>
                                        </a:rPr>
                                        <m:t>σ</m:t>
                                      </m:r>
                                    </m:e>
                                    <m:sub>
                                      <m:r>
                                        <a:rPr lang="en-US" altLang="ja-JP" sz="1200" i="1" dirty="0">
                                          <a:latin typeface="Cambria Math" panose="02040503050406030204" pitchFamily="18" charset="0"/>
                                        </a:rPr>
                                        <m:t>𝑖</m:t>
                                      </m:r>
                                    </m:sub>
                                    <m:sup>
                                      <m:r>
                                        <a:rPr lang="en-US" altLang="ja-JP" sz="1200" i="1" dirty="0">
                                          <a:latin typeface="Cambria Math" panose="02040503050406030204" pitchFamily="18" charset="0"/>
                                        </a:rPr>
                                        <m:t>𝑜</m:t>
                                      </m:r>
                                    </m:sup>
                                  </m:sSubSup>
                                </m:e>
                              </m:d>
                            </m:e>
                          </m:nary>
                        </m:den>
                      </m:f>
                    </m:oMath>
                  </m:oMathPara>
                </a14:m>
                <a:endParaRPr lang="en-US" altLang="ja-JP" sz="12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6958797" y="3495711"/>
                <a:ext cx="2552770" cy="572336"/>
              </a:xfrm>
              <a:prstGeom prst="rect">
                <a:avLst/>
              </a:prstGeom>
              <a:blipFill>
                <a:blip r:embed="rId8"/>
                <a:stretch>
                  <a:fillRect t="-5319" b="-670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6953641" y="4356769"/>
                <a:ext cx="2874046" cy="2875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200" i="1" dirty="0" smtClean="0">
                          <a:solidFill>
                            <a:schemeClr val="tx1"/>
                          </a:solidFill>
                          <a:latin typeface="Cambria Math" panose="02040503050406030204" pitchFamily="18" charset="0"/>
                        </a:rPr>
                        <m:t>𝑅</m:t>
                      </m:r>
                      <m:d>
                        <m:dPr>
                          <m:ctrlPr>
                            <a:rPr lang="en-US" altLang="ja-JP" sz="1200" i="1" dirty="0">
                              <a:solidFill>
                                <a:schemeClr val="tx1"/>
                              </a:solidFill>
                              <a:latin typeface="Cambria Math" panose="02040503050406030204" pitchFamily="18" charset="0"/>
                            </a:rPr>
                          </m:ctrlPr>
                        </m:dPr>
                        <m:e>
                          <m:sSub>
                            <m:sSubPr>
                              <m:ctrlPr>
                                <a:rPr lang="en-US" altLang="ja-JP" sz="1200" i="1" dirty="0">
                                  <a:solidFill>
                                    <a:schemeClr val="tx1"/>
                                  </a:solidFill>
                                  <a:latin typeface="Cambria Math" panose="02040503050406030204" pitchFamily="18" charset="0"/>
                                </a:rPr>
                              </m:ctrlPr>
                            </m:sSubPr>
                            <m:e>
                              <m:r>
                                <a:rPr lang="en-US" altLang="ja-JP" sz="1200" i="1" dirty="0">
                                  <a:solidFill>
                                    <a:schemeClr val="tx1"/>
                                  </a:solidFill>
                                  <a:latin typeface="Cambria Math" panose="02040503050406030204" pitchFamily="18" charset="0"/>
                                </a:rPr>
                                <m:t>𝑠</m:t>
                              </m:r>
                            </m:e>
                            <m:sub>
                              <m:r>
                                <a:rPr lang="en-US" altLang="ja-JP" sz="1200" i="1" dirty="0">
                                  <a:solidFill>
                                    <a:schemeClr val="tx1"/>
                                  </a:solidFill>
                                  <a:latin typeface="Cambria Math" panose="02040503050406030204" pitchFamily="18" charset="0"/>
                                </a:rPr>
                                <m:t>𝑖</m:t>
                              </m:r>
                            </m:sub>
                          </m:sSub>
                          <m:r>
                            <a:rPr lang="en-US" altLang="ja-JP" sz="1200" i="1" dirty="0">
                              <a:solidFill>
                                <a:schemeClr val="tx1"/>
                              </a:solidFill>
                              <a:latin typeface="Cambria Math" panose="02040503050406030204" pitchFamily="18" charset="0"/>
                            </a:rPr>
                            <m:t>,</m:t>
                          </m:r>
                          <m:sSub>
                            <m:sSubPr>
                              <m:ctrlPr>
                                <a:rPr lang="en-US" altLang="ja-JP" sz="1200" i="1" dirty="0">
                                  <a:solidFill>
                                    <a:schemeClr val="tx1"/>
                                  </a:solidFill>
                                  <a:latin typeface="Cambria Math" panose="02040503050406030204" pitchFamily="18" charset="0"/>
                                </a:rPr>
                              </m:ctrlPr>
                            </m:sSubPr>
                            <m:e>
                              <m:r>
                                <m:rPr>
                                  <m:sty m:val="p"/>
                                </m:rPr>
                                <a:rPr lang="en-US" altLang="ja-JP" sz="1200" i="1" dirty="0">
                                  <a:solidFill>
                                    <a:schemeClr val="tx1"/>
                                  </a:solidFill>
                                  <a:latin typeface="Cambria Math" panose="02040503050406030204" pitchFamily="18" charset="0"/>
                                </a:rPr>
                                <m:t>π</m:t>
                              </m:r>
                            </m:e>
                            <m:sub>
                              <m:r>
                                <a:rPr lang="en-US" altLang="ja-JP" sz="1200" i="1" dirty="0">
                                  <a:solidFill>
                                    <a:schemeClr val="tx1"/>
                                  </a:solidFill>
                                  <a:latin typeface="Cambria Math" panose="02040503050406030204" pitchFamily="18" charset="0"/>
                                </a:rPr>
                                <m:t>𝑖</m:t>
                              </m:r>
                            </m:sub>
                          </m:sSub>
                          <m:r>
                            <a:rPr lang="en-US" altLang="ja-JP" sz="1200" i="1" dirty="0">
                              <a:solidFill>
                                <a:schemeClr val="tx1"/>
                              </a:solidFill>
                              <a:latin typeface="Cambria Math" panose="02040503050406030204" pitchFamily="18" charset="0"/>
                            </a:rPr>
                            <m:t>,</m:t>
                          </m:r>
                          <m:sSup>
                            <m:sSupPr>
                              <m:ctrlPr>
                                <a:rPr lang="en-US" altLang="ja-JP" sz="1200" i="1" dirty="0">
                                  <a:solidFill>
                                    <a:schemeClr val="tx1"/>
                                  </a:solidFill>
                                  <a:latin typeface="Cambria Math" panose="02040503050406030204" pitchFamily="18" charset="0"/>
                                </a:rPr>
                              </m:ctrlPr>
                            </m:sSupPr>
                            <m:e>
                              <m:sSub>
                                <m:sSubPr>
                                  <m:ctrlPr>
                                    <a:rPr lang="en-US" altLang="ja-JP" sz="1200" i="1" dirty="0">
                                      <a:solidFill>
                                        <a:schemeClr val="tx1"/>
                                      </a:solidFill>
                                      <a:latin typeface="Cambria Math" panose="02040503050406030204" pitchFamily="18" charset="0"/>
                                    </a:rPr>
                                  </m:ctrlPr>
                                </m:sSubPr>
                                <m:e>
                                  <m:r>
                                    <a:rPr lang="en-US" altLang="ja-JP" sz="1200" i="1" dirty="0">
                                      <a:solidFill>
                                        <a:schemeClr val="tx1"/>
                                      </a:solidFill>
                                      <a:latin typeface="Cambria Math" panose="02040503050406030204" pitchFamily="18" charset="0"/>
                                    </a:rPr>
                                    <m:t>𝑠</m:t>
                                  </m:r>
                                </m:e>
                                <m:sub>
                                  <m:r>
                                    <a:rPr lang="en-US" altLang="ja-JP" sz="1200" i="1" dirty="0">
                                      <a:solidFill>
                                        <a:schemeClr val="tx1"/>
                                      </a:solidFill>
                                      <a:latin typeface="Cambria Math" panose="02040503050406030204" pitchFamily="18" charset="0"/>
                                    </a:rPr>
                                    <m:t>𝑖</m:t>
                                  </m:r>
                                </m:sub>
                              </m:sSub>
                            </m:e>
                            <m:sup>
                              <m:r>
                                <a:rPr lang="en-US" altLang="ja-JP" sz="1200" i="1" dirty="0">
                                  <a:solidFill>
                                    <a:schemeClr val="tx1"/>
                                  </a:solidFill>
                                  <a:latin typeface="Cambria Math" panose="02040503050406030204" pitchFamily="18" charset="0"/>
                                </a:rPr>
                                <m:t>′</m:t>
                              </m:r>
                            </m:sup>
                          </m:sSup>
                        </m:e>
                      </m:d>
                      <m:r>
                        <a:rPr lang="en-US" altLang="ja-JP" sz="1200" i="1" dirty="0">
                          <a:solidFill>
                            <a:schemeClr val="tx1"/>
                          </a:solidFill>
                          <a:latin typeface="Cambria Math" panose="02040503050406030204" pitchFamily="18" charset="0"/>
                        </a:rPr>
                        <m:t>=</m:t>
                      </m:r>
                      <m:sSubSup>
                        <m:sSubSupPr>
                          <m:ctrlPr>
                            <a:rPr lang="en-US" altLang="ja-JP" sz="1200" i="1" dirty="0">
                              <a:solidFill>
                                <a:schemeClr val="tx1"/>
                              </a:solidFill>
                              <a:latin typeface="Cambria Math" panose="02040503050406030204" pitchFamily="18" charset="0"/>
                            </a:rPr>
                          </m:ctrlPr>
                        </m:sSubSupPr>
                        <m:e>
                          <m:r>
                            <a:rPr lang="en-US" altLang="ja-JP" sz="1200" i="1" dirty="0">
                              <a:solidFill>
                                <a:schemeClr val="tx1"/>
                              </a:solidFill>
                              <a:latin typeface="Cambria Math" panose="02040503050406030204" pitchFamily="18" charset="0"/>
                            </a:rPr>
                            <m:t>𝑅</m:t>
                          </m:r>
                        </m:e>
                        <m:sub>
                          <m:r>
                            <a:rPr lang="en-US" altLang="ja-JP" sz="1200" i="1" dirty="0">
                              <a:solidFill>
                                <a:schemeClr val="tx1"/>
                              </a:solidFill>
                              <a:latin typeface="Cambria Math" panose="02040503050406030204" pitchFamily="18" charset="0"/>
                            </a:rPr>
                            <m:t>𝑖</m:t>
                          </m:r>
                        </m:sub>
                        <m:sup>
                          <m:r>
                            <a:rPr lang="en-US" altLang="ja-JP" sz="1200" i="1" dirty="0">
                              <a:solidFill>
                                <a:schemeClr val="tx1"/>
                              </a:solidFill>
                              <a:latin typeface="Cambria Math" panose="02040503050406030204" pitchFamily="18" charset="0"/>
                            </a:rPr>
                            <m:t>1</m:t>
                          </m:r>
                        </m:sup>
                      </m:sSubSup>
                      <m:d>
                        <m:dPr>
                          <m:ctrlPr>
                            <a:rPr lang="en-US" altLang="ja-JP" sz="1200" i="1" dirty="0">
                              <a:solidFill>
                                <a:schemeClr val="tx1"/>
                              </a:solidFill>
                              <a:latin typeface="Cambria Math" panose="02040503050406030204" pitchFamily="18" charset="0"/>
                            </a:rPr>
                          </m:ctrlPr>
                        </m:dPr>
                        <m:e>
                          <m:sSub>
                            <m:sSubPr>
                              <m:ctrlPr>
                                <a:rPr lang="en-US" altLang="ja-JP" sz="1200" i="1" dirty="0">
                                  <a:solidFill>
                                    <a:schemeClr val="tx1"/>
                                  </a:solidFill>
                                  <a:latin typeface="Cambria Math" panose="02040503050406030204" pitchFamily="18" charset="0"/>
                                </a:rPr>
                              </m:ctrlPr>
                            </m:sSubPr>
                            <m:e>
                              <m:r>
                                <a:rPr lang="en-US" altLang="ja-JP" sz="1200" i="1" dirty="0">
                                  <a:solidFill>
                                    <a:schemeClr val="tx1"/>
                                  </a:solidFill>
                                  <a:latin typeface="Cambria Math" panose="02040503050406030204" pitchFamily="18" charset="0"/>
                                </a:rPr>
                                <m:t>𝑠</m:t>
                              </m:r>
                            </m:e>
                            <m:sub>
                              <m:r>
                                <a:rPr lang="en-US" altLang="ja-JP" sz="1200" i="1" dirty="0">
                                  <a:solidFill>
                                    <a:schemeClr val="tx1"/>
                                  </a:solidFill>
                                  <a:latin typeface="Cambria Math" panose="02040503050406030204" pitchFamily="18" charset="0"/>
                                </a:rPr>
                                <m:t>𝑖</m:t>
                              </m:r>
                            </m:sub>
                          </m:sSub>
                          <m:r>
                            <a:rPr lang="en-US" altLang="ja-JP" sz="1200" i="1" dirty="0">
                              <a:solidFill>
                                <a:schemeClr val="tx1"/>
                              </a:solidFill>
                              <a:latin typeface="Cambria Math" panose="02040503050406030204" pitchFamily="18" charset="0"/>
                            </a:rPr>
                            <m:t>,</m:t>
                          </m:r>
                          <m:sSub>
                            <m:sSubPr>
                              <m:ctrlPr>
                                <a:rPr lang="en-US" altLang="ja-JP" sz="1200" i="1" dirty="0">
                                  <a:solidFill>
                                    <a:schemeClr val="tx1"/>
                                  </a:solidFill>
                                  <a:latin typeface="Cambria Math" panose="02040503050406030204" pitchFamily="18" charset="0"/>
                                </a:rPr>
                              </m:ctrlPr>
                            </m:sSubPr>
                            <m:e>
                              <m:r>
                                <m:rPr>
                                  <m:sty m:val="p"/>
                                </m:rPr>
                                <a:rPr lang="en-US" altLang="ja-JP" sz="1200" i="1" dirty="0">
                                  <a:solidFill>
                                    <a:schemeClr val="tx1"/>
                                  </a:solidFill>
                                  <a:latin typeface="Cambria Math" panose="02040503050406030204" pitchFamily="18" charset="0"/>
                                </a:rPr>
                                <m:t>π</m:t>
                              </m:r>
                            </m:e>
                            <m:sub>
                              <m:r>
                                <a:rPr lang="en-US" altLang="ja-JP" sz="1200" i="1" dirty="0">
                                  <a:solidFill>
                                    <a:schemeClr val="tx1"/>
                                  </a:solidFill>
                                  <a:latin typeface="Cambria Math" panose="02040503050406030204" pitchFamily="18" charset="0"/>
                                </a:rPr>
                                <m:t>𝑖</m:t>
                              </m:r>
                            </m:sub>
                          </m:sSub>
                          <m:r>
                            <a:rPr lang="en-US" altLang="ja-JP" sz="1200" i="1" dirty="0">
                              <a:solidFill>
                                <a:schemeClr val="tx1"/>
                              </a:solidFill>
                              <a:latin typeface="Cambria Math" panose="02040503050406030204" pitchFamily="18" charset="0"/>
                            </a:rPr>
                            <m:t> </m:t>
                          </m:r>
                        </m:e>
                      </m:d>
                      <m:r>
                        <a:rPr lang="en-US" altLang="ja-JP" sz="1200" i="1" dirty="0">
                          <a:solidFill>
                            <a:schemeClr val="tx1"/>
                          </a:solidFill>
                          <a:latin typeface="Cambria Math" panose="02040503050406030204" pitchFamily="18" charset="0"/>
                        </a:rPr>
                        <m:t>+</m:t>
                      </m:r>
                      <m:sSubSup>
                        <m:sSubSupPr>
                          <m:ctrlPr>
                            <a:rPr lang="en-US" altLang="ja-JP" sz="1200" i="1" dirty="0">
                              <a:solidFill>
                                <a:schemeClr val="tx1"/>
                              </a:solidFill>
                              <a:latin typeface="Cambria Math" panose="02040503050406030204" pitchFamily="18" charset="0"/>
                            </a:rPr>
                          </m:ctrlPr>
                        </m:sSubSupPr>
                        <m:e>
                          <m:r>
                            <a:rPr lang="en-US" altLang="ja-JP" sz="1200" i="1" dirty="0">
                              <a:solidFill>
                                <a:schemeClr val="tx1"/>
                              </a:solidFill>
                              <a:latin typeface="Cambria Math" panose="02040503050406030204" pitchFamily="18" charset="0"/>
                            </a:rPr>
                            <m:t>𝑅</m:t>
                          </m:r>
                        </m:e>
                        <m:sub>
                          <m:r>
                            <a:rPr lang="en-US" altLang="ja-JP" sz="1200" i="1" dirty="0">
                              <a:solidFill>
                                <a:schemeClr val="tx1"/>
                              </a:solidFill>
                              <a:latin typeface="Cambria Math" panose="02040503050406030204" pitchFamily="18" charset="0"/>
                            </a:rPr>
                            <m:t>𝑖</m:t>
                          </m:r>
                        </m:sub>
                        <m:sup>
                          <m:r>
                            <a:rPr lang="en-US" altLang="ja-JP" sz="1200" i="1" dirty="0">
                              <a:solidFill>
                                <a:schemeClr val="tx1"/>
                              </a:solidFill>
                              <a:latin typeface="Cambria Math" panose="02040503050406030204" pitchFamily="18" charset="0"/>
                            </a:rPr>
                            <m:t>2</m:t>
                          </m:r>
                        </m:sup>
                      </m:sSubSup>
                      <m:d>
                        <m:dPr>
                          <m:ctrlPr>
                            <a:rPr lang="en-US" altLang="ja-JP" sz="1200" i="1" dirty="0">
                              <a:solidFill>
                                <a:schemeClr val="tx1"/>
                              </a:solidFill>
                              <a:latin typeface="Cambria Math" panose="02040503050406030204" pitchFamily="18" charset="0"/>
                            </a:rPr>
                          </m:ctrlPr>
                        </m:dPr>
                        <m:e>
                          <m:sSub>
                            <m:sSubPr>
                              <m:ctrlPr>
                                <a:rPr lang="en-US" altLang="ja-JP" sz="1200" i="1" dirty="0">
                                  <a:solidFill>
                                    <a:schemeClr val="tx1"/>
                                  </a:solidFill>
                                  <a:latin typeface="Cambria Math" panose="02040503050406030204" pitchFamily="18" charset="0"/>
                                </a:rPr>
                              </m:ctrlPr>
                            </m:sSubPr>
                            <m:e>
                              <m:r>
                                <a:rPr lang="en-US" altLang="ja-JP" sz="1200" i="1" dirty="0">
                                  <a:solidFill>
                                    <a:schemeClr val="tx1"/>
                                  </a:solidFill>
                                  <a:latin typeface="Cambria Math" panose="02040503050406030204" pitchFamily="18" charset="0"/>
                                </a:rPr>
                                <m:t>𝑠</m:t>
                              </m:r>
                            </m:e>
                            <m:sub>
                              <m:r>
                                <a:rPr lang="en-US" altLang="ja-JP" sz="1200" i="1" dirty="0">
                                  <a:solidFill>
                                    <a:schemeClr val="tx1"/>
                                  </a:solidFill>
                                  <a:latin typeface="Cambria Math" panose="02040503050406030204" pitchFamily="18" charset="0"/>
                                </a:rPr>
                                <m:t>𝑖</m:t>
                              </m:r>
                            </m:sub>
                          </m:sSub>
                          <m:r>
                            <a:rPr lang="en-US" altLang="ja-JP" sz="1200" i="1" dirty="0">
                              <a:solidFill>
                                <a:schemeClr val="tx1"/>
                              </a:solidFill>
                              <a:latin typeface="Cambria Math" panose="02040503050406030204" pitchFamily="18" charset="0"/>
                            </a:rPr>
                            <m:t>, </m:t>
                          </m:r>
                          <m:sSubSup>
                            <m:sSubSupPr>
                              <m:ctrlPr>
                                <a:rPr lang="en-US" altLang="ja-JP" sz="1200" i="1" dirty="0">
                                  <a:solidFill>
                                    <a:schemeClr val="tx1"/>
                                  </a:solidFill>
                                  <a:latin typeface="Cambria Math" panose="02040503050406030204" pitchFamily="18" charset="0"/>
                                </a:rPr>
                              </m:ctrlPr>
                            </m:sSubSupPr>
                            <m:e>
                              <m:r>
                                <m:rPr>
                                  <m:sty m:val="p"/>
                                </m:rPr>
                                <a:rPr lang="en-US" altLang="ja-JP" sz="1200" i="1" dirty="0">
                                  <a:solidFill>
                                    <a:schemeClr val="tx1"/>
                                  </a:solidFill>
                                  <a:latin typeface="Cambria Math" panose="02040503050406030204" pitchFamily="18" charset="0"/>
                                </a:rPr>
                                <m:t>σ</m:t>
                              </m:r>
                            </m:e>
                            <m:sub>
                              <m:r>
                                <a:rPr lang="en-US" altLang="ja-JP" sz="1200" i="1" dirty="0">
                                  <a:solidFill>
                                    <a:schemeClr val="tx1"/>
                                  </a:solidFill>
                                  <a:latin typeface="Cambria Math" panose="02040503050406030204" pitchFamily="18" charset="0"/>
                                </a:rPr>
                                <m:t>𝑖</m:t>
                              </m:r>
                            </m:sub>
                            <m:sup>
                              <m:r>
                                <a:rPr lang="en-US" altLang="ja-JP" sz="1200" i="1" dirty="0">
                                  <a:solidFill>
                                    <a:schemeClr val="tx1"/>
                                  </a:solidFill>
                                  <a:latin typeface="Cambria Math" panose="02040503050406030204" pitchFamily="18" charset="0"/>
                                </a:rPr>
                                <m:t>𝑜</m:t>
                              </m:r>
                            </m:sup>
                          </m:sSubSup>
                          <m:r>
                            <a:rPr lang="en-US" altLang="ja-JP" sz="1200" i="1" dirty="0">
                              <a:solidFill>
                                <a:schemeClr val="tx1"/>
                              </a:solidFill>
                              <a:latin typeface="Cambria Math" panose="02040503050406030204" pitchFamily="18" charset="0"/>
                            </a:rPr>
                            <m:t>,</m:t>
                          </m:r>
                          <m:sSup>
                            <m:sSupPr>
                              <m:ctrlPr>
                                <a:rPr lang="en-US" altLang="ja-JP" sz="1200" i="1" dirty="0">
                                  <a:solidFill>
                                    <a:schemeClr val="tx1"/>
                                  </a:solidFill>
                                  <a:latin typeface="Cambria Math" panose="02040503050406030204" pitchFamily="18" charset="0"/>
                                </a:rPr>
                              </m:ctrlPr>
                            </m:sSupPr>
                            <m:e>
                              <m:sSub>
                                <m:sSubPr>
                                  <m:ctrlPr>
                                    <a:rPr lang="en-US" altLang="ja-JP" sz="1200" i="1" dirty="0">
                                      <a:solidFill>
                                        <a:schemeClr val="tx1"/>
                                      </a:solidFill>
                                      <a:latin typeface="Cambria Math" panose="02040503050406030204" pitchFamily="18" charset="0"/>
                                    </a:rPr>
                                  </m:ctrlPr>
                                </m:sSubPr>
                                <m:e>
                                  <m:r>
                                    <a:rPr lang="en-US" altLang="ja-JP" sz="1200" i="1" dirty="0">
                                      <a:solidFill>
                                        <a:schemeClr val="tx1"/>
                                      </a:solidFill>
                                      <a:latin typeface="Cambria Math" panose="02040503050406030204" pitchFamily="18" charset="0"/>
                                    </a:rPr>
                                    <m:t>𝑠</m:t>
                                  </m:r>
                                </m:e>
                                <m:sub>
                                  <m:r>
                                    <a:rPr lang="en-US" altLang="ja-JP" sz="1200" i="1" dirty="0">
                                      <a:solidFill>
                                        <a:schemeClr val="tx1"/>
                                      </a:solidFill>
                                      <a:latin typeface="Cambria Math" panose="02040503050406030204" pitchFamily="18" charset="0"/>
                                    </a:rPr>
                                    <m:t>𝑖</m:t>
                                  </m:r>
                                </m:sub>
                              </m:sSub>
                            </m:e>
                            <m:sup>
                              <m:r>
                                <a:rPr lang="en-US" altLang="ja-JP" sz="1200" i="1" dirty="0">
                                  <a:solidFill>
                                    <a:schemeClr val="tx1"/>
                                  </a:solidFill>
                                  <a:latin typeface="Cambria Math" panose="02040503050406030204" pitchFamily="18" charset="0"/>
                                </a:rPr>
                                <m:t>′</m:t>
                              </m:r>
                            </m:sup>
                          </m:sSup>
                        </m:e>
                      </m:d>
                    </m:oMath>
                  </m:oMathPara>
                </a14:m>
                <a:endParaRPr lang="ja-JP" altLang="en-US" sz="1200" dirty="0">
                  <a:solidFill>
                    <a:schemeClr val="tx1"/>
                  </a:solidFill>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6953641" y="4356769"/>
                <a:ext cx="2874046" cy="287579"/>
              </a:xfrm>
              <a:prstGeom prst="rect">
                <a:avLst/>
              </a:prstGeom>
              <a:blipFill>
                <a:blip r:embed="rId9"/>
                <a:stretch>
                  <a:fillRect/>
                </a:stretch>
              </a:blipFill>
            </p:spPr>
            <p:txBody>
              <a:bodyPr/>
              <a:lstStyle/>
              <a:p>
                <a:r>
                  <a:rPr lang="ja-JP" altLang="en-US">
                    <a:noFill/>
                  </a:rPr>
                  <a:t> </a:t>
                </a:r>
              </a:p>
            </p:txBody>
          </p:sp>
        </mc:Fallback>
      </mc:AlternateContent>
      <p:sp>
        <p:nvSpPr>
          <p:cNvPr id="10" name="正方形/長方形 9"/>
          <p:cNvSpPr/>
          <p:nvPr/>
        </p:nvSpPr>
        <p:spPr>
          <a:xfrm>
            <a:off x="6751254" y="2810375"/>
            <a:ext cx="1236236" cy="276999"/>
          </a:xfrm>
          <a:prstGeom prst="rect">
            <a:avLst/>
          </a:prstGeom>
        </p:spPr>
        <p:txBody>
          <a:bodyPr wrap="none">
            <a:spAutoFit/>
          </a:bodyPr>
          <a:lstStyle/>
          <a:p>
            <a:r>
              <a:rPr lang="en-US" altLang="ja-JP" sz="1200" dirty="0"/>
              <a:t>Assumption 1. </a:t>
            </a:r>
            <a:endParaRPr lang="ja-JP" altLang="en-US" sz="1200" dirty="0"/>
          </a:p>
        </p:txBody>
      </p:sp>
      <p:sp>
        <p:nvSpPr>
          <p:cNvPr id="11" name="正方形/長方形 10"/>
          <p:cNvSpPr/>
          <p:nvPr/>
        </p:nvSpPr>
        <p:spPr>
          <a:xfrm>
            <a:off x="6761655" y="4091255"/>
            <a:ext cx="1192955" cy="276999"/>
          </a:xfrm>
          <a:prstGeom prst="rect">
            <a:avLst/>
          </a:prstGeom>
        </p:spPr>
        <p:txBody>
          <a:bodyPr wrap="none">
            <a:spAutoFit/>
          </a:bodyPr>
          <a:lstStyle/>
          <a:p>
            <a:r>
              <a:rPr lang="en-US" altLang="ja-JP" sz="1200" dirty="0"/>
              <a:t>Assumption 2.</a:t>
            </a:r>
            <a:endParaRPr lang="ja-JP" altLang="en-US" sz="1200" dirty="0"/>
          </a:p>
        </p:txBody>
      </p:sp>
      <p:sp>
        <p:nvSpPr>
          <p:cNvPr id="66" name="コンテンツ プレースホルダー 2"/>
          <p:cNvSpPr txBox="1">
            <a:spLocks/>
          </p:cNvSpPr>
          <p:nvPr/>
        </p:nvSpPr>
        <p:spPr>
          <a:xfrm>
            <a:off x="838199" y="1826402"/>
            <a:ext cx="5649053" cy="2746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By</a:t>
            </a:r>
            <a:r>
              <a:rPr lang="ja-JP" altLang="en-US" sz="1800" dirty="0" smtClean="0"/>
              <a:t> </a:t>
            </a:r>
            <a:r>
              <a:rPr lang="en-US" altLang="ja-JP" sz="1800" dirty="0"/>
              <a:t>using</a:t>
            </a:r>
            <a:r>
              <a:rPr lang="ja-JP" altLang="en-US" sz="1800" dirty="0"/>
              <a:t> </a:t>
            </a:r>
            <a:r>
              <a:rPr lang="en-US" altLang="ja-JP" sz="1800" dirty="0"/>
              <a:t>the assumptions and Bellman optimal equation </a:t>
            </a:r>
            <a:r>
              <a:rPr lang="en-US" altLang="ja-JP" sz="1800" dirty="0" smtClean="0"/>
              <a:t>, the </a:t>
            </a:r>
            <a:r>
              <a:rPr lang="en-US" altLang="ja-JP" sz="1800" dirty="0"/>
              <a:t>following equation is obtained:</a:t>
            </a:r>
          </a:p>
        </p:txBody>
      </p:sp>
      <p:sp>
        <p:nvSpPr>
          <p:cNvPr id="12" name="正方形/長方形 11"/>
          <p:cNvSpPr/>
          <p:nvPr/>
        </p:nvSpPr>
        <p:spPr>
          <a:xfrm>
            <a:off x="946275" y="3351625"/>
            <a:ext cx="5458744" cy="727427"/>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正方形/長方形 12"/>
              <p:cNvSpPr/>
              <p:nvPr/>
            </p:nvSpPr>
            <p:spPr>
              <a:xfrm>
                <a:off x="653880" y="3282997"/>
                <a:ext cx="6096000" cy="75245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Sup>
                        <m:sSubSupPr>
                          <m:ctrlPr>
                            <a:rPr lang="en-US" altLang="ja-JP" sz="1400" i="1" dirty="0">
                              <a:latin typeface="Cambria Math" panose="02040503050406030204" pitchFamily="18" charset="0"/>
                            </a:rPr>
                          </m:ctrlPr>
                        </m:sSubSupPr>
                        <m:e>
                          <m:r>
                            <a:rPr lang="en-US" altLang="ja-JP" sz="1400" i="1" dirty="0">
                              <a:latin typeface="Cambria Math" panose="02040503050406030204" pitchFamily="18" charset="0"/>
                            </a:rPr>
                            <m:t>𝑇</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m:t>
                          </m:r>
                        </m:sup>
                      </m:sSubSup>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d>
                      <m:r>
                        <a:rPr lang="en-US" altLang="ja-JP" sz="1400" dirty="0">
                          <a:latin typeface="Cambria Math" panose="02040503050406030204" pitchFamily="18" charset="0"/>
                        </a:rPr>
                        <m:t>=</m:t>
                      </m:r>
                      <m:nary>
                        <m:naryPr>
                          <m:chr m:val="∑"/>
                          <m:ctrlPr>
                            <a:rPr lang="en-US" altLang="ja-JP" sz="1400" i="1" dirty="0">
                              <a:latin typeface="Cambria Math" panose="02040503050406030204" pitchFamily="18" charset="0"/>
                            </a:rPr>
                          </m:ctrlPr>
                        </m:naryPr>
                        <m:sub>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s</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m:t>
                              </m:r>
                            </m:e>
                            <m:sub>
                              <m:r>
                                <a:rPr lang="en-US" altLang="ja-JP" sz="1400" i="1" dirty="0">
                                  <a:latin typeface="Cambria Math" panose="02040503050406030204" pitchFamily="18" charset="0"/>
                                </a:rPr>
                                <m:t>𝑖</m:t>
                              </m:r>
                            </m:sub>
                          </m:sSub>
                        </m:sub>
                        <m:sup/>
                        <m:e>
                          <m:sSubSup>
                            <m:sSubSupPr>
                              <m:ctrlPr>
                                <a:rPr lang="en-US" altLang="ja-JP" sz="1400" i="1" dirty="0">
                                  <a:latin typeface="Cambria Math" panose="02040503050406030204" pitchFamily="18" charset="0"/>
                                </a:rPr>
                              </m:ctrlPr>
                            </m:sSubSupPr>
                            <m:e>
                              <m:r>
                                <a:rPr lang="en-US" altLang="ja-JP" sz="1400" i="1" dirty="0">
                                  <a:latin typeface="Cambria Math" panose="02040503050406030204" pitchFamily="18" charset="0"/>
                                </a:rPr>
                                <m:t>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2</m:t>
                              </m:r>
                            </m:sup>
                          </m:sSubSup>
                          <m:r>
                            <a:rPr lang="en-US" altLang="ja-JP" sz="1400" i="1" dirty="0">
                              <a:latin typeface="Cambria Math" panose="02040503050406030204" pitchFamily="18" charset="0"/>
                            </a:rPr>
                            <m:t>(</m:t>
                          </m:r>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 </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r>
                            <a:rPr lang="en-US" altLang="ja-JP" sz="1400" i="1" dirty="0">
                              <a:latin typeface="Cambria Math" panose="02040503050406030204" pitchFamily="18" charset="0"/>
                            </a:rPr>
                            <m:t>,</m:t>
                          </m:r>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r>
                            <a:rPr lang="en-US" altLang="ja-JP" sz="1400" i="1" dirty="0">
                              <a:latin typeface="Cambria Math" panose="02040503050406030204" pitchFamily="18" charset="0"/>
                            </a:rPr>
                            <m:t>)</m:t>
                          </m:r>
                          <m:d>
                            <m:dPr>
                              <m:ctrlPr>
                                <a:rPr lang="en-US" altLang="ja-JP" sz="1400" i="1" dirty="0">
                                  <a:latin typeface="Cambria Math" panose="02040503050406030204" pitchFamily="18" charset="0"/>
                                </a:rPr>
                              </m:ctrlPr>
                            </m:dPr>
                            <m:e>
                              <m:sSubSup>
                                <m:sSubSupPr>
                                  <m:ctrlPr>
                                    <a:rPr lang="en-US" altLang="ja-JP" sz="1400" i="1" dirty="0">
                                      <a:latin typeface="Cambria Math" panose="02040503050406030204" pitchFamily="18" charset="0"/>
                                    </a:rPr>
                                  </m:ctrlPr>
                                </m:sSubSupPr>
                                <m:e>
                                  <m:r>
                                    <a:rPr lang="en-US" altLang="ja-JP" sz="1400" i="1" dirty="0">
                                      <a:latin typeface="Cambria Math" panose="02040503050406030204" pitchFamily="18" charset="0"/>
                                    </a:rPr>
                                    <m:t>𝑅</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2</m:t>
                                  </m:r>
                                </m:sup>
                              </m:sSubSup>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 </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r>
                                    <a:rPr lang="en-US" altLang="ja-JP" sz="1400" i="1" dirty="0">
                                      <a:latin typeface="Cambria Math" panose="02040503050406030204" pitchFamily="18" charset="0"/>
                                    </a:rPr>
                                    <m:t>,</m:t>
                                  </m:r>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e>
                              </m:d>
                              <m:r>
                                <a:rPr lang="en-US" altLang="ja-JP" sz="1400" i="1" dirty="0">
                                  <a:latin typeface="Cambria Math" panose="02040503050406030204" pitchFamily="18" charset="0"/>
                                </a:rPr>
                                <m:t>+</m:t>
                              </m:r>
                              <m:r>
                                <m:rPr>
                                  <m:sty m:val="p"/>
                                </m:rPr>
                                <a:rPr lang="en-US" altLang="ja-JP" sz="1400" i="1" dirty="0">
                                  <a:latin typeface="Cambria Math" panose="02040503050406030204" pitchFamily="18" charset="0"/>
                                </a:rPr>
                                <m:t>γ</m:t>
                              </m:r>
                              <m:func>
                                <m:funcPr>
                                  <m:ctrlPr>
                                    <a:rPr lang="en-US" altLang="ja-JP" sz="1400" i="1" dirty="0">
                                      <a:latin typeface="Cambria Math" panose="02040503050406030204" pitchFamily="18" charset="0"/>
                                    </a:rPr>
                                  </m:ctrlPr>
                                </m:funcPr>
                                <m:fName>
                                  <m:limLow>
                                    <m:limLowPr>
                                      <m:ctrlPr>
                                        <a:rPr lang="en-US" altLang="ja-JP" sz="1400" i="1" dirty="0">
                                          <a:latin typeface="Cambria Math" panose="02040503050406030204" pitchFamily="18" charset="0"/>
                                        </a:rPr>
                                      </m:ctrlPr>
                                    </m:limLowPr>
                                    <m:e>
                                      <m:r>
                                        <m:rPr>
                                          <m:sty m:val="p"/>
                                        </m:rPr>
                                        <a:rPr lang="en-US" altLang="ja-JP" sz="1400" dirty="0">
                                          <a:latin typeface="Cambria Math" panose="02040503050406030204" pitchFamily="18" charset="0"/>
                                        </a:rPr>
                                        <m:t>max</m:t>
                                      </m:r>
                                    </m:e>
                                    <m:lim>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ea typeface="Cambria Math" panose="02040503050406030204" pitchFamily="18" charset="0"/>
                                            </a:rPr>
                                          </m:ctrlPr>
                                        </m:sSubPr>
                                        <m:e>
                                          <m:r>
                                            <m:rPr>
                                              <m:sty m:val="p"/>
                                            </m:rPr>
                                            <a:rPr lang="en-US" altLang="ja-JP" sz="1400" i="1" dirty="0">
                                              <a:latin typeface="Cambria Math" panose="02040503050406030204" pitchFamily="18" charset="0"/>
                                              <a:ea typeface="Cambria Math" panose="02040503050406030204" pitchFamily="18" charset="0"/>
                                            </a:rPr>
                                            <m:t>Π</m:t>
                                          </m:r>
                                        </m:e>
                                        <m:sub>
                                          <m:r>
                                            <a:rPr lang="en-US" altLang="ja-JP" sz="1400" i="1" dirty="0">
                                              <a:latin typeface="Cambria Math" panose="02040503050406030204" pitchFamily="18" charset="0"/>
                                              <a:ea typeface="Cambria Math" panose="02040503050406030204" pitchFamily="18" charset="0"/>
                                            </a:rPr>
                                            <m:t>𝑖</m:t>
                                          </m:r>
                                        </m:sub>
                                      </m:sSub>
                                      <m:r>
                                        <a:rPr lang="en-US" altLang="ja-JP" sz="1400" i="1" dirty="0">
                                          <a:latin typeface="Cambria Math" panose="02040503050406030204" pitchFamily="18" charset="0"/>
                                          <a:ea typeface="Cambria Math" panose="02040503050406030204" pitchFamily="18" charset="0"/>
                                        </a:rPr>
                                        <m:t>(</m:t>
                                      </m:r>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r>
                                        <a:rPr lang="en-US" altLang="ja-JP" sz="1400" i="1" dirty="0">
                                          <a:latin typeface="Cambria Math" panose="02040503050406030204" pitchFamily="18" charset="0"/>
                                          <a:ea typeface="Cambria Math" panose="02040503050406030204" pitchFamily="18" charset="0"/>
                                        </a:rPr>
                                        <m:t>)</m:t>
                                      </m:r>
                                    </m:lim>
                                  </m:limLow>
                                </m:fName>
                                <m:e>
                                  <m:sSubSup>
                                    <m:sSubSupPr>
                                      <m:ctrlPr>
                                        <a:rPr lang="en-US" altLang="ja-JP" sz="1400" i="1" dirty="0">
                                          <a:latin typeface="Cambria Math" panose="02040503050406030204" pitchFamily="18" charset="0"/>
                                        </a:rPr>
                                      </m:ctrlPr>
                                    </m:sSubSupPr>
                                    <m:e>
                                      <m:r>
                                        <a:rPr lang="en-US" altLang="ja-JP" sz="1400" i="1" dirty="0">
                                          <a:latin typeface="Cambria Math" panose="02040503050406030204" pitchFamily="18" charset="0"/>
                                        </a:rPr>
                                        <m:t>𝑄</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m:t>
                                      </m:r>
                                    </m:sup>
                                  </m:sSubSup>
                                  <m:d>
                                    <m:dPr>
                                      <m:ctrlPr>
                                        <a:rPr lang="en-US" altLang="ja-JP" sz="1400" i="1" dirty="0">
                                          <a:latin typeface="Cambria Math" panose="02040503050406030204" pitchFamily="18" charset="0"/>
                                        </a:rPr>
                                      </m:ctrlPr>
                                    </m:dPr>
                                    <m:e>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r>
                                        <a:rPr lang="en-US" altLang="ja-JP" sz="1400" i="1" dirty="0">
                                          <a:latin typeface="Cambria Math" panose="02040503050406030204" pitchFamily="18" charset="0"/>
                                        </a:rPr>
                                        <m:t>,</m:t>
                                      </m:r>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e>
                                  </m:d>
                                </m:e>
                              </m:func>
                            </m:e>
                          </m:d>
                        </m:e>
                      </m:nary>
                    </m:oMath>
                  </m:oMathPara>
                </a14:m>
                <a:endParaRPr lang="ja-JP" altLang="en-US" sz="1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653880" y="3282997"/>
                <a:ext cx="6096000" cy="75245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正方形/長方形 15"/>
              <p:cNvSpPr/>
              <p:nvPr/>
            </p:nvSpPr>
            <p:spPr>
              <a:xfrm>
                <a:off x="838199" y="4769018"/>
                <a:ext cx="5646503" cy="1202637"/>
              </a:xfrm>
              <a:prstGeom prst="rect">
                <a:avLst/>
              </a:prstGeom>
            </p:spPr>
            <p:txBody>
              <a:bodyPr wrap="square">
                <a:spAutoFit/>
              </a:bodyPr>
              <a:lstStyle/>
              <a:p>
                <a14:m>
                  <m:oMath xmlns:m="http://schemas.openxmlformats.org/officeDocument/2006/math">
                    <m:sSubSup>
                      <m:sSubSupPr>
                        <m:ctrlPr>
                          <a:rPr lang="en-US" altLang="ja-JP" i="1" dirty="0" smtClean="0">
                            <a:latin typeface="Cambria Math" panose="02040503050406030204" pitchFamily="18" charset="0"/>
                          </a:rPr>
                        </m:ctrlPr>
                      </m:sSubSupPr>
                      <m:e>
                        <m:r>
                          <a:rPr lang="en-US" altLang="ja-JP" i="1" dirty="0">
                            <a:latin typeface="Cambria Math" panose="02040503050406030204" pitchFamily="18" charset="0"/>
                          </a:rPr>
                          <m:t>𝑇</m:t>
                        </m:r>
                      </m:e>
                      <m:sub>
                        <m:r>
                          <a:rPr lang="en-US" altLang="ja-JP" i="1" dirty="0">
                            <a:latin typeface="Cambria Math" panose="02040503050406030204" pitchFamily="18" charset="0"/>
                          </a:rPr>
                          <m:t>𝑖</m:t>
                        </m:r>
                      </m:sub>
                      <m:sup>
                        <m:r>
                          <a:rPr lang="en-US" altLang="ja-JP" i="1" dirty="0">
                            <a:latin typeface="Cambria Math" panose="02040503050406030204" pitchFamily="18" charset="0"/>
                          </a:rPr>
                          <m:t>∗</m:t>
                        </m:r>
                      </m:sup>
                    </m:sSubSup>
                    <m:d>
                      <m:dPr>
                        <m:ctrlPr>
                          <a:rPr lang="en-US" altLang="ja-JP" i="1" dirty="0">
                            <a:latin typeface="Cambria Math" panose="02040503050406030204" pitchFamily="18" charset="0"/>
                          </a:rPr>
                        </m:ctrlPr>
                      </m:dP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m:t>
                        </m:r>
                        <m:sSubSup>
                          <m:sSubSupPr>
                            <m:ctrlPr>
                              <a:rPr lang="en-US" altLang="ja-JP" i="1" dirty="0">
                                <a:latin typeface="Cambria Math" panose="02040503050406030204" pitchFamily="18" charset="0"/>
                              </a:rPr>
                            </m:ctrlPr>
                          </m:sSubSupPr>
                          <m:e>
                            <m:r>
                              <m:rPr>
                                <m:sty m:val="p"/>
                              </m:rPr>
                              <a:rPr lang="en-US" altLang="ja-JP" i="1" dirty="0">
                                <a:latin typeface="Cambria Math" panose="02040503050406030204" pitchFamily="18" charset="0"/>
                              </a:rPr>
                              <m:t>σ</m:t>
                            </m:r>
                          </m:e>
                          <m:sub>
                            <m:r>
                              <a:rPr lang="en-US" altLang="ja-JP" i="1" dirty="0">
                                <a:latin typeface="Cambria Math" panose="02040503050406030204" pitchFamily="18" charset="0"/>
                              </a:rPr>
                              <m:t>𝑖</m:t>
                            </m:r>
                          </m:sub>
                          <m:sup>
                            <m:r>
                              <a:rPr lang="en-US" altLang="ja-JP" i="1" dirty="0">
                                <a:latin typeface="Cambria Math" panose="02040503050406030204" pitchFamily="18" charset="0"/>
                              </a:rPr>
                              <m:t>𝑜</m:t>
                            </m:r>
                          </m:sup>
                        </m:sSubSup>
                      </m:e>
                    </m:d>
                  </m:oMath>
                </a14:m>
                <a:r>
                  <a:rPr lang="en-US" altLang="ja-JP" dirty="0" smtClean="0"/>
                  <a:t> denotes a discounted expected total reward when </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𝑆𝑉</m:t>
                        </m:r>
                      </m:e>
                      <m:sub>
                        <m:r>
                          <a:rPr lang="en-US" altLang="ja-JP" i="1" dirty="0">
                            <a:latin typeface="Cambria Math" panose="02040503050406030204" pitchFamily="18" charset="0"/>
                          </a:rPr>
                          <m:t>𝑖</m:t>
                        </m:r>
                      </m:sub>
                    </m:sSub>
                  </m:oMath>
                </a14:m>
                <a:r>
                  <a:rPr lang="ja-JP" altLang="en-US" dirty="0" smtClean="0"/>
                  <a:t> </a:t>
                </a:r>
                <a:r>
                  <a:rPr lang="en-US" altLang="ja-JP" dirty="0" smtClean="0"/>
                  <a:t>observes </a:t>
                </a:r>
                <a14:m>
                  <m:oMath xmlns:m="http://schemas.openxmlformats.org/officeDocument/2006/math">
                    <m:sSubSup>
                      <m:sSubSupPr>
                        <m:ctrlPr>
                          <a:rPr lang="en-US" altLang="ja-JP" i="1" dirty="0">
                            <a:latin typeface="Cambria Math" panose="02040503050406030204" pitchFamily="18" charset="0"/>
                          </a:rPr>
                        </m:ctrlPr>
                      </m:sSubSupPr>
                      <m:e>
                        <m:r>
                          <m:rPr>
                            <m:sty m:val="p"/>
                          </m:rPr>
                          <a:rPr lang="en-US" altLang="ja-JP" i="1" dirty="0">
                            <a:latin typeface="Cambria Math" panose="02040503050406030204" pitchFamily="18" charset="0"/>
                          </a:rPr>
                          <m:t>σ</m:t>
                        </m:r>
                      </m:e>
                      <m:sub>
                        <m:r>
                          <a:rPr lang="en-US" altLang="ja-JP" i="1" dirty="0">
                            <a:latin typeface="Cambria Math" panose="02040503050406030204" pitchFamily="18" charset="0"/>
                          </a:rPr>
                          <m:t>𝑖</m:t>
                        </m:r>
                      </m:sub>
                      <m:sup>
                        <m:r>
                          <a:rPr lang="en-US" altLang="ja-JP" i="1" dirty="0">
                            <a:latin typeface="Cambria Math" panose="02040503050406030204" pitchFamily="18" charset="0"/>
                          </a:rPr>
                          <m:t>𝑜</m:t>
                        </m:r>
                      </m:sup>
                    </m:sSubSup>
                  </m:oMath>
                </a14:m>
                <a:r>
                  <a:rPr lang="en-US" altLang="ja-JP" dirty="0" smtClean="0"/>
                  <a:t> at </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𝑖</m:t>
                        </m:r>
                      </m:sub>
                    </m:sSub>
                  </m:oMath>
                </a14:m>
                <a:r>
                  <a:rPr lang="ja-JP" altLang="en-US" dirty="0" smtClean="0"/>
                  <a:t> </a:t>
                </a:r>
                <a:r>
                  <a:rPr lang="en-US" altLang="ja-JP" dirty="0" smtClean="0"/>
                  <a:t>and selects the control pattern which has the maximum value </a:t>
                </a:r>
                <a14:m>
                  <m:oMath xmlns:m="http://schemas.openxmlformats.org/officeDocument/2006/math">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𝑄</m:t>
                        </m:r>
                      </m:e>
                      <m:sub>
                        <m:r>
                          <a:rPr lang="en-US" altLang="ja-JP" i="1" dirty="0">
                            <a:latin typeface="Cambria Math" panose="02040503050406030204" pitchFamily="18" charset="0"/>
                          </a:rPr>
                          <m:t>𝑖</m:t>
                        </m:r>
                      </m:sub>
                      <m:sup>
                        <m:r>
                          <a:rPr lang="en-US" altLang="ja-JP" i="1" dirty="0">
                            <a:latin typeface="Cambria Math" panose="02040503050406030204" pitchFamily="18" charset="0"/>
                          </a:rPr>
                          <m:t>∗</m:t>
                        </m:r>
                      </m:sup>
                    </m:sSubSup>
                  </m:oMath>
                </a14:m>
                <a:r>
                  <a:rPr lang="ja-JP" altLang="en-US" dirty="0" smtClean="0"/>
                  <a:t> </a:t>
                </a:r>
                <a:r>
                  <a:rPr lang="en-US" altLang="ja-JP" dirty="0" smtClean="0"/>
                  <a:t>at the new states.</a:t>
                </a:r>
                <a:endParaRPr lang="ja-JP" altLang="en-US" dirty="0"/>
              </a:p>
            </p:txBody>
          </p:sp>
        </mc:Choice>
        <mc:Fallback>
          <p:sp>
            <p:nvSpPr>
              <p:cNvPr id="16" name="正方形/長方形 15"/>
              <p:cNvSpPr>
                <a:spLocks noRot="1" noChangeAspect="1" noMove="1" noResize="1" noEditPoints="1" noAdjustHandles="1" noChangeArrowheads="1" noChangeShapeType="1" noTextEdit="1"/>
              </p:cNvSpPr>
              <p:nvPr/>
            </p:nvSpPr>
            <p:spPr>
              <a:xfrm>
                <a:off x="838199" y="4769018"/>
                <a:ext cx="5646503" cy="1202637"/>
              </a:xfrm>
              <a:prstGeom prst="rect">
                <a:avLst/>
              </a:prstGeom>
              <a:blipFill>
                <a:blip r:embed="rId11"/>
                <a:stretch>
                  <a:fillRect l="-863" t="-2020" r="-863" b="-7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802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線矢印コネクタ 31"/>
          <p:cNvCxnSpPr/>
          <p:nvPr/>
        </p:nvCxnSpPr>
        <p:spPr>
          <a:xfrm>
            <a:off x="9207063" y="3230113"/>
            <a:ext cx="1918618"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7990909" y="3224312"/>
            <a:ext cx="1216154" cy="10037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38200" y="43222"/>
            <a:ext cx="10515600" cy="1325563"/>
          </a:xfrm>
        </p:spPr>
        <p:txBody>
          <a:bodyPr>
            <a:noAutofit/>
          </a:bodyPr>
          <a:lstStyle/>
          <a:p>
            <a:r>
              <a:rPr lang="en-US" altLang="ja-JP" sz="3200" dirty="0" smtClean="0"/>
              <a:t>Formulation</a:t>
            </a:r>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00" name="コンテンツ プレースホルダー 2"/>
              <p:cNvSpPr txBox="1">
                <a:spLocks/>
              </p:cNvSpPr>
              <p:nvPr/>
            </p:nvSpPr>
            <p:spPr>
              <a:xfrm>
                <a:off x="818900" y="1771787"/>
                <a:ext cx="50485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E</a:t>
                </a:r>
                <a:r>
                  <a:rPr lang="en-US" altLang="ja-JP" sz="1800" b="0" dirty="0" smtClean="0"/>
                  <a:t>stimating </a:t>
                </a:r>
                <a14:m>
                  <m:oMath xmlns:m="http://schemas.openxmlformats.org/officeDocument/2006/math">
                    <m:sSubSup>
                      <m:sSubSupPr>
                        <m:ctrlPr>
                          <a:rPr lang="en-US" altLang="ja-JP" sz="1800" b="0" i="1" dirty="0" smtClean="0">
                            <a:solidFill>
                              <a:srgbClr val="0070C0"/>
                            </a:solidFill>
                            <a:latin typeface="Cambria Math" panose="02040503050406030204" pitchFamily="18" charset="0"/>
                          </a:rPr>
                        </m:ctrlPr>
                      </m:sSubSupPr>
                      <m:e>
                        <m:r>
                          <a:rPr lang="en-US" altLang="ja-JP" sz="1800" b="0" i="1" dirty="0" smtClean="0">
                            <a:solidFill>
                              <a:srgbClr val="0070C0"/>
                            </a:solidFill>
                            <a:latin typeface="Cambria Math" panose="02040503050406030204" pitchFamily="18" charset="0"/>
                          </a:rPr>
                          <m:t>𝑅</m:t>
                        </m:r>
                      </m:e>
                      <m:sub>
                        <m:r>
                          <a:rPr lang="en-US" altLang="ja-JP" sz="1800" b="0" i="1" dirty="0" smtClean="0">
                            <a:solidFill>
                              <a:srgbClr val="0070C0"/>
                            </a:solidFill>
                            <a:latin typeface="Cambria Math" panose="02040503050406030204" pitchFamily="18" charset="0"/>
                          </a:rPr>
                          <m:t>𝑖</m:t>
                        </m:r>
                      </m:sub>
                      <m:sup>
                        <m:r>
                          <a:rPr lang="en-US" altLang="ja-JP" sz="1800" b="0" i="1" dirty="0" smtClean="0">
                            <a:solidFill>
                              <a:srgbClr val="0070C0"/>
                            </a:solidFill>
                            <a:latin typeface="Cambria Math" panose="02040503050406030204" pitchFamily="18" charset="0"/>
                          </a:rPr>
                          <m:t>1</m:t>
                        </m:r>
                      </m:sup>
                    </m:sSubSup>
                    <m:d>
                      <m:dPr>
                        <m:ctrlPr>
                          <a:rPr lang="en-US" altLang="ja-JP" sz="1800" i="1" dirty="0" smtClean="0">
                            <a:solidFill>
                              <a:srgbClr val="0070C0"/>
                            </a:solidFill>
                            <a:latin typeface="Cambria Math" panose="02040503050406030204" pitchFamily="18" charset="0"/>
                          </a:rPr>
                        </m:ctrlPr>
                      </m:dPr>
                      <m:e>
                        <m:sSub>
                          <m:sSubPr>
                            <m:ctrlPr>
                              <a:rPr lang="en-US" altLang="ja-JP" sz="1800" i="1" dirty="0" smtClean="0">
                                <a:solidFill>
                                  <a:srgbClr val="0070C0"/>
                                </a:solidFill>
                                <a:latin typeface="Cambria Math" panose="02040503050406030204" pitchFamily="18" charset="0"/>
                              </a:rPr>
                            </m:ctrlPr>
                          </m:sSubPr>
                          <m:e>
                            <m:r>
                              <a:rPr lang="en-US" altLang="ja-JP" sz="1800" b="0" i="1" dirty="0" smtClean="0">
                                <a:solidFill>
                                  <a:srgbClr val="0070C0"/>
                                </a:solidFill>
                                <a:latin typeface="Cambria Math" panose="02040503050406030204" pitchFamily="18" charset="0"/>
                              </a:rPr>
                              <m:t>𝑠</m:t>
                            </m:r>
                          </m:e>
                          <m:sub>
                            <m:r>
                              <a:rPr lang="en-US" altLang="ja-JP" sz="1800" b="0" i="1" dirty="0" smtClean="0">
                                <a:solidFill>
                                  <a:srgbClr val="0070C0"/>
                                </a:solidFill>
                                <a:latin typeface="Cambria Math" panose="02040503050406030204" pitchFamily="18" charset="0"/>
                              </a:rPr>
                              <m:t>𝑖</m:t>
                            </m:r>
                          </m:sub>
                        </m:sSub>
                        <m:r>
                          <a:rPr lang="en-US" altLang="ja-JP" sz="1800" b="0" i="1" dirty="0" smtClean="0">
                            <a:solidFill>
                              <a:srgbClr val="0070C0"/>
                            </a:solidFill>
                            <a:latin typeface="Cambria Math" panose="02040503050406030204" pitchFamily="18" charset="0"/>
                          </a:rPr>
                          <m:t>,</m:t>
                        </m:r>
                        <m:sSub>
                          <m:sSubPr>
                            <m:ctrlPr>
                              <a:rPr lang="en-US" altLang="ja-JP" sz="1800" i="1" dirty="0" smtClean="0">
                                <a:solidFill>
                                  <a:srgbClr val="0070C0"/>
                                </a:solidFill>
                                <a:latin typeface="Cambria Math" panose="02040503050406030204" pitchFamily="18" charset="0"/>
                              </a:rPr>
                            </m:ctrlPr>
                          </m:sSubPr>
                          <m:e>
                            <m:r>
                              <m:rPr>
                                <m:sty m:val="p"/>
                              </m:rPr>
                              <a:rPr lang="en-US" altLang="ja-JP" sz="1800" i="1" dirty="0">
                                <a:solidFill>
                                  <a:srgbClr val="0070C0"/>
                                </a:solidFill>
                                <a:latin typeface="Cambria Math" panose="02040503050406030204" pitchFamily="18" charset="0"/>
                              </a:rPr>
                              <m:t>π</m:t>
                            </m:r>
                          </m:e>
                          <m:sub>
                            <m:r>
                              <a:rPr lang="en-US" altLang="ja-JP" sz="1800" b="0" i="1" dirty="0" smtClean="0">
                                <a:solidFill>
                                  <a:srgbClr val="0070C0"/>
                                </a:solidFill>
                                <a:latin typeface="Cambria Math" panose="02040503050406030204" pitchFamily="18" charset="0"/>
                              </a:rPr>
                              <m:t>𝑖</m:t>
                            </m:r>
                          </m:sub>
                        </m:sSub>
                        <m:r>
                          <a:rPr lang="en-US" altLang="ja-JP" sz="1800" i="1" dirty="0" smtClean="0">
                            <a:solidFill>
                              <a:srgbClr val="0070C0"/>
                            </a:solidFill>
                            <a:latin typeface="Cambria Math" panose="02040503050406030204" pitchFamily="18" charset="0"/>
                          </a:rPr>
                          <m:t> </m:t>
                        </m:r>
                      </m:e>
                    </m:d>
                  </m:oMath>
                </a14:m>
                <a:r>
                  <a:rPr lang="en-US" altLang="ja-JP" sz="1800" b="0" dirty="0" smtClean="0"/>
                  <a:t>,</a:t>
                </a:r>
                <a:r>
                  <a:rPr lang="en-US" altLang="ja-JP" sz="1800" dirty="0" smtClean="0"/>
                  <a:t> </a:t>
                </a:r>
                <a14:m>
                  <m:oMath xmlns:m="http://schemas.openxmlformats.org/officeDocument/2006/math">
                    <m:sSub>
                      <m:sSubPr>
                        <m:ctrlPr>
                          <a:rPr lang="en-US" altLang="ja-JP" sz="1800" i="1" dirty="0" smtClean="0">
                            <a:solidFill>
                              <a:srgbClr val="ED7D31"/>
                            </a:solidFill>
                            <a:latin typeface="Cambria Math" panose="02040503050406030204" pitchFamily="18" charset="0"/>
                          </a:rPr>
                        </m:ctrlPr>
                      </m:sSubPr>
                      <m:e>
                        <m:r>
                          <a:rPr lang="en-US" altLang="ja-JP" sz="1800" i="1" dirty="0">
                            <a:solidFill>
                              <a:srgbClr val="ED7D31"/>
                            </a:solidFill>
                            <a:latin typeface="Cambria Math" panose="02040503050406030204" pitchFamily="18" charset="0"/>
                          </a:rPr>
                          <m:t>𝜂</m:t>
                        </m:r>
                      </m:e>
                      <m:sub>
                        <m:r>
                          <a:rPr lang="en-US" altLang="ja-JP" sz="1800" b="0" i="1" dirty="0" smtClean="0">
                            <a:solidFill>
                              <a:srgbClr val="ED7D31"/>
                            </a:solidFill>
                            <a:latin typeface="Cambria Math" panose="02040503050406030204" pitchFamily="18" charset="0"/>
                          </a:rPr>
                          <m:t>𝑖</m:t>
                        </m:r>
                      </m:sub>
                    </m:sSub>
                    <m:d>
                      <m:dPr>
                        <m:ctrlPr>
                          <a:rPr lang="en-US" altLang="ja-JP" sz="1800" b="0" i="1" dirty="0" smtClean="0">
                            <a:solidFill>
                              <a:srgbClr val="ED7D31"/>
                            </a:solidFill>
                            <a:latin typeface="Cambria Math" panose="02040503050406030204" pitchFamily="18" charset="0"/>
                          </a:rPr>
                        </m:ctrlPr>
                      </m:dPr>
                      <m:e>
                        <m:sSub>
                          <m:sSubPr>
                            <m:ctrlPr>
                              <a:rPr lang="en-US" altLang="ja-JP" sz="1800" i="1" dirty="0" smtClean="0">
                                <a:solidFill>
                                  <a:srgbClr val="ED7D31"/>
                                </a:solidFill>
                                <a:latin typeface="Cambria Math" panose="02040503050406030204" pitchFamily="18" charset="0"/>
                              </a:rPr>
                            </m:ctrlPr>
                          </m:sSubPr>
                          <m:e>
                            <m:r>
                              <a:rPr lang="en-US" altLang="ja-JP" sz="1800" b="0" i="1" dirty="0" smtClean="0">
                                <a:solidFill>
                                  <a:srgbClr val="ED7D31"/>
                                </a:solidFill>
                                <a:latin typeface="Cambria Math" panose="02040503050406030204" pitchFamily="18" charset="0"/>
                              </a:rPr>
                              <m:t>𝑠</m:t>
                            </m:r>
                          </m:e>
                          <m:sub>
                            <m:r>
                              <a:rPr lang="en-US" altLang="ja-JP" sz="1800" b="0" i="1" dirty="0" smtClean="0">
                                <a:solidFill>
                                  <a:srgbClr val="ED7D31"/>
                                </a:solidFill>
                                <a:latin typeface="Cambria Math" panose="02040503050406030204" pitchFamily="18" charset="0"/>
                              </a:rPr>
                              <m:t>𝑖</m:t>
                            </m:r>
                          </m:sub>
                        </m:sSub>
                        <m:r>
                          <a:rPr lang="en-US" altLang="ja-JP" sz="1800" b="0" i="1" dirty="0" smtClean="0">
                            <a:solidFill>
                              <a:srgbClr val="ED7D31"/>
                            </a:solidFill>
                            <a:latin typeface="Cambria Math" panose="02040503050406030204" pitchFamily="18" charset="0"/>
                          </a:rPr>
                          <m:t>,</m:t>
                        </m:r>
                        <m:sSubSup>
                          <m:sSubSupPr>
                            <m:ctrlPr>
                              <a:rPr lang="en-US" altLang="ja-JP" sz="1800" b="0" i="1" dirty="0" smtClean="0">
                                <a:solidFill>
                                  <a:srgbClr val="ED7D31"/>
                                </a:solidFill>
                                <a:latin typeface="Cambria Math" panose="02040503050406030204" pitchFamily="18" charset="0"/>
                              </a:rPr>
                            </m:ctrlPr>
                          </m:sSubSupPr>
                          <m:e>
                            <m:r>
                              <m:rPr>
                                <m:sty m:val="p"/>
                              </m:rPr>
                              <a:rPr lang="en-US" altLang="ja-JP" sz="1800" i="1" dirty="0">
                                <a:solidFill>
                                  <a:srgbClr val="ED7D31"/>
                                </a:solidFill>
                                <a:latin typeface="Cambria Math" panose="02040503050406030204" pitchFamily="18" charset="0"/>
                              </a:rPr>
                              <m:t>σ</m:t>
                            </m:r>
                          </m:e>
                          <m:sub>
                            <m:r>
                              <a:rPr lang="en-US" altLang="ja-JP" sz="1800" b="0" i="1" dirty="0" smtClean="0">
                                <a:solidFill>
                                  <a:srgbClr val="ED7D31"/>
                                </a:solidFill>
                                <a:latin typeface="Cambria Math" panose="02040503050406030204" pitchFamily="18" charset="0"/>
                              </a:rPr>
                              <m:t>𝑖</m:t>
                            </m:r>
                          </m:sub>
                          <m:sup>
                            <m:r>
                              <a:rPr lang="en-US" altLang="ja-JP" sz="1800" b="0" i="1" dirty="0" smtClean="0">
                                <a:solidFill>
                                  <a:srgbClr val="ED7D31"/>
                                </a:solidFill>
                                <a:latin typeface="Cambria Math" panose="02040503050406030204" pitchFamily="18" charset="0"/>
                              </a:rPr>
                              <m:t>𝑜</m:t>
                            </m:r>
                          </m:sup>
                        </m:sSubSup>
                      </m:e>
                    </m:d>
                    <m:r>
                      <a:rPr lang="en-US" altLang="ja-JP" sz="1800" b="0" i="0" dirty="0" smtClean="0">
                        <a:latin typeface="Cambria Math" panose="02040503050406030204" pitchFamily="18" charset="0"/>
                      </a:rPr>
                      <m:t> </m:t>
                    </m:r>
                  </m:oMath>
                </a14:m>
                <a:r>
                  <a:rPr lang="en-US" altLang="ja-JP" sz="1800" b="0" dirty="0" smtClean="0"/>
                  <a:t>and </a:t>
                </a:r>
                <a14:m>
                  <m:oMath xmlns:m="http://schemas.openxmlformats.org/officeDocument/2006/math">
                    <m:sSubSup>
                      <m:sSubSupPr>
                        <m:ctrlPr>
                          <a:rPr lang="en-US" altLang="ja-JP" sz="1800" b="0" i="1" dirty="0" smtClean="0">
                            <a:solidFill>
                              <a:srgbClr val="990000"/>
                            </a:solidFill>
                            <a:latin typeface="Cambria Math" panose="02040503050406030204" pitchFamily="18" charset="0"/>
                          </a:rPr>
                        </m:ctrlPr>
                      </m:sSubSupPr>
                      <m:e>
                        <m:r>
                          <a:rPr lang="en-US" altLang="ja-JP" sz="1800" b="0" i="1" dirty="0" smtClean="0">
                            <a:solidFill>
                              <a:srgbClr val="990000"/>
                            </a:solidFill>
                            <a:latin typeface="Cambria Math" panose="02040503050406030204" pitchFamily="18" charset="0"/>
                          </a:rPr>
                          <m:t>𝑇</m:t>
                        </m:r>
                      </m:e>
                      <m:sub>
                        <m:r>
                          <a:rPr lang="en-US" altLang="ja-JP" sz="1800" b="0" i="1" dirty="0" smtClean="0">
                            <a:solidFill>
                              <a:srgbClr val="990000"/>
                            </a:solidFill>
                            <a:latin typeface="Cambria Math" panose="02040503050406030204" pitchFamily="18" charset="0"/>
                          </a:rPr>
                          <m:t>𝑖</m:t>
                        </m:r>
                      </m:sub>
                      <m:sup/>
                    </m:sSubSup>
                    <m:d>
                      <m:dPr>
                        <m:ctrlPr>
                          <a:rPr lang="en-US" altLang="ja-JP" sz="1800" i="1" dirty="0" smtClean="0">
                            <a:solidFill>
                              <a:srgbClr val="990000"/>
                            </a:solidFill>
                            <a:latin typeface="Cambria Math" panose="02040503050406030204" pitchFamily="18" charset="0"/>
                          </a:rPr>
                        </m:ctrlPr>
                      </m:dPr>
                      <m:e>
                        <m:sSub>
                          <m:sSubPr>
                            <m:ctrlPr>
                              <a:rPr lang="en-US" altLang="ja-JP" sz="1800" i="1" dirty="0" smtClean="0">
                                <a:solidFill>
                                  <a:srgbClr val="990000"/>
                                </a:solidFill>
                                <a:latin typeface="Cambria Math" panose="02040503050406030204" pitchFamily="18" charset="0"/>
                              </a:rPr>
                            </m:ctrlPr>
                          </m:sSubPr>
                          <m:e>
                            <m:r>
                              <a:rPr lang="en-US" altLang="ja-JP" sz="1800" b="0" i="1" dirty="0" smtClean="0">
                                <a:solidFill>
                                  <a:srgbClr val="990000"/>
                                </a:solidFill>
                                <a:latin typeface="Cambria Math" panose="02040503050406030204" pitchFamily="18" charset="0"/>
                              </a:rPr>
                              <m:t>𝑠</m:t>
                            </m:r>
                          </m:e>
                          <m:sub>
                            <m:r>
                              <a:rPr lang="en-US" altLang="ja-JP" sz="1800" b="0" i="1" dirty="0" smtClean="0">
                                <a:solidFill>
                                  <a:srgbClr val="990000"/>
                                </a:solidFill>
                                <a:latin typeface="Cambria Math" panose="02040503050406030204" pitchFamily="18" charset="0"/>
                              </a:rPr>
                              <m:t>𝑖</m:t>
                            </m:r>
                          </m:sub>
                        </m:sSub>
                        <m:r>
                          <a:rPr lang="en-US" altLang="ja-JP" sz="1800" b="0" i="1" dirty="0" smtClean="0">
                            <a:solidFill>
                              <a:srgbClr val="990000"/>
                            </a:solidFill>
                            <a:latin typeface="Cambria Math" panose="02040503050406030204" pitchFamily="18" charset="0"/>
                          </a:rPr>
                          <m:t>,</m:t>
                        </m:r>
                        <m:sSubSup>
                          <m:sSubSupPr>
                            <m:ctrlPr>
                              <a:rPr lang="en-US" altLang="ja-JP" sz="1800" b="0" i="1" dirty="0" smtClean="0">
                                <a:solidFill>
                                  <a:srgbClr val="990000"/>
                                </a:solidFill>
                                <a:latin typeface="Cambria Math" panose="02040503050406030204" pitchFamily="18" charset="0"/>
                              </a:rPr>
                            </m:ctrlPr>
                          </m:sSubSupPr>
                          <m:e>
                            <m:r>
                              <m:rPr>
                                <m:sty m:val="p"/>
                              </m:rPr>
                              <a:rPr lang="en-US" altLang="ja-JP" sz="1800" i="1" dirty="0">
                                <a:solidFill>
                                  <a:srgbClr val="990000"/>
                                </a:solidFill>
                                <a:latin typeface="Cambria Math" panose="02040503050406030204" pitchFamily="18" charset="0"/>
                              </a:rPr>
                              <m:t>σ</m:t>
                            </m:r>
                          </m:e>
                          <m:sub>
                            <m:r>
                              <a:rPr lang="en-US" altLang="ja-JP" sz="1800" b="0" i="1" dirty="0" smtClean="0">
                                <a:solidFill>
                                  <a:srgbClr val="990000"/>
                                </a:solidFill>
                                <a:latin typeface="Cambria Math" panose="02040503050406030204" pitchFamily="18" charset="0"/>
                              </a:rPr>
                              <m:t>𝑖</m:t>
                            </m:r>
                          </m:sub>
                          <m:sup>
                            <m:r>
                              <a:rPr lang="en-US" altLang="ja-JP" sz="1800" b="0" i="1" dirty="0" smtClean="0">
                                <a:solidFill>
                                  <a:srgbClr val="990000"/>
                                </a:solidFill>
                                <a:latin typeface="Cambria Math" panose="02040503050406030204" pitchFamily="18" charset="0"/>
                              </a:rPr>
                              <m:t>𝑜</m:t>
                            </m:r>
                          </m:sup>
                        </m:sSubSup>
                      </m:e>
                    </m:d>
                  </m:oMath>
                </a14:m>
                <a:endParaRPr lang="en-US" altLang="ja-JP" sz="1800" b="0" i="1" dirty="0" smtClean="0">
                  <a:latin typeface="Cambria Math" panose="02040503050406030204" pitchFamily="18" charset="0"/>
                </a:endParaRPr>
              </a:p>
            </p:txBody>
          </p:sp>
        </mc:Choice>
        <mc:Fallback xmlns="">
          <p:sp>
            <p:nvSpPr>
              <p:cNvPr id="100" name="コンテンツ プレースホルダー 2"/>
              <p:cNvSpPr txBox="1">
                <a:spLocks noRot="1" noChangeAspect="1" noMove="1" noResize="1" noEditPoints="1" noAdjustHandles="1" noChangeArrowheads="1" noChangeShapeType="1" noTextEdit="1"/>
              </p:cNvSpPr>
              <p:nvPr/>
            </p:nvSpPr>
            <p:spPr>
              <a:xfrm>
                <a:off x="818900" y="1771787"/>
                <a:ext cx="5048500" cy="327375"/>
              </a:xfrm>
              <a:prstGeom prst="rect">
                <a:avLst/>
              </a:prstGeom>
              <a:blipFill>
                <a:blip r:embed="rId3"/>
                <a:stretch>
                  <a:fillRect l="-965" t="-7547" b="-47170"/>
                </a:stretch>
              </a:blipFill>
            </p:spPr>
            <p:txBody>
              <a:bodyPr/>
              <a:lstStyle/>
              <a:p>
                <a:r>
                  <a:rPr lang="ja-JP" altLang="en-US">
                    <a:noFill/>
                  </a:rPr>
                  <a:t> </a:t>
                </a:r>
              </a:p>
            </p:txBody>
          </p:sp>
        </mc:Fallback>
      </mc:AlternateContent>
      <p:sp>
        <p:nvSpPr>
          <p:cNvPr id="101" name="正方形/長方形 100"/>
          <p:cNvSpPr/>
          <p:nvPr/>
        </p:nvSpPr>
        <p:spPr>
          <a:xfrm>
            <a:off x="856191" y="2175362"/>
            <a:ext cx="6417820" cy="2227562"/>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50" name="正方形/長方形 49"/>
          <p:cNvSpPr/>
          <p:nvPr/>
        </p:nvSpPr>
        <p:spPr>
          <a:xfrm>
            <a:off x="856190" y="4734181"/>
            <a:ext cx="6417820" cy="1325927"/>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xmlns:a14="http://schemas.microsoft.com/office/drawing/2010/main">
        <mc:Choice Requires="a14">
          <p:sp>
            <p:nvSpPr>
              <p:cNvPr id="3" name="正方形/長方形 2"/>
              <p:cNvSpPr/>
              <p:nvPr/>
            </p:nvSpPr>
            <p:spPr>
              <a:xfrm>
                <a:off x="951061" y="1997663"/>
                <a:ext cx="6337616" cy="2032992"/>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altLang="ja-JP" sz="1400" i="1" dirty="0" smtClean="0">
                              <a:solidFill>
                                <a:srgbClr val="990000"/>
                              </a:solidFill>
                              <a:latin typeface="Cambria Math" panose="02040503050406030204" pitchFamily="18" charset="0"/>
                            </a:rPr>
                          </m:ctrlPr>
                        </m:sSubPr>
                        <m:e>
                          <m:r>
                            <a:rPr lang="en-US" altLang="ja-JP" sz="1400" i="1" dirty="0">
                              <a:solidFill>
                                <a:srgbClr val="990000"/>
                              </a:solidFill>
                              <a:latin typeface="Cambria Math" panose="02040503050406030204" pitchFamily="18" charset="0"/>
                            </a:rPr>
                            <m:t>𝑇</m:t>
                          </m:r>
                        </m:e>
                        <m:sub>
                          <m:r>
                            <a:rPr lang="en-US" altLang="ja-JP" sz="1400" i="1" dirty="0">
                              <a:solidFill>
                                <a:srgbClr val="990000"/>
                              </a:solidFill>
                              <a:latin typeface="Cambria Math" panose="02040503050406030204" pitchFamily="18" charset="0"/>
                            </a:rPr>
                            <m:t>𝑖</m:t>
                          </m:r>
                        </m:sub>
                      </m:sSub>
                      <m:d>
                        <m:dPr>
                          <m:ctrlPr>
                            <a:rPr lang="en-US" altLang="ja-JP" sz="1400" i="1" dirty="0">
                              <a:solidFill>
                                <a:srgbClr val="990000"/>
                              </a:solidFill>
                              <a:latin typeface="Cambria Math" panose="02040503050406030204" pitchFamily="18" charset="0"/>
                            </a:rPr>
                          </m:ctrlPr>
                        </m:dPr>
                        <m:e>
                          <m:sSub>
                            <m:sSubPr>
                              <m:ctrlPr>
                                <a:rPr lang="en-US" altLang="ja-JP" sz="1400" i="1" dirty="0">
                                  <a:solidFill>
                                    <a:srgbClr val="990000"/>
                                  </a:solidFill>
                                  <a:latin typeface="Cambria Math" panose="02040503050406030204" pitchFamily="18" charset="0"/>
                                </a:rPr>
                              </m:ctrlPr>
                            </m:sSubPr>
                            <m:e>
                              <m:r>
                                <a:rPr lang="en-US" altLang="ja-JP" sz="1400" i="1" dirty="0">
                                  <a:solidFill>
                                    <a:srgbClr val="990000"/>
                                  </a:solidFill>
                                  <a:latin typeface="Cambria Math" panose="02040503050406030204" pitchFamily="18" charset="0"/>
                                </a:rPr>
                                <m:t>𝑠</m:t>
                              </m:r>
                            </m:e>
                            <m:sub>
                              <m:r>
                                <a:rPr lang="en-US" altLang="ja-JP" sz="1400" i="1" dirty="0">
                                  <a:solidFill>
                                    <a:srgbClr val="990000"/>
                                  </a:solidFill>
                                  <a:latin typeface="Cambria Math" panose="02040503050406030204" pitchFamily="18" charset="0"/>
                                </a:rPr>
                                <m:t>𝑖</m:t>
                              </m:r>
                            </m:sub>
                          </m:sSub>
                          <m:r>
                            <a:rPr lang="en-US" altLang="ja-JP" sz="1400" i="1" dirty="0">
                              <a:solidFill>
                                <a:srgbClr val="990000"/>
                              </a:solidFill>
                              <a:latin typeface="Cambria Math" panose="02040503050406030204" pitchFamily="18" charset="0"/>
                            </a:rPr>
                            <m:t>,</m:t>
                          </m:r>
                          <m:sSubSup>
                            <m:sSubSupPr>
                              <m:ctrlPr>
                                <a:rPr lang="en-US" altLang="ja-JP" sz="1400" i="1" dirty="0">
                                  <a:solidFill>
                                    <a:srgbClr val="990000"/>
                                  </a:solidFill>
                                  <a:latin typeface="Cambria Math" panose="02040503050406030204" pitchFamily="18" charset="0"/>
                                </a:rPr>
                              </m:ctrlPr>
                            </m:sSubSupPr>
                            <m:e>
                              <m:r>
                                <m:rPr>
                                  <m:sty m:val="p"/>
                                </m:rPr>
                                <a:rPr lang="en-US" altLang="ja-JP" sz="1400" i="1" dirty="0">
                                  <a:solidFill>
                                    <a:srgbClr val="990000"/>
                                  </a:solidFill>
                                  <a:latin typeface="Cambria Math" panose="02040503050406030204" pitchFamily="18" charset="0"/>
                                </a:rPr>
                                <m:t>σ</m:t>
                              </m:r>
                            </m:e>
                            <m:sub>
                              <m:r>
                                <a:rPr lang="en-US" altLang="ja-JP" sz="1400" i="1" dirty="0">
                                  <a:solidFill>
                                    <a:srgbClr val="990000"/>
                                  </a:solidFill>
                                  <a:latin typeface="Cambria Math" panose="02040503050406030204" pitchFamily="18" charset="0"/>
                                </a:rPr>
                                <m:t>𝑖</m:t>
                              </m:r>
                            </m:sub>
                            <m:sup>
                              <m:r>
                                <a:rPr lang="en-US" altLang="ja-JP" sz="1400" i="1" dirty="0">
                                  <a:solidFill>
                                    <a:srgbClr val="990000"/>
                                  </a:solidFill>
                                  <a:latin typeface="Cambria Math" panose="02040503050406030204" pitchFamily="18" charset="0"/>
                                </a:rPr>
                                <m:t>𝑜</m:t>
                              </m:r>
                            </m:sup>
                          </m:sSubSup>
                        </m:e>
                      </m:d>
                      <m:r>
                        <a:rPr lang="ja-JP" altLang="en-US" sz="1400" i="1" dirty="0">
                          <a:latin typeface="Cambria Math" panose="02040503050406030204" pitchFamily="18" charset="0"/>
                        </a:rPr>
                        <m:t>←</m:t>
                      </m:r>
                      <m:sSub>
                        <m:sSubPr>
                          <m:ctrlPr>
                            <a:rPr lang="en-US" altLang="ja-JP" sz="1400" i="1" dirty="0" smtClean="0">
                              <a:solidFill>
                                <a:srgbClr val="990000"/>
                              </a:solidFill>
                              <a:latin typeface="Cambria Math" panose="02040503050406030204" pitchFamily="18" charset="0"/>
                            </a:rPr>
                          </m:ctrlPr>
                        </m:sSubPr>
                        <m:e>
                          <m:r>
                            <a:rPr lang="en-US" altLang="ja-JP" sz="1400" i="1" dirty="0">
                              <a:solidFill>
                                <a:srgbClr val="990000"/>
                              </a:solidFill>
                              <a:latin typeface="Cambria Math" panose="02040503050406030204" pitchFamily="18" charset="0"/>
                            </a:rPr>
                            <m:t>𝑇</m:t>
                          </m:r>
                        </m:e>
                        <m:sub>
                          <m:r>
                            <a:rPr lang="en-US" altLang="ja-JP" sz="1400" i="1" dirty="0">
                              <a:solidFill>
                                <a:srgbClr val="990000"/>
                              </a:solidFill>
                              <a:latin typeface="Cambria Math" panose="02040503050406030204" pitchFamily="18" charset="0"/>
                            </a:rPr>
                            <m:t>𝑖</m:t>
                          </m:r>
                        </m:sub>
                      </m:sSub>
                      <m:d>
                        <m:dPr>
                          <m:ctrlPr>
                            <a:rPr lang="en-US" altLang="ja-JP" sz="1400" i="1" dirty="0">
                              <a:solidFill>
                                <a:srgbClr val="990000"/>
                              </a:solidFill>
                              <a:latin typeface="Cambria Math" panose="02040503050406030204" pitchFamily="18" charset="0"/>
                            </a:rPr>
                          </m:ctrlPr>
                        </m:dPr>
                        <m:e>
                          <m:sSub>
                            <m:sSubPr>
                              <m:ctrlPr>
                                <a:rPr lang="en-US" altLang="ja-JP" sz="1400" i="1" dirty="0">
                                  <a:solidFill>
                                    <a:srgbClr val="990000"/>
                                  </a:solidFill>
                                  <a:latin typeface="Cambria Math" panose="02040503050406030204" pitchFamily="18" charset="0"/>
                                </a:rPr>
                              </m:ctrlPr>
                            </m:sSubPr>
                            <m:e>
                              <m:r>
                                <a:rPr lang="en-US" altLang="ja-JP" sz="1400" i="1" dirty="0">
                                  <a:solidFill>
                                    <a:srgbClr val="990000"/>
                                  </a:solidFill>
                                  <a:latin typeface="Cambria Math" panose="02040503050406030204" pitchFamily="18" charset="0"/>
                                </a:rPr>
                                <m:t>𝑠</m:t>
                              </m:r>
                            </m:e>
                            <m:sub>
                              <m:r>
                                <a:rPr lang="en-US" altLang="ja-JP" sz="1400" i="1" dirty="0">
                                  <a:solidFill>
                                    <a:srgbClr val="990000"/>
                                  </a:solidFill>
                                  <a:latin typeface="Cambria Math" panose="02040503050406030204" pitchFamily="18" charset="0"/>
                                </a:rPr>
                                <m:t>𝑖</m:t>
                              </m:r>
                            </m:sub>
                          </m:sSub>
                          <m:r>
                            <a:rPr lang="en-US" altLang="ja-JP" sz="1400" i="1" dirty="0">
                              <a:solidFill>
                                <a:srgbClr val="990000"/>
                              </a:solidFill>
                              <a:latin typeface="Cambria Math" panose="02040503050406030204" pitchFamily="18" charset="0"/>
                            </a:rPr>
                            <m:t>,</m:t>
                          </m:r>
                          <m:sSubSup>
                            <m:sSubSupPr>
                              <m:ctrlPr>
                                <a:rPr lang="en-US" altLang="ja-JP" sz="1400" i="1" dirty="0">
                                  <a:solidFill>
                                    <a:srgbClr val="990000"/>
                                  </a:solidFill>
                                  <a:latin typeface="Cambria Math" panose="02040503050406030204" pitchFamily="18" charset="0"/>
                                </a:rPr>
                              </m:ctrlPr>
                            </m:sSubSupPr>
                            <m:e>
                              <m:r>
                                <m:rPr>
                                  <m:sty m:val="p"/>
                                </m:rPr>
                                <a:rPr lang="en-US" altLang="ja-JP" sz="1400" i="1" dirty="0">
                                  <a:solidFill>
                                    <a:srgbClr val="990000"/>
                                  </a:solidFill>
                                  <a:latin typeface="Cambria Math" panose="02040503050406030204" pitchFamily="18" charset="0"/>
                                </a:rPr>
                                <m:t>σ</m:t>
                              </m:r>
                            </m:e>
                            <m:sub>
                              <m:r>
                                <a:rPr lang="en-US" altLang="ja-JP" sz="1400" i="1" dirty="0">
                                  <a:solidFill>
                                    <a:srgbClr val="990000"/>
                                  </a:solidFill>
                                  <a:latin typeface="Cambria Math" panose="02040503050406030204" pitchFamily="18" charset="0"/>
                                </a:rPr>
                                <m:t>𝑖</m:t>
                              </m:r>
                            </m:sub>
                            <m:sup>
                              <m:r>
                                <a:rPr lang="en-US" altLang="ja-JP" sz="1400" i="1" dirty="0">
                                  <a:solidFill>
                                    <a:srgbClr val="990000"/>
                                  </a:solidFill>
                                  <a:latin typeface="Cambria Math" panose="02040503050406030204" pitchFamily="18" charset="0"/>
                                </a:rPr>
                                <m:t>𝑜</m:t>
                              </m:r>
                            </m:sup>
                          </m:sSubSup>
                        </m:e>
                      </m:d>
                      <m:r>
                        <a:rPr lang="en-US" altLang="ja-JP" sz="1400" i="1" dirty="0">
                          <a:latin typeface="Cambria Math" panose="02040503050406030204" pitchFamily="18" charset="0"/>
                        </a:rPr>
                        <m:t>+</m:t>
                      </m:r>
                      <m:r>
                        <m:rPr>
                          <m:sty m:val="p"/>
                        </m:rPr>
                        <a:rPr lang="en-US" altLang="ja-JP" sz="1400" i="1" dirty="0">
                          <a:latin typeface="Cambria Math" panose="02040503050406030204" pitchFamily="18" charset="0"/>
                        </a:rPr>
                        <m:t>α</m:t>
                      </m:r>
                      <m:d>
                        <m:dPr>
                          <m:begChr m:val="["/>
                          <m:endChr m:val="]"/>
                          <m:ctrlPr>
                            <a:rPr lang="en-US" altLang="ja-JP" sz="1400" i="1" dirty="0">
                              <a:latin typeface="Cambria Math" panose="02040503050406030204" pitchFamily="18" charset="0"/>
                            </a:rPr>
                          </m:ctrlPr>
                        </m:dPr>
                        <m:e>
                          <m:sSubSup>
                            <m:sSubSupPr>
                              <m:ctrlPr>
                                <a:rPr lang="en-US" altLang="ja-JP" sz="1400" i="1" dirty="0" smtClean="0">
                                  <a:solidFill>
                                    <a:srgbClr val="C000B7"/>
                                  </a:solidFill>
                                  <a:latin typeface="Cambria Math" panose="02040503050406030204" pitchFamily="18" charset="0"/>
                                </a:rPr>
                              </m:ctrlPr>
                            </m:sSubSupPr>
                            <m:e>
                              <m:r>
                                <a:rPr lang="en-US" altLang="ja-JP" sz="1400" i="1" dirty="0">
                                  <a:solidFill>
                                    <a:srgbClr val="C000B7"/>
                                  </a:solidFill>
                                  <a:latin typeface="Cambria Math" panose="02040503050406030204" pitchFamily="18" charset="0"/>
                                </a:rPr>
                                <m:t>𝑟</m:t>
                              </m:r>
                            </m:e>
                            <m:sub>
                              <m:r>
                                <a:rPr lang="en-US" altLang="ja-JP" sz="1400" i="1" dirty="0">
                                  <a:solidFill>
                                    <a:srgbClr val="C000B7"/>
                                  </a:solidFill>
                                  <a:latin typeface="Cambria Math" panose="02040503050406030204" pitchFamily="18" charset="0"/>
                                </a:rPr>
                                <m:t>𝑖</m:t>
                              </m:r>
                            </m:sub>
                            <m:sup>
                              <m:r>
                                <a:rPr lang="en-US" altLang="ja-JP" sz="1400" i="1" dirty="0">
                                  <a:solidFill>
                                    <a:srgbClr val="C000B7"/>
                                  </a:solidFill>
                                  <a:latin typeface="Cambria Math" panose="02040503050406030204" pitchFamily="18" charset="0"/>
                                </a:rPr>
                                <m:t>2</m:t>
                              </m:r>
                            </m:sup>
                          </m:sSubSup>
                          <m:r>
                            <a:rPr lang="en-US" altLang="ja-JP" sz="1400" i="1" dirty="0">
                              <a:latin typeface="Cambria Math" panose="02040503050406030204" pitchFamily="18" charset="0"/>
                            </a:rPr>
                            <m:t>+</m:t>
                          </m:r>
                          <m:r>
                            <m:rPr>
                              <m:sty m:val="p"/>
                            </m:rPr>
                            <a:rPr lang="en-US" altLang="ja-JP" sz="1400" i="1" dirty="0">
                              <a:latin typeface="Cambria Math" panose="02040503050406030204" pitchFamily="18" charset="0"/>
                            </a:rPr>
                            <m:t>γ</m:t>
                          </m:r>
                          <m:func>
                            <m:funcPr>
                              <m:ctrlPr>
                                <a:rPr lang="en-US" altLang="ja-JP" sz="1400" i="1" dirty="0">
                                  <a:latin typeface="Cambria Math" panose="02040503050406030204" pitchFamily="18" charset="0"/>
                                </a:rPr>
                              </m:ctrlPr>
                            </m:funcPr>
                            <m:fName>
                              <m:limLow>
                                <m:limLowPr>
                                  <m:ctrlPr>
                                    <a:rPr lang="en-US" altLang="ja-JP" sz="1400" i="1" dirty="0">
                                      <a:latin typeface="Cambria Math" panose="02040503050406030204" pitchFamily="18" charset="0"/>
                                    </a:rPr>
                                  </m:ctrlPr>
                                </m:limLowPr>
                                <m:e>
                                  <m:r>
                                    <m:rPr>
                                      <m:sty m:val="p"/>
                                    </m:rPr>
                                    <a:rPr lang="en-US" altLang="ja-JP" sz="1400" dirty="0">
                                      <a:latin typeface="Cambria Math" panose="02040503050406030204" pitchFamily="18" charset="0"/>
                                    </a:rPr>
                                    <m:t>max</m:t>
                                  </m:r>
                                </m:e>
                                <m:lim>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ea typeface="Cambria Math" panose="02040503050406030204" pitchFamily="18" charset="0"/>
                                        </a:rPr>
                                      </m:ctrlPr>
                                    </m:sSubPr>
                                    <m:e>
                                      <m:r>
                                        <m:rPr>
                                          <m:sty m:val="p"/>
                                        </m:rPr>
                                        <a:rPr lang="en-US" altLang="ja-JP" sz="1400" i="1" dirty="0">
                                          <a:latin typeface="Cambria Math" panose="02040503050406030204" pitchFamily="18" charset="0"/>
                                          <a:ea typeface="Cambria Math" panose="02040503050406030204" pitchFamily="18" charset="0"/>
                                        </a:rPr>
                                        <m:t>Π</m:t>
                                      </m:r>
                                    </m:e>
                                    <m:sub>
                                      <m:r>
                                        <a:rPr lang="en-US" altLang="ja-JP" sz="1400" i="1" dirty="0">
                                          <a:latin typeface="Cambria Math" panose="02040503050406030204" pitchFamily="18" charset="0"/>
                                          <a:ea typeface="Cambria Math" panose="02040503050406030204" pitchFamily="18" charset="0"/>
                                        </a:rPr>
                                        <m:t>𝑖</m:t>
                                      </m:r>
                                    </m:sub>
                                  </m:sSub>
                                  <m:r>
                                    <a:rPr lang="en-US" altLang="ja-JP" sz="1400" i="1" dirty="0">
                                      <a:latin typeface="Cambria Math" panose="02040503050406030204" pitchFamily="18" charset="0"/>
                                      <a:ea typeface="Cambria Math" panose="02040503050406030204" pitchFamily="18" charset="0"/>
                                    </a:rPr>
                                    <m:t>(</m:t>
                                  </m:r>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r>
                                    <a:rPr lang="en-US" altLang="ja-JP" sz="1400" i="1" dirty="0">
                                      <a:latin typeface="Cambria Math" panose="02040503050406030204" pitchFamily="18" charset="0"/>
                                      <a:ea typeface="Cambria Math" panose="02040503050406030204" pitchFamily="18" charset="0"/>
                                    </a:rPr>
                                    <m:t>)</m:t>
                                  </m:r>
                                </m:lim>
                              </m:limLow>
                            </m:fName>
                            <m:e>
                              <m:sSub>
                                <m:sSubPr>
                                  <m:ctrlPr>
                                    <a:rPr lang="en-US" altLang="ja-JP" sz="1400" i="1" dirty="0">
                                      <a:latin typeface="Cambria Math" panose="02040503050406030204" pitchFamily="18" charset="0"/>
                                      <a:ea typeface="Cambria Math" panose="02040503050406030204" pitchFamily="18" charset="0"/>
                                    </a:rPr>
                                  </m:ctrlPr>
                                </m:sSubPr>
                                <m:e>
                                  <m:r>
                                    <a:rPr lang="en-US" altLang="ja-JP" sz="1400" i="1" dirty="0">
                                      <a:latin typeface="Cambria Math" panose="02040503050406030204" pitchFamily="18" charset="0"/>
                                      <a:ea typeface="Cambria Math" panose="02040503050406030204" pitchFamily="18" charset="0"/>
                                    </a:rPr>
                                    <m:t>𝑄</m:t>
                                  </m:r>
                                </m:e>
                                <m:sub>
                                  <m:r>
                                    <a:rPr lang="en-US" altLang="ja-JP" sz="1400" i="1" dirty="0">
                                      <a:latin typeface="Cambria Math" panose="02040503050406030204" pitchFamily="18" charset="0"/>
                                      <a:ea typeface="Cambria Math" panose="02040503050406030204" pitchFamily="18" charset="0"/>
                                    </a:rPr>
                                    <m:t>𝑖</m:t>
                                  </m:r>
                                </m:sub>
                              </m:sSub>
                              <m:d>
                                <m:dPr>
                                  <m:ctrlPr>
                                    <a:rPr lang="en-US" altLang="ja-JP" sz="1400" i="1" dirty="0">
                                      <a:latin typeface="Cambria Math" panose="02040503050406030204" pitchFamily="18" charset="0"/>
                                    </a:rPr>
                                  </m:ctrlPr>
                                </m:dPr>
                                <m:e>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r>
                                    <a:rPr lang="en-US" altLang="ja-JP" sz="1400" i="1" dirty="0">
                                      <a:latin typeface="Cambria Math" panose="02040503050406030204" pitchFamily="18" charset="0"/>
                                    </a:rPr>
                                    <m:t>,</m:t>
                                  </m:r>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e>
                              </m:d>
                              <m:r>
                                <a:rPr lang="en-US" altLang="ja-JP" sz="1400" i="1" dirty="0">
                                  <a:latin typeface="Cambria Math" panose="02040503050406030204" pitchFamily="18" charset="0"/>
                                </a:rPr>
                                <m:t>−</m:t>
                              </m:r>
                              <m:sSub>
                                <m:sSubPr>
                                  <m:ctrlPr>
                                    <a:rPr lang="en-US" altLang="ja-JP" sz="1400" i="1" dirty="0" smtClean="0">
                                      <a:solidFill>
                                        <a:srgbClr val="990000"/>
                                      </a:solidFill>
                                      <a:latin typeface="Cambria Math" panose="02040503050406030204" pitchFamily="18" charset="0"/>
                                    </a:rPr>
                                  </m:ctrlPr>
                                </m:sSubPr>
                                <m:e>
                                  <m:r>
                                    <a:rPr lang="en-US" altLang="ja-JP" sz="1400" i="1" dirty="0">
                                      <a:solidFill>
                                        <a:srgbClr val="990000"/>
                                      </a:solidFill>
                                      <a:latin typeface="Cambria Math" panose="02040503050406030204" pitchFamily="18" charset="0"/>
                                    </a:rPr>
                                    <m:t>𝑇</m:t>
                                  </m:r>
                                </m:e>
                                <m:sub>
                                  <m:r>
                                    <a:rPr lang="en-US" altLang="ja-JP" sz="1400" i="1" dirty="0">
                                      <a:solidFill>
                                        <a:srgbClr val="990000"/>
                                      </a:solidFill>
                                      <a:latin typeface="Cambria Math" panose="02040503050406030204" pitchFamily="18" charset="0"/>
                                    </a:rPr>
                                    <m:t>𝑖</m:t>
                                  </m:r>
                                </m:sub>
                              </m:sSub>
                              <m:d>
                                <m:dPr>
                                  <m:ctrlPr>
                                    <a:rPr lang="en-US" altLang="ja-JP" sz="1400" i="1" dirty="0">
                                      <a:solidFill>
                                        <a:srgbClr val="990000"/>
                                      </a:solidFill>
                                      <a:latin typeface="Cambria Math" panose="02040503050406030204" pitchFamily="18" charset="0"/>
                                    </a:rPr>
                                  </m:ctrlPr>
                                </m:dPr>
                                <m:e>
                                  <m:sSub>
                                    <m:sSubPr>
                                      <m:ctrlPr>
                                        <a:rPr lang="en-US" altLang="ja-JP" sz="1400" i="1" dirty="0">
                                          <a:solidFill>
                                            <a:srgbClr val="990000"/>
                                          </a:solidFill>
                                          <a:latin typeface="Cambria Math" panose="02040503050406030204" pitchFamily="18" charset="0"/>
                                        </a:rPr>
                                      </m:ctrlPr>
                                    </m:sSubPr>
                                    <m:e>
                                      <m:r>
                                        <a:rPr lang="en-US" altLang="ja-JP" sz="1400" i="1" dirty="0">
                                          <a:solidFill>
                                            <a:srgbClr val="990000"/>
                                          </a:solidFill>
                                          <a:latin typeface="Cambria Math" panose="02040503050406030204" pitchFamily="18" charset="0"/>
                                        </a:rPr>
                                        <m:t>𝑠</m:t>
                                      </m:r>
                                    </m:e>
                                    <m:sub>
                                      <m:r>
                                        <a:rPr lang="en-US" altLang="ja-JP" sz="1400" i="1" dirty="0">
                                          <a:solidFill>
                                            <a:srgbClr val="990000"/>
                                          </a:solidFill>
                                          <a:latin typeface="Cambria Math" panose="02040503050406030204" pitchFamily="18" charset="0"/>
                                        </a:rPr>
                                        <m:t>𝑖</m:t>
                                      </m:r>
                                    </m:sub>
                                  </m:sSub>
                                  <m:r>
                                    <a:rPr lang="en-US" altLang="ja-JP" sz="1400" i="1" dirty="0">
                                      <a:solidFill>
                                        <a:srgbClr val="990000"/>
                                      </a:solidFill>
                                      <a:latin typeface="Cambria Math" panose="02040503050406030204" pitchFamily="18" charset="0"/>
                                    </a:rPr>
                                    <m:t>,</m:t>
                                  </m:r>
                                  <m:sSubSup>
                                    <m:sSubSupPr>
                                      <m:ctrlPr>
                                        <a:rPr lang="en-US" altLang="ja-JP" sz="1400" i="1" dirty="0">
                                          <a:solidFill>
                                            <a:srgbClr val="990000"/>
                                          </a:solidFill>
                                          <a:latin typeface="Cambria Math" panose="02040503050406030204" pitchFamily="18" charset="0"/>
                                        </a:rPr>
                                      </m:ctrlPr>
                                    </m:sSubSupPr>
                                    <m:e>
                                      <m:r>
                                        <m:rPr>
                                          <m:sty m:val="p"/>
                                        </m:rPr>
                                        <a:rPr lang="en-US" altLang="ja-JP" sz="1400" i="1" dirty="0">
                                          <a:solidFill>
                                            <a:srgbClr val="990000"/>
                                          </a:solidFill>
                                          <a:latin typeface="Cambria Math" panose="02040503050406030204" pitchFamily="18" charset="0"/>
                                        </a:rPr>
                                        <m:t>σ</m:t>
                                      </m:r>
                                    </m:e>
                                    <m:sub>
                                      <m:r>
                                        <a:rPr lang="en-US" altLang="ja-JP" sz="1400" i="1" dirty="0">
                                          <a:solidFill>
                                            <a:srgbClr val="990000"/>
                                          </a:solidFill>
                                          <a:latin typeface="Cambria Math" panose="02040503050406030204" pitchFamily="18" charset="0"/>
                                        </a:rPr>
                                        <m:t>𝑖</m:t>
                                      </m:r>
                                    </m:sub>
                                    <m:sup>
                                      <m:r>
                                        <a:rPr lang="en-US" altLang="ja-JP" sz="1400" i="1" dirty="0">
                                          <a:solidFill>
                                            <a:srgbClr val="990000"/>
                                          </a:solidFill>
                                          <a:latin typeface="Cambria Math" panose="02040503050406030204" pitchFamily="18" charset="0"/>
                                        </a:rPr>
                                        <m:t>𝑜</m:t>
                                      </m:r>
                                    </m:sup>
                                  </m:sSubSup>
                                </m:e>
                              </m:d>
                            </m:e>
                          </m:func>
                        </m:e>
                      </m:d>
                    </m:oMath>
                  </m:oMathPara>
                </a14:m>
                <a:endParaRPr lang="en-US" altLang="ja-JP" sz="1400" dirty="0"/>
              </a:p>
              <a:p>
                <a:pPr>
                  <a:lnSpc>
                    <a:spcPct val="150000"/>
                  </a:lnSpc>
                </a:pPr>
                <a14:m>
                  <m:oMathPara xmlns:m="http://schemas.openxmlformats.org/officeDocument/2006/math">
                    <m:oMathParaPr>
                      <m:jc m:val="left"/>
                    </m:oMathParaPr>
                    <m:oMath xmlns:m="http://schemas.openxmlformats.org/officeDocument/2006/math">
                      <m:sSubSup>
                        <m:sSubSupPr>
                          <m:ctrlPr>
                            <a:rPr lang="en-US" altLang="ja-JP" sz="1400" i="1" dirty="0" smtClean="0">
                              <a:solidFill>
                                <a:srgbClr val="0070C0"/>
                              </a:solidFill>
                              <a:latin typeface="Cambria Math" panose="02040503050406030204" pitchFamily="18" charset="0"/>
                            </a:rPr>
                          </m:ctrlPr>
                        </m:sSubSupPr>
                        <m:e>
                          <m:r>
                            <a:rPr lang="en-US" altLang="ja-JP" sz="1400" i="1" dirty="0">
                              <a:solidFill>
                                <a:srgbClr val="0070C0"/>
                              </a:solidFill>
                              <a:latin typeface="Cambria Math" panose="02040503050406030204" pitchFamily="18" charset="0"/>
                            </a:rPr>
                            <m:t>𝑅</m:t>
                          </m:r>
                        </m:e>
                        <m:sub>
                          <m:r>
                            <a:rPr lang="en-US" altLang="ja-JP" sz="1400" i="1" dirty="0">
                              <a:solidFill>
                                <a:srgbClr val="0070C0"/>
                              </a:solidFill>
                              <a:latin typeface="Cambria Math" panose="02040503050406030204" pitchFamily="18" charset="0"/>
                            </a:rPr>
                            <m:t>𝑖</m:t>
                          </m:r>
                        </m:sub>
                        <m:sup>
                          <m:r>
                            <a:rPr lang="en-US" altLang="ja-JP" sz="1400" i="1" dirty="0">
                              <a:solidFill>
                                <a:srgbClr val="0070C0"/>
                              </a:solidFill>
                              <a:latin typeface="Cambria Math" panose="02040503050406030204" pitchFamily="18" charset="0"/>
                            </a:rPr>
                            <m:t>1</m:t>
                          </m:r>
                        </m:sup>
                      </m:sSubSup>
                      <m:d>
                        <m:dPr>
                          <m:ctrlPr>
                            <a:rPr lang="en-US" altLang="ja-JP" sz="1400" i="1" dirty="0">
                              <a:solidFill>
                                <a:srgbClr val="0070C0"/>
                              </a:solidFill>
                              <a:latin typeface="Cambria Math" panose="02040503050406030204" pitchFamily="18" charset="0"/>
                            </a:rPr>
                          </m:ctrlPr>
                        </m:dPr>
                        <m:e>
                          <m:sSub>
                            <m:sSubPr>
                              <m:ctrlPr>
                                <a:rPr lang="en-US" altLang="ja-JP" sz="1400" i="1" dirty="0">
                                  <a:solidFill>
                                    <a:srgbClr val="0070C0"/>
                                  </a:solidFill>
                                  <a:latin typeface="Cambria Math" panose="02040503050406030204" pitchFamily="18" charset="0"/>
                                </a:rPr>
                              </m:ctrlPr>
                            </m:sSubPr>
                            <m:e>
                              <m:r>
                                <a:rPr lang="en-US" altLang="ja-JP" sz="1400" i="1" dirty="0">
                                  <a:solidFill>
                                    <a:srgbClr val="0070C0"/>
                                  </a:solidFill>
                                  <a:latin typeface="Cambria Math" panose="02040503050406030204" pitchFamily="18" charset="0"/>
                                </a:rPr>
                                <m:t>𝑠</m:t>
                              </m:r>
                            </m:e>
                            <m:sub>
                              <m:r>
                                <a:rPr lang="en-US" altLang="ja-JP" sz="1400" i="1" dirty="0">
                                  <a:solidFill>
                                    <a:srgbClr val="0070C0"/>
                                  </a:solidFill>
                                  <a:latin typeface="Cambria Math" panose="02040503050406030204" pitchFamily="18" charset="0"/>
                                </a:rPr>
                                <m:t>𝑖</m:t>
                              </m:r>
                            </m:sub>
                          </m:sSub>
                          <m:r>
                            <a:rPr lang="en-US" altLang="ja-JP" sz="1400" i="1" dirty="0">
                              <a:solidFill>
                                <a:srgbClr val="0070C0"/>
                              </a:solidFill>
                              <a:latin typeface="Cambria Math" panose="02040503050406030204" pitchFamily="18" charset="0"/>
                            </a:rPr>
                            <m:t>,</m:t>
                          </m:r>
                          <m:sSub>
                            <m:sSubPr>
                              <m:ctrlPr>
                                <a:rPr lang="en-US" altLang="ja-JP" sz="1400" i="1" dirty="0">
                                  <a:solidFill>
                                    <a:srgbClr val="0070C0"/>
                                  </a:solidFill>
                                  <a:latin typeface="Cambria Math" panose="02040503050406030204" pitchFamily="18" charset="0"/>
                                </a:rPr>
                              </m:ctrlPr>
                            </m:sSubPr>
                            <m:e>
                              <m:r>
                                <m:rPr>
                                  <m:sty m:val="p"/>
                                </m:rPr>
                                <a:rPr lang="en-US" altLang="ja-JP" sz="1400" i="1" dirty="0">
                                  <a:solidFill>
                                    <a:srgbClr val="0070C0"/>
                                  </a:solidFill>
                                  <a:latin typeface="Cambria Math" panose="02040503050406030204" pitchFamily="18" charset="0"/>
                                </a:rPr>
                                <m:t>π</m:t>
                              </m:r>
                            </m:e>
                            <m:sub>
                              <m:r>
                                <a:rPr lang="en-US" altLang="ja-JP" sz="1400" i="1" dirty="0">
                                  <a:solidFill>
                                    <a:srgbClr val="0070C0"/>
                                  </a:solidFill>
                                  <a:latin typeface="Cambria Math" panose="02040503050406030204" pitchFamily="18" charset="0"/>
                                </a:rPr>
                                <m:t>𝑖</m:t>
                              </m:r>
                            </m:sub>
                          </m:sSub>
                          <m:r>
                            <a:rPr lang="en-US" altLang="ja-JP" sz="1400" i="1" dirty="0">
                              <a:solidFill>
                                <a:srgbClr val="0070C0"/>
                              </a:solidFill>
                              <a:latin typeface="Cambria Math" panose="02040503050406030204" pitchFamily="18" charset="0"/>
                            </a:rPr>
                            <m:t> </m:t>
                          </m:r>
                        </m:e>
                      </m:d>
                      <m:r>
                        <a:rPr lang="ja-JP" altLang="en-US" sz="1400" i="1" dirty="0">
                          <a:latin typeface="Cambria Math" panose="02040503050406030204" pitchFamily="18" charset="0"/>
                        </a:rPr>
                        <m:t>←</m:t>
                      </m:r>
                      <m:sSubSup>
                        <m:sSubSupPr>
                          <m:ctrlPr>
                            <a:rPr lang="en-US" altLang="ja-JP" sz="1400" i="1" dirty="0" smtClean="0">
                              <a:solidFill>
                                <a:srgbClr val="0070C0"/>
                              </a:solidFill>
                              <a:latin typeface="Cambria Math" panose="02040503050406030204" pitchFamily="18" charset="0"/>
                            </a:rPr>
                          </m:ctrlPr>
                        </m:sSubSupPr>
                        <m:e>
                          <m:r>
                            <a:rPr lang="en-US" altLang="ja-JP" sz="1400" i="1" dirty="0">
                              <a:solidFill>
                                <a:srgbClr val="0070C0"/>
                              </a:solidFill>
                              <a:latin typeface="Cambria Math" panose="02040503050406030204" pitchFamily="18" charset="0"/>
                            </a:rPr>
                            <m:t>𝑅</m:t>
                          </m:r>
                        </m:e>
                        <m:sub>
                          <m:r>
                            <a:rPr lang="en-US" altLang="ja-JP" sz="1400" i="1" dirty="0">
                              <a:solidFill>
                                <a:srgbClr val="0070C0"/>
                              </a:solidFill>
                              <a:latin typeface="Cambria Math" panose="02040503050406030204" pitchFamily="18" charset="0"/>
                            </a:rPr>
                            <m:t>𝑖</m:t>
                          </m:r>
                        </m:sub>
                        <m:sup>
                          <m:r>
                            <a:rPr lang="en-US" altLang="ja-JP" sz="1400" i="1" dirty="0">
                              <a:solidFill>
                                <a:srgbClr val="0070C0"/>
                              </a:solidFill>
                              <a:latin typeface="Cambria Math" panose="02040503050406030204" pitchFamily="18" charset="0"/>
                            </a:rPr>
                            <m:t>1</m:t>
                          </m:r>
                        </m:sup>
                      </m:sSubSup>
                      <m:d>
                        <m:dPr>
                          <m:ctrlPr>
                            <a:rPr lang="en-US" altLang="ja-JP" sz="1400" i="1" dirty="0">
                              <a:solidFill>
                                <a:srgbClr val="0070C0"/>
                              </a:solidFill>
                              <a:latin typeface="Cambria Math" panose="02040503050406030204" pitchFamily="18" charset="0"/>
                            </a:rPr>
                          </m:ctrlPr>
                        </m:dPr>
                        <m:e>
                          <m:sSub>
                            <m:sSubPr>
                              <m:ctrlPr>
                                <a:rPr lang="en-US" altLang="ja-JP" sz="1400" i="1" dirty="0">
                                  <a:solidFill>
                                    <a:srgbClr val="0070C0"/>
                                  </a:solidFill>
                                  <a:latin typeface="Cambria Math" panose="02040503050406030204" pitchFamily="18" charset="0"/>
                                </a:rPr>
                              </m:ctrlPr>
                            </m:sSubPr>
                            <m:e>
                              <m:r>
                                <a:rPr lang="en-US" altLang="ja-JP" sz="1400" i="1" dirty="0">
                                  <a:solidFill>
                                    <a:srgbClr val="0070C0"/>
                                  </a:solidFill>
                                  <a:latin typeface="Cambria Math" panose="02040503050406030204" pitchFamily="18" charset="0"/>
                                </a:rPr>
                                <m:t>𝑠</m:t>
                              </m:r>
                            </m:e>
                            <m:sub>
                              <m:r>
                                <a:rPr lang="en-US" altLang="ja-JP" sz="1400" i="1" dirty="0">
                                  <a:solidFill>
                                    <a:srgbClr val="0070C0"/>
                                  </a:solidFill>
                                  <a:latin typeface="Cambria Math" panose="02040503050406030204" pitchFamily="18" charset="0"/>
                                </a:rPr>
                                <m:t>𝑖</m:t>
                              </m:r>
                            </m:sub>
                          </m:sSub>
                          <m:r>
                            <a:rPr lang="en-US" altLang="ja-JP" sz="1400" i="1" dirty="0">
                              <a:solidFill>
                                <a:srgbClr val="0070C0"/>
                              </a:solidFill>
                              <a:latin typeface="Cambria Math" panose="02040503050406030204" pitchFamily="18" charset="0"/>
                            </a:rPr>
                            <m:t>,</m:t>
                          </m:r>
                          <m:sSub>
                            <m:sSubPr>
                              <m:ctrlPr>
                                <a:rPr lang="en-US" altLang="ja-JP" sz="1400" i="1" dirty="0">
                                  <a:solidFill>
                                    <a:srgbClr val="0070C0"/>
                                  </a:solidFill>
                                  <a:latin typeface="Cambria Math" panose="02040503050406030204" pitchFamily="18" charset="0"/>
                                </a:rPr>
                              </m:ctrlPr>
                            </m:sSubPr>
                            <m:e>
                              <m:r>
                                <m:rPr>
                                  <m:sty m:val="p"/>
                                </m:rPr>
                                <a:rPr lang="en-US" altLang="ja-JP" sz="1400" i="1" dirty="0">
                                  <a:solidFill>
                                    <a:srgbClr val="0070C0"/>
                                  </a:solidFill>
                                  <a:latin typeface="Cambria Math" panose="02040503050406030204" pitchFamily="18" charset="0"/>
                                </a:rPr>
                                <m:t>π</m:t>
                              </m:r>
                            </m:e>
                            <m:sub>
                              <m:r>
                                <a:rPr lang="en-US" altLang="ja-JP" sz="1400" i="1" dirty="0">
                                  <a:solidFill>
                                    <a:srgbClr val="0070C0"/>
                                  </a:solidFill>
                                  <a:latin typeface="Cambria Math" panose="02040503050406030204" pitchFamily="18" charset="0"/>
                                </a:rPr>
                                <m:t>𝑖</m:t>
                              </m:r>
                            </m:sub>
                          </m:sSub>
                          <m:r>
                            <a:rPr lang="en-US" altLang="ja-JP" sz="1400" i="1" dirty="0">
                              <a:solidFill>
                                <a:srgbClr val="0070C0"/>
                              </a:solidFill>
                              <a:latin typeface="Cambria Math" panose="02040503050406030204" pitchFamily="18" charset="0"/>
                            </a:rPr>
                            <m:t> </m:t>
                          </m:r>
                        </m:e>
                      </m:d>
                      <m:r>
                        <a:rPr lang="en-US" altLang="ja-JP" sz="1400" i="1" dirty="0">
                          <a:latin typeface="Cambria Math" panose="02040503050406030204" pitchFamily="18" charset="0"/>
                        </a:rPr>
                        <m:t>+</m:t>
                      </m:r>
                      <m:r>
                        <m:rPr>
                          <m:sty m:val="p"/>
                        </m:rPr>
                        <a:rPr lang="en-US" altLang="ja-JP" sz="1400" i="1" dirty="0">
                          <a:latin typeface="Cambria Math" panose="02040503050406030204" pitchFamily="18" charset="0"/>
                        </a:rPr>
                        <m:t>β</m:t>
                      </m:r>
                      <m:d>
                        <m:dPr>
                          <m:begChr m:val="["/>
                          <m:endChr m:val="]"/>
                          <m:ctrlPr>
                            <a:rPr lang="en-US" altLang="ja-JP" sz="1400" i="1" dirty="0">
                              <a:latin typeface="Cambria Math" panose="02040503050406030204" pitchFamily="18" charset="0"/>
                            </a:rPr>
                          </m:ctrlPr>
                        </m:dPr>
                        <m:e>
                          <m:sSubSup>
                            <m:sSubSupPr>
                              <m:ctrlPr>
                                <a:rPr lang="en-US" altLang="ja-JP" sz="1400" i="1" dirty="0" smtClean="0">
                                  <a:solidFill>
                                    <a:srgbClr val="FF0000"/>
                                  </a:solidFill>
                                  <a:latin typeface="Cambria Math" panose="02040503050406030204" pitchFamily="18" charset="0"/>
                                </a:rPr>
                              </m:ctrlPr>
                            </m:sSubSupPr>
                            <m:e>
                              <m:r>
                                <a:rPr lang="en-US" altLang="ja-JP" sz="1400" i="1" dirty="0">
                                  <a:solidFill>
                                    <a:srgbClr val="FF0000"/>
                                  </a:solidFill>
                                  <a:latin typeface="Cambria Math" panose="02040503050406030204" pitchFamily="18" charset="0"/>
                                </a:rPr>
                                <m:t>𝑟</m:t>
                              </m:r>
                            </m:e>
                            <m:sub>
                              <m:r>
                                <a:rPr lang="en-US" altLang="ja-JP" sz="1400" i="1" dirty="0">
                                  <a:solidFill>
                                    <a:srgbClr val="FF0000"/>
                                  </a:solidFill>
                                  <a:latin typeface="Cambria Math" panose="02040503050406030204" pitchFamily="18" charset="0"/>
                                </a:rPr>
                                <m:t>𝑖</m:t>
                              </m:r>
                            </m:sub>
                            <m:sup>
                              <m:r>
                                <a:rPr lang="en-US" altLang="ja-JP" sz="1400" i="1" dirty="0">
                                  <a:solidFill>
                                    <a:srgbClr val="FF0000"/>
                                  </a:solidFill>
                                  <a:latin typeface="Cambria Math" panose="02040503050406030204" pitchFamily="18" charset="0"/>
                                </a:rPr>
                                <m:t>1</m:t>
                              </m:r>
                            </m:sup>
                          </m:sSubSup>
                          <m:r>
                            <a:rPr lang="en-US" altLang="ja-JP" sz="1400" i="1" dirty="0">
                              <a:latin typeface="Cambria Math" panose="02040503050406030204" pitchFamily="18" charset="0"/>
                            </a:rPr>
                            <m:t>−</m:t>
                          </m:r>
                          <m:sSubSup>
                            <m:sSubSupPr>
                              <m:ctrlPr>
                                <a:rPr lang="en-US" altLang="ja-JP" sz="1400" i="1" dirty="0" smtClean="0">
                                  <a:solidFill>
                                    <a:srgbClr val="0070C0"/>
                                  </a:solidFill>
                                  <a:latin typeface="Cambria Math" panose="02040503050406030204" pitchFamily="18" charset="0"/>
                                </a:rPr>
                              </m:ctrlPr>
                            </m:sSubSupPr>
                            <m:e>
                              <m:r>
                                <a:rPr lang="en-US" altLang="ja-JP" sz="1400" i="1" dirty="0">
                                  <a:solidFill>
                                    <a:srgbClr val="0070C0"/>
                                  </a:solidFill>
                                  <a:latin typeface="Cambria Math" panose="02040503050406030204" pitchFamily="18" charset="0"/>
                                </a:rPr>
                                <m:t>𝑅</m:t>
                              </m:r>
                            </m:e>
                            <m:sub>
                              <m:r>
                                <a:rPr lang="en-US" altLang="ja-JP" sz="1400" i="1" dirty="0">
                                  <a:solidFill>
                                    <a:srgbClr val="0070C0"/>
                                  </a:solidFill>
                                  <a:latin typeface="Cambria Math" panose="02040503050406030204" pitchFamily="18" charset="0"/>
                                </a:rPr>
                                <m:t>𝑖</m:t>
                              </m:r>
                            </m:sub>
                            <m:sup>
                              <m:r>
                                <a:rPr lang="en-US" altLang="ja-JP" sz="1400" i="1" dirty="0">
                                  <a:solidFill>
                                    <a:srgbClr val="0070C0"/>
                                  </a:solidFill>
                                  <a:latin typeface="Cambria Math" panose="02040503050406030204" pitchFamily="18" charset="0"/>
                                </a:rPr>
                                <m:t>1</m:t>
                              </m:r>
                            </m:sup>
                          </m:sSubSup>
                          <m:d>
                            <m:dPr>
                              <m:ctrlPr>
                                <a:rPr lang="en-US" altLang="ja-JP" sz="1400" i="1" dirty="0">
                                  <a:solidFill>
                                    <a:srgbClr val="0070C0"/>
                                  </a:solidFill>
                                  <a:latin typeface="Cambria Math" panose="02040503050406030204" pitchFamily="18" charset="0"/>
                                </a:rPr>
                              </m:ctrlPr>
                            </m:dPr>
                            <m:e>
                              <m:sSub>
                                <m:sSubPr>
                                  <m:ctrlPr>
                                    <a:rPr lang="en-US" altLang="ja-JP" sz="1400" i="1" dirty="0">
                                      <a:solidFill>
                                        <a:srgbClr val="0070C0"/>
                                      </a:solidFill>
                                      <a:latin typeface="Cambria Math" panose="02040503050406030204" pitchFamily="18" charset="0"/>
                                    </a:rPr>
                                  </m:ctrlPr>
                                </m:sSubPr>
                                <m:e>
                                  <m:r>
                                    <a:rPr lang="en-US" altLang="ja-JP" sz="1400" i="1" dirty="0">
                                      <a:solidFill>
                                        <a:srgbClr val="0070C0"/>
                                      </a:solidFill>
                                      <a:latin typeface="Cambria Math" panose="02040503050406030204" pitchFamily="18" charset="0"/>
                                    </a:rPr>
                                    <m:t>𝑠</m:t>
                                  </m:r>
                                </m:e>
                                <m:sub>
                                  <m:r>
                                    <a:rPr lang="en-US" altLang="ja-JP" sz="1400" i="1" dirty="0">
                                      <a:solidFill>
                                        <a:srgbClr val="0070C0"/>
                                      </a:solidFill>
                                      <a:latin typeface="Cambria Math" panose="02040503050406030204" pitchFamily="18" charset="0"/>
                                    </a:rPr>
                                    <m:t>𝑖</m:t>
                                  </m:r>
                                </m:sub>
                              </m:sSub>
                              <m:r>
                                <a:rPr lang="en-US" altLang="ja-JP" sz="1400" i="1" dirty="0">
                                  <a:solidFill>
                                    <a:srgbClr val="0070C0"/>
                                  </a:solidFill>
                                  <a:latin typeface="Cambria Math" panose="02040503050406030204" pitchFamily="18" charset="0"/>
                                </a:rPr>
                                <m:t>,</m:t>
                              </m:r>
                              <m:sSub>
                                <m:sSubPr>
                                  <m:ctrlPr>
                                    <a:rPr lang="en-US" altLang="ja-JP" sz="1400" i="1" dirty="0">
                                      <a:solidFill>
                                        <a:srgbClr val="0070C0"/>
                                      </a:solidFill>
                                      <a:latin typeface="Cambria Math" panose="02040503050406030204" pitchFamily="18" charset="0"/>
                                    </a:rPr>
                                  </m:ctrlPr>
                                </m:sSubPr>
                                <m:e>
                                  <m:r>
                                    <m:rPr>
                                      <m:sty m:val="p"/>
                                    </m:rPr>
                                    <a:rPr lang="en-US" altLang="ja-JP" sz="1400" i="1" dirty="0">
                                      <a:solidFill>
                                        <a:srgbClr val="0070C0"/>
                                      </a:solidFill>
                                      <a:latin typeface="Cambria Math" panose="02040503050406030204" pitchFamily="18" charset="0"/>
                                    </a:rPr>
                                    <m:t>π</m:t>
                                  </m:r>
                                </m:e>
                                <m:sub>
                                  <m:r>
                                    <a:rPr lang="en-US" altLang="ja-JP" sz="1400" i="1" dirty="0">
                                      <a:solidFill>
                                        <a:srgbClr val="0070C0"/>
                                      </a:solidFill>
                                      <a:latin typeface="Cambria Math" panose="02040503050406030204" pitchFamily="18" charset="0"/>
                                    </a:rPr>
                                    <m:t>𝑖</m:t>
                                  </m:r>
                                </m:sub>
                              </m:sSub>
                              <m:r>
                                <a:rPr lang="en-US" altLang="ja-JP" sz="1400" i="1" dirty="0">
                                  <a:solidFill>
                                    <a:srgbClr val="0070C0"/>
                                  </a:solidFill>
                                  <a:latin typeface="Cambria Math" panose="02040503050406030204" pitchFamily="18" charset="0"/>
                                </a:rPr>
                                <m:t> </m:t>
                              </m:r>
                            </m:e>
                          </m:d>
                        </m:e>
                      </m:d>
                    </m:oMath>
                  </m:oMathPara>
                </a14:m>
                <a:endParaRPr lang="en-US" altLang="ja-JP" sz="1400" dirty="0"/>
              </a:p>
              <a:p>
                <a:pPr>
                  <a:lnSpc>
                    <a:spcPct val="150000"/>
                  </a:lnSpc>
                </a:pPr>
                <a:r>
                  <a:rPr lang="en-US" altLang="ja-JP" sz="1400" dirty="0"/>
                  <a:t>for all </a:t>
                </a:r>
                <a14:m>
                  <m:oMath xmlns:m="http://schemas.openxmlformats.org/officeDocument/2006/math">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nary>
                      <m:naryPr>
                        <m:chr m:val="⋂"/>
                        <m:subHide m:val="on"/>
                        <m:supHide m:val="on"/>
                        <m:ctrlPr>
                          <a:rPr lang="en-US" altLang="ja-JP" sz="1400" i="1" dirty="0">
                            <a:latin typeface="Cambria Math" panose="02040503050406030204" pitchFamily="18" charset="0"/>
                          </a:rPr>
                        </m:ctrlPr>
                      </m:naryPr>
                      <m:sub/>
                      <m:sup/>
                      <m:e>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nary>
                  </m:oMath>
                </a14:m>
                <a:endParaRPr lang="en-US" altLang="ja-JP" sz="1400" dirty="0"/>
              </a:p>
              <a:p>
                <a:pPr>
                  <a:lnSpc>
                    <a:spcPct val="150000"/>
                  </a:lnSpc>
                </a:pPr>
                <a:r>
                  <a:rPr lang="en-US" altLang="ja-JP" sz="1400" dirty="0"/>
                  <a:t>	</a:t>
                </a:r>
                <a:r>
                  <a:rPr lang="ja-JP" altLang="en-US" sz="1400" dirty="0"/>
                  <a:t>　　</a:t>
                </a:r>
                <a:endParaRPr lang="en-US" altLang="ja-JP" sz="1400" dirty="0"/>
              </a:p>
              <a:p>
                <a:pPr>
                  <a:lnSpc>
                    <a:spcPct val="150000"/>
                  </a:lnSpc>
                </a:pPr>
                <a14:m>
                  <m:oMath xmlns:m="http://schemas.openxmlformats.org/officeDocument/2006/math">
                    <m:sSub>
                      <m:sSubPr>
                        <m:ctrlPr>
                          <a:rPr lang="en-US" altLang="ja-JP" sz="1400" i="1" dirty="0" smtClean="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𝜂</m:t>
                        </m:r>
                      </m:e>
                      <m:sub>
                        <m:r>
                          <a:rPr lang="en-US" altLang="ja-JP" sz="1400" i="1" dirty="0">
                            <a:solidFill>
                              <a:srgbClr val="ED7D31"/>
                            </a:solidFill>
                            <a:latin typeface="Cambria Math" panose="02040503050406030204" pitchFamily="18" charset="0"/>
                          </a:rPr>
                          <m:t>𝑖</m:t>
                        </m:r>
                      </m:sub>
                    </m:sSub>
                    <m:d>
                      <m:dPr>
                        <m:ctrlPr>
                          <a:rPr lang="en-US" altLang="ja-JP" sz="1400" i="1" dirty="0">
                            <a:solidFill>
                              <a:srgbClr val="ED7D31"/>
                            </a:solidFill>
                            <a:latin typeface="Cambria Math" panose="02040503050406030204" pitchFamily="18" charset="0"/>
                          </a:rPr>
                        </m:ctrlPr>
                      </m:dPr>
                      <m:e>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𝑠</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sSubSup>
                          <m:sSubSupPr>
                            <m:ctrlPr>
                              <a:rPr lang="en-US" altLang="ja-JP" sz="1400" i="1" dirty="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e>
                    </m:d>
                    <m:r>
                      <a:rPr lang="ja-JP" altLang="en-US" sz="1400" i="1" dirty="0">
                        <a:latin typeface="Cambria Math" panose="02040503050406030204" pitchFamily="18" charset="0"/>
                      </a:rPr>
                      <m:t>←</m:t>
                    </m:r>
                  </m:oMath>
                </a14:m>
                <a:r>
                  <a:rPr lang="en-US" altLang="ja-JP" sz="14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951061" y="1997663"/>
                <a:ext cx="6337616" cy="2032992"/>
              </a:xfrm>
              <a:prstGeom prst="rect">
                <a:avLst/>
              </a:prstGeom>
              <a:blipFill>
                <a:blip r:embed="rId4"/>
                <a:stretch>
                  <a:fillRect l="-2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946804" y="4917901"/>
                <a:ext cx="6096000" cy="987771"/>
              </a:xfrm>
              <a:prstGeom prst="rect">
                <a:avLst/>
              </a:prstGeom>
            </p:spPr>
            <p:txBody>
              <a:bodyPr>
                <a:spAutoFit/>
              </a:bodyPr>
              <a:lstStyle/>
              <a:p>
                <a14:m>
                  <m:oMath xmlns:m="http://schemas.openxmlformats.org/officeDocument/2006/math">
                    <m:r>
                      <a:rPr lang="en-US" altLang="ja-JP" sz="1400" i="1">
                        <a:latin typeface="Cambria Math" panose="02040503050406030204" pitchFamily="18" charset="0"/>
                        <a:ea typeface="Cambria Math" panose="02040503050406030204" pitchFamily="18" charset="0"/>
                      </a:rPr>
                      <m:t>∀</m:t>
                    </m:r>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ea typeface="Cambria Math" panose="02040503050406030204" pitchFamily="18" charset="0"/>
                          </a:rPr>
                        </m:ctrlPr>
                      </m:sSubPr>
                      <m:e>
                        <m:r>
                          <m:rPr>
                            <m:sty m:val="p"/>
                          </m:rPr>
                          <a:rPr lang="en-US" altLang="ja-JP" sz="1400" i="1" dirty="0">
                            <a:latin typeface="Cambria Math" panose="02040503050406030204" pitchFamily="18" charset="0"/>
                            <a:ea typeface="Cambria Math" panose="02040503050406030204" pitchFamily="18" charset="0"/>
                          </a:rPr>
                          <m:t>Π</m:t>
                        </m:r>
                      </m:e>
                      <m:sub>
                        <m:r>
                          <a:rPr lang="en-US" altLang="ja-JP" sz="1400" i="1" dirty="0">
                            <a:latin typeface="Cambria Math" panose="02040503050406030204" pitchFamily="18" charset="0"/>
                            <a:ea typeface="Cambria Math" panose="02040503050406030204" pitchFamily="18" charset="0"/>
                          </a:rPr>
                          <m:t>𝑖</m:t>
                        </m:r>
                      </m:sub>
                    </m:sSub>
                    <m: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ea typeface="Cambria Math" panose="02040503050406030204" pitchFamily="18" charset="0"/>
                      </a:rPr>
                      <m:t>)</m:t>
                    </m:r>
                  </m:oMath>
                </a14:m>
                <a:r>
                  <a:rPr lang="en-US" altLang="ja-JP" sz="1400" i="1" dirty="0">
                    <a:latin typeface="Cambria Math" panose="02040503050406030204" pitchFamily="18" charset="0"/>
                    <a:ea typeface="Cambria Math" panose="02040503050406030204" pitchFamily="18" charset="0"/>
                  </a:rPr>
                  <a:t> </a:t>
                </a:r>
                <a:r>
                  <a:rPr lang="en-US" altLang="ja-JP" sz="1400" i="1" dirty="0" err="1">
                    <a:latin typeface="Cambria Math" panose="02040503050406030204" pitchFamily="18" charset="0"/>
                    <a:ea typeface="Cambria Math" panose="02040503050406030204" pitchFamily="18" charset="0"/>
                  </a:rPr>
                  <a:t>s.t.</a:t>
                </a:r>
                <a:r>
                  <a:rPr lang="en-US" altLang="ja-JP" sz="1400" i="1"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nary>
                      <m:naryPr>
                        <m:chr m:val="⋂"/>
                        <m:subHide m:val="on"/>
                        <m:supHide m:val="on"/>
                        <m:ctrlPr>
                          <a:rPr lang="en-US" altLang="ja-JP" sz="1400" i="1" dirty="0">
                            <a:latin typeface="Cambria Math" panose="02040503050406030204" pitchFamily="18" charset="0"/>
                          </a:rPr>
                        </m:ctrlPr>
                      </m:naryPr>
                      <m:sub/>
                      <m:sup/>
                      <m:e>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e>
                    </m:nary>
                    <m:r>
                      <a:rPr lang="ja-JP" altLang="en-US" sz="1400" i="1" dirty="0">
                        <a:latin typeface="Cambria Math" panose="02040503050406030204" pitchFamily="18" charset="0"/>
                      </a:rPr>
                      <m:t>≠</m:t>
                    </m:r>
                  </m:oMath>
                </a14:m>
                <a:r>
                  <a:rPr lang="ja-JP" altLang="en-US" sz="1400" dirty="0">
                    <a:latin typeface="Cambria Math" panose="02040503050406030204" pitchFamily="18" charset="0"/>
                    <a:ea typeface="Cambria Math" panose="02040503050406030204" pitchFamily="18" charset="0"/>
                  </a:rPr>
                  <a:t>∅</a:t>
                </a:r>
                <a:endParaRPr lang="en-US" altLang="ja-JP" sz="1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Sup>
                        <m:sSubSupPr>
                          <m:ctrlPr>
                            <a:rPr lang="en-US" altLang="ja-JP" sz="1400" i="1" dirty="0">
                              <a:latin typeface="Cambria Math" panose="02040503050406030204" pitchFamily="18" charset="0"/>
                            </a:rPr>
                          </m:ctrlPr>
                        </m:sSubSupPr>
                        <m:e>
                          <m:r>
                            <a:rPr lang="en-US" altLang="ja-JP" sz="1400" i="1" dirty="0">
                              <a:latin typeface="Cambria Math" panose="02040503050406030204" pitchFamily="18" charset="0"/>
                            </a:rPr>
                            <m:t>𝑄</m:t>
                          </m:r>
                        </m:e>
                        <m:sub>
                          <m:r>
                            <a:rPr lang="en-US" altLang="ja-JP" sz="1400" i="1" dirty="0">
                              <a:latin typeface="Cambria Math" panose="02040503050406030204" pitchFamily="18" charset="0"/>
                            </a:rPr>
                            <m:t>𝑖</m:t>
                          </m:r>
                        </m:sub>
                        <m:sup/>
                      </m:sSubSup>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p>
                            <m:sSupPr>
                              <m:ctrlPr>
                                <a:rPr lang="en-US" altLang="ja-JP" sz="1400" i="1" dirty="0">
                                  <a:latin typeface="Cambria Math" panose="02040503050406030204" pitchFamily="18" charset="0"/>
                                </a:rPr>
                              </m:ctrlPr>
                            </m:sSupPr>
                            <m:e>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e>
                            <m:sup>
                              <m:r>
                                <a:rPr lang="en-US" altLang="ja-JP" sz="1400" i="1" dirty="0">
                                  <a:latin typeface="Cambria Math" panose="02040503050406030204" pitchFamily="18" charset="0"/>
                                </a:rPr>
                                <m:t>′</m:t>
                              </m:r>
                            </m:sup>
                          </m:sSup>
                        </m:e>
                      </m:d>
                      <m:r>
                        <a:rPr lang="ja-JP" altLang="en-US" sz="1400" i="1" dirty="0">
                          <a:latin typeface="Cambria Math" panose="02040503050406030204" pitchFamily="18" charset="0"/>
                        </a:rPr>
                        <m:t>←</m:t>
                      </m:r>
                      <m:sSubSup>
                        <m:sSubSupPr>
                          <m:ctrlPr>
                            <a:rPr lang="en-US" altLang="ja-JP" sz="1400" i="1" dirty="0" smtClean="0">
                              <a:solidFill>
                                <a:srgbClr val="0070C0"/>
                              </a:solidFill>
                              <a:latin typeface="Cambria Math" panose="02040503050406030204" pitchFamily="18" charset="0"/>
                            </a:rPr>
                          </m:ctrlPr>
                        </m:sSubSupPr>
                        <m:e>
                          <m:r>
                            <a:rPr lang="en-US" altLang="ja-JP" sz="1400" i="1" dirty="0">
                              <a:solidFill>
                                <a:srgbClr val="0070C0"/>
                              </a:solidFill>
                              <a:latin typeface="Cambria Math" panose="02040503050406030204" pitchFamily="18" charset="0"/>
                            </a:rPr>
                            <m:t>𝑅</m:t>
                          </m:r>
                        </m:e>
                        <m:sub>
                          <m:r>
                            <a:rPr lang="en-US" altLang="ja-JP" sz="1400" i="1" dirty="0">
                              <a:solidFill>
                                <a:srgbClr val="0070C0"/>
                              </a:solidFill>
                              <a:latin typeface="Cambria Math" panose="02040503050406030204" pitchFamily="18" charset="0"/>
                            </a:rPr>
                            <m:t>𝑖</m:t>
                          </m:r>
                        </m:sub>
                        <m:sup>
                          <m:r>
                            <a:rPr lang="en-US" altLang="ja-JP" sz="1400" i="1" dirty="0">
                              <a:solidFill>
                                <a:srgbClr val="0070C0"/>
                              </a:solidFill>
                              <a:latin typeface="Cambria Math" panose="02040503050406030204" pitchFamily="18" charset="0"/>
                            </a:rPr>
                            <m:t>1</m:t>
                          </m:r>
                        </m:sup>
                      </m:sSubSup>
                      <m:d>
                        <m:dPr>
                          <m:ctrlPr>
                            <a:rPr lang="en-US" altLang="ja-JP" sz="1400" i="1" dirty="0">
                              <a:solidFill>
                                <a:srgbClr val="0070C0"/>
                              </a:solidFill>
                              <a:latin typeface="Cambria Math" panose="02040503050406030204" pitchFamily="18" charset="0"/>
                            </a:rPr>
                          </m:ctrlPr>
                        </m:dPr>
                        <m:e>
                          <m:sSub>
                            <m:sSubPr>
                              <m:ctrlPr>
                                <a:rPr lang="en-US" altLang="ja-JP" sz="1400" i="1" dirty="0">
                                  <a:solidFill>
                                    <a:srgbClr val="0070C0"/>
                                  </a:solidFill>
                                  <a:latin typeface="Cambria Math" panose="02040503050406030204" pitchFamily="18" charset="0"/>
                                </a:rPr>
                              </m:ctrlPr>
                            </m:sSubPr>
                            <m:e>
                              <m:r>
                                <a:rPr lang="en-US" altLang="ja-JP" sz="1400" i="1" dirty="0">
                                  <a:solidFill>
                                    <a:srgbClr val="0070C0"/>
                                  </a:solidFill>
                                  <a:latin typeface="Cambria Math" panose="02040503050406030204" pitchFamily="18" charset="0"/>
                                </a:rPr>
                                <m:t>𝑠</m:t>
                              </m:r>
                            </m:e>
                            <m:sub>
                              <m:r>
                                <a:rPr lang="en-US" altLang="ja-JP" sz="1400" i="1" dirty="0">
                                  <a:solidFill>
                                    <a:srgbClr val="0070C0"/>
                                  </a:solidFill>
                                  <a:latin typeface="Cambria Math" panose="02040503050406030204" pitchFamily="18" charset="0"/>
                                </a:rPr>
                                <m:t>𝑖</m:t>
                              </m:r>
                            </m:sub>
                          </m:sSub>
                          <m:r>
                            <a:rPr lang="en-US" altLang="ja-JP" sz="1400" i="1" dirty="0">
                              <a:solidFill>
                                <a:srgbClr val="0070C0"/>
                              </a:solidFill>
                              <a:latin typeface="Cambria Math" panose="02040503050406030204" pitchFamily="18" charset="0"/>
                            </a:rPr>
                            <m:t>,</m:t>
                          </m:r>
                          <m:sSup>
                            <m:sSupPr>
                              <m:ctrlPr>
                                <a:rPr lang="en-US" altLang="ja-JP" sz="1400" i="1" dirty="0">
                                  <a:solidFill>
                                    <a:srgbClr val="0070C0"/>
                                  </a:solidFill>
                                  <a:latin typeface="Cambria Math" panose="02040503050406030204" pitchFamily="18" charset="0"/>
                                </a:rPr>
                              </m:ctrlPr>
                            </m:sSupPr>
                            <m:e>
                              <m:sSub>
                                <m:sSubPr>
                                  <m:ctrlPr>
                                    <a:rPr lang="en-US" altLang="ja-JP" sz="1400" i="1" dirty="0">
                                      <a:solidFill>
                                        <a:srgbClr val="0070C0"/>
                                      </a:solidFill>
                                      <a:latin typeface="Cambria Math" panose="02040503050406030204" pitchFamily="18" charset="0"/>
                                    </a:rPr>
                                  </m:ctrlPr>
                                </m:sSubPr>
                                <m:e>
                                  <m:r>
                                    <m:rPr>
                                      <m:sty m:val="p"/>
                                    </m:rPr>
                                    <a:rPr lang="en-US" altLang="ja-JP" sz="1400" i="1" dirty="0">
                                      <a:solidFill>
                                        <a:srgbClr val="0070C0"/>
                                      </a:solidFill>
                                      <a:latin typeface="Cambria Math" panose="02040503050406030204" pitchFamily="18" charset="0"/>
                                    </a:rPr>
                                    <m:t>π</m:t>
                                  </m:r>
                                </m:e>
                                <m:sub>
                                  <m:r>
                                    <a:rPr lang="en-US" altLang="ja-JP" sz="1400" i="1" dirty="0">
                                      <a:solidFill>
                                        <a:srgbClr val="0070C0"/>
                                      </a:solidFill>
                                      <a:latin typeface="Cambria Math" panose="02040503050406030204" pitchFamily="18" charset="0"/>
                                    </a:rPr>
                                    <m:t>𝑖</m:t>
                                  </m:r>
                                </m:sub>
                              </m:sSub>
                            </m:e>
                            <m:sup>
                              <m:r>
                                <a:rPr lang="en-US" altLang="ja-JP" sz="1400" i="1" dirty="0">
                                  <a:solidFill>
                                    <a:srgbClr val="0070C0"/>
                                  </a:solidFill>
                                  <a:latin typeface="Cambria Math" panose="02040503050406030204" pitchFamily="18" charset="0"/>
                                </a:rPr>
                                <m:t>′</m:t>
                              </m:r>
                            </m:sup>
                          </m:sSup>
                        </m:e>
                      </m:d>
                      <m:r>
                        <a:rPr lang="en-US" altLang="ja-JP" sz="1400" i="1" dirty="0">
                          <a:latin typeface="Cambria Math" panose="02040503050406030204" pitchFamily="18" charset="0"/>
                        </a:rPr>
                        <m:t>+</m:t>
                      </m:r>
                      <m:nary>
                        <m:naryPr>
                          <m:chr m:val="∑"/>
                          <m:ctrlPr>
                            <a:rPr lang="en-US" altLang="ja-JP" sz="1400" i="1" dirty="0">
                              <a:latin typeface="Cambria Math" panose="02040503050406030204" pitchFamily="18" charset="0"/>
                            </a:rPr>
                          </m:ctrlPr>
                        </m:naryPr>
                        <m:sub>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nary>
                            <m:naryPr>
                              <m:chr m:val="⋂"/>
                              <m:subHide m:val="on"/>
                              <m:supHide m:val="on"/>
                              <m:ctrlPr>
                                <a:rPr lang="en-US" altLang="ja-JP" sz="1400" i="1" dirty="0">
                                  <a:latin typeface="Cambria Math" panose="02040503050406030204" pitchFamily="18" charset="0"/>
                                </a:rPr>
                              </m:ctrlPr>
                            </m:naryPr>
                            <m:sub/>
                            <m:sup/>
                            <m:e>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nary>
                        </m:sub>
                        <m:sup/>
                        <m:e>
                          <m:f>
                            <m:fPr>
                              <m:ctrlPr>
                                <a:rPr lang="en-US" altLang="ja-JP" sz="1400" i="1" dirty="0">
                                  <a:latin typeface="Cambria Math" panose="02040503050406030204" pitchFamily="18" charset="0"/>
                                </a:rPr>
                              </m:ctrlPr>
                            </m:fPr>
                            <m:num>
                              <m:sSub>
                                <m:sSubPr>
                                  <m:ctrlPr>
                                    <a:rPr lang="en-US" altLang="ja-JP" sz="1400" i="1" dirty="0" smtClean="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𝜂</m:t>
                                  </m:r>
                                </m:e>
                                <m:sub>
                                  <m:r>
                                    <a:rPr lang="en-US" altLang="ja-JP" sz="1400" i="1" dirty="0">
                                      <a:solidFill>
                                        <a:srgbClr val="ED7D31"/>
                                      </a:solidFill>
                                      <a:latin typeface="Cambria Math" panose="02040503050406030204" pitchFamily="18" charset="0"/>
                                    </a:rPr>
                                    <m:t>𝑖</m:t>
                                  </m:r>
                                </m:sub>
                              </m:sSub>
                              <m:d>
                                <m:dPr>
                                  <m:ctrlPr>
                                    <a:rPr lang="en-US" altLang="ja-JP" sz="1400" i="1" dirty="0">
                                      <a:solidFill>
                                        <a:srgbClr val="ED7D31"/>
                                      </a:solidFill>
                                      <a:latin typeface="Cambria Math" panose="02040503050406030204" pitchFamily="18" charset="0"/>
                                    </a:rPr>
                                  </m:ctrlPr>
                                </m:dPr>
                                <m:e>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𝑠</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sSubSup>
                                    <m:sSubSupPr>
                                      <m:ctrlPr>
                                        <a:rPr lang="en-US" altLang="ja-JP" sz="1400" i="1" dirty="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e>
                              </m:d>
                            </m:num>
                            <m:den>
                              <m:nary>
                                <m:naryPr>
                                  <m:chr m:val="∑"/>
                                  <m:ctrlPr>
                                    <a:rPr lang="en-US" altLang="ja-JP" sz="1400" i="1" dirty="0">
                                      <a:latin typeface="Cambria Math" panose="02040503050406030204" pitchFamily="18" charset="0"/>
                                    </a:rPr>
                                  </m:ctrlPr>
                                </m:naryPr>
                                <m:sub>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nary>
                                    <m:naryPr>
                                      <m:chr m:val="⋂"/>
                                      <m:subHide m:val="on"/>
                                      <m:supHide m:val="on"/>
                                      <m:ctrlPr>
                                        <a:rPr lang="en-US" altLang="ja-JP" sz="1400" i="1" dirty="0">
                                          <a:latin typeface="Cambria Math" panose="02040503050406030204" pitchFamily="18" charset="0"/>
                                        </a:rPr>
                                      </m:ctrlPr>
                                    </m:naryPr>
                                    <m:sub/>
                                    <m:sup/>
                                    <m:e>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nary>
                                </m:sub>
                                <m:sup/>
                                <m:e>
                                  <m:sSub>
                                    <m:sSubPr>
                                      <m:ctrlPr>
                                        <a:rPr lang="en-US" altLang="ja-JP" sz="1400" i="1" dirty="0" smtClean="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𝜂</m:t>
                                      </m:r>
                                    </m:e>
                                    <m:sub>
                                      <m:r>
                                        <a:rPr lang="en-US" altLang="ja-JP" sz="1400" i="1" dirty="0">
                                          <a:solidFill>
                                            <a:srgbClr val="ED7D31"/>
                                          </a:solidFill>
                                          <a:latin typeface="Cambria Math" panose="02040503050406030204" pitchFamily="18" charset="0"/>
                                        </a:rPr>
                                        <m:t>𝑖</m:t>
                                      </m:r>
                                    </m:sub>
                                  </m:sSub>
                                  <m:d>
                                    <m:dPr>
                                      <m:ctrlPr>
                                        <a:rPr lang="en-US" altLang="ja-JP" sz="1400" i="1" dirty="0">
                                          <a:solidFill>
                                            <a:srgbClr val="ED7D31"/>
                                          </a:solidFill>
                                          <a:latin typeface="Cambria Math" panose="02040503050406030204" pitchFamily="18" charset="0"/>
                                        </a:rPr>
                                      </m:ctrlPr>
                                    </m:dPr>
                                    <m:e>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𝑠</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sSubSup>
                                        <m:sSubSupPr>
                                          <m:ctrlPr>
                                            <a:rPr lang="en-US" altLang="ja-JP" sz="1400" i="1" dirty="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e>
                                  </m:d>
                                </m:e>
                              </m:nary>
                            </m:den>
                          </m:f>
                          <m:sSubSup>
                            <m:sSubSupPr>
                              <m:ctrlPr>
                                <a:rPr lang="en-US" altLang="ja-JP" sz="1400" i="1" dirty="0" smtClean="0">
                                  <a:solidFill>
                                    <a:srgbClr val="990000"/>
                                  </a:solidFill>
                                  <a:latin typeface="Cambria Math" panose="02040503050406030204" pitchFamily="18" charset="0"/>
                                </a:rPr>
                              </m:ctrlPr>
                            </m:sSubSupPr>
                            <m:e>
                              <m:r>
                                <a:rPr lang="en-US" altLang="ja-JP" sz="1400" i="1" dirty="0">
                                  <a:solidFill>
                                    <a:srgbClr val="990000"/>
                                  </a:solidFill>
                                  <a:latin typeface="Cambria Math" panose="02040503050406030204" pitchFamily="18" charset="0"/>
                                </a:rPr>
                                <m:t>𝑇</m:t>
                              </m:r>
                            </m:e>
                            <m:sub>
                              <m:r>
                                <a:rPr lang="en-US" altLang="ja-JP" sz="1400" i="1" dirty="0">
                                  <a:solidFill>
                                    <a:srgbClr val="990000"/>
                                  </a:solidFill>
                                  <a:latin typeface="Cambria Math" panose="02040503050406030204" pitchFamily="18" charset="0"/>
                                </a:rPr>
                                <m:t>𝑖</m:t>
                              </m:r>
                            </m:sub>
                            <m:sup/>
                          </m:sSubSup>
                          <m:d>
                            <m:dPr>
                              <m:ctrlPr>
                                <a:rPr lang="en-US" altLang="ja-JP" sz="1400" i="1" dirty="0">
                                  <a:solidFill>
                                    <a:srgbClr val="990000"/>
                                  </a:solidFill>
                                  <a:latin typeface="Cambria Math" panose="02040503050406030204" pitchFamily="18" charset="0"/>
                                </a:rPr>
                              </m:ctrlPr>
                            </m:dPr>
                            <m:e>
                              <m:sSub>
                                <m:sSubPr>
                                  <m:ctrlPr>
                                    <a:rPr lang="en-US" altLang="ja-JP" sz="1400" i="1" dirty="0">
                                      <a:solidFill>
                                        <a:srgbClr val="990000"/>
                                      </a:solidFill>
                                      <a:latin typeface="Cambria Math" panose="02040503050406030204" pitchFamily="18" charset="0"/>
                                    </a:rPr>
                                  </m:ctrlPr>
                                </m:sSubPr>
                                <m:e>
                                  <m:r>
                                    <a:rPr lang="en-US" altLang="ja-JP" sz="1400" i="1" dirty="0">
                                      <a:solidFill>
                                        <a:srgbClr val="990000"/>
                                      </a:solidFill>
                                      <a:latin typeface="Cambria Math" panose="02040503050406030204" pitchFamily="18" charset="0"/>
                                    </a:rPr>
                                    <m:t>𝑠</m:t>
                                  </m:r>
                                </m:e>
                                <m:sub>
                                  <m:r>
                                    <a:rPr lang="en-US" altLang="ja-JP" sz="1400" i="1" dirty="0">
                                      <a:solidFill>
                                        <a:srgbClr val="990000"/>
                                      </a:solidFill>
                                      <a:latin typeface="Cambria Math" panose="02040503050406030204" pitchFamily="18" charset="0"/>
                                    </a:rPr>
                                    <m:t>𝑖</m:t>
                                  </m:r>
                                </m:sub>
                              </m:sSub>
                              <m:r>
                                <a:rPr lang="en-US" altLang="ja-JP" sz="1400" i="1" dirty="0">
                                  <a:solidFill>
                                    <a:srgbClr val="990000"/>
                                  </a:solidFill>
                                  <a:latin typeface="Cambria Math" panose="02040503050406030204" pitchFamily="18" charset="0"/>
                                </a:rPr>
                                <m:t>,</m:t>
                              </m:r>
                              <m:sSubSup>
                                <m:sSubSupPr>
                                  <m:ctrlPr>
                                    <a:rPr lang="en-US" altLang="ja-JP" sz="1400" i="1" dirty="0">
                                      <a:solidFill>
                                        <a:srgbClr val="990000"/>
                                      </a:solidFill>
                                      <a:latin typeface="Cambria Math" panose="02040503050406030204" pitchFamily="18" charset="0"/>
                                    </a:rPr>
                                  </m:ctrlPr>
                                </m:sSubSupPr>
                                <m:e>
                                  <m:r>
                                    <m:rPr>
                                      <m:sty m:val="p"/>
                                    </m:rPr>
                                    <a:rPr lang="en-US" altLang="ja-JP" sz="1400" i="1" dirty="0">
                                      <a:solidFill>
                                        <a:srgbClr val="990000"/>
                                      </a:solidFill>
                                      <a:latin typeface="Cambria Math" panose="02040503050406030204" pitchFamily="18" charset="0"/>
                                    </a:rPr>
                                    <m:t>σ</m:t>
                                  </m:r>
                                </m:e>
                                <m:sub>
                                  <m:r>
                                    <a:rPr lang="en-US" altLang="ja-JP" sz="1400" i="1" dirty="0">
                                      <a:solidFill>
                                        <a:srgbClr val="990000"/>
                                      </a:solidFill>
                                      <a:latin typeface="Cambria Math" panose="02040503050406030204" pitchFamily="18" charset="0"/>
                                    </a:rPr>
                                    <m:t>𝑖</m:t>
                                  </m:r>
                                </m:sub>
                                <m:sup>
                                  <m:r>
                                    <a:rPr lang="en-US" altLang="ja-JP" sz="1400" i="1" dirty="0">
                                      <a:solidFill>
                                        <a:srgbClr val="990000"/>
                                      </a:solidFill>
                                      <a:latin typeface="Cambria Math" panose="02040503050406030204" pitchFamily="18" charset="0"/>
                                    </a:rPr>
                                    <m:t>𝑜</m:t>
                                  </m:r>
                                </m:sup>
                              </m:sSubSup>
                            </m:e>
                          </m:d>
                        </m:e>
                      </m:nary>
                    </m:oMath>
                  </m:oMathPara>
                </a14:m>
                <a:endParaRPr lang="ja-JP" altLang="en-US" sz="14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946804" y="4917901"/>
                <a:ext cx="6096000" cy="987771"/>
              </a:xfrm>
              <a:prstGeom prst="rect">
                <a:avLst/>
              </a:prstGeom>
              <a:blipFill>
                <a:blip r:embed="rId5"/>
                <a:stretch>
                  <a:fillRect t="-24074"/>
                </a:stretch>
              </a:blipFill>
            </p:spPr>
            <p:txBody>
              <a:bodyPr/>
              <a:lstStyle/>
              <a:p>
                <a:r>
                  <a:rPr lang="ja-JP" altLang="en-US">
                    <a:noFill/>
                  </a:rPr>
                  <a:t> </a:t>
                </a:r>
              </a:p>
            </p:txBody>
          </p:sp>
        </mc:Fallback>
      </mc:AlternateContent>
      <p:sp>
        <p:nvSpPr>
          <p:cNvPr id="8" name="正方形/長方形 7"/>
          <p:cNvSpPr/>
          <p:nvPr/>
        </p:nvSpPr>
        <p:spPr>
          <a:xfrm>
            <a:off x="856188" y="4406805"/>
            <a:ext cx="2134147" cy="369332"/>
          </a:xfrm>
          <a:prstGeom prst="rect">
            <a:avLst/>
          </a:prstGeom>
        </p:spPr>
        <p:txBody>
          <a:bodyPr wrap="square">
            <a:spAutoFit/>
          </a:bodyPr>
          <a:lstStyle/>
          <a:p>
            <a:r>
              <a:rPr lang="en-US" altLang="ja-JP" dirty="0"/>
              <a:t>Updating Q values</a:t>
            </a:r>
          </a:p>
        </p:txBody>
      </p:sp>
      <mc:AlternateContent xmlns:mc="http://schemas.openxmlformats.org/markup-compatibility/2006" xmlns:a14="http://schemas.microsoft.com/office/drawing/2010/main">
        <mc:Choice Requires="a14">
          <p:sp>
            <p:nvSpPr>
              <p:cNvPr id="9" name="正方形/長方形 8"/>
              <p:cNvSpPr/>
              <p:nvPr/>
            </p:nvSpPr>
            <p:spPr>
              <a:xfrm>
                <a:off x="2167228" y="3492352"/>
                <a:ext cx="5186869" cy="667299"/>
              </a:xfrm>
              <a:prstGeom prst="rect">
                <a:avLst/>
              </a:prstGeom>
            </p:spPr>
            <p:txBody>
              <a:bodyPr wrap="none">
                <a:spAutoFit/>
              </a:bodyPr>
              <a:lstStyle/>
              <a:p>
                <a14:m>
                  <m:oMath xmlns:m="http://schemas.openxmlformats.org/officeDocument/2006/math">
                    <m:r>
                      <a:rPr lang="en-US" altLang="ja-JP" sz="1400" i="1" dirty="0">
                        <a:latin typeface="Cambria Math" panose="02040503050406030204" pitchFamily="18" charset="0"/>
                      </a:rPr>
                      <m:t>(1−</m:t>
                    </m:r>
                    <m:r>
                      <a:rPr lang="en-US" altLang="ja-JP" sz="1400" i="1" dirty="0">
                        <a:latin typeface="Cambria Math" panose="02040503050406030204" pitchFamily="18" charset="0"/>
                      </a:rPr>
                      <m:t>𝛿</m:t>
                    </m:r>
                    <m:r>
                      <a:rPr lang="en-US" altLang="ja-JP" sz="1400" i="1" dirty="0">
                        <a:latin typeface="Cambria Math" panose="02040503050406030204" pitchFamily="18" charset="0"/>
                      </a:rPr>
                      <m:t>)</m:t>
                    </m:r>
                  </m:oMath>
                </a14:m>
                <a:r>
                  <a:rPr lang="en-US" altLang="ja-JP" sz="1400" dirty="0"/>
                  <a:t> </a:t>
                </a:r>
                <a14:m>
                  <m:oMath xmlns:m="http://schemas.openxmlformats.org/officeDocument/2006/math">
                    <m:sSub>
                      <m:sSubPr>
                        <m:ctrlPr>
                          <a:rPr lang="en-US" altLang="ja-JP" sz="1400" i="1" dirty="0" smtClean="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𝜂</m:t>
                        </m:r>
                      </m:e>
                      <m:sub>
                        <m:r>
                          <a:rPr lang="en-US" altLang="ja-JP" sz="1400" i="1" dirty="0">
                            <a:solidFill>
                              <a:srgbClr val="ED7D31"/>
                            </a:solidFill>
                            <a:latin typeface="Cambria Math" panose="02040503050406030204" pitchFamily="18" charset="0"/>
                          </a:rPr>
                          <m:t>𝑖</m:t>
                        </m:r>
                      </m:sub>
                    </m:sSub>
                    <m:d>
                      <m:dPr>
                        <m:ctrlPr>
                          <a:rPr lang="en-US" altLang="ja-JP" sz="1400" i="1" dirty="0">
                            <a:solidFill>
                              <a:srgbClr val="ED7D31"/>
                            </a:solidFill>
                            <a:latin typeface="Cambria Math" panose="02040503050406030204" pitchFamily="18" charset="0"/>
                          </a:rPr>
                        </m:ctrlPr>
                      </m:dPr>
                      <m:e>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𝑠</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sSup>
                          <m:sSupPr>
                            <m:ctrlPr>
                              <a:rPr lang="en-US" altLang="ja-JP" sz="1400" i="1" dirty="0">
                                <a:solidFill>
                                  <a:srgbClr val="ED7D31"/>
                                </a:solidFill>
                                <a:latin typeface="Cambria Math" panose="02040503050406030204" pitchFamily="18" charset="0"/>
                              </a:rPr>
                            </m:ctrlPr>
                          </m:sSupPr>
                          <m:e>
                            <m:sSubSup>
                              <m:sSubSupPr>
                                <m:ctrlPr>
                                  <a:rPr lang="en-US" altLang="ja-JP" sz="1400" i="1" dirty="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e>
                          <m:sup>
                            <m:r>
                              <a:rPr lang="en-US" altLang="ja-JP" sz="1400" i="1" dirty="0">
                                <a:solidFill>
                                  <a:srgbClr val="ED7D31"/>
                                </a:solidFill>
                                <a:latin typeface="Cambria Math" panose="02040503050406030204" pitchFamily="18" charset="0"/>
                              </a:rPr>
                              <m:t>′</m:t>
                            </m:r>
                          </m:sup>
                        </m:sSup>
                      </m:e>
                    </m:d>
                  </m:oMath>
                </a14:m>
                <a:r>
                  <a:rPr lang="ja-JP" altLang="en-US" sz="1400" dirty="0"/>
                  <a:t>　</a:t>
                </a:r>
                <a:r>
                  <a:rPr lang="en-US" altLang="ja-JP" sz="1400" dirty="0" smtClean="0"/>
                  <a:t>			</a:t>
                </a:r>
                <a:r>
                  <a:rPr lang="ja-JP" altLang="en-US" sz="1400" dirty="0" smtClean="0"/>
                  <a:t>　 </a:t>
                </a:r>
                <a:r>
                  <a:rPr lang="en-US" altLang="ja-JP" sz="1400" dirty="0" smtClean="0"/>
                  <a:t>if</a:t>
                </a:r>
                <a:r>
                  <a:rPr lang="ja-JP" altLang="en-US" sz="1400" dirty="0"/>
                  <a:t>　</a:t>
                </a:r>
                <a14:m>
                  <m:oMath xmlns:m="http://schemas.openxmlformats.org/officeDocument/2006/math">
                    <m:sSup>
                      <m:sSupPr>
                        <m:ctrlPr>
                          <a:rPr lang="en-US" altLang="ja-JP" sz="1400" i="1" dirty="0">
                            <a:latin typeface="Cambria Math" panose="02040503050406030204" pitchFamily="18" charset="0"/>
                          </a:rPr>
                        </m:ctrlPr>
                      </m:sSupPr>
                      <m:e>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sup>
                        <m:r>
                          <a:rPr lang="en-US" altLang="ja-JP" sz="1400" i="1" dirty="0">
                            <a:latin typeface="Cambria Math" panose="02040503050406030204" pitchFamily="18" charset="0"/>
                          </a:rPr>
                          <m:t>′</m:t>
                        </m:r>
                      </m:sup>
                    </m:sSup>
                    <m:r>
                      <a:rPr lang="ja-JP" altLang="en-US" sz="1400" i="1" dirty="0">
                        <a:latin typeface="Cambria Math" panose="02040503050406030204" pitchFamily="18" charset="0"/>
                      </a:rPr>
                      <m:t>≠ </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oMath>
                </a14:m>
                <a:endParaRPr lang="en-US" altLang="ja-JP" sz="1400" dirty="0" smtClean="0"/>
              </a:p>
              <a:p>
                <a14:m>
                  <m:oMath xmlns:m="http://schemas.openxmlformats.org/officeDocument/2006/math">
                    <m:sSub>
                      <m:sSubPr>
                        <m:ctrlPr>
                          <a:rPr lang="en-US" altLang="ja-JP" sz="1400" i="1" dirty="0" smtClean="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𝜂</m:t>
                        </m:r>
                      </m:e>
                      <m:sub>
                        <m:r>
                          <a:rPr lang="en-US" altLang="ja-JP" sz="1400" i="1" dirty="0">
                            <a:solidFill>
                              <a:srgbClr val="ED7D31"/>
                            </a:solidFill>
                            <a:latin typeface="Cambria Math" panose="02040503050406030204" pitchFamily="18" charset="0"/>
                          </a:rPr>
                          <m:t>𝑖</m:t>
                        </m:r>
                      </m:sub>
                    </m:sSub>
                    <m:d>
                      <m:dPr>
                        <m:ctrlPr>
                          <a:rPr lang="en-US" altLang="ja-JP" sz="1400" i="1" dirty="0">
                            <a:solidFill>
                              <a:srgbClr val="ED7D31"/>
                            </a:solidFill>
                            <a:latin typeface="Cambria Math" panose="02040503050406030204" pitchFamily="18" charset="0"/>
                          </a:rPr>
                        </m:ctrlPr>
                      </m:dPr>
                      <m:e>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𝑠</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sSup>
                          <m:sSupPr>
                            <m:ctrlPr>
                              <a:rPr lang="en-US" altLang="ja-JP" sz="1400" i="1" dirty="0">
                                <a:solidFill>
                                  <a:srgbClr val="ED7D31"/>
                                </a:solidFill>
                                <a:latin typeface="Cambria Math" panose="02040503050406030204" pitchFamily="18" charset="0"/>
                              </a:rPr>
                            </m:ctrlPr>
                          </m:sSupPr>
                          <m:e>
                            <m:sSubSup>
                              <m:sSubSupPr>
                                <m:ctrlPr>
                                  <a:rPr lang="en-US" altLang="ja-JP" sz="1400" i="1" dirty="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e>
                          <m:sup>
                            <m:r>
                              <a:rPr lang="en-US" altLang="ja-JP" sz="1400" i="1" dirty="0">
                                <a:solidFill>
                                  <a:srgbClr val="ED7D31"/>
                                </a:solidFill>
                                <a:latin typeface="Cambria Math" panose="02040503050406030204" pitchFamily="18" charset="0"/>
                              </a:rPr>
                              <m:t>′</m:t>
                            </m:r>
                          </m:sup>
                        </m:sSup>
                      </m:e>
                    </m:d>
                  </m:oMath>
                </a14:m>
                <a:r>
                  <a:rPr lang="en-US" altLang="ja-JP" sz="1400" dirty="0"/>
                  <a:t>+δ</a:t>
                </a:r>
                <a14:m>
                  <m:oMath xmlns:m="http://schemas.openxmlformats.org/officeDocument/2006/math">
                    <m:d>
                      <m:dPr>
                        <m:begChr m:val="["/>
                        <m:endChr m:val="]"/>
                        <m:ctrlPr>
                          <a:rPr lang="en-US" altLang="ja-JP" sz="1400" i="1" dirty="0">
                            <a:latin typeface="Cambria Math" panose="02040503050406030204" pitchFamily="18" charset="0"/>
                          </a:rPr>
                        </m:ctrlPr>
                      </m:dPr>
                      <m:e>
                        <m:nary>
                          <m:naryPr>
                            <m:chr m:val="∑"/>
                            <m:ctrlPr>
                              <a:rPr lang="en-US" altLang="ja-JP" sz="1400" i="1" dirty="0">
                                <a:latin typeface="Cambria Math" panose="02040503050406030204" pitchFamily="18" charset="0"/>
                              </a:rPr>
                            </m:ctrlPr>
                          </m:naryPr>
                          <m:sub>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r>
                              <m:rPr>
                                <m:brk m:alnAt="23"/>
                              </m:rPr>
                              <a:rPr lang="en-US" altLang="ja-JP" sz="1400" i="1" dirty="0">
                                <a:latin typeface="Cambria Math" panose="02040503050406030204" pitchFamily="18" charset="0"/>
                                <a:ea typeface="Cambria Math" panose="02040503050406030204" pitchFamily="18" charset="0"/>
                              </a:rPr>
                              <m:t>∈</m:t>
                            </m:r>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nary>
                              <m:naryPr>
                                <m:chr m:val="⋂"/>
                                <m:subHide m:val="on"/>
                                <m:supHide m:val="on"/>
                                <m:ctrlPr>
                                  <a:rPr lang="en-US" altLang="ja-JP" sz="1400" i="1" dirty="0">
                                    <a:latin typeface="Cambria Math" panose="02040503050406030204" pitchFamily="18" charset="0"/>
                                  </a:rPr>
                                </m:ctrlPr>
                              </m:naryPr>
                              <m:sub/>
                              <m:sup/>
                              <m:e>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nary>
                          </m:sub>
                          <m:sup/>
                          <m:e>
                            <m:sSub>
                              <m:sSubPr>
                                <m:ctrlPr>
                                  <a:rPr lang="en-US" altLang="ja-JP" sz="1400" i="1" dirty="0" smtClean="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𝜂</m:t>
                                </m:r>
                              </m:e>
                              <m:sub>
                                <m:r>
                                  <a:rPr lang="en-US" altLang="ja-JP" sz="1400" i="1" dirty="0">
                                    <a:solidFill>
                                      <a:srgbClr val="ED7D31"/>
                                    </a:solidFill>
                                    <a:latin typeface="Cambria Math" panose="02040503050406030204" pitchFamily="18" charset="0"/>
                                  </a:rPr>
                                  <m:t>𝑖</m:t>
                                </m:r>
                              </m:sub>
                            </m:sSub>
                            <m:d>
                              <m:dPr>
                                <m:ctrlPr>
                                  <a:rPr lang="en-US" altLang="ja-JP" sz="1400" i="1" dirty="0">
                                    <a:solidFill>
                                      <a:srgbClr val="ED7D31"/>
                                    </a:solidFill>
                                    <a:latin typeface="Cambria Math" panose="02040503050406030204" pitchFamily="18" charset="0"/>
                                  </a:rPr>
                                </m:ctrlPr>
                              </m:dPr>
                              <m:e>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𝑠</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sSubSup>
                                  <m:sSubSupPr>
                                    <m:ctrlPr>
                                      <a:rPr lang="en-US" altLang="ja-JP" sz="1400" i="1" dirty="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e>
                            </m:d>
                          </m:e>
                        </m:nary>
                        <m:r>
                          <a:rPr lang="en-US" altLang="ja-JP" sz="1400" i="1" dirty="0">
                            <a:latin typeface="Cambria Math" panose="02040503050406030204" pitchFamily="18" charset="0"/>
                          </a:rPr>
                          <m:t>−</m:t>
                        </m:r>
                        <m:sSub>
                          <m:sSubPr>
                            <m:ctrlPr>
                              <a:rPr lang="en-US" altLang="ja-JP" sz="1400" i="1" dirty="0" smtClean="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𝜂</m:t>
                            </m:r>
                          </m:e>
                          <m:sub>
                            <m:r>
                              <a:rPr lang="en-US" altLang="ja-JP" sz="1400" i="1" dirty="0">
                                <a:solidFill>
                                  <a:srgbClr val="ED7D31"/>
                                </a:solidFill>
                                <a:latin typeface="Cambria Math" panose="02040503050406030204" pitchFamily="18" charset="0"/>
                              </a:rPr>
                              <m:t>𝑖</m:t>
                            </m:r>
                          </m:sub>
                        </m:sSub>
                        <m:d>
                          <m:dPr>
                            <m:ctrlPr>
                              <a:rPr lang="en-US" altLang="ja-JP" sz="1400" i="1" dirty="0">
                                <a:solidFill>
                                  <a:srgbClr val="ED7D31"/>
                                </a:solidFill>
                                <a:latin typeface="Cambria Math" panose="02040503050406030204" pitchFamily="18" charset="0"/>
                              </a:rPr>
                            </m:ctrlPr>
                          </m:dPr>
                          <m:e>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𝑠</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sSup>
                              <m:sSupPr>
                                <m:ctrlPr>
                                  <a:rPr lang="en-US" altLang="ja-JP" sz="1400" i="1" dirty="0">
                                    <a:solidFill>
                                      <a:srgbClr val="ED7D31"/>
                                    </a:solidFill>
                                    <a:latin typeface="Cambria Math" panose="02040503050406030204" pitchFamily="18" charset="0"/>
                                  </a:rPr>
                                </m:ctrlPr>
                              </m:sSupPr>
                              <m:e>
                                <m:sSubSup>
                                  <m:sSubSupPr>
                                    <m:ctrlPr>
                                      <a:rPr lang="en-US" altLang="ja-JP" sz="1400" i="1" dirty="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e>
                              <m:sup>
                                <m:r>
                                  <a:rPr lang="en-US" altLang="ja-JP" sz="1400" i="1" dirty="0">
                                    <a:solidFill>
                                      <a:srgbClr val="ED7D31"/>
                                    </a:solidFill>
                                    <a:latin typeface="Cambria Math" panose="02040503050406030204" pitchFamily="18" charset="0"/>
                                  </a:rPr>
                                  <m:t>′</m:t>
                                </m:r>
                              </m:sup>
                            </m:sSup>
                          </m:e>
                        </m:d>
                      </m:e>
                    </m:d>
                  </m:oMath>
                </a14:m>
                <a:r>
                  <a:rPr lang="ja-JP" altLang="en-US" sz="1400" dirty="0"/>
                  <a:t>　</a:t>
                </a:r>
                <a:r>
                  <a:rPr lang="en-US" altLang="ja-JP" sz="1400" dirty="0"/>
                  <a:t>if</a:t>
                </a:r>
                <a:r>
                  <a:rPr lang="ja-JP" altLang="en-US" sz="1400" dirty="0"/>
                  <a:t>　</a:t>
                </a:r>
                <a14:m>
                  <m:oMath xmlns:m="http://schemas.openxmlformats.org/officeDocument/2006/math">
                    <m:sSup>
                      <m:sSupPr>
                        <m:ctrlPr>
                          <a:rPr lang="en-US" altLang="ja-JP" sz="1400" i="1" dirty="0">
                            <a:latin typeface="Cambria Math" panose="02040503050406030204" pitchFamily="18" charset="0"/>
                          </a:rPr>
                        </m:ctrlPr>
                      </m:sSupPr>
                      <m:e>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e>
                      <m:sup>
                        <m:r>
                          <a:rPr lang="en-US" altLang="ja-JP" sz="1400" i="1" dirty="0">
                            <a:latin typeface="Cambria Math" panose="02040503050406030204" pitchFamily="18" charset="0"/>
                          </a:rPr>
                          <m:t>′</m:t>
                        </m:r>
                      </m:sup>
                    </m:sSup>
                    <m:r>
                      <a:rPr lang="en-US" altLang="ja-JP" sz="1400" i="1" dirty="0">
                        <a:latin typeface="Cambria Math" panose="02040503050406030204" pitchFamily="18" charset="0"/>
                      </a:rPr>
                      <m:t>=</m:t>
                    </m:r>
                    <m:sSubSup>
                      <m:sSubSupPr>
                        <m:ctrlPr>
                          <a:rPr lang="en-US" altLang="ja-JP" sz="1400" i="1" dirty="0">
                            <a:latin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𝑜</m:t>
                        </m:r>
                      </m:sup>
                    </m:sSubSup>
                  </m:oMath>
                </a14:m>
                <a:endParaRPr lang="en-US" altLang="ja-JP" sz="1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167228" y="3492352"/>
                <a:ext cx="5186869" cy="667299"/>
              </a:xfrm>
              <a:prstGeom prst="rect">
                <a:avLst/>
              </a:prstGeom>
              <a:blipFill>
                <a:blip r:embed="rId6"/>
                <a:stretch>
                  <a:fillRect t="-1835" b="-66055"/>
                </a:stretch>
              </a:blipFill>
            </p:spPr>
            <p:txBody>
              <a:bodyPr/>
              <a:lstStyle/>
              <a:p>
                <a:r>
                  <a:rPr lang="ja-JP" altLang="en-US">
                    <a:noFill/>
                  </a:rPr>
                  <a:t> </a:t>
                </a:r>
              </a:p>
            </p:txBody>
          </p:sp>
        </mc:Fallback>
      </mc:AlternateContent>
      <p:sp>
        <p:nvSpPr>
          <p:cNvPr id="11" name="左中かっこ 10"/>
          <p:cNvSpPr/>
          <p:nvPr/>
        </p:nvSpPr>
        <p:spPr>
          <a:xfrm>
            <a:off x="2015566" y="3475898"/>
            <a:ext cx="177388" cy="7104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p:cNvSpPr txBox="1"/>
              <p:nvPr/>
            </p:nvSpPr>
            <p:spPr>
              <a:xfrm>
                <a:off x="9757993" y="2605536"/>
                <a:ext cx="1805923" cy="3851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smtClean="0">
                              <a:solidFill>
                                <a:srgbClr val="00B050"/>
                              </a:solidFill>
                              <a:latin typeface="Cambria Math" panose="02040503050406030204" pitchFamily="18" charset="0"/>
                            </a:rPr>
                          </m:ctrlPr>
                        </m:sSubSupPr>
                        <m:e>
                          <m:r>
                            <a:rPr lang="en-US" altLang="ja-JP" i="1" dirty="0">
                              <a:solidFill>
                                <a:srgbClr val="00B050"/>
                              </a:solidFill>
                              <a:latin typeface="Cambria Math" panose="02040503050406030204" pitchFamily="18" charset="0"/>
                            </a:rPr>
                            <m:t>𝑃</m:t>
                          </m:r>
                        </m:e>
                        <m:sub>
                          <m:r>
                            <a:rPr lang="en-US" altLang="ja-JP" i="1" dirty="0">
                              <a:solidFill>
                                <a:srgbClr val="00B050"/>
                              </a:solidFill>
                              <a:latin typeface="Cambria Math" panose="02040503050406030204" pitchFamily="18" charset="0"/>
                            </a:rPr>
                            <m:t>𝑖</m:t>
                          </m:r>
                        </m:sub>
                        <m:sup>
                          <m:r>
                            <a:rPr lang="en-US" altLang="ja-JP" i="1" dirty="0">
                              <a:solidFill>
                                <a:srgbClr val="00B050"/>
                              </a:solidFill>
                              <a:latin typeface="Cambria Math" panose="02040503050406030204" pitchFamily="18" charset="0"/>
                            </a:rPr>
                            <m:t>2</m:t>
                          </m:r>
                        </m:sup>
                      </m:sSubSup>
                      <m:r>
                        <a:rPr lang="en-US" altLang="ja-JP" i="1" dirty="0">
                          <a:solidFill>
                            <a:srgbClr val="00B050"/>
                          </a:solidFill>
                          <a:latin typeface="Cambria Math" panose="02040503050406030204" pitchFamily="18" charset="0"/>
                        </a:rPr>
                        <m:t>(</m:t>
                      </m:r>
                      <m:sSub>
                        <m:sSubPr>
                          <m:ctrlPr>
                            <a:rPr lang="en-US" altLang="ja-JP" i="1" dirty="0">
                              <a:solidFill>
                                <a:srgbClr val="00B050"/>
                              </a:solidFill>
                              <a:latin typeface="Cambria Math" panose="02040503050406030204" pitchFamily="18" charset="0"/>
                            </a:rPr>
                          </m:ctrlPr>
                        </m:sSubPr>
                        <m:e>
                          <m:r>
                            <a:rPr lang="en-US" altLang="ja-JP" i="1" dirty="0">
                              <a:solidFill>
                                <a:srgbClr val="00B050"/>
                              </a:solidFill>
                              <a:latin typeface="Cambria Math" panose="02040503050406030204" pitchFamily="18" charset="0"/>
                            </a:rPr>
                            <m:t>𝑠</m:t>
                          </m:r>
                        </m:e>
                        <m:sub>
                          <m:r>
                            <a:rPr lang="en-US" altLang="ja-JP" i="1" dirty="0">
                              <a:solidFill>
                                <a:srgbClr val="00B050"/>
                              </a:solidFill>
                              <a:latin typeface="Cambria Math" panose="02040503050406030204" pitchFamily="18" charset="0"/>
                            </a:rPr>
                            <m:t>𝑖</m:t>
                          </m:r>
                        </m:sub>
                      </m:sSub>
                      <m:r>
                        <a:rPr lang="en-US" altLang="ja-JP" i="1" dirty="0">
                          <a:solidFill>
                            <a:srgbClr val="00B050"/>
                          </a:solidFill>
                          <a:latin typeface="Cambria Math" panose="02040503050406030204" pitchFamily="18" charset="0"/>
                        </a:rPr>
                        <m:t>, </m:t>
                      </m:r>
                      <m:sSubSup>
                        <m:sSubSupPr>
                          <m:ctrlPr>
                            <a:rPr lang="en-US" altLang="ja-JP" i="1" dirty="0">
                              <a:solidFill>
                                <a:srgbClr val="00B050"/>
                              </a:solidFill>
                              <a:latin typeface="Cambria Math" panose="02040503050406030204" pitchFamily="18" charset="0"/>
                            </a:rPr>
                          </m:ctrlPr>
                        </m:sSubSupPr>
                        <m:e>
                          <m:r>
                            <m:rPr>
                              <m:sty m:val="p"/>
                            </m:rPr>
                            <a:rPr lang="en-US" altLang="ja-JP" i="1" dirty="0">
                              <a:solidFill>
                                <a:srgbClr val="00B050"/>
                              </a:solidFill>
                              <a:latin typeface="Cambria Math" panose="02040503050406030204" pitchFamily="18" charset="0"/>
                            </a:rPr>
                            <m:t>σ</m:t>
                          </m:r>
                        </m:e>
                        <m:sub>
                          <m:r>
                            <a:rPr lang="en-US" altLang="ja-JP" i="1" dirty="0">
                              <a:solidFill>
                                <a:srgbClr val="00B050"/>
                              </a:solidFill>
                              <a:latin typeface="Cambria Math" panose="02040503050406030204" pitchFamily="18" charset="0"/>
                            </a:rPr>
                            <m:t>𝑖</m:t>
                          </m:r>
                        </m:sub>
                        <m:sup>
                          <m:r>
                            <a:rPr lang="en-US" altLang="ja-JP" i="1" dirty="0">
                              <a:solidFill>
                                <a:srgbClr val="00B050"/>
                              </a:solidFill>
                              <a:latin typeface="Cambria Math" panose="02040503050406030204" pitchFamily="18" charset="0"/>
                            </a:rPr>
                            <m:t>𝑜</m:t>
                          </m:r>
                        </m:sup>
                      </m:sSubSup>
                      <m:r>
                        <a:rPr lang="en-US" altLang="ja-JP" i="1" dirty="0">
                          <a:solidFill>
                            <a:srgbClr val="00B050"/>
                          </a:solidFill>
                          <a:latin typeface="Cambria Math" panose="02040503050406030204" pitchFamily="18" charset="0"/>
                        </a:rPr>
                        <m:t>,</m:t>
                      </m:r>
                      <m:sSup>
                        <m:sSupPr>
                          <m:ctrlPr>
                            <a:rPr lang="en-US" altLang="ja-JP" i="1" dirty="0">
                              <a:solidFill>
                                <a:srgbClr val="00B050"/>
                              </a:solidFill>
                              <a:latin typeface="Cambria Math" panose="02040503050406030204" pitchFamily="18" charset="0"/>
                            </a:rPr>
                          </m:ctrlPr>
                        </m:sSupPr>
                        <m:e>
                          <m:sSub>
                            <m:sSubPr>
                              <m:ctrlPr>
                                <a:rPr lang="en-US" altLang="ja-JP" i="1" dirty="0">
                                  <a:solidFill>
                                    <a:srgbClr val="00B050"/>
                                  </a:solidFill>
                                  <a:latin typeface="Cambria Math" panose="02040503050406030204" pitchFamily="18" charset="0"/>
                                </a:rPr>
                              </m:ctrlPr>
                            </m:sSubPr>
                            <m:e>
                              <m:r>
                                <a:rPr lang="en-US" altLang="ja-JP" i="1" dirty="0">
                                  <a:solidFill>
                                    <a:srgbClr val="00B050"/>
                                  </a:solidFill>
                                  <a:latin typeface="Cambria Math" panose="02040503050406030204" pitchFamily="18" charset="0"/>
                                </a:rPr>
                                <m:t>𝑠</m:t>
                              </m:r>
                            </m:e>
                            <m:sub>
                              <m:r>
                                <a:rPr lang="en-US" altLang="ja-JP" i="1" dirty="0">
                                  <a:solidFill>
                                    <a:srgbClr val="00B050"/>
                                  </a:solidFill>
                                  <a:latin typeface="Cambria Math" panose="02040503050406030204" pitchFamily="18" charset="0"/>
                                </a:rPr>
                                <m:t>𝑖</m:t>
                              </m:r>
                            </m:sub>
                          </m:sSub>
                        </m:e>
                        <m:sup>
                          <m:r>
                            <a:rPr lang="en-US" altLang="ja-JP" i="1" dirty="0">
                              <a:solidFill>
                                <a:srgbClr val="00B050"/>
                              </a:solidFill>
                              <a:latin typeface="Cambria Math" panose="02040503050406030204" pitchFamily="18" charset="0"/>
                            </a:rPr>
                            <m:t>′</m:t>
                          </m:r>
                        </m:sup>
                      </m:sSup>
                      <m:r>
                        <a:rPr lang="en-US" altLang="ja-JP" i="1" dirty="0">
                          <a:solidFill>
                            <a:srgbClr val="00B050"/>
                          </a:solidFill>
                          <a:latin typeface="Cambria Math" panose="02040503050406030204" pitchFamily="18" charset="0"/>
                        </a:rPr>
                        <m:t>)</m:t>
                      </m:r>
                    </m:oMath>
                  </m:oMathPara>
                </a14:m>
                <a:endParaRPr kumimoji="1" lang="en-US" altLang="ja-JP" sz="2400" dirty="0" smtClean="0">
                  <a:solidFill>
                    <a:srgbClr val="00B050"/>
                  </a:solidFill>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9757993" y="2605536"/>
                <a:ext cx="1805923" cy="385105"/>
              </a:xfrm>
              <a:prstGeom prst="rect">
                <a:avLst/>
              </a:prstGeom>
              <a:blipFill>
                <a:blip r:embed="rId7"/>
                <a:stretch>
                  <a:fillRect b="-10938"/>
                </a:stretch>
              </a:blipFill>
            </p:spPr>
            <p:txBody>
              <a:bodyPr/>
              <a:lstStyle/>
              <a:p>
                <a:r>
                  <a:rPr lang="ja-JP" altLang="en-US">
                    <a:noFill/>
                  </a:rPr>
                  <a:t> </a:t>
                </a:r>
              </a:p>
            </p:txBody>
          </p:sp>
        </mc:Fallback>
      </mc:AlternateContent>
      <p:sp>
        <p:nvSpPr>
          <p:cNvPr id="47" name="楕円 46"/>
          <p:cNvSpPr/>
          <p:nvPr/>
        </p:nvSpPr>
        <p:spPr>
          <a:xfrm>
            <a:off x="7551901" y="4153762"/>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7284330" y="3828098"/>
                <a:ext cx="1210962"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dirty="0" smtClean="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𝑠</m:t>
                          </m:r>
                        </m:e>
                        <m:sub>
                          <m:r>
                            <a:rPr lang="en-US" altLang="ja-JP" i="1" dirty="0">
                              <a:solidFill>
                                <a:schemeClr val="tx1"/>
                              </a:solidFill>
                              <a:latin typeface="Cambria Math" panose="02040503050406030204" pitchFamily="18" charset="0"/>
                            </a:rPr>
                            <m:t>𝑖</m:t>
                          </m:r>
                        </m:sub>
                      </m:sSub>
                    </m:oMath>
                  </m:oMathPara>
                </a14:m>
                <a:endParaRPr kumimoji="1" lang="ja-JP" altLang="en-US" dirty="0">
                  <a:solidFill>
                    <a:schemeClr val="tx1"/>
                  </a:solidFill>
                </a:endParaRPr>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7284330" y="3828098"/>
                <a:ext cx="1210962" cy="369332"/>
              </a:xfrm>
              <a:prstGeom prst="rect">
                <a:avLst/>
              </a:prstGeom>
              <a:blipFill>
                <a:blip r:embed="rId8"/>
                <a:stretch>
                  <a:fillRect/>
                </a:stretch>
              </a:blipFill>
            </p:spPr>
            <p:txBody>
              <a:bodyPr/>
              <a:lstStyle/>
              <a:p>
                <a:r>
                  <a:rPr lang="ja-JP" altLang="en-US">
                    <a:noFill/>
                  </a:rPr>
                  <a:t> </a:t>
                </a:r>
              </a:p>
            </p:txBody>
          </p:sp>
        </mc:Fallback>
      </mc:AlternateContent>
      <p:sp>
        <p:nvSpPr>
          <p:cNvPr id="49" name="楕円 48"/>
          <p:cNvSpPr/>
          <p:nvPr/>
        </p:nvSpPr>
        <p:spPr>
          <a:xfrm>
            <a:off x="11125681" y="4239589"/>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1" name="楕円 50"/>
          <p:cNvSpPr/>
          <p:nvPr/>
        </p:nvSpPr>
        <p:spPr>
          <a:xfrm>
            <a:off x="11125681" y="5264639"/>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楕円 51"/>
          <p:cNvSpPr/>
          <p:nvPr/>
        </p:nvSpPr>
        <p:spPr>
          <a:xfrm>
            <a:off x="11125681" y="3084691"/>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3" name="正方形/長方形 52"/>
          <p:cNvSpPr/>
          <p:nvPr/>
        </p:nvSpPr>
        <p:spPr>
          <a:xfrm>
            <a:off x="9114001" y="3279684"/>
            <a:ext cx="266700" cy="2667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00B050"/>
              </a:solidFill>
            </a:endParaRPr>
          </a:p>
        </p:txBody>
      </p:sp>
      <p:cxnSp>
        <p:nvCxnSpPr>
          <p:cNvPr id="54" name="直線矢印コネクタ 53"/>
          <p:cNvCxnSpPr>
            <a:stCxn id="47" idx="7"/>
            <a:endCxn id="53" idx="1"/>
          </p:cNvCxnSpPr>
          <p:nvPr/>
        </p:nvCxnSpPr>
        <p:spPr>
          <a:xfrm flipV="1">
            <a:off x="8098243" y="3413034"/>
            <a:ext cx="1015758" cy="834466"/>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55" name="直線矢印コネクタ 54"/>
          <p:cNvCxnSpPr>
            <a:stCxn id="53" idx="3"/>
            <a:endCxn id="52" idx="2"/>
          </p:cNvCxnSpPr>
          <p:nvPr/>
        </p:nvCxnSpPr>
        <p:spPr>
          <a:xfrm flipV="1">
            <a:off x="9380701" y="3404731"/>
            <a:ext cx="1744980" cy="8303"/>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56" name="直線矢印コネクタ 55"/>
          <p:cNvCxnSpPr>
            <a:stCxn id="53" idx="3"/>
            <a:endCxn id="49" idx="2"/>
          </p:cNvCxnSpPr>
          <p:nvPr/>
        </p:nvCxnSpPr>
        <p:spPr>
          <a:xfrm>
            <a:off x="9380701" y="3413034"/>
            <a:ext cx="1744980" cy="1146595"/>
          </a:xfrm>
          <a:prstGeom prst="straightConnector1">
            <a:avLst/>
          </a:prstGeom>
          <a:ln>
            <a:solidFill>
              <a:schemeClr val="bg1">
                <a:lumMod val="65000"/>
              </a:schemeClr>
            </a:solidFill>
            <a:prstDash val="sysDash"/>
            <a:tailEnd type="triangle"/>
          </a:ln>
        </p:spPr>
        <p:style>
          <a:lnRef idx="3">
            <a:schemeClr val="dk1"/>
          </a:lnRef>
          <a:fillRef idx="0">
            <a:schemeClr val="dk1"/>
          </a:fillRef>
          <a:effectRef idx="2">
            <a:schemeClr val="dk1"/>
          </a:effectRef>
          <a:fontRef idx="minor">
            <a:schemeClr val="tx1"/>
          </a:fontRef>
        </p:style>
      </p:cxnSp>
      <p:sp>
        <p:nvSpPr>
          <p:cNvPr id="57" name="正方形/長方形 56"/>
          <p:cNvSpPr/>
          <p:nvPr/>
        </p:nvSpPr>
        <p:spPr>
          <a:xfrm>
            <a:off x="9114001" y="4716622"/>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8" name="直線矢印コネクタ 57"/>
          <p:cNvCxnSpPr>
            <a:stCxn id="57" idx="3"/>
            <a:endCxn id="49" idx="2"/>
          </p:cNvCxnSpPr>
          <p:nvPr/>
        </p:nvCxnSpPr>
        <p:spPr>
          <a:xfrm flipV="1">
            <a:off x="9380701" y="4559629"/>
            <a:ext cx="1744980" cy="290343"/>
          </a:xfrm>
          <a:prstGeom prst="straightConnector1">
            <a:avLst/>
          </a:prstGeom>
          <a:ln>
            <a:solidFill>
              <a:schemeClr val="bg1">
                <a:lumMod val="65000"/>
              </a:schemeClr>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9" name="直線矢印コネクタ 58"/>
          <p:cNvCxnSpPr>
            <a:stCxn id="57" idx="3"/>
            <a:endCxn id="51" idx="2"/>
          </p:cNvCxnSpPr>
          <p:nvPr/>
        </p:nvCxnSpPr>
        <p:spPr>
          <a:xfrm>
            <a:off x="9380701" y="4849972"/>
            <a:ext cx="1744980" cy="734707"/>
          </a:xfrm>
          <a:prstGeom prst="straightConnector1">
            <a:avLst/>
          </a:prstGeom>
          <a:ln>
            <a:solidFill>
              <a:schemeClr val="bg1">
                <a:lumMod val="65000"/>
              </a:schemeClr>
            </a:solidFill>
            <a:prstDash val="sysDash"/>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0" name="テキスト ボックス 59"/>
              <p:cNvSpPr txBox="1"/>
              <p:nvPr/>
            </p:nvSpPr>
            <p:spPr>
              <a:xfrm>
                <a:off x="7973787" y="3338477"/>
                <a:ext cx="1210962" cy="3703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a:latin typeface="Cambria Math" panose="02040503050406030204" pitchFamily="18" charset="0"/>
                            </a:rPr>
                          </m:ctrlPr>
                        </m:sSubSupPr>
                        <m:e>
                          <m:r>
                            <m:rPr>
                              <m:sty m:val="p"/>
                            </m:rPr>
                            <a:rPr lang="en-US" altLang="ja-JP" i="1" dirty="0">
                              <a:latin typeface="Cambria Math" panose="02040503050406030204" pitchFamily="18" charset="0"/>
                            </a:rPr>
                            <m:t>σ</m:t>
                          </m:r>
                        </m:e>
                        <m:sub>
                          <m:r>
                            <a:rPr lang="en-US" altLang="ja-JP" i="1" dirty="0">
                              <a:latin typeface="Cambria Math" panose="02040503050406030204" pitchFamily="18" charset="0"/>
                            </a:rPr>
                            <m:t>𝑖</m:t>
                          </m:r>
                        </m:sub>
                        <m:sup>
                          <m:r>
                            <a:rPr lang="en-US" altLang="ja-JP" i="1" dirty="0">
                              <a:latin typeface="Cambria Math" panose="02040503050406030204" pitchFamily="18" charset="0"/>
                            </a:rPr>
                            <m:t>𝑜</m:t>
                          </m:r>
                        </m:sup>
                      </m:sSubSup>
                    </m:oMath>
                  </m:oMathPara>
                </a14:m>
                <a:endParaRPr lang="ja-JP" altLang="en-US" dirty="0"/>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973787" y="3338477"/>
                <a:ext cx="1210962" cy="370358"/>
              </a:xfrm>
              <a:prstGeom prst="rect">
                <a:avLst/>
              </a:prstGeom>
              <a:blipFill>
                <a:blip r:embed="rId9"/>
                <a:stretch>
                  <a:fillRect b="-5000"/>
                </a:stretch>
              </a:blipFill>
            </p:spPr>
            <p:txBody>
              <a:bodyPr/>
              <a:lstStyle/>
              <a:p>
                <a:r>
                  <a:rPr lang="ja-JP" altLang="en-US">
                    <a:noFill/>
                  </a:rPr>
                  <a:t> </a:t>
                </a:r>
              </a:p>
            </p:txBody>
          </p:sp>
        </mc:Fallback>
      </mc:AlternateContent>
      <p:cxnSp>
        <p:nvCxnSpPr>
          <p:cNvPr id="62" name="直線矢印コネクタ 61"/>
          <p:cNvCxnSpPr/>
          <p:nvPr/>
        </p:nvCxnSpPr>
        <p:spPr>
          <a:xfrm>
            <a:off x="8531404" y="3125924"/>
            <a:ext cx="0" cy="2843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3" name="直線矢印コネクタ 62"/>
          <p:cNvCxnSpPr/>
          <p:nvPr/>
        </p:nvCxnSpPr>
        <p:spPr>
          <a:xfrm>
            <a:off x="10306622" y="2944912"/>
            <a:ext cx="0" cy="404555"/>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4" name="正方形/長方形 63"/>
              <p:cNvSpPr/>
              <p:nvPr/>
            </p:nvSpPr>
            <p:spPr>
              <a:xfrm>
                <a:off x="11254981" y="2733571"/>
                <a:ext cx="4956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i="1" dirty="0" smtClean="0">
                              <a:solidFill>
                                <a:schemeClr val="tx1"/>
                              </a:solidFill>
                              <a:latin typeface="Cambria Math" panose="02040503050406030204" pitchFamily="18" charset="0"/>
                            </a:rPr>
                          </m:ctrlPr>
                        </m:sSupPr>
                        <m:e>
                          <m:sSub>
                            <m:sSubPr>
                              <m:ctrlPr>
                                <a:rPr lang="en-US" altLang="ja-JP" i="1" dirty="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𝑠</m:t>
                              </m:r>
                            </m:e>
                            <m:sub>
                              <m:r>
                                <a:rPr lang="en-US" altLang="ja-JP" i="1" dirty="0">
                                  <a:solidFill>
                                    <a:schemeClr val="tx1"/>
                                  </a:solidFill>
                                  <a:latin typeface="Cambria Math" panose="02040503050406030204" pitchFamily="18" charset="0"/>
                                </a:rPr>
                                <m:t>𝑖</m:t>
                              </m:r>
                            </m:sub>
                          </m:sSub>
                        </m:e>
                        <m:sup>
                          <m:r>
                            <a:rPr lang="en-US" altLang="ja-JP" i="1" dirty="0">
                              <a:solidFill>
                                <a:schemeClr val="tx1"/>
                              </a:solidFill>
                              <a:latin typeface="Cambria Math" panose="02040503050406030204" pitchFamily="18" charset="0"/>
                            </a:rPr>
                            <m:t>′</m:t>
                          </m:r>
                        </m:sup>
                      </m:sSup>
                    </m:oMath>
                  </m:oMathPara>
                </a14:m>
                <a:endParaRPr lang="ja-JP" altLang="en-US" dirty="0">
                  <a:solidFill>
                    <a:schemeClr val="tx1"/>
                  </a:solidFill>
                </a:endParaRPr>
              </a:p>
            </p:txBody>
          </p:sp>
        </mc:Choice>
        <mc:Fallback xmlns="">
          <p:sp>
            <p:nvSpPr>
              <p:cNvPr id="64" name="正方形/長方形 63"/>
              <p:cNvSpPr>
                <a:spLocks noRot="1" noChangeAspect="1" noMove="1" noResize="1" noEditPoints="1" noAdjustHandles="1" noChangeArrowheads="1" noChangeShapeType="1" noTextEdit="1"/>
              </p:cNvSpPr>
              <p:nvPr/>
            </p:nvSpPr>
            <p:spPr>
              <a:xfrm>
                <a:off x="11254981" y="2733571"/>
                <a:ext cx="495649" cy="369332"/>
              </a:xfrm>
              <a:prstGeom prst="rect">
                <a:avLst/>
              </a:prstGeom>
              <a:blipFill>
                <a:blip r:embed="rId10"/>
                <a:stretch>
                  <a:fillRect/>
                </a:stretch>
              </a:blipFill>
            </p:spPr>
            <p:txBody>
              <a:bodyPr/>
              <a:lstStyle/>
              <a:p>
                <a:r>
                  <a:rPr lang="ja-JP" altLang="en-US">
                    <a:noFill/>
                  </a:rPr>
                  <a:t> </a:t>
                </a:r>
              </a:p>
            </p:txBody>
          </p:sp>
        </mc:Fallback>
      </mc:AlternateContent>
      <p:cxnSp>
        <p:nvCxnSpPr>
          <p:cNvPr id="65" name="直線矢印コネクタ 64"/>
          <p:cNvCxnSpPr>
            <a:stCxn id="57" idx="3"/>
            <a:endCxn id="52" idx="2"/>
          </p:cNvCxnSpPr>
          <p:nvPr/>
        </p:nvCxnSpPr>
        <p:spPr>
          <a:xfrm flipV="1">
            <a:off x="9380701" y="3404731"/>
            <a:ext cx="1744980" cy="1445241"/>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66" name="直線矢印コネクタ 65"/>
          <p:cNvCxnSpPr>
            <a:stCxn id="47" idx="6"/>
            <a:endCxn id="57" idx="1"/>
          </p:cNvCxnSpPr>
          <p:nvPr/>
        </p:nvCxnSpPr>
        <p:spPr>
          <a:xfrm>
            <a:off x="8191981" y="4473802"/>
            <a:ext cx="922020" cy="3761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7" name="正方形/長方形 66"/>
          <p:cNvSpPr/>
          <p:nvPr/>
        </p:nvSpPr>
        <p:spPr>
          <a:xfrm>
            <a:off x="9113692" y="5623000"/>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8" name="直線矢印コネクタ 67"/>
          <p:cNvCxnSpPr>
            <a:stCxn id="47" idx="5"/>
            <a:endCxn id="67" idx="1"/>
          </p:cNvCxnSpPr>
          <p:nvPr/>
        </p:nvCxnSpPr>
        <p:spPr>
          <a:xfrm>
            <a:off x="8098243" y="4700104"/>
            <a:ext cx="1015449" cy="1056246"/>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69" name="直線矢印コネクタ 68"/>
          <p:cNvCxnSpPr>
            <a:stCxn id="67" idx="3"/>
            <a:endCxn id="52" idx="2"/>
          </p:cNvCxnSpPr>
          <p:nvPr/>
        </p:nvCxnSpPr>
        <p:spPr>
          <a:xfrm flipV="1">
            <a:off x="9380392" y="3404731"/>
            <a:ext cx="1745289" cy="2351619"/>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0" name="テキスト ボックス 69"/>
              <p:cNvSpPr txBox="1"/>
              <p:nvPr/>
            </p:nvSpPr>
            <p:spPr>
              <a:xfrm>
                <a:off x="7681749" y="5293656"/>
                <a:ext cx="2117125" cy="307777"/>
              </a:xfrm>
              <a:prstGeom prst="rect">
                <a:avLst/>
              </a:prstGeom>
              <a:noFill/>
            </p:spPr>
            <p:txBody>
              <a:bodyPr wrap="square" rtlCol="0">
                <a:spAutoFit/>
              </a:bodyPr>
              <a:lstStyle/>
              <a:p>
                <a:r>
                  <a:rPr kumimoji="1" lang="en-US" altLang="ja-JP" sz="1400" dirty="0" smtClean="0"/>
                  <a:t>Banned by </a:t>
                </a:r>
                <a14:m>
                  <m:oMath xmlns:m="http://schemas.openxmlformats.org/officeDocument/2006/math">
                    <m:sSub>
                      <m:sSubPr>
                        <m:ctrlPr>
                          <a:rPr lang="en-US" altLang="ja-JP" sz="1400" i="1" dirty="0" smtClean="0">
                            <a:solidFill>
                              <a:schemeClr val="tx1"/>
                            </a:solidFill>
                            <a:latin typeface="Cambria Math" panose="02040503050406030204" pitchFamily="18" charset="0"/>
                          </a:rPr>
                        </m:ctrlPr>
                      </m:sSubPr>
                      <m:e>
                        <m:r>
                          <m:rPr>
                            <m:sty m:val="p"/>
                          </m:rPr>
                          <a:rPr lang="en-US" altLang="ja-JP" sz="1400" i="1" dirty="0">
                            <a:solidFill>
                              <a:schemeClr val="tx1"/>
                            </a:solidFill>
                            <a:latin typeface="Cambria Math" panose="02040503050406030204" pitchFamily="18" charset="0"/>
                          </a:rPr>
                          <m:t>π</m:t>
                        </m:r>
                      </m:e>
                      <m:sub>
                        <m:r>
                          <a:rPr lang="en-US" altLang="ja-JP" sz="1400" i="1" dirty="0">
                            <a:solidFill>
                              <a:schemeClr val="tx1"/>
                            </a:solidFill>
                            <a:latin typeface="Cambria Math" panose="02040503050406030204" pitchFamily="18" charset="0"/>
                          </a:rPr>
                          <m:t>𝑖</m:t>
                        </m:r>
                      </m:sub>
                    </m:sSub>
                  </m:oMath>
                </a14:m>
                <a:endParaRPr kumimoji="1" lang="ja-JP" altLang="en-US" sz="14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7681749" y="5293656"/>
                <a:ext cx="2117125" cy="307777"/>
              </a:xfrm>
              <a:prstGeom prst="rect">
                <a:avLst/>
              </a:prstGeom>
              <a:blipFill>
                <a:blip r:embed="rId11"/>
                <a:stretch>
                  <a:fillRect l="-865" t="-196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正方形/長方形 70"/>
              <p:cNvSpPr/>
              <p:nvPr/>
            </p:nvSpPr>
            <p:spPr>
              <a:xfrm>
                <a:off x="8444694" y="4087281"/>
                <a:ext cx="1440779" cy="369332"/>
              </a:xfrm>
              <a:prstGeom prst="rect">
                <a:avLst/>
              </a:prstGeom>
            </p:spPr>
            <p:txBody>
              <a:bodyPr wrap="none">
                <a:spAutoFit/>
              </a:bodyPr>
              <a:lstStyle/>
              <a:p>
                <a14:m>
                  <m:oMath xmlns:m="http://schemas.openxmlformats.org/officeDocument/2006/math">
                    <m:sSubSup>
                      <m:sSubSupPr>
                        <m:ctrlPr>
                          <a:rPr lang="en-US" altLang="ja-JP" sz="1400" i="1" dirty="0" smtClean="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r>
                      <a:rPr lang="en-US" altLang="ja-JP" sz="1400" i="1" dirty="0" smtClean="0">
                        <a:solidFill>
                          <a:srgbClr val="ED7D31"/>
                        </a:solidFill>
                        <a:latin typeface="Cambria Math" panose="02040503050406030204" pitchFamily="18" charset="0"/>
                        <a:ea typeface="Cambria Math" panose="02040503050406030204" pitchFamily="18" charset="0"/>
                      </a:rPr>
                      <m:t>∈</m:t>
                    </m:r>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𝐹</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sSub>
                      <m:sSubPr>
                        <m:ctrlPr>
                          <a:rPr lang="en-US" altLang="ja-JP" sz="1400" i="1" dirty="0">
                            <a:solidFill>
                              <a:srgbClr val="ED7D31"/>
                            </a:solidFill>
                            <a:latin typeface="Cambria Math" panose="02040503050406030204" pitchFamily="18" charset="0"/>
                          </a:rPr>
                        </m:ctrlPr>
                      </m:sSubPr>
                      <m:e>
                        <m:r>
                          <a:rPr lang="en-US" altLang="ja-JP" sz="1400" i="1" dirty="0">
                            <a:solidFill>
                              <a:srgbClr val="ED7D31"/>
                            </a:solidFill>
                            <a:latin typeface="Cambria Math" panose="02040503050406030204" pitchFamily="18" charset="0"/>
                          </a:rPr>
                          <m:t>𝑠</m:t>
                        </m:r>
                      </m:e>
                      <m:sub>
                        <m:r>
                          <a:rPr lang="en-US" altLang="ja-JP" sz="1400" i="1" dirty="0">
                            <a:solidFill>
                              <a:srgbClr val="ED7D31"/>
                            </a:solidFill>
                            <a:latin typeface="Cambria Math" panose="02040503050406030204" pitchFamily="18" charset="0"/>
                          </a:rPr>
                          <m:t>𝑖</m:t>
                        </m:r>
                      </m:sub>
                    </m:sSub>
                    <m:r>
                      <a:rPr lang="en-US" altLang="ja-JP" sz="1400" i="1" dirty="0">
                        <a:solidFill>
                          <a:srgbClr val="ED7D31"/>
                        </a:solidFill>
                        <a:latin typeface="Cambria Math" panose="02040503050406030204" pitchFamily="18" charset="0"/>
                      </a:rPr>
                      <m:t>)</m:t>
                    </m:r>
                  </m:oMath>
                </a14:m>
                <a:r>
                  <a:rPr lang="ja-JP" altLang="en-US" dirty="0">
                    <a:solidFill>
                      <a:srgbClr val="ED7D31"/>
                    </a:solidFill>
                  </a:rPr>
                  <a:t>∩</a:t>
                </a:r>
                <a14:m>
                  <m:oMath xmlns:m="http://schemas.openxmlformats.org/officeDocument/2006/math">
                    <m:sSubSup>
                      <m:sSubSupPr>
                        <m:ctrlPr>
                          <a:rPr lang="en-US" altLang="ja-JP" sz="1400" i="1" dirty="0">
                            <a:solidFill>
                              <a:srgbClr val="ED7D31"/>
                            </a:solidFill>
                            <a:latin typeface="Cambria Math" panose="02040503050406030204" pitchFamily="18" charset="0"/>
                          </a:rPr>
                        </m:ctrlPr>
                      </m:sSubSupPr>
                      <m:e>
                        <m:r>
                          <m:rPr>
                            <m:sty m:val="p"/>
                          </m:rPr>
                          <a:rPr lang="en-US" altLang="ja-JP" sz="1400" i="1" dirty="0">
                            <a:solidFill>
                              <a:srgbClr val="ED7D31"/>
                            </a:solidFill>
                            <a:latin typeface="Cambria Math" panose="02040503050406030204" pitchFamily="18" charset="0"/>
                          </a:rPr>
                          <m:t>Σ</m:t>
                        </m:r>
                      </m:e>
                      <m:sub>
                        <m:r>
                          <a:rPr lang="en-US" altLang="ja-JP" sz="1400" i="1" dirty="0">
                            <a:solidFill>
                              <a:srgbClr val="ED7D31"/>
                            </a:solidFill>
                            <a:latin typeface="Cambria Math" panose="02040503050406030204" pitchFamily="18" charset="0"/>
                          </a:rPr>
                          <m:t>𝑖</m:t>
                        </m:r>
                      </m:sub>
                      <m:sup>
                        <m:r>
                          <a:rPr lang="en-US" altLang="ja-JP" sz="1400" i="1" dirty="0">
                            <a:solidFill>
                              <a:srgbClr val="ED7D31"/>
                            </a:solidFill>
                            <a:latin typeface="Cambria Math" panose="02040503050406030204" pitchFamily="18" charset="0"/>
                          </a:rPr>
                          <m:t>𝑜</m:t>
                        </m:r>
                      </m:sup>
                    </m:sSubSup>
                  </m:oMath>
                </a14:m>
                <a:endParaRPr lang="ja-JP" altLang="en-US" sz="1400" dirty="0">
                  <a:solidFill>
                    <a:srgbClr val="ED7D31"/>
                  </a:solidFill>
                </a:endParaRPr>
              </a:p>
            </p:txBody>
          </p:sp>
        </mc:Choice>
        <mc:Fallback xmlns="">
          <p:sp>
            <p:nvSpPr>
              <p:cNvPr id="71" name="正方形/長方形 70"/>
              <p:cNvSpPr>
                <a:spLocks noRot="1" noChangeAspect="1" noMove="1" noResize="1" noEditPoints="1" noAdjustHandles="1" noChangeArrowheads="1" noChangeShapeType="1" noTextEdit="1"/>
              </p:cNvSpPr>
              <p:nvPr/>
            </p:nvSpPr>
            <p:spPr>
              <a:xfrm>
                <a:off x="8444694" y="4087281"/>
                <a:ext cx="1440779" cy="369332"/>
              </a:xfrm>
              <a:prstGeom prst="rect">
                <a:avLst/>
              </a:prstGeom>
              <a:blipFill>
                <a:blip r:embed="rId12"/>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正方形/長方形 71"/>
              <p:cNvSpPr/>
              <p:nvPr/>
            </p:nvSpPr>
            <p:spPr>
              <a:xfrm>
                <a:off x="7642247" y="5615878"/>
                <a:ext cx="1409938" cy="3170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400" i="1" dirty="0" smtClean="0">
                              <a:solidFill>
                                <a:schemeClr val="tx1"/>
                              </a:solidFill>
                              <a:latin typeface="Cambria Math" panose="02040503050406030204" pitchFamily="18" charset="0"/>
                            </a:rPr>
                          </m:ctrlPr>
                        </m:sSubSupPr>
                        <m:e>
                          <m:r>
                            <m:rPr>
                              <m:sty m:val="p"/>
                            </m:rPr>
                            <a:rPr lang="en-US" altLang="ja-JP" sz="1400" i="1" dirty="0">
                              <a:solidFill>
                                <a:schemeClr val="tx1"/>
                              </a:solidFill>
                              <a:latin typeface="Cambria Math" panose="02040503050406030204" pitchFamily="18" charset="0"/>
                            </a:rPr>
                            <m:t>σ</m:t>
                          </m:r>
                        </m:e>
                        <m:sub>
                          <m:r>
                            <a:rPr lang="en-US" altLang="ja-JP" sz="1400" i="1" dirty="0">
                              <a:solidFill>
                                <a:schemeClr val="tx1"/>
                              </a:solidFill>
                              <a:latin typeface="Cambria Math" panose="02040503050406030204" pitchFamily="18" charset="0"/>
                            </a:rPr>
                            <m:t>𝑖</m:t>
                          </m:r>
                        </m:sub>
                        <m:sup>
                          <m:r>
                            <a:rPr lang="en-US" altLang="ja-JP" sz="1400" i="1" dirty="0">
                              <a:solidFill>
                                <a:schemeClr val="tx1"/>
                              </a:solidFill>
                              <a:latin typeface="Cambria Math" panose="02040503050406030204" pitchFamily="18" charset="0"/>
                            </a:rPr>
                            <m:t>𝑜</m:t>
                          </m:r>
                        </m:sup>
                      </m:sSubSup>
                      <m:r>
                        <m:rPr>
                          <m:nor/>
                        </m:rPr>
                        <a:rPr lang="ja-JP" altLang="en-US" sz="1400">
                          <a:solidFill>
                            <a:schemeClr val="tx1"/>
                          </a:solidFill>
                        </a:rPr>
                        <m:t>∉</m:t>
                      </m:r>
                      <m:sSub>
                        <m:sSubPr>
                          <m:ctrlPr>
                            <a:rPr lang="en-US" altLang="ja-JP" sz="1400" i="1" dirty="0">
                              <a:solidFill>
                                <a:schemeClr val="tx1"/>
                              </a:solidFill>
                              <a:latin typeface="Cambria Math" panose="02040503050406030204" pitchFamily="18" charset="0"/>
                            </a:rPr>
                          </m:ctrlPr>
                        </m:sSubPr>
                        <m:e>
                          <m:r>
                            <a:rPr lang="en-US" altLang="ja-JP" sz="1400" i="1" dirty="0">
                              <a:solidFill>
                                <a:schemeClr val="tx1"/>
                              </a:solidFill>
                              <a:latin typeface="Cambria Math" panose="02040503050406030204" pitchFamily="18" charset="0"/>
                            </a:rPr>
                            <m:t>𝐹</m:t>
                          </m:r>
                        </m:e>
                        <m:sub>
                          <m:r>
                            <a:rPr lang="en-US" altLang="ja-JP" sz="1400" i="1" dirty="0">
                              <a:solidFill>
                                <a:schemeClr val="tx1"/>
                              </a:solidFill>
                              <a:latin typeface="Cambria Math" panose="02040503050406030204" pitchFamily="18" charset="0"/>
                            </a:rPr>
                            <m:t>𝑖</m:t>
                          </m:r>
                        </m:sub>
                      </m:sSub>
                      <m:r>
                        <a:rPr lang="en-US" altLang="ja-JP" sz="1400" i="1" dirty="0">
                          <a:solidFill>
                            <a:schemeClr val="tx1"/>
                          </a:solidFill>
                          <a:latin typeface="Cambria Math" panose="02040503050406030204" pitchFamily="18" charset="0"/>
                        </a:rPr>
                        <m:t>(</m:t>
                      </m:r>
                      <m:sSub>
                        <m:sSubPr>
                          <m:ctrlPr>
                            <a:rPr lang="en-US" altLang="ja-JP" sz="1400" i="1" dirty="0">
                              <a:solidFill>
                                <a:schemeClr val="tx1"/>
                              </a:solidFill>
                              <a:latin typeface="Cambria Math" panose="02040503050406030204" pitchFamily="18" charset="0"/>
                            </a:rPr>
                          </m:ctrlPr>
                        </m:sSubPr>
                        <m:e>
                          <m:r>
                            <a:rPr lang="en-US" altLang="ja-JP" sz="1400" i="1" dirty="0">
                              <a:solidFill>
                                <a:schemeClr val="tx1"/>
                              </a:solidFill>
                              <a:latin typeface="Cambria Math" panose="02040503050406030204" pitchFamily="18" charset="0"/>
                            </a:rPr>
                            <m:t>𝑠</m:t>
                          </m:r>
                        </m:e>
                        <m:sub>
                          <m:r>
                            <a:rPr lang="en-US" altLang="ja-JP" sz="1400" i="1" dirty="0">
                              <a:solidFill>
                                <a:schemeClr val="tx1"/>
                              </a:solidFill>
                              <a:latin typeface="Cambria Math" panose="02040503050406030204" pitchFamily="18" charset="0"/>
                            </a:rPr>
                            <m:t>𝑖</m:t>
                          </m:r>
                        </m:sub>
                      </m:sSub>
                      <m:r>
                        <a:rPr lang="en-US" altLang="ja-JP" sz="1400" i="1" dirty="0">
                          <a:solidFill>
                            <a:schemeClr val="tx1"/>
                          </a:solidFill>
                          <a:latin typeface="Cambria Math" panose="02040503050406030204" pitchFamily="18" charset="0"/>
                        </a:rPr>
                        <m:t>)</m:t>
                      </m:r>
                      <m:r>
                        <m:rPr>
                          <m:nor/>
                        </m:rPr>
                        <a:rPr lang="ja-JP" altLang="en-US" sz="1400" dirty="0" smtClean="0">
                          <a:solidFill>
                            <a:schemeClr val="tx1"/>
                          </a:solidFill>
                        </a:rPr>
                        <m:t>∩</m:t>
                      </m:r>
                      <m:sSubSup>
                        <m:sSubSupPr>
                          <m:ctrlPr>
                            <a:rPr lang="en-US" altLang="ja-JP" sz="1400" i="1" dirty="0">
                              <a:solidFill>
                                <a:schemeClr val="tx1"/>
                              </a:solidFill>
                              <a:latin typeface="Cambria Math" panose="02040503050406030204" pitchFamily="18" charset="0"/>
                            </a:rPr>
                          </m:ctrlPr>
                        </m:sSubSupPr>
                        <m:e>
                          <m:r>
                            <m:rPr>
                              <m:sty m:val="p"/>
                            </m:rPr>
                            <a:rPr lang="en-US" altLang="ja-JP" sz="1400" i="1" dirty="0">
                              <a:solidFill>
                                <a:schemeClr val="tx1"/>
                              </a:solidFill>
                              <a:latin typeface="Cambria Math" panose="02040503050406030204" pitchFamily="18" charset="0"/>
                            </a:rPr>
                            <m:t>Σ</m:t>
                          </m:r>
                        </m:e>
                        <m:sub>
                          <m:r>
                            <a:rPr lang="en-US" altLang="ja-JP" sz="1400" i="1" dirty="0">
                              <a:solidFill>
                                <a:schemeClr val="tx1"/>
                              </a:solidFill>
                              <a:latin typeface="Cambria Math" panose="02040503050406030204" pitchFamily="18" charset="0"/>
                            </a:rPr>
                            <m:t>𝑖</m:t>
                          </m:r>
                        </m:sub>
                        <m:sup>
                          <m:r>
                            <a:rPr lang="en-US" altLang="ja-JP" sz="1400" i="1" dirty="0">
                              <a:solidFill>
                                <a:schemeClr val="tx1"/>
                              </a:solidFill>
                              <a:latin typeface="Cambria Math" panose="02040503050406030204" pitchFamily="18" charset="0"/>
                            </a:rPr>
                            <m:t>𝑜</m:t>
                          </m:r>
                        </m:sup>
                      </m:sSubSup>
                    </m:oMath>
                  </m:oMathPara>
                </a14:m>
                <a:endParaRPr lang="ja-JP" altLang="en-US" sz="1400" dirty="0">
                  <a:solidFill>
                    <a:schemeClr val="tx1"/>
                  </a:solidFill>
                </a:endParaRPr>
              </a:p>
            </p:txBody>
          </p:sp>
        </mc:Choice>
        <mc:Fallback xmlns="">
          <p:sp>
            <p:nvSpPr>
              <p:cNvPr id="72" name="正方形/長方形 71"/>
              <p:cNvSpPr>
                <a:spLocks noRot="1" noChangeAspect="1" noMove="1" noResize="1" noEditPoints="1" noAdjustHandles="1" noChangeArrowheads="1" noChangeShapeType="1" noTextEdit="1"/>
              </p:cNvSpPr>
              <p:nvPr/>
            </p:nvSpPr>
            <p:spPr>
              <a:xfrm>
                <a:off x="7642247" y="5615878"/>
                <a:ext cx="1409938" cy="317074"/>
              </a:xfrm>
              <a:prstGeom prst="rect">
                <a:avLst/>
              </a:prstGeom>
              <a:blipFill>
                <a:blip r:embed="rId13"/>
                <a:stretch>
                  <a:fillRect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正方形/長方形 73"/>
              <p:cNvSpPr/>
              <p:nvPr/>
            </p:nvSpPr>
            <p:spPr>
              <a:xfrm>
                <a:off x="8057247" y="2759733"/>
                <a:ext cx="1145506" cy="370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solidFill>
                                <a:srgbClr val="ED7D31"/>
                              </a:solidFill>
                              <a:latin typeface="Cambria Math" panose="02040503050406030204" pitchFamily="18" charset="0"/>
                            </a:rPr>
                          </m:ctrlPr>
                        </m:sSubPr>
                        <m:e>
                          <m:r>
                            <a:rPr lang="en-US" altLang="ja-JP" i="1" dirty="0">
                              <a:solidFill>
                                <a:srgbClr val="ED7D31"/>
                              </a:solidFill>
                              <a:latin typeface="Cambria Math" panose="02040503050406030204" pitchFamily="18" charset="0"/>
                            </a:rPr>
                            <m:t>𝜂</m:t>
                          </m:r>
                        </m:e>
                        <m:sub>
                          <m:r>
                            <a:rPr lang="en-US" altLang="ja-JP" i="1" dirty="0">
                              <a:solidFill>
                                <a:srgbClr val="ED7D31"/>
                              </a:solidFill>
                              <a:latin typeface="Cambria Math" panose="02040503050406030204" pitchFamily="18" charset="0"/>
                            </a:rPr>
                            <m:t>𝑖</m:t>
                          </m:r>
                        </m:sub>
                      </m:sSub>
                      <m:d>
                        <m:dPr>
                          <m:ctrlPr>
                            <a:rPr lang="en-US" altLang="ja-JP" i="1" dirty="0">
                              <a:solidFill>
                                <a:srgbClr val="ED7D31"/>
                              </a:solidFill>
                              <a:latin typeface="Cambria Math" panose="02040503050406030204" pitchFamily="18" charset="0"/>
                            </a:rPr>
                          </m:ctrlPr>
                        </m:dPr>
                        <m:e>
                          <m:sSub>
                            <m:sSubPr>
                              <m:ctrlPr>
                                <a:rPr lang="en-US" altLang="ja-JP" i="1" dirty="0">
                                  <a:solidFill>
                                    <a:srgbClr val="ED7D31"/>
                                  </a:solidFill>
                                  <a:latin typeface="Cambria Math" panose="02040503050406030204" pitchFamily="18" charset="0"/>
                                </a:rPr>
                              </m:ctrlPr>
                            </m:sSubPr>
                            <m:e>
                              <m:r>
                                <a:rPr lang="en-US" altLang="ja-JP" i="1" dirty="0">
                                  <a:solidFill>
                                    <a:srgbClr val="ED7D31"/>
                                  </a:solidFill>
                                  <a:latin typeface="Cambria Math" panose="02040503050406030204" pitchFamily="18" charset="0"/>
                                </a:rPr>
                                <m:t>𝑠</m:t>
                              </m:r>
                            </m:e>
                            <m:sub>
                              <m:r>
                                <a:rPr lang="en-US" altLang="ja-JP" i="1" dirty="0">
                                  <a:solidFill>
                                    <a:srgbClr val="ED7D31"/>
                                  </a:solidFill>
                                  <a:latin typeface="Cambria Math" panose="02040503050406030204" pitchFamily="18" charset="0"/>
                                </a:rPr>
                                <m:t>𝑖</m:t>
                              </m:r>
                            </m:sub>
                          </m:sSub>
                          <m:r>
                            <a:rPr lang="en-US" altLang="ja-JP" i="1" dirty="0">
                              <a:solidFill>
                                <a:srgbClr val="ED7D31"/>
                              </a:solidFill>
                              <a:latin typeface="Cambria Math" panose="02040503050406030204" pitchFamily="18" charset="0"/>
                            </a:rPr>
                            <m:t>,</m:t>
                          </m:r>
                          <m:sSubSup>
                            <m:sSubSupPr>
                              <m:ctrlPr>
                                <a:rPr lang="en-US" altLang="ja-JP" i="1" dirty="0">
                                  <a:solidFill>
                                    <a:srgbClr val="ED7D31"/>
                                  </a:solidFill>
                                  <a:latin typeface="Cambria Math" panose="02040503050406030204" pitchFamily="18" charset="0"/>
                                </a:rPr>
                              </m:ctrlPr>
                            </m:sSubSupPr>
                            <m:e>
                              <m:r>
                                <m:rPr>
                                  <m:sty m:val="p"/>
                                </m:rPr>
                                <a:rPr lang="en-US" altLang="ja-JP" i="1" dirty="0">
                                  <a:solidFill>
                                    <a:srgbClr val="ED7D31"/>
                                  </a:solidFill>
                                  <a:latin typeface="Cambria Math" panose="02040503050406030204" pitchFamily="18" charset="0"/>
                                </a:rPr>
                                <m:t>σ</m:t>
                              </m:r>
                            </m:e>
                            <m:sub>
                              <m:r>
                                <a:rPr lang="en-US" altLang="ja-JP" i="1" dirty="0">
                                  <a:solidFill>
                                    <a:srgbClr val="ED7D31"/>
                                  </a:solidFill>
                                  <a:latin typeface="Cambria Math" panose="02040503050406030204" pitchFamily="18" charset="0"/>
                                </a:rPr>
                                <m:t>𝑖</m:t>
                              </m:r>
                            </m:sub>
                            <m:sup>
                              <m:r>
                                <a:rPr lang="en-US" altLang="ja-JP" i="1" dirty="0">
                                  <a:solidFill>
                                    <a:srgbClr val="ED7D31"/>
                                  </a:solidFill>
                                  <a:latin typeface="Cambria Math" panose="02040503050406030204" pitchFamily="18" charset="0"/>
                                </a:rPr>
                                <m:t>𝑜</m:t>
                              </m:r>
                            </m:sup>
                          </m:sSubSup>
                        </m:e>
                      </m:d>
                    </m:oMath>
                  </m:oMathPara>
                </a14:m>
                <a:endParaRPr lang="ja-JP" altLang="en-US" dirty="0">
                  <a:solidFill>
                    <a:srgbClr val="ED7D31"/>
                  </a:solidFill>
                </a:endParaRPr>
              </a:p>
            </p:txBody>
          </p:sp>
        </mc:Choice>
        <mc:Fallback xmlns="">
          <p:sp>
            <p:nvSpPr>
              <p:cNvPr id="74" name="正方形/長方形 73"/>
              <p:cNvSpPr>
                <a:spLocks noRot="1" noChangeAspect="1" noMove="1" noResize="1" noEditPoints="1" noAdjustHandles="1" noChangeArrowheads="1" noChangeShapeType="1" noTextEdit="1"/>
              </p:cNvSpPr>
              <p:nvPr/>
            </p:nvSpPr>
            <p:spPr>
              <a:xfrm>
                <a:off x="8057247" y="2759733"/>
                <a:ext cx="1145506" cy="370358"/>
              </a:xfrm>
              <a:prstGeom prst="rect">
                <a:avLst/>
              </a:prstGeom>
              <a:blipFill>
                <a:blip r:embed="rId14"/>
                <a:stretch>
                  <a:fillRect b="-6667"/>
                </a:stretch>
              </a:blipFill>
            </p:spPr>
            <p:txBody>
              <a:bodyPr/>
              <a:lstStyle/>
              <a:p>
                <a:r>
                  <a:rPr lang="ja-JP" altLang="en-US">
                    <a:noFill/>
                  </a:rPr>
                  <a:t> </a:t>
                </a:r>
              </a:p>
            </p:txBody>
          </p:sp>
        </mc:Fallback>
      </mc:AlternateContent>
      <p:sp>
        <p:nvSpPr>
          <p:cNvPr id="77" name="禁止 76"/>
          <p:cNvSpPr/>
          <p:nvPr/>
        </p:nvSpPr>
        <p:spPr>
          <a:xfrm>
            <a:off x="8191672" y="4834632"/>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ドーナツ 77"/>
          <p:cNvSpPr/>
          <p:nvPr/>
        </p:nvSpPr>
        <p:spPr>
          <a:xfrm>
            <a:off x="8467118" y="4498249"/>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ドーナツ 78"/>
          <p:cNvSpPr/>
          <p:nvPr/>
        </p:nvSpPr>
        <p:spPr>
          <a:xfrm>
            <a:off x="8399763" y="3685088"/>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0" name="テキスト ボックス 79"/>
              <p:cNvSpPr txBox="1"/>
              <p:nvPr/>
            </p:nvSpPr>
            <p:spPr>
              <a:xfrm>
                <a:off x="7431019" y="3066115"/>
                <a:ext cx="1082576" cy="38375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a:solidFill>
                                <a:srgbClr val="0070C0"/>
                              </a:solidFill>
                              <a:latin typeface="Cambria Math" panose="02040503050406030204" pitchFamily="18" charset="0"/>
                            </a:rPr>
                          </m:ctrlPr>
                        </m:sSubSupPr>
                        <m:e>
                          <m:r>
                            <a:rPr lang="en-US" altLang="ja-JP" i="1" dirty="0">
                              <a:solidFill>
                                <a:srgbClr val="0070C0"/>
                              </a:solidFill>
                              <a:latin typeface="Cambria Math" panose="02040503050406030204" pitchFamily="18" charset="0"/>
                            </a:rPr>
                            <m:t>𝑅</m:t>
                          </m:r>
                        </m:e>
                        <m:sub>
                          <m:r>
                            <a:rPr lang="en-US" altLang="ja-JP" i="1" dirty="0">
                              <a:solidFill>
                                <a:srgbClr val="0070C0"/>
                              </a:solidFill>
                              <a:latin typeface="Cambria Math" panose="02040503050406030204" pitchFamily="18" charset="0"/>
                            </a:rPr>
                            <m:t>𝑖</m:t>
                          </m:r>
                        </m:sub>
                        <m:sup>
                          <m:r>
                            <a:rPr lang="en-US" altLang="ja-JP" i="1" dirty="0">
                              <a:solidFill>
                                <a:srgbClr val="0070C0"/>
                              </a:solidFill>
                              <a:latin typeface="Cambria Math" panose="02040503050406030204" pitchFamily="18" charset="0"/>
                            </a:rPr>
                            <m:t>1</m:t>
                          </m:r>
                        </m:sup>
                      </m:sSubSup>
                      <m:d>
                        <m:dPr>
                          <m:ctrlPr>
                            <a:rPr lang="en-US" altLang="ja-JP" i="1" dirty="0">
                              <a:solidFill>
                                <a:srgbClr val="0070C0"/>
                              </a:solidFill>
                              <a:latin typeface="Cambria Math" panose="02040503050406030204" pitchFamily="18" charset="0"/>
                            </a:rPr>
                          </m:ctrlPr>
                        </m:dPr>
                        <m:e>
                          <m:sSub>
                            <m:sSubPr>
                              <m:ctrlPr>
                                <a:rPr lang="en-US" altLang="ja-JP" i="1" dirty="0">
                                  <a:solidFill>
                                    <a:srgbClr val="0070C0"/>
                                  </a:solidFill>
                                  <a:latin typeface="Cambria Math" panose="02040503050406030204" pitchFamily="18" charset="0"/>
                                </a:rPr>
                              </m:ctrlPr>
                            </m:sSubPr>
                            <m:e>
                              <m:r>
                                <a:rPr lang="en-US" altLang="ja-JP" i="1" dirty="0">
                                  <a:solidFill>
                                    <a:srgbClr val="0070C0"/>
                                  </a:solidFill>
                                  <a:latin typeface="Cambria Math" panose="02040503050406030204" pitchFamily="18" charset="0"/>
                                </a:rPr>
                                <m:t>𝑠</m:t>
                              </m:r>
                            </m:e>
                            <m:sub>
                              <m:r>
                                <a:rPr lang="en-US" altLang="ja-JP" i="1" dirty="0">
                                  <a:solidFill>
                                    <a:srgbClr val="0070C0"/>
                                  </a:solidFill>
                                  <a:latin typeface="Cambria Math" panose="02040503050406030204" pitchFamily="18" charset="0"/>
                                </a:rPr>
                                <m:t>𝑖</m:t>
                              </m:r>
                            </m:sub>
                          </m:sSub>
                          <m:r>
                            <a:rPr lang="en-US" altLang="ja-JP" i="1" dirty="0">
                              <a:solidFill>
                                <a:srgbClr val="0070C0"/>
                              </a:solidFill>
                              <a:latin typeface="Cambria Math" panose="02040503050406030204" pitchFamily="18" charset="0"/>
                            </a:rPr>
                            <m:t>,</m:t>
                          </m:r>
                          <m:sSub>
                            <m:sSubPr>
                              <m:ctrlPr>
                                <a:rPr lang="en-US" altLang="ja-JP" i="1" dirty="0">
                                  <a:solidFill>
                                    <a:srgbClr val="0070C0"/>
                                  </a:solidFill>
                                  <a:latin typeface="Cambria Math" panose="02040503050406030204" pitchFamily="18" charset="0"/>
                                </a:rPr>
                              </m:ctrlPr>
                            </m:sSubPr>
                            <m:e>
                              <m:r>
                                <m:rPr>
                                  <m:sty m:val="p"/>
                                </m:rPr>
                                <a:rPr lang="en-US" altLang="ja-JP" i="1" dirty="0">
                                  <a:solidFill>
                                    <a:srgbClr val="0070C0"/>
                                  </a:solidFill>
                                  <a:latin typeface="Cambria Math" panose="02040503050406030204" pitchFamily="18" charset="0"/>
                                </a:rPr>
                                <m:t>π</m:t>
                              </m:r>
                            </m:e>
                            <m:sub>
                              <m:r>
                                <a:rPr lang="en-US" altLang="ja-JP" i="1" dirty="0">
                                  <a:solidFill>
                                    <a:srgbClr val="0070C0"/>
                                  </a:solidFill>
                                  <a:latin typeface="Cambria Math" panose="02040503050406030204" pitchFamily="18" charset="0"/>
                                </a:rPr>
                                <m:t>𝑖</m:t>
                              </m:r>
                            </m:sub>
                          </m:sSub>
                          <m:r>
                            <a:rPr lang="en-US" altLang="ja-JP" i="1" dirty="0">
                              <a:solidFill>
                                <a:srgbClr val="0070C0"/>
                              </a:solidFill>
                              <a:latin typeface="Cambria Math" panose="02040503050406030204" pitchFamily="18" charset="0"/>
                            </a:rPr>
                            <m:t> </m:t>
                          </m:r>
                        </m:e>
                      </m:d>
                    </m:oMath>
                  </m:oMathPara>
                </a14:m>
                <a:endParaRPr kumimoji="1" lang="en-US" altLang="ja-JP" sz="2400" dirty="0" smtClean="0">
                  <a:solidFill>
                    <a:srgbClr val="ED7D31"/>
                  </a:solidFill>
                </a:endParaRPr>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7431019" y="3066115"/>
                <a:ext cx="1082576" cy="383759"/>
              </a:xfrm>
              <a:prstGeom prst="rect">
                <a:avLst/>
              </a:prstGeom>
              <a:blipFill>
                <a:blip r:embed="rId15"/>
                <a:stretch>
                  <a:fillRect l="-5056" b="-3175"/>
                </a:stretch>
              </a:blipFill>
            </p:spPr>
            <p:txBody>
              <a:bodyPr/>
              <a:lstStyle/>
              <a:p>
                <a:r>
                  <a:rPr lang="ja-JP" altLang="en-US">
                    <a:noFill/>
                  </a:rPr>
                  <a:t> </a:t>
                </a:r>
              </a:p>
            </p:txBody>
          </p:sp>
        </mc:Fallback>
      </mc:AlternateContent>
      <p:cxnSp>
        <p:nvCxnSpPr>
          <p:cNvPr id="81" name="直線矢印コネクタ 80"/>
          <p:cNvCxnSpPr>
            <a:stCxn id="80" idx="2"/>
            <a:endCxn id="79" idx="1"/>
          </p:cNvCxnSpPr>
          <p:nvPr/>
        </p:nvCxnSpPr>
        <p:spPr>
          <a:xfrm>
            <a:off x="7972307" y="3449874"/>
            <a:ext cx="483157" cy="290915"/>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89" name="直線矢印コネクタ 88"/>
          <p:cNvCxnSpPr>
            <a:stCxn id="80" idx="2"/>
            <a:endCxn id="78" idx="1"/>
          </p:cNvCxnSpPr>
          <p:nvPr/>
        </p:nvCxnSpPr>
        <p:spPr>
          <a:xfrm>
            <a:off x="7972307" y="3449874"/>
            <a:ext cx="550512" cy="1104076"/>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90" name="直線矢印コネクタ 89"/>
          <p:cNvCxnSpPr>
            <a:stCxn id="80" idx="2"/>
            <a:endCxn id="77" idx="0"/>
          </p:cNvCxnSpPr>
          <p:nvPr/>
        </p:nvCxnSpPr>
        <p:spPr>
          <a:xfrm>
            <a:off x="7972307" y="3449874"/>
            <a:ext cx="417625" cy="1384758"/>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p:cNvSpPr txBox="1"/>
              <p:nvPr/>
            </p:nvSpPr>
            <p:spPr>
              <a:xfrm>
                <a:off x="8691663" y="2245393"/>
                <a:ext cx="1805923" cy="3843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dirty="0">
                              <a:solidFill>
                                <a:srgbClr val="7030A0"/>
                              </a:solidFill>
                              <a:latin typeface="Cambria Math" panose="02040503050406030204" pitchFamily="18" charset="0"/>
                            </a:rPr>
                          </m:ctrlPr>
                        </m:sSubSupPr>
                        <m:e>
                          <m:r>
                            <a:rPr lang="en-US" altLang="ja-JP" i="1" dirty="0">
                              <a:solidFill>
                                <a:srgbClr val="7030A0"/>
                              </a:solidFill>
                              <a:latin typeface="Cambria Math" panose="02040503050406030204" pitchFamily="18" charset="0"/>
                            </a:rPr>
                            <m:t>𝑅</m:t>
                          </m:r>
                        </m:e>
                        <m:sub>
                          <m:r>
                            <a:rPr lang="en-US" altLang="ja-JP" i="1" dirty="0">
                              <a:solidFill>
                                <a:srgbClr val="7030A0"/>
                              </a:solidFill>
                              <a:latin typeface="Cambria Math" panose="02040503050406030204" pitchFamily="18" charset="0"/>
                            </a:rPr>
                            <m:t>𝑖</m:t>
                          </m:r>
                        </m:sub>
                        <m:sup>
                          <m:r>
                            <a:rPr lang="en-US" altLang="ja-JP" i="1" dirty="0">
                              <a:solidFill>
                                <a:srgbClr val="7030A0"/>
                              </a:solidFill>
                              <a:latin typeface="Cambria Math" panose="02040503050406030204" pitchFamily="18" charset="0"/>
                            </a:rPr>
                            <m:t>2</m:t>
                          </m:r>
                        </m:sup>
                      </m:sSubSup>
                      <m:d>
                        <m:dPr>
                          <m:ctrlPr>
                            <a:rPr lang="en-US" altLang="ja-JP" i="1" dirty="0">
                              <a:solidFill>
                                <a:srgbClr val="7030A0"/>
                              </a:solidFill>
                              <a:latin typeface="Cambria Math" panose="02040503050406030204" pitchFamily="18" charset="0"/>
                            </a:rPr>
                          </m:ctrlPr>
                        </m:dPr>
                        <m:e>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𝑠</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 </m:t>
                          </m:r>
                          <m:sSubSup>
                            <m:sSubSupPr>
                              <m:ctrlPr>
                                <a:rPr lang="en-US" altLang="ja-JP" i="1" dirty="0">
                                  <a:solidFill>
                                    <a:srgbClr val="7030A0"/>
                                  </a:solidFill>
                                  <a:latin typeface="Cambria Math" panose="02040503050406030204" pitchFamily="18" charset="0"/>
                                </a:rPr>
                              </m:ctrlPr>
                            </m:sSubSupPr>
                            <m:e>
                              <m:r>
                                <m:rPr>
                                  <m:sty m:val="p"/>
                                </m:rPr>
                                <a:rPr lang="en-US" altLang="ja-JP" i="1" dirty="0">
                                  <a:solidFill>
                                    <a:srgbClr val="7030A0"/>
                                  </a:solidFill>
                                  <a:latin typeface="Cambria Math" panose="02040503050406030204" pitchFamily="18" charset="0"/>
                                </a:rPr>
                                <m:t>σ</m:t>
                              </m:r>
                            </m:e>
                            <m:sub>
                              <m:r>
                                <a:rPr lang="en-US" altLang="ja-JP" i="1" dirty="0">
                                  <a:solidFill>
                                    <a:srgbClr val="7030A0"/>
                                  </a:solidFill>
                                  <a:latin typeface="Cambria Math" panose="02040503050406030204" pitchFamily="18" charset="0"/>
                                </a:rPr>
                                <m:t>𝑖</m:t>
                              </m:r>
                            </m:sub>
                            <m:sup>
                              <m:r>
                                <a:rPr lang="en-US" altLang="ja-JP" i="1" dirty="0">
                                  <a:solidFill>
                                    <a:srgbClr val="7030A0"/>
                                  </a:solidFill>
                                  <a:latin typeface="Cambria Math" panose="02040503050406030204" pitchFamily="18" charset="0"/>
                                </a:rPr>
                                <m:t>𝑜</m:t>
                              </m:r>
                            </m:sup>
                          </m:sSubSup>
                          <m:r>
                            <a:rPr lang="en-US" altLang="ja-JP" i="1" dirty="0">
                              <a:solidFill>
                                <a:srgbClr val="7030A0"/>
                              </a:solidFill>
                              <a:latin typeface="Cambria Math" panose="02040503050406030204" pitchFamily="18" charset="0"/>
                            </a:rPr>
                            <m:t>,</m:t>
                          </m:r>
                          <m:sSup>
                            <m:sSupPr>
                              <m:ctrlPr>
                                <a:rPr lang="en-US" altLang="ja-JP" i="1" dirty="0">
                                  <a:solidFill>
                                    <a:srgbClr val="7030A0"/>
                                  </a:solidFill>
                                  <a:latin typeface="Cambria Math" panose="02040503050406030204" pitchFamily="18" charset="0"/>
                                </a:rPr>
                              </m:ctrlPr>
                            </m:sSupPr>
                            <m:e>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𝑠</m:t>
                                  </m:r>
                                </m:e>
                                <m:sub>
                                  <m:r>
                                    <a:rPr lang="en-US" altLang="ja-JP" i="1" dirty="0">
                                      <a:solidFill>
                                        <a:srgbClr val="7030A0"/>
                                      </a:solidFill>
                                      <a:latin typeface="Cambria Math" panose="02040503050406030204" pitchFamily="18" charset="0"/>
                                    </a:rPr>
                                    <m:t>𝑖</m:t>
                                  </m:r>
                                </m:sub>
                              </m:sSub>
                            </m:e>
                            <m:sup>
                              <m:r>
                                <a:rPr lang="en-US" altLang="ja-JP" i="1" dirty="0">
                                  <a:solidFill>
                                    <a:srgbClr val="7030A0"/>
                                  </a:solidFill>
                                  <a:latin typeface="Cambria Math" panose="02040503050406030204" pitchFamily="18" charset="0"/>
                                </a:rPr>
                                <m:t>′</m:t>
                              </m:r>
                            </m:sup>
                          </m:sSup>
                        </m:e>
                      </m:d>
                    </m:oMath>
                  </m:oMathPara>
                </a14:m>
                <a:endParaRPr kumimoji="1" lang="en-US" altLang="ja-JP" sz="2400" dirty="0" smtClean="0">
                  <a:solidFill>
                    <a:srgbClr val="7030A0"/>
                  </a:solidFill>
                </a:endParaRPr>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8691663" y="2245393"/>
                <a:ext cx="1805923" cy="384336"/>
              </a:xfrm>
              <a:prstGeom prst="rect">
                <a:avLst/>
              </a:prstGeom>
              <a:blipFill>
                <a:blip r:embed="rId16"/>
                <a:stretch>
                  <a:fillRect b="-3175"/>
                </a:stretch>
              </a:blipFill>
            </p:spPr>
            <p:txBody>
              <a:bodyPr/>
              <a:lstStyle/>
              <a:p>
                <a:r>
                  <a:rPr lang="ja-JP" altLang="en-US">
                    <a:noFill/>
                  </a:rPr>
                  <a:t> </a:t>
                </a:r>
              </a:p>
            </p:txBody>
          </p:sp>
        </mc:Fallback>
      </mc:AlternateContent>
      <p:cxnSp>
        <p:nvCxnSpPr>
          <p:cNvPr id="37" name="直線矢印コネクタ 36"/>
          <p:cNvCxnSpPr>
            <a:stCxn id="92" idx="2"/>
          </p:cNvCxnSpPr>
          <p:nvPr/>
        </p:nvCxnSpPr>
        <p:spPr>
          <a:xfrm flipH="1">
            <a:off x="9594112" y="2629729"/>
            <a:ext cx="513" cy="539033"/>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3" name="正方形/長方形 122"/>
          <p:cNvSpPr/>
          <p:nvPr/>
        </p:nvSpPr>
        <p:spPr>
          <a:xfrm>
            <a:off x="7356525" y="2175362"/>
            <a:ext cx="4544047" cy="3884429"/>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116" name="下矢印 115"/>
          <p:cNvSpPr/>
          <p:nvPr/>
        </p:nvSpPr>
        <p:spPr>
          <a:xfrm flipV="1">
            <a:off x="11312958" y="1892187"/>
            <a:ext cx="309533" cy="78299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8" name="正方形/長方形 127"/>
              <p:cNvSpPr/>
              <p:nvPr/>
            </p:nvSpPr>
            <p:spPr>
              <a:xfrm>
                <a:off x="11116547" y="1503313"/>
                <a:ext cx="760016" cy="384336"/>
              </a:xfrm>
              <a:prstGeom prst="rect">
                <a:avLst/>
              </a:prstGeom>
            </p:spPr>
            <p:txBody>
              <a:bodyPr wrap="none">
                <a:spAutoFit/>
              </a:bodyPr>
              <a:lstStyle/>
              <a:p>
                <a14:m>
                  <m:oMath xmlns:m="http://schemas.openxmlformats.org/officeDocument/2006/math">
                    <m:sSubSup>
                      <m:sSubSupPr>
                        <m:ctrlPr>
                          <a:rPr lang="en-US" altLang="ja-JP" i="1" dirty="0" smtClean="0">
                            <a:solidFill>
                              <a:srgbClr val="FF0000"/>
                            </a:solidFill>
                            <a:latin typeface="Cambria Math" panose="02040503050406030204" pitchFamily="18" charset="0"/>
                          </a:rPr>
                        </m:ctrlPr>
                      </m:sSubSupPr>
                      <m:e>
                        <m:r>
                          <a:rPr lang="en-US" altLang="ja-JP" i="1" dirty="0">
                            <a:solidFill>
                              <a:srgbClr val="FF0000"/>
                            </a:solidFill>
                            <a:latin typeface="Cambria Math" panose="02040503050406030204" pitchFamily="18" charset="0"/>
                          </a:rPr>
                          <m:t>𝑟</m:t>
                        </m:r>
                      </m:e>
                      <m:sub>
                        <m:r>
                          <a:rPr lang="en-US" altLang="ja-JP" i="1" dirty="0">
                            <a:solidFill>
                              <a:srgbClr val="FF0000"/>
                            </a:solidFill>
                            <a:latin typeface="Cambria Math" panose="02040503050406030204" pitchFamily="18" charset="0"/>
                          </a:rPr>
                          <m:t>𝑖</m:t>
                        </m:r>
                      </m:sub>
                      <m:sup>
                        <m:r>
                          <a:rPr lang="en-US" altLang="ja-JP" i="1" dirty="0">
                            <a:solidFill>
                              <a:srgbClr val="FF0000"/>
                            </a:solidFill>
                            <a:latin typeface="Cambria Math" panose="02040503050406030204" pitchFamily="18" charset="0"/>
                          </a:rPr>
                          <m:t>1</m:t>
                        </m:r>
                      </m:sup>
                    </m:sSubSup>
                  </m:oMath>
                </a14:m>
                <a:r>
                  <a:rPr lang="en-US" altLang="ja-JP" dirty="0" smtClean="0"/>
                  <a:t>,</a:t>
                </a:r>
                <a:r>
                  <a:rPr lang="en-US" altLang="ja-JP" dirty="0">
                    <a:solidFill>
                      <a:srgbClr val="FF0000"/>
                    </a:solidFill>
                  </a:rPr>
                  <a:t> </a:t>
                </a:r>
                <a14:m>
                  <m:oMath xmlns:m="http://schemas.openxmlformats.org/officeDocument/2006/math">
                    <m:sSubSup>
                      <m:sSubSupPr>
                        <m:ctrlPr>
                          <a:rPr lang="en-US" altLang="ja-JP" i="1" dirty="0" smtClean="0">
                            <a:solidFill>
                              <a:srgbClr val="C000B7"/>
                            </a:solidFill>
                            <a:latin typeface="Cambria Math" panose="02040503050406030204" pitchFamily="18" charset="0"/>
                          </a:rPr>
                        </m:ctrlPr>
                      </m:sSubSupPr>
                      <m:e>
                        <m:r>
                          <a:rPr lang="en-US" altLang="ja-JP" i="1" dirty="0">
                            <a:solidFill>
                              <a:srgbClr val="C000B7"/>
                            </a:solidFill>
                            <a:latin typeface="Cambria Math" panose="02040503050406030204" pitchFamily="18" charset="0"/>
                          </a:rPr>
                          <m:t>𝑟</m:t>
                        </m:r>
                      </m:e>
                      <m:sub>
                        <m:r>
                          <a:rPr lang="en-US" altLang="ja-JP" i="1" dirty="0">
                            <a:solidFill>
                              <a:srgbClr val="C000B7"/>
                            </a:solidFill>
                            <a:latin typeface="Cambria Math" panose="02040503050406030204" pitchFamily="18" charset="0"/>
                          </a:rPr>
                          <m:t>𝑖</m:t>
                        </m:r>
                      </m:sub>
                      <m:sup>
                        <m:r>
                          <a:rPr lang="en-US" altLang="ja-JP" i="1" dirty="0">
                            <a:solidFill>
                              <a:srgbClr val="C000B7"/>
                            </a:solidFill>
                            <a:latin typeface="Cambria Math" panose="02040503050406030204" pitchFamily="18" charset="0"/>
                          </a:rPr>
                          <m:t>2</m:t>
                        </m:r>
                      </m:sup>
                    </m:sSubSup>
                  </m:oMath>
                </a14:m>
                <a:endParaRPr lang="ja-JP" altLang="en-US" dirty="0">
                  <a:solidFill>
                    <a:srgbClr val="C000B7"/>
                  </a:solidFill>
                </a:endParaRPr>
              </a:p>
            </p:txBody>
          </p:sp>
        </mc:Choice>
        <mc:Fallback xmlns="">
          <p:sp>
            <p:nvSpPr>
              <p:cNvPr id="128" name="正方形/長方形 127"/>
              <p:cNvSpPr>
                <a:spLocks noRot="1" noChangeAspect="1" noMove="1" noResize="1" noEditPoints="1" noAdjustHandles="1" noChangeArrowheads="1" noChangeShapeType="1" noTextEdit="1"/>
              </p:cNvSpPr>
              <p:nvPr/>
            </p:nvSpPr>
            <p:spPr>
              <a:xfrm>
                <a:off x="11116547" y="1503313"/>
                <a:ext cx="760016" cy="384336"/>
              </a:xfrm>
              <a:prstGeom prst="rect">
                <a:avLst/>
              </a:prstGeom>
              <a:blipFill>
                <a:blip r:embed="rId17"/>
                <a:stretch>
                  <a:fillRect t="-4762" b="-25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p:cNvSpPr txBox="1"/>
              <p:nvPr/>
            </p:nvSpPr>
            <p:spPr>
              <a:xfrm>
                <a:off x="7122556" y="1837582"/>
                <a:ext cx="2117125" cy="369332"/>
              </a:xfrm>
              <a:prstGeom prst="rect">
                <a:avLst/>
              </a:prstGeom>
              <a:noFill/>
            </p:spPr>
            <p:txBody>
              <a:bodyPr wrap="square" rtlCol="0">
                <a:spAutoFit/>
              </a:bodyPr>
              <a:lstStyle/>
              <a:p>
                <a:pPr algn="ct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𝑆𝑉</m:t>
                        </m:r>
                      </m:e>
                      <m:sub>
                        <m:r>
                          <a:rPr lang="en-US" altLang="ja-JP" i="1" dirty="0">
                            <a:latin typeface="Cambria Math" panose="02040503050406030204" pitchFamily="18" charset="0"/>
                          </a:rPr>
                          <m:t>𝑖</m:t>
                        </m:r>
                      </m:sub>
                    </m:sSub>
                    <m:r>
                      <m:rPr>
                        <m:nor/>
                      </m:rPr>
                      <a:rPr lang="en-US" altLang="ja-JP" dirty="0"/>
                      <m:t> </m:t>
                    </m:r>
                    <m:r>
                      <m:rPr>
                        <m:nor/>
                      </m:rPr>
                      <a:rPr lang="en-US" altLang="ja-JP" dirty="0"/>
                      <m:t>selects</m:t>
                    </m:r>
                    <m:r>
                      <m:rPr>
                        <m:nor/>
                      </m:rPr>
                      <a:rPr lang="en-US" altLang="ja-JP" dirty="0"/>
                      <m:t> </m:t>
                    </m:r>
                    <m:sSub>
                      <m:sSubPr>
                        <m:ctrlPr>
                          <a:rPr lang="en-US" altLang="ja-JP" i="1" dirty="0">
                            <a:latin typeface="Cambria Math" panose="02040503050406030204" pitchFamily="18" charset="0"/>
                          </a:rPr>
                        </m:ctrlPr>
                      </m:sSubPr>
                      <m:e>
                        <m:r>
                          <m:rPr>
                            <m:sty m:val="p"/>
                          </m:rPr>
                          <a:rPr lang="en-US" altLang="ja-JP" i="1" dirty="0">
                            <a:latin typeface="Cambria Math" panose="02040503050406030204" pitchFamily="18" charset="0"/>
                          </a:rPr>
                          <m:t>π</m:t>
                        </m:r>
                      </m:e>
                      <m:sub>
                        <m:r>
                          <a:rPr lang="en-US" altLang="ja-JP" i="1" dirty="0">
                            <a:latin typeface="Cambria Math" panose="02040503050406030204" pitchFamily="18" charset="0"/>
                          </a:rPr>
                          <m:t>𝑖</m:t>
                        </m:r>
                      </m:sub>
                    </m:sSub>
                  </m:oMath>
                </a14:m>
                <a:r>
                  <a:rPr kumimoji="1" lang="en-US" altLang="ja-JP" dirty="0" smtClean="0">
                    <a:solidFill>
                      <a:schemeClr val="tx1"/>
                    </a:solidFill>
                  </a:rPr>
                  <a:t>:</a:t>
                </a:r>
                <a:endParaRPr kumimoji="1" lang="ja-JP" altLang="en-US" dirty="0">
                  <a:solidFill>
                    <a:schemeClr val="tx1"/>
                  </a:solidFill>
                </a:endParaRPr>
              </a:p>
            </p:txBody>
          </p:sp>
        </mc:Choice>
        <mc:Fallback xmlns="">
          <p:sp>
            <p:nvSpPr>
              <p:cNvPr id="129" name="テキスト ボックス 128"/>
              <p:cNvSpPr txBox="1">
                <a:spLocks noRot="1" noChangeAspect="1" noMove="1" noResize="1" noEditPoints="1" noAdjustHandles="1" noChangeArrowheads="1" noChangeShapeType="1" noTextEdit="1"/>
              </p:cNvSpPr>
              <p:nvPr/>
            </p:nvSpPr>
            <p:spPr>
              <a:xfrm>
                <a:off x="7122556" y="1837582"/>
                <a:ext cx="2117125" cy="369332"/>
              </a:xfrm>
              <a:prstGeom prst="rect">
                <a:avLst/>
              </a:prstGeom>
              <a:blipFill>
                <a:blip r:embed="rId18"/>
                <a:stretch>
                  <a:fillRect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3263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3222"/>
            <a:ext cx="10515600" cy="1325563"/>
          </a:xfrm>
        </p:spPr>
        <p:txBody>
          <a:bodyPr>
            <a:noAutofit/>
          </a:bodyPr>
          <a:lstStyle/>
          <a:p>
            <a:r>
              <a:rPr lang="en-US" altLang="ja-JP" sz="3200" dirty="0" smtClean="0"/>
              <a:t>The proposed algorithm</a:t>
            </a:r>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コンテンツ プレースホルダー 2"/>
              <p:cNvSpPr txBox="1">
                <a:spLocks/>
              </p:cNvSpPr>
              <p:nvPr/>
            </p:nvSpPr>
            <p:spPr>
              <a:xfrm>
                <a:off x="818900" y="1771787"/>
                <a:ext cx="68392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Initialize </a:t>
                </a:r>
                <a14:m>
                  <m:oMath xmlns:m="http://schemas.openxmlformats.org/officeDocument/2006/math">
                    <m:sSubSup>
                      <m:sSubSupPr>
                        <m:ctrlPr>
                          <a:rPr lang="en-US" altLang="ja-JP" sz="1800" i="1" dirty="0">
                            <a:solidFill>
                              <a:schemeClr val="tx1"/>
                            </a:solidFill>
                            <a:latin typeface="Cambria Math" panose="02040503050406030204" pitchFamily="18" charset="0"/>
                          </a:rPr>
                        </m:ctrlPr>
                      </m:sSubSupPr>
                      <m:e>
                        <m:r>
                          <a:rPr lang="en-US" altLang="ja-JP" sz="1800" i="1" dirty="0">
                            <a:solidFill>
                              <a:schemeClr val="tx1"/>
                            </a:solidFill>
                            <a:latin typeface="Cambria Math" panose="02040503050406030204" pitchFamily="18" charset="0"/>
                          </a:rPr>
                          <m:t>𝑅</m:t>
                        </m:r>
                      </m:e>
                      <m:sub>
                        <m:r>
                          <a:rPr lang="en-US" altLang="ja-JP" sz="1800" i="1" dirty="0">
                            <a:solidFill>
                              <a:schemeClr val="tx1"/>
                            </a:solidFill>
                            <a:latin typeface="Cambria Math" panose="02040503050406030204" pitchFamily="18" charset="0"/>
                          </a:rPr>
                          <m:t>𝑖</m:t>
                        </m:r>
                      </m:sub>
                      <m:sup>
                        <m:r>
                          <a:rPr lang="en-US" altLang="ja-JP" sz="1800" i="1" dirty="0">
                            <a:solidFill>
                              <a:schemeClr val="tx1"/>
                            </a:solidFill>
                            <a:latin typeface="Cambria Math" panose="02040503050406030204" pitchFamily="18" charset="0"/>
                          </a:rPr>
                          <m:t>1</m:t>
                        </m:r>
                      </m:sup>
                    </m:sSubSup>
                    <m:d>
                      <m:dPr>
                        <m:ctrlPr>
                          <a:rPr lang="en-US" altLang="ja-JP" sz="1800" i="1" dirty="0">
                            <a:solidFill>
                              <a:schemeClr val="tx1"/>
                            </a:solidFill>
                            <a:latin typeface="Cambria Math" panose="02040503050406030204" pitchFamily="18" charset="0"/>
                          </a:rPr>
                        </m:ctrlPr>
                      </m:dPr>
                      <m:e>
                        <m:sSub>
                          <m:sSubPr>
                            <m:ctrlPr>
                              <a:rPr lang="en-US" altLang="ja-JP" sz="1800" i="1" dirty="0">
                                <a:solidFill>
                                  <a:schemeClr val="tx1"/>
                                </a:solidFill>
                                <a:latin typeface="Cambria Math" panose="02040503050406030204" pitchFamily="18" charset="0"/>
                              </a:rPr>
                            </m:ctrlPr>
                          </m:sSubPr>
                          <m:e>
                            <m:r>
                              <a:rPr lang="en-US" altLang="ja-JP" sz="1800" i="1" dirty="0">
                                <a:solidFill>
                                  <a:schemeClr val="tx1"/>
                                </a:solidFill>
                                <a:latin typeface="Cambria Math" panose="02040503050406030204" pitchFamily="18" charset="0"/>
                              </a:rPr>
                              <m:t>𝑠</m:t>
                            </m:r>
                          </m:e>
                          <m:sub>
                            <m:r>
                              <a:rPr lang="en-US" altLang="ja-JP" sz="1800" i="1" dirty="0">
                                <a:solidFill>
                                  <a:schemeClr val="tx1"/>
                                </a:solidFill>
                                <a:latin typeface="Cambria Math" panose="02040503050406030204" pitchFamily="18" charset="0"/>
                              </a:rPr>
                              <m:t>𝑖</m:t>
                            </m:r>
                          </m:sub>
                        </m:sSub>
                        <m:r>
                          <a:rPr lang="en-US" altLang="ja-JP" sz="1800" i="1" dirty="0">
                            <a:solidFill>
                              <a:schemeClr val="tx1"/>
                            </a:solidFill>
                            <a:latin typeface="Cambria Math" panose="02040503050406030204" pitchFamily="18" charset="0"/>
                          </a:rPr>
                          <m:t>,</m:t>
                        </m:r>
                        <m:sSub>
                          <m:sSubPr>
                            <m:ctrlPr>
                              <a:rPr lang="en-US" altLang="ja-JP" sz="1800" i="1" dirty="0">
                                <a:solidFill>
                                  <a:schemeClr val="tx1"/>
                                </a:solidFill>
                                <a:latin typeface="Cambria Math" panose="02040503050406030204" pitchFamily="18" charset="0"/>
                              </a:rPr>
                            </m:ctrlPr>
                          </m:sSubPr>
                          <m:e>
                            <m:r>
                              <m:rPr>
                                <m:sty m:val="p"/>
                              </m:rPr>
                              <a:rPr lang="en-US" altLang="ja-JP" sz="1800" i="1" dirty="0">
                                <a:solidFill>
                                  <a:schemeClr val="tx1"/>
                                </a:solidFill>
                                <a:latin typeface="Cambria Math" panose="02040503050406030204" pitchFamily="18" charset="0"/>
                              </a:rPr>
                              <m:t>π</m:t>
                            </m:r>
                          </m:e>
                          <m:sub>
                            <m:r>
                              <a:rPr lang="en-US" altLang="ja-JP" sz="1800" i="1" dirty="0">
                                <a:solidFill>
                                  <a:schemeClr val="tx1"/>
                                </a:solidFill>
                                <a:latin typeface="Cambria Math" panose="02040503050406030204" pitchFamily="18" charset="0"/>
                              </a:rPr>
                              <m:t>𝑖</m:t>
                            </m:r>
                          </m:sub>
                        </m:sSub>
                        <m:r>
                          <a:rPr lang="en-US" altLang="ja-JP" sz="1800" i="1" dirty="0">
                            <a:solidFill>
                              <a:schemeClr val="tx1"/>
                            </a:solidFill>
                            <a:latin typeface="Cambria Math" panose="02040503050406030204" pitchFamily="18" charset="0"/>
                          </a:rPr>
                          <m:t> </m:t>
                        </m:r>
                      </m:e>
                    </m:d>
                  </m:oMath>
                </a14:m>
                <a:r>
                  <a:rPr lang="en-US" altLang="ja-JP" sz="1800" dirty="0">
                    <a:solidFill>
                      <a:schemeClr val="tx1"/>
                    </a:solidFill>
                  </a:rPr>
                  <a:t>, </a:t>
                </a:r>
                <a14:m>
                  <m:oMath xmlns:m="http://schemas.openxmlformats.org/officeDocument/2006/math">
                    <m:sSub>
                      <m:sSubPr>
                        <m:ctrlPr>
                          <a:rPr lang="en-US" altLang="ja-JP" sz="1800" i="1" dirty="0">
                            <a:solidFill>
                              <a:schemeClr val="tx1"/>
                            </a:solidFill>
                            <a:latin typeface="Cambria Math" panose="02040503050406030204" pitchFamily="18" charset="0"/>
                          </a:rPr>
                        </m:ctrlPr>
                      </m:sSubPr>
                      <m:e>
                        <m:r>
                          <a:rPr lang="en-US" altLang="ja-JP" sz="1800" i="1" dirty="0">
                            <a:solidFill>
                              <a:schemeClr val="tx1"/>
                            </a:solidFill>
                            <a:latin typeface="Cambria Math" panose="02040503050406030204" pitchFamily="18" charset="0"/>
                          </a:rPr>
                          <m:t>𝜂</m:t>
                        </m:r>
                      </m:e>
                      <m:sub>
                        <m:r>
                          <a:rPr lang="en-US" altLang="ja-JP" sz="1800" i="1" dirty="0">
                            <a:solidFill>
                              <a:schemeClr val="tx1"/>
                            </a:solidFill>
                            <a:latin typeface="Cambria Math" panose="02040503050406030204" pitchFamily="18" charset="0"/>
                          </a:rPr>
                          <m:t>𝑖</m:t>
                        </m:r>
                      </m:sub>
                    </m:sSub>
                    <m:d>
                      <m:dPr>
                        <m:ctrlPr>
                          <a:rPr lang="en-US" altLang="ja-JP" sz="1800" i="1" dirty="0">
                            <a:solidFill>
                              <a:schemeClr val="tx1"/>
                            </a:solidFill>
                            <a:latin typeface="Cambria Math" panose="02040503050406030204" pitchFamily="18" charset="0"/>
                          </a:rPr>
                        </m:ctrlPr>
                      </m:dPr>
                      <m:e>
                        <m:sSub>
                          <m:sSubPr>
                            <m:ctrlPr>
                              <a:rPr lang="en-US" altLang="ja-JP" sz="1800" i="1" dirty="0">
                                <a:solidFill>
                                  <a:schemeClr val="tx1"/>
                                </a:solidFill>
                                <a:latin typeface="Cambria Math" panose="02040503050406030204" pitchFamily="18" charset="0"/>
                              </a:rPr>
                            </m:ctrlPr>
                          </m:sSubPr>
                          <m:e>
                            <m:r>
                              <a:rPr lang="en-US" altLang="ja-JP" sz="1800" i="1" dirty="0">
                                <a:solidFill>
                                  <a:schemeClr val="tx1"/>
                                </a:solidFill>
                                <a:latin typeface="Cambria Math" panose="02040503050406030204" pitchFamily="18" charset="0"/>
                              </a:rPr>
                              <m:t>𝑠</m:t>
                            </m:r>
                          </m:e>
                          <m:sub>
                            <m:r>
                              <a:rPr lang="en-US" altLang="ja-JP" sz="1800" i="1" dirty="0">
                                <a:solidFill>
                                  <a:schemeClr val="tx1"/>
                                </a:solidFill>
                                <a:latin typeface="Cambria Math" panose="02040503050406030204" pitchFamily="18" charset="0"/>
                              </a:rPr>
                              <m:t>𝑖</m:t>
                            </m:r>
                          </m:sub>
                        </m:sSub>
                        <m:r>
                          <a:rPr lang="en-US" altLang="ja-JP" sz="1800" i="1" dirty="0">
                            <a:solidFill>
                              <a:schemeClr val="tx1"/>
                            </a:solidFill>
                            <a:latin typeface="Cambria Math" panose="02040503050406030204" pitchFamily="18" charset="0"/>
                          </a:rPr>
                          <m:t>,</m:t>
                        </m:r>
                        <m:sSubSup>
                          <m:sSubSupPr>
                            <m:ctrlPr>
                              <a:rPr lang="en-US" altLang="ja-JP" sz="1800" i="1" dirty="0">
                                <a:solidFill>
                                  <a:schemeClr val="tx1"/>
                                </a:solidFill>
                                <a:latin typeface="Cambria Math" panose="02040503050406030204" pitchFamily="18" charset="0"/>
                              </a:rPr>
                            </m:ctrlPr>
                          </m:sSubSupPr>
                          <m:e>
                            <m:r>
                              <m:rPr>
                                <m:sty m:val="p"/>
                              </m:rPr>
                              <a:rPr lang="en-US" altLang="ja-JP" sz="1800" i="1" dirty="0">
                                <a:solidFill>
                                  <a:schemeClr val="tx1"/>
                                </a:solidFill>
                                <a:latin typeface="Cambria Math" panose="02040503050406030204" pitchFamily="18" charset="0"/>
                              </a:rPr>
                              <m:t>σ</m:t>
                            </m:r>
                          </m:e>
                          <m:sub>
                            <m:r>
                              <a:rPr lang="en-US" altLang="ja-JP" sz="1800" i="1" dirty="0">
                                <a:solidFill>
                                  <a:schemeClr val="tx1"/>
                                </a:solidFill>
                                <a:latin typeface="Cambria Math" panose="02040503050406030204" pitchFamily="18" charset="0"/>
                              </a:rPr>
                              <m:t>𝑖</m:t>
                            </m:r>
                          </m:sub>
                          <m:sup>
                            <m:r>
                              <a:rPr lang="en-US" altLang="ja-JP" sz="1800" i="1" dirty="0">
                                <a:solidFill>
                                  <a:schemeClr val="tx1"/>
                                </a:solidFill>
                                <a:latin typeface="Cambria Math" panose="02040503050406030204" pitchFamily="18" charset="0"/>
                              </a:rPr>
                              <m:t>𝑜</m:t>
                            </m:r>
                          </m:sup>
                        </m:sSubSup>
                      </m:e>
                    </m:d>
                    <m:r>
                      <a:rPr lang="en-US" altLang="ja-JP" sz="1800" dirty="0">
                        <a:solidFill>
                          <a:schemeClr val="tx1"/>
                        </a:solidFill>
                        <a:latin typeface="Cambria Math" panose="02040503050406030204" pitchFamily="18" charset="0"/>
                      </a:rPr>
                      <m:t> </m:t>
                    </m:r>
                  </m:oMath>
                </a14:m>
                <a:r>
                  <a:rPr lang="en-US" altLang="ja-JP" sz="1800" dirty="0" smtClean="0">
                    <a:solidFill>
                      <a:schemeClr val="tx1"/>
                    </a:solidFill>
                  </a:rPr>
                  <a:t>, </a:t>
                </a:r>
                <a14:m>
                  <m:oMath xmlns:m="http://schemas.openxmlformats.org/officeDocument/2006/math">
                    <m:sSubSup>
                      <m:sSubSupPr>
                        <m:ctrlPr>
                          <a:rPr lang="en-US" altLang="ja-JP" sz="1800" i="1" dirty="0">
                            <a:solidFill>
                              <a:schemeClr val="tx1"/>
                            </a:solidFill>
                            <a:latin typeface="Cambria Math" panose="02040503050406030204" pitchFamily="18" charset="0"/>
                          </a:rPr>
                        </m:ctrlPr>
                      </m:sSubSupPr>
                      <m:e>
                        <m:r>
                          <a:rPr lang="en-US" altLang="ja-JP" sz="1800" i="1" dirty="0">
                            <a:solidFill>
                              <a:schemeClr val="tx1"/>
                            </a:solidFill>
                            <a:latin typeface="Cambria Math" panose="02040503050406030204" pitchFamily="18" charset="0"/>
                          </a:rPr>
                          <m:t>𝑇</m:t>
                        </m:r>
                      </m:e>
                      <m:sub>
                        <m:r>
                          <a:rPr lang="en-US" altLang="ja-JP" sz="1800" i="1" dirty="0">
                            <a:solidFill>
                              <a:schemeClr val="tx1"/>
                            </a:solidFill>
                            <a:latin typeface="Cambria Math" panose="02040503050406030204" pitchFamily="18" charset="0"/>
                          </a:rPr>
                          <m:t>𝑖</m:t>
                        </m:r>
                      </m:sub>
                      <m:sup/>
                    </m:sSubSup>
                    <m:d>
                      <m:dPr>
                        <m:ctrlPr>
                          <a:rPr lang="en-US" altLang="ja-JP" sz="1800" i="1" dirty="0">
                            <a:solidFill>
                              <a:schemeClr val="tx1"/>
                            </a:solidFill>
                            <a:latin typeface="Cambria Math" panose="02040503050406030204" pitchFamily="18" charset="0"/>
                          </a:rPr>
                        </m:ctrlPr>
                      </m:dPr>
                      <m:e>
                        <m:sSub>
                          <m:sSubPr>
                            <m:ctrlPr>
                              <a:rPr lang="en-US" altLang="ja-JP" sz="1800" i="1" dirty="0">
                                <a:solidFill>
                                  <a:schemeClr val="tx1"/>
                                </a:solidFill>
                                <a:latin typeface="Cambria Math" panose="02040503050406030204" pitchFamily="18" charset="0"/>
                              </a:rPr>
                            </m:ctrlPr>
                          </m:sSubPr>
                          <m:e>
                            <m:r>
                              <a:rPr lang="en-US" altLang="ja-JP" sz="1800" i="1" dirty="0">
                                <a:solidFill>
                                  <a:schemeClr val="tx1"/>
                                </a:solidFill>
                                <a:latin typeface="Cambria Math" panose="02040503050406030204" pitchFamily="18" charset="0"/>
                              </a:rPr>
                              <m:t>𝑠</m:t>
                            </m:r>
                          </m:e>
                          <m:sub>
                            <m:r>
                              <a:rPr lang="en-US" altLang="ja-JP" sz="1800" i="1" dirty="0">
                                <a:solidFill>
                                  <a:schemeClr val="tx1"/>
                                </a:solidFill>
                                <a:latin typeface="Cambria Math" panose="02040503050406030204" pitchFamily="18" charset="0"/>
                              </a:rPr>
                              <m:t>𝑖</m:t>
                            </m:r>
                          </m:sub>
                        </m:sSub>
                        <m:r>
                          <a:rPr lang="en-US" altLang="ja-JP" sz="1800" i="1" dirty="0">
                            <a:solidFill>
                              <a:schemeClr val="tx1"/>
                            </a:solidFill>
                            <a:latin typeface="Cambria Math" panose="02040503050406030204" pitchFamily="18" charset="0"/>
                          </a:rPr>
                          <m:t>,</m:t>
                        </m:r>
                        <m:sSubSup>
                          <m:sSubSupPr>
                            <m:ctrlPr>
                              <a:rPr lang="en-US" altLang="ja-JP" sz="1800" i="1" dirty="0">
                                <a:solidFill>
                                  <a:schemeClr val="tx1"/>
                                </a:solidFill>
                                <a:latin typeface="Cambria Math" panose="02040503050406030204" pitchFamily="18" charset="0"/>
                              </a:rPr>
                            </m:ctrlPr>
                          </m:sSubSupPr>
                          <m:e>
                            <m:r>
                              <m:rPr>
                                <m:sty m:val="p"/>
                              </m:rPr>
                              <a:rPr lang="en-US" altLang="ja-JP" sz="1800" i="1" dirty="0">
                                <a:solidFill>
                                  <a:schemeClr val="tx1"/>
                                </a:solidFill>
                                <a:latin typeface="Cambria Math" panose="02040503050406030204" pitchFamily="18" charset="0"/>
                              </a:rPr>
                              <m:t>σ</m:t>
                            </m:r>
                          </m:e>
                          <m:sub>
                            <m:r>
                              <a:rPr lang="en-US" altLang="ja-JP" sz="1800" i="1" dirty="0">
                                <a:solidFill>
                                  <a:schemeClr val="tx1"/>
                                </a:solidFill>
                                <a:latin typeface="Cambria Math" panose="02040503050406030204" pitchFamily="18" charset="0"/>
                              </a:rPr>
                              <m:t>𝑖</m:t>
                            </m:r>
                          </m:sub>
                          <m:sup>
                            <m:r>
                              <a:rPr lang="en-US" altLang="ja-JP" sz="1800" i="1" dirty="0">
                                <a:solidFill>
                                  <a:schemeClr val="tx1"/>
                                </a:solidFill>
                                <a:latin typeface="Cambria Math" panose="02040503050406030204" pitchFamily="18" charset="0"/>
                              </a:rPr>
                              <m:t>𝑜</m:t>
                            </m:r>
                          </m:sup>
                        </m:sSubSup>
                      </m:e>
                    </m:d>
                  </m:oMath>
                </a14:m>
                <a:r>
                  <a:rPr lang="en-US" altLang="ja-JP" sz="1800" b="0" i="1" dirty="0" smtClean="0">
                    <a:solidFill>
                      <a:schemeClr val="tx1"/>
                    </a:solidFill>
                    <a:latin typeface="Cambria Math" panose="02040503050406030204" pitchFamily="18" charset="0"/>
                  </a:rPr>
                  <a:t> </a:t>
                </a:r>
                <a:r>
                  <a:rPr lang="en-US" altLang="ja-JP" sz="1800" b="0" dirty="0" smtClean="0">
                    <a:solidFill>
                      <a:schemeClr val="tx1"/>
                    </a:solidFill>
                    <a:latin typeface="Cambria Math" panose="02040503050406030204" pitchFamily="18" charset="0"/>
                  </a:rPr>
                  <a:t>and </a:t>
                </a:r>
                <a14:m>
                  <m:oMath xmlns:m="http://schemas.openxmlformats.org/officeDocument/2006/math">
                    <m:sSubSup>
                      <m:sSubSupPr>
                        <m:ctrlPr>
                          <a:rPr lang="en-US" altLang="ja-JP" sz="1800" i="1" dirty="0">
                            <a:latin typeface="Cambria Math" panose="02040503050406030204" pitchFamily="18" charset="0"/>
                          </a:rPr>
                        </m:ctrlPr>
                      </m:sSubSupPr>
                      <m:e>
                        <m:r>
                          <a:rPr lang="en-US" altLang="ja-JP" sz="1800" i="1" dirty="0">
                            <a:latin typeface="Cambria Math" panose="02040503050406030204" pitchFamily="18" charset="0"/>
                          </a:rPr>
                          <m:t>𝑄</m:t>
                        </m:r>
                      </m:e>
                      <m:sub>
                        <m:r>
                          <a:rPr lang="en-US" altLang="ja-JP" sz="1800" i="1" dirty="0">
                            <a:latin typeface="Cambria Math" panose="02040503050406030204" pitchFamily="18" charset="0"/>
                          </a:rPr>
                          <m:t>𝑖</m:t>
                        </m:r>
                      </m:sub>
                      <m:sup/>
                    </m:sSubSup>
                    <m:d>
                      <m:dPr>
                        <m:ctrlPr>
                          <a:rPr lang="en-US" altLang="ja-JP" sz="1800" i="1" dirty="0">
                            <a:latin typeface="Cambria Math" panose="02040503050406030204" pitchFamily="18" charset="0"/>
                          </a:rPr>
                        </m:ctrlPr>
                      </m:dPr>
                      <m:e>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r>
                          <a:rPr lang="en-US" altLang="ja-JP" sz="1800" i="1" dirty="0">
                            <a:latin typeface="Cambria Math" panose="02040503050406030204" pitchFamily="18" charset="0"/>
                          </a:rPr>
                          <m:t>,</m:t>
                        </m:r>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i="1" dirty="0">
                                <a:latin typeface="Cambria Math" panose="02040503050406030204" pitchFamily="18" charset="0"/>
                              </a:rPr>
                              <m:t>𝑖</m:t>
                            </m:r>
                          </m:sub>
                        </m:sSub>
                      </m:e>
                    </m:d>
                  </m:oMath>
                </a14:m>
                <a:r>
                  <a:rPr lang="en-US" altLang="ja-JP" sz="1800" b="0" dirty="0" smtClean="0">
                    <a:solidFill>
                      <a:schemeClr val="tx1"/>
                    </a:solidFill>
                    <a:latin typeface="Cambria Math" panose="02040503050406030204" pitchFamily="18" charset="0"/>
                  </a:rPr>
                  <a:t> </a:t>
                </a:r>
                <a:r>
                  <a:rPr lang="en-US" altLang="ja-JP" sz="1800" dirty="0" smtClean="0">
                    <a:latin typeface="Cambria Math" panose="02040503050406030204" pitchFamily="18" charset="0"/>
                  </a:rPr>
                  <a:t>for all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i="1" dirty="0">
                            <a:latin typeface="Cambria Math" panose="02040503050406030204" pitchFamily="18" charset="0"/>
                          </a:rPr>
                          <m:t>𝑖</m:t>
                        </m:r>
                      </m:sub>
                    </m:sSub>
                  </m:oMath>
                </a14:m>
                <a:endParaRPr lang="en-US" altLang="ja-JP" sz="1800" b="0" dirty="0" smtClean="0">
                  <a:solidFill>
                    <a:schemeClr val="tx1"/>
                  </a:solidFill>
                  <a:latin typeface="Cambria Math" panose="02040503050406030204" pitchFamily="18" charset="0"/>
                </a:endParaRPr>
              </a:p>
            </p:txBody>
          </p:sp>
        </mc:Choice>
        <mc:Fallback xmlns="">
          <p:sp>
            <p:nvSpPr>
              <p:cNvPr id="37" name="コンテンツ プレースホルダー 2"/>
              <p:cNvSpPr txBox="1">
                <a:spLocks noRot="1" noChangeAspect="1" noMove="1" noResize="1" noEditPoints="1" noAdjustHandles="1" noChangeArrowheads="1" noChangeShapeType="1" noTextEdit="1"/>
              </p:cNvSpPr>
              <p:nvPr/>
            </p:nvSpPr>
            <p:spPr>
              <a:xfrm>
                <a:off x="818900" y="1771787"/>
                <a:ext cx="6839200" cy="327375"/>
              </a:xfrm>
              <a:prstGeom prst="rect">
                <a:avLst/>
              </a:prstGeom>
              <a:blipFill>
                <a:blip r:embed="rId3"/>
                <a:stretch>
                  <a:fillRect l="-713" t="-13208" b="-47170"/>
                </a:stretch>
              </a:blipFill>
            </p:spPr>
            <p:txBody>
              <a:bodyPr/>
              <a:lstStyle/>
              <a:p>
                <a:r>
                  <a:rPr lang="ja-JP" altLang="en-US">
                    <a:noFill/>
                  </a:rPr>
                  <a:t> </a:t>
                </a:r>
              </a:p>
            </p:txBody>
          </p:sp>
        </mc:Fallback>
      </mc:AlternateContent>
      <p:sp>
        <p:nvSpPr>
          <p:cNvPr id="38" name="コンテンツ プレースホルダー 2"/>
          <p:cNvSpPr txBox="1">
            <a:spLocks/>
          </p:cNvSpPr>
          <p:nvPr/>
        </p:nvSpPr>
        <p:spPr>
          <a:xfrm>
            <a:off x="468837" y="1818229"/>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t>1</a:t>
            </a:r>
            <a:r>
              <a:rPr lang="en-US" altLang="ja-JP" sz="1800" dirty="0" smtClean="0"/>
              <a:t>.</a:t>
            </a:r>
            <a:endParaRPr lang="en-US" altLang="ja-JP" sz="1200" dirty="0"/>
          </a:p>
        </p:txBody>
      </p:sp>
      <p:sp>
        <p:nvSpPr>
          <p:cNvPr id="39" name="コンテンツ プレースホルダー 2"/>
          <p:cNvSpPr txBox="1">
            <a:spLocks/>
          </p:cNvSpPr>
          <p:nvPr/>
        </p:nvSpPr>
        <p:spPr>
          <a:xfrm>
            <a:off x="468837" y="2274571"/>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2.</a:t>
            </a:r>
            <a:endParaRPr lang="en-US" altLang="ja-JP" sz="1200" dirty="0"/>
          </a:p>
        </p:txBody>
      </p:sp>
      <mc:AlternateContent xmlns:mc="http://schemas.openxmlformats.org/markup-compatibility/2006" xmlns:a14="http://schemas.microsoft.com/office/drawing/2010/main">
        <mc:Choice Requires="a14">
          <p:sp>
            <p:nvSpPr>
              <p:cNvPr id="40" name="コンテンツ プレースホルダー 2"/>
              <p:cNvSpPr txBox="1">
                <a:spLocks/>
              </p:cNvSpPr>
              <p:nvPr/>
            </p:nvSpPr>
            <p:spPr>
              <a:xfrm>
                <a:off x="818900" y="2274571"/>
                <a:ext cx="68392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Repeat until any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oMath>
                </a14:m>
                <a:r>
                  <a:rPr lang="en-US" altLang="ja-JP" sz="1800" dirty="0" smtClean="0">
                    <a:solidFill>
                      <a:schemeClr val="tx1"/>
                    </a:solidFill>
                  </a:rPr>
                  <a:t> is a terminal state </a:t>
                </a:r>
                <a:endParaRPr lang="en-US" altLang="ja-JP" sz="1800" b="0" dirty="0" smtClean="0">
                  <a:solidFill>
                    <a:schemeClr val="tx1"/>
                  </a:solidFill>
                  <a:latin typeface="Cambria Math" panose="02040503050406030204" pitchFamily="18" charset="0"/>
                </a:endParaRPr>
              </a:p>
            </p:txBody>
          </p:sp>
        </mc:Choice>
        <mc:Fallback xmlns="">
          <p:sp>
            <p:nvSpPr>
              <p:cNvPr id="40" name="コンテンツ プレースホルダー 2"/>
              <p:cNvSpPr txBox="1">
                <a:spLocks noRot="1" noChangeAspect="1" noMove="1" noResize="1" noEditPoints="1" noAdjustHandles="1" noChangeArrowheads="1" noChangeShapeType="1" noTextEdit="1"/>
              </p:cNvSpPr>
              <p:nvPr/>
            </p:nvSpPr>
            <p:spPr>
              <a:xfrm>
                <a:off x="818900" y="2274571"/>
                <a:ext cx="6839200" cy="327375"/>
              </a:xfrm>
              <a:prstGeom prst="rect">
                <a:avLst/>
              </a:prstGeom>
              <a:blipFill>
                <a:blip r:embed="rId4"/>
                <a:stretch>
                  <a:fillRect l="-713" t="-16667" b="-33333"/>
                </a:stretch>
              </a:blipFill>
            </p:spPr>
            <p:txBody>
              <a:bodyPr/>
              <a:lstStyle/>
              <a:p>
                <a:r>
                  <a:rPr lang="ja-JP" altLang="en-US">
                    <a:noFill/>
                  </a:rPr>
                  <a:t> </a:t>
                </a:r>
              </a:p>
            </p:txBody>
          </p:sp>
        </mc:Fallback>
      </mc:AlternateContent>
      <p:sp>
        <p:nvSpPr>
          <p:cNvPr id="43" name="コンテンツ プレースホルダー 2"/>
          <p:cNvSpPr txBox="1">
            <a:spLocks/>
          </p:cNvSpPr>
          <p:nvPr/>
        </p:nvSpPr>
        <p:spPr>
          <a:xfrm>
            <a:off x="838200" y="2730913"/>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t>a</a:t>
            </a:r>
            <a:r>
              <a:rPr lang="en-US" altLang="ja-JP" sz="1800" dirty="0" smtClean="0"/>
              <a:t>.</a:t>
            </a:r>
            <a:endParaRPr lang="en-US" altLang="ja-JP" sz="1200" dirty="0"/>
          </a:p>
        </p:txBody>
      </p:sp>
      <mc:AlternateContent xmlns:mc="http://schemas.openxmlformats.org/markup-compatibility/2006" xmlns:a14="http://schemas.microsoft.com/office/drawing/2010/main">
        <mc:Choice Requires="a14">
          <p:sp>
            <p:nvSpPr>
              <p:cNvPr id="46" name="コンテンツ プレースホルダー 2"/>
              <p:cNvSpPr txBox="1">
                <a:spLocks/>
              </p:cNvSpPr>
              <p:nvPr/>
            </p:nvSpPr>
            <p:spPr>
              <a:xfrm>
                <a:off x="1161800" y="2753214"/>
                <a:ext cx="3667375"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Initialize a state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oMath>
                </a14:m>
                <a:r>
                  <a:rPr lang="ja-JP" altLang="en-US" sz="1800" dirty="0" smtClean="0">
                    <a:solidFill>
                      <a:schemeClr val="tx1"/>
                    </a:solidFill>
                  </a:rPr>
                  <a:t>←</a:t>
                </a:r>
                <a14:m>
                  <m:oMath xmlns:m="http://schemas.openxmlformats.org/officeDocument/2006/math">
                    <m:sSub>
                      <m:sSubPr>
                        <m:ctrlPr>
                          <a:rPr lang="en-US" altLang="ja-JP" sz="1800" i="1" dirty="0">
                            <a:latin typeface="Cambria Math" panose="02040503050406030204" pitchFamily="18" charset="0"/>
                          </a:rPr>
                        </m:ctrlPr>
                      </m:sSubPr>
                      <m:e>
                        <m:r>
                          <a:rPr lang="en-US" altLang="ja-JP" sz="1800" b="0" i="1" dirty="0" smtClean="0">
                            <a:latin typeface="Cambria Math" panose="02040503050406030204" pitchFamily="18" charset="0"/>
                          </a:rPr>
                          <m:t>𝑥</m:t>
                        </m:r>
                      </m:e>
                      <m:sub>
                        <m:r>
                          <a:rPr lang="en-US" altLang="ja-JP" sz="1800" b="0" i="1" dirty="0" smtClean="0">
                            <a:latin typeface="Cambria Math" panose="02040503050406030204" pitchFamily="18" charset="0"/>
                          </a:rPr>
                          <m:t>0</m:t>
                        </m:r>
                      </m:sub>
                    </m:sSub>
                  </m:oMath>
                </a14:m>
                <a:r>
                  <a:rPr lang="en-US" altLang="ja-JP" sz="1800" dirty="0" smtClean="0">
                    <a:solidFill>
                      <a:schemeClr val="tx1"/>
                    </a:solidFill>
                  </a:rPr>
                  <a:t> </a:t>
                </a:r>
                <a:r>
                  <a:rPr lang="en-US" altLang="ja-JP" sz="1800" dirty="0">
                    <a:latin typeface="Cambria Math" panose="02040503050406030204" pitchFamily="18" charset="0"/>
                  </a:rPr>
                  <a:t>for all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i="1" dirty="0">
                            <a:latin typeface="Cambria Math" panose="02040503050406030204" pitchFamily="18" charset="0"/>
                          </a:rPr>
                          <m:t>𝑖</m:t>
                        </m:r>
                      </m:sub>
                    </m:sSub>
                  </m:oMath>
                </a14:m>
                <a:endParaRPr lang="en-US" altLang="ja-JP" sz="1800" b="0" dirty="0" smtClean="0">
                  <a:solidFill>
                    <a:schemeClr val="tx1"/>
                  </a:solidFill>
                  <a:latin typeface="Cambria Math" panose="02040503050406030204" pitchFamily="18" charset="0"/>
                </a:endParaRPr>
              </a:p>
            </p:txBody>
          </p:sp>
        </mc:Choice>
        <mc:Fallback xmlns="">
          <p:sp>
            <p:nvSpPr>
              <p:cNvPr id="46" name="コンテンツ プレースホルダー 2"/>
              <p:cNvSpPr txBox="1">
                <a:spLocks noRot="1" noChangeAspect="1" noMove="1" noResize="1" noEditPoints="1" noAdjustHandles="1" noChangeArrowheads="1" noChangeShapeType="1" noTextEdit="1"/>
              </p:cNvSpPr>
              <p:nvPr/>
            </p:nvSpPr>
            <p:spPr>
              <a:xfrm>
                <a:off x="1161800" y="2753214"/>
                <a:ext cx="3667375" cy="327375"/>
              </a:xfrm>
              <a:prstGeom prst="rect">
                <a:avLst/>
              </a:prstGeom>
              <a:blipFill>
                <a:blip r:embed="rId5"/>
                <a:stretch>
                  <a:fillRect l="-1498" t="-24528" b="-35849"/>
                </a:stretch>
              </a:blipFill>
            </p:spPr>
            <p:txBody>
              <a:bodyPr/>
              <a:lstStyle/>
              <a:p>
                <a:r>
                  <a:rPr lang="ja-JP" altLang="en-US">
                    <a:noFill/>
                  </a:rPr>
                  <a:t> </a:t>
                </a:r>
              </a:p>
            </p:txBody>
          </p:sp>
        </mc:Fallback>
      </mc:AlternateContent>
      <p:sp>
        <p:nvSpPr>
          <p:cNvPr id="47" name="コンテンツ プレースホルダー 2"/>
          <p:cNvSpPr txBox="1">
            <a:spLocks/>
          </p:cNvSpPr>
          <p:nvPr/>
        </p:nvSpPr>
        <p:spPr>
          <a:xfrm>
            <a:off x="838200" y="3164954"/>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b.</a:t>
            </a:r>
            <a:endParaRPr lang="en-US" altLang="ja-JP" sz="1200" dirty="0"/>
          </a:p>
        </p:txBody>
      </p:sp>
      <mc:AlternateContent xmlns:mc="http://schemas.openxmlformats.org/markup-compatibility/2006" xmlns:a14="http://schemas.microsoft.com/office/drawing/2010/main">
        <mc:Choice Requires="a14">
          <p:sp>
            <p:nvSpPr>
              <p:cNvPr id="48" name="コンテンツ プレースホルダー 2"/>
              <p:cNvSpPr txBox="1">
                <a:spLocks/>
              </p:cNvSpPr>
              <p:nvPr/>
            </p:nvSpPr>
            <p:spPr>
              <a:xfrm>
                <a:off x="1161800" y="3187255"/>
                <a:ext cx="3667375"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Repeat for each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i="1" dirty="0">
                            <a:latin typeface="Cambria Math" panose="02040503050406030204" pitchFamily="18" charset="0"/>
                          </a:rPr>
                          <m:t>𝑖</m:t>
                        </m:r>
                      </m:sub>
                    </m:sSub>
                  </m:oMath>
                </a14:m>
                <a:endParaRPr lang="en-US" altLang="ja-JP" sz="1800" b="0" dirty="0" smtClean="0">
                  <a:solidFill>
                    <a:schemeClr val="tx1"/>
                  </a:solidFill>
                  <a:latin typeface="Cambria Math" panose="02040503050406030204" pitchFamily="18" charset="0"/>
                </a:endParaRPr>
              </a:p>
            </p:txBody>
          </p:sp>
        </mc:Choice>
        <mc:Fallback xmlns="">
          <p:sp>
            <p:nvSpPr>
              <p:cNvPr id="48" name="コンテンツ プレースホルダー 2"/>
              <p:cNvSpPr txBox="1">
                <a:spLocks noRot="1" noChangeAspect="1" noMove="1" noResize="1" noEditPoints="1" noAdjustHandles="1" noChangeArrowheads="1" noChangeShapeType="1" noTextEdit="1"/>
              </p:cNvSpPr>
              <p:nvPr/>
            </p:nvSpPr>
            <p:spPr>
              <a:xfrm>
                <a:off x="1161800" y="3187255"/>
                <a:ext cx="3667375" cy="327375"/>
              </a:xfrm>
              <a:prstGeom prst="rect">
                <a:avLst/>
              </a:prstGeom>
              <a:blipFill>
                <a:blip r:embed="rId6"/>
                <a:stretch>
                  <a:fillRect l="-1498" t="-18519" b="-33333"/>
                </a:stretch>
              </a:blipFill>
            </p:spPr>
            <p:txBody>
              <a:bodyPr/>
              <a:lstStyle/>
              <a:p>
                <a:r>
                  <a:rPr lang="ja-JP" altLang="en-US">
                    <a:noFill/>
                  </a:rPr>
                  <a:t> </a:t>
                </a:r>
              </a:p>
            </p:txBody>
          </p:sp>
        </mc:Fallback>
      </mc:AlternateContent>
      <p:sp>
        <p:nvSpPr>
          <p:cNvPr id="49" name="コンテンツ プレースホルダー 2"/>
          <p:cNvSpPr txBox="1">
            <a:spLocks/>
          </p:cNvSpPr>
          <p:nvPr/>
        </p:nvSpPr>
        <p:spPr>
          <a:xfrm>
            <a:off x="1161800" y="3621298"/>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t>ⅰ</a:t>
            </a:r>
            <a:r>
              <a:rPr lang="en-US" altLang="ja-JP" sz="1800" dirty="0" smtClean="0"/>
              <a:t>.</a:t>
            </a:r>
            <a:endParaRPr lang="en-US" altLang="ja-JP" sz="1200" dirty="0"/>
          </a:p>
        </p:txBody>
      </p:sp>
      <mc:AlternateContent xmlns:mc="http://schemas.openxmlformats.org/markup-compatibility/2006" xmlns:a14="http://schemas.microsoft.com/office/drawing/2010/main">
        <mc:Choice Requires="a14">
          <p:sp>
            <p:nvSpPr>
              <p:cNvPr id="51" name="コンテンツ プレースホルダー 2"/>
              <p:cNvSpPr txBox="1">
                <a:spLocks/>
              </p:cNvSpPr>
              <p:nvPr/>
            </p:nvSpPr>
            <p:spPr>
              <a:xfrm>
                <a:off x="1485400" y="3598993"/>
                <a:ext cx="88016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Select a control pattern </a:t>
                </a:r>
                <a14:m>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i="1" dirty="0">
                            <a:latin typeface="Cambria Math" panose="02040503050406030204" pitchFamily="18" charset="0"/>
                          </a:rPr>
                          <m:t>𝑖</m:t>
                        </m:r>
                      </m:sub>
                    </m:sSub>
                    <m:r>
                      <a:rPr lang="en-US" altLang="ja-JP" sz="1800" i="1" dirty="0" smtClean="0">
                        <a:latin typeface="Cambria Math" panose="02040503050406030204" pitchFamily="18" charset="0"/>
                        <a:ea typeface="Cambria Math" panose="02040503050406030204" pitchFamily="18" charset="0"/>
                      </a:rPr>
                      <m:t>∈</m:t>
                    </m:r>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𝛱</m:t>
                        </m:r>
                      </m:e>
                      <m:sub>
                        <m:r>
                          <a:rPr lang="en-US" altLang="ja-JP" sz="1800" i="1" dirty="0">
                            <a:latin typeface="Cambria Math" panose="02040503050406030204" pitchFamily="18" charset="0"/>
                          </a:rPr>
                          <m:t>𝑖</m:t>
                        </m:r>
                      </m:sub>
                    </m:sSub>
                  </m:oMath>
                </a14:m>
                <a:r>
                  <a:rPr lang="en-US" altLang="ja-JP" sz="1800" dirty="0" smtClean="0">
                    <a:solidFill>
                      <a:schemeClr val="tx1"/>
                    </a:solidFill>
                  </a:rPr>
                  <a:t>(</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oMath>
                </a14:m>
                <a:r>
                  <a:rPr lang="en-US" altLang="ja-JP" sz="1800" dirty="0" smtClean="0">
                    <a:solidFill>
                      <a:schemeClr val="tx1"/>
                    </a:solidFill>
                  </a:rPr>
                  <a:t>) based on the </a:t>
                </a:r>
                <a14:m>
                  <m:oMath xmlns:m="http://schemas.openxmlformats.org/officeDocument/2006/math">
                    <m:sSubSup>
                      <m:sSubSupPr>
                        <m:ctrlPr>
                          <a:rPr lang="en-US" altLang="ja-JP" sz="1800" i="1" dirty="0">
                            <a:latin typeface="Cambria Math" panose="02040503050406030204" pitchFamily="18" charset="0"/>
                          </a:rPr>
                        </m:ctrlPr>
                      </m:sSubSupPr>
                      <m:e>
                        <m:r>
                          <a:rPr lang="en-US" altLang="ja-JP" sz="1800" i="1" dirty="0">
                            <a:latin typeface="Cambria Math" panose="02040503050406030204" pitchFamily="18" charset="0"/>
                          </a:rPr>
                          <m:t>𝑄</m:t>
                        </m:r>
                      </m:e>
                      <m:sub>
                        <m:r>
                          <a:rPr lang="en-US" altLang="ja-JP" sz="1800" i="1" dirty="0">
                            <a:latin typeface="Cambria Math" panose="02040503050406030204" pitchFamily="18" charset="0"/>
                          </a:rPr>
                          <m:t>𝑖</m:t>
                        </m:r>
                      </m:sub>
                      <m:sup/>
                    </m:sSubSup>
                  </m:oMath>
                </a14:m>
                <a:r>
                  <a:rPr lang="en-US" altLang="ja-JP" sz="1800" dirty="0" smtClean="0">
                    <a:solidFill>
                      <a:schemeClr val="tx1"/>
                    </a:solidFill>
                  </a:rPr>
                  <a:t>values by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i="1" dirty="0">
                            <a:latin typeface="Cambria Math" panose="02040503050406030204" pitchFamily="18" charset="0"/>
                          </a:rPr>
                          <m:t>𝑖</m:t>
                        </m:r>
                      </m:sub>
                    </m:sSub>
                  </m:oMath>
                </a14:m>
                <a:endParaRPr lang="en-US" altLang="ja-JP" sz="1800" dirty="0">
                  <a:latin typeface="Cambria Math" panose="02040503050406030204" pitchFamily="18" charset="0"/>
                </a:endParaRPr>
              </a:p>
              <a:p>
                <a:pPr marL="0" indent="0">
                  <a:buNone/>
                </a:pPr>
                <a:endParaRPr lang="en-US" altLang="ja-JP" sz="1800" dirty="0" smtClean="0">
                  <a:solidFill>
                    <a:schemeClr val="tx1"/>
                  </a:solidFill>
                </a:endParaRPr>
              </a:p>
            </p:txBody>
          </p:sp>
        </mc:Choice>
        <mc:Fallback xmlns="">
          <p:sp>
            <p:nvSpPr>
              <p:cNvPr id="51" name="コンテンツ プレースホルダー 2"/>
              <p:cNvSpPr txBox="1">
                <a:spLocks noRot="1" noChangeAspect="1" noMove="1" noResize="1" noEditPoints="1" noAdjustHandles="1" noChangeArrowheads="1" noChangeShapeType="1" noTextEdit="1"/>
              </p:cNvSpPr>
              <p:nvPr/>
            </p:nvSpPr>
            <p:spPr>
              <a:xfrm>
                <a:off x="1485400" y="3598993"/>
                <a:ext cx="8801600" cy="327375"/>
              </a:xfrm>
              <a:prstGeom prst="rect">
                <a:avLst/>
              </a:prstGeom>
              <a:blipFill>
                <a:blip r:embed="rId7"/>
                <a:stretch>
                  <a:fillRect l="-623" t="-5556" b="-44444"/>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1161800" y="3970978"/>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ⅱ.</a:t>
            </a:r>
            <a:endParaRPr lang="en-US" altLang="ja-JP" sz="1200" dirty="0"/>
          </a:p>
        </p:txBody>
      </p:sp>
      <mc:AlternateContent xmlns:mc="http://schemas.openxmlformats.org/markup-compatibility/2006" xmlns:a14="http://schemas.microsoft.com/office/drawing/2010/main">
        <mc:Choice Requires="a14">
          <p:sp>
            <p:nvSpPr>
              <p:cNvPr id="53" name="コンテンツ プレースホルダー 2"/>
              <p:cNvSpPr txBox="1">
                <a:spLocks/>
              </p:cNvSpPr>
              <p:nvPr/>
            </p:nvSpPr>
            <p:spPr>
              <a:xfrm>
                <a:off x="1485400" y="3948673"/>
                <a:ext cx="88016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Observe the occurrence of event </a:t>
                </a:r>
                <a14:m>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i="1" dirty="0">
                            <a:latin typeface="Cambria Math" panose="02040503050406030204" pitchFamily="18" charset="0"/>
                          </a:rPr>
                          <m:t>σ</m:t>
                        </m:r>
                      </m:e>
                      <m:sub>
                        <m:r>
                          <a:rPr lang="en-US" altLang="ja-JP" sz="1800" i="1" dirty="0">
                            <a:latin typeface="Cambria Math" panose="02040503050406030204" pitchFamily="18" charset="0"/>
                          </a:rPr>
                          <m:t>𝑖</m:t>
                        </m:r>
                      </m:sub>
                      <m:sup>
                        <m:r>
                          <a:rPr lang="en-US" altLang="ja-JP" sz="1800" i="1" dirty="0">
                            <a:latin typeface="Cambria Math" panose="02040503050406030204" pitchFamily="18" charset="0"/>
                          </a:rPr>
                          <m:t>𝑜</m:t>
                        </m:r>
                      </m:sup>
                    </m:sSubSup>
                  </m:oMath>
                </a14:m>
                <a:r>
                  <a:rPr lang="en-US" altLang="ja-JP" sz="1800" dirty="0">
                    <a:ea typeface="Cambria Math" panose="02040503050406030204" pitchFamily="18" charset="0"/>
                  </a:rPr>
                  <a:t> </a:t>
                </a:r>
                <a14:m>
                  <m:oMath xmlns:m="http://schemas.openxmlformats.org/officeDocument/2006/math">
                    <m:r>
                      <a:rPr lang="en-US" altLang="ja-JP" sz="1800" i="1" dirty="0">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m:rPr>
                            <m:sty m:val="p"/>
                          </m:rPr>
                          <a:rPr lang="en-US" altLang="ja-JP" sz="1800" i="1" dirty="0">
                            <a:latin typeface="Cambria Math" panose="02040503050406030204" pitchFamily="18" charset="0"/>
                          </a:rPr>
                          <m:t>Σ</m:t>
                        </m:r>
                      </m:e>
                      <m:sub>
                        <m:r>
                          <a:rPr lang="en-US" altLang="ja-JP" sz="1800" i="1" dirty="0">
                            <a:latin typeface="Cambria Math" panose="02040503050406030204" pitchFamily="18" charset="0"/>
                          </a:rPr>
                          <m:t>𝑖</m:t>
                        </m:r>
                      </m:sub>
                      <m:sup>
                        <m:r>
                          <a:rPr lang="en-US" altLang="ja-JP" sz="1800" i="1">
                            <a:latin typeface="Cambria Math" panose="02040503050406030204" pitchFamily="18" charset="0"/>
                            <a:ea typeface="Cambria Math" panose="02040503050406030204" pitchFamily="18" charset="0"/>
                          </a:rPr>
                          <m:t>𝑜</m:t>
                        </m:r>
                      </m:sup>
                    </m:sSubSup>
                  </m:oMath>
                </a14:m>
                <a:endParaRPr lang="en-US" altLang="ja-JP" sz="1800" dirty="0" smtClean="0">
                  <a:solidFill>
                    <a:schemeClr val="tx1"/>
                  </a:solidFill>
                </a:endParaRPr>
              </a:p>
            </p:txBody>
          </p:sp>
        </mc:Choice>
        <mc:Fallback xmlns="">
          <p:sp>
            <p:nvSpPr>
              <p:cNvPr id="53" name="コンテンツ プレースホルダー 2"/>
              <p:cNvSpPr txBox="1">
                <a:spLocks noRot="1" noChangeAspect="1" noMove="1" noResize="1" noEditPoints="1" noAdjustHandles="1" noChangeArrowheads="1" noChangeShapeType="1" noTextEdit="1"/>
              </p:cNvSpPr>
              <p:nvPr/>
            </p:nvSpPr>
            <p:spPr>
              <a:xfrm>
                <a:off x="1485400" y="3948673"/>
                <a:ext cx="8801600" cy="327375"/>
              </a:xfrm>
              <a:prstGeom prst="rect">
                <a:avLst/>
              </a:prstGeom>
              <a:blipFill>
                <a:blip r:embed="rId8"/>
                <a:stretch>
                  <a:fillRect l="-623" t="-18868" b="-35849"/>
                </a:stretch>
              </a:blipFill>
            </p:spPr>
            <p:txBody>
              <a:bodyPr/>
              <a:lstStyle/>
              <a:p>
                <a:r>
                  <a:rPr lang="ja-JP" altLang="en-US">
                    <a:noFill/>
                  </a:rPr>
                  <a:t> </a:t>
                </a:r>
              </a:p>
            </p:txBody>
          </p:sp>
        </mc:Fallback>
      </mc:AlternateContent>
      <p:sp>
        <p:nvSpPr>
          <p:cNvPr id="54" name="コンテンツ プレースホルダー 2"/>
          <p:cNvSpPr txBox="1">
            <a:spLocks/>
          </p:cNvSpPr>
          <p:nvPr/>
        </p:nvSpPr>
        <p:spPr>
          <a:xfrm>
            <a:off x="1161800" y="4342963"/>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t>ⅲ</a:t>
            </a:r>
            <a:r>
              <a:rPr lang="en-US" altLang="ja-JP" sz="1800" dirty="0" smtClean="0"/>
              <a:t>.</a:t>
            </a:r>
            <a:endParaRPr lang="en-US" altLang="ja-JP" sz="1200" dirty="0"/>
          </a:p>
        </p:txBody>
      </p:sp>
      <mc:AlternateContent xmlns:mc="http://schemas.openxmlformats.org/markup-compatibility/2006" xmlns:a14="http://schemas.microsoft.com/office/drawing/2010/main">
        <mc:Choice Requires="a14">
          <p:sp>
            <p:nvSpPr>
              <p:cNvPr id="55" name="コンテンツ プレースホルダー 2"/>
              <p:cNvSpPr txBox="1">
                <a:spLocks/>
              </p:cNvSpPr>
              <p:nvPr/>
            </p:nvSpPr>
            <p:spPr>
              <a:xfrm>
                <a:off x="1485400" y="4320658"/>
                <a:ext cx="88016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Acquire</a:t>
                </a:r>
                <a:r>
                  <a:rPr lang="ja-JP" altLang="en-US" sz="1800" dirty="0">
                    <a:solidFill>
                      <a:schemeClr val="tx1"/>
                    </a:solidFill>
                  </a:rPr>
                  <a:t> </a:t>
                </a:r>
                <a:r>
                  <a:rPr lang="en-US" altLang="ja-JP" sz="1800" dirty="0" smtClean="0">
                    <a:solidFill>
                      <a:schemeClr val="tx1"/>
                    </a:solidFill>
                  </a:rPr>
                  <a:t>rewards </a:t>
                </a:r>
                <a14:m>
                  <m:oMath xmlns:m="http://schemas.openxmlformats.org/officeDocument/2006/math">
                    <m:sSubSup>
                      <m:sSubSupPr>
                        <m:ctrlPr>
                          <a:rPr lang="en-US" altLang="ja-JP" sz="1800" i="1" dirty="0">
                            <a:solidFill>
                              <a:schemeClr val="tx1"/>
                            </a:solidFill>
                            <a:latin typeface="Cambria Math" panose="02040503050406030204" pitchFamily="18" charset="0"/>
                          </a:rPr>
                        </m:ctrlPr>
                      </m:sSubSupPr>
                      <m:e>
                        <m:r>
                          <a:rPr lang="en-US" altLang="ja-JP" sz="1800" i="1" dirty="0">
                            <a:solidFill>
                              <a:schemeClr val="tx1"/>
                            </a:solidFill>
                            <a:latin typeface="Cambria Math" panose="02040503050406030204" pitchFamily="18" charset="0"/>
                          </a:rPr>
                          <m:t>𝑟</m:t>
                        </m:r>
                      </m:e>
                      <m:sub>
                        <m:r>
                          <a:rPr lang="en-US" altLang="ja-JP" sz="1800" i="1" dirty="0">
                            <a:solidFill>
                              <a:schemeClr val="tx1"/>
                            </a:solidFill>
                            <a:latin typeface="Cambria Math" panose="02040503050406030204" pitchFamily="18" charset="0"/>
                          </a:rPr>
                          <m:t>𝑖</m:t>
                        </m:r>
                      </m:sub>
                      <m:sup>
                        <m:r>
                          <a:rPr lang="en-US" altLang="ja-JP" sz="1800" i="1" dirty="0">
                            <a:solidFill>
                              <a:schemeClr val="tx1"/>
                            </a:solidFill>
                            <a:latin typeface="Cambria Math" panose="02040503050406030204" pitchFamily="18" charset="0"/>
                          </a:rPr>
                          <m:t>1</m:t>
                        </m:r>
                      </m:sup>
                    </m:sSubSup>
                    <m:r>
                      <m:rPr>
                        <m:nor/>
                      </m:rPr>
                      <a:rPr lang="en-US" altLang="ja-JP" sz="1800" b="0" i="0" dirty="0" smtClean="0">
                        <a:solidFill>
                          <a:schemeClr val="tx1"/>
                        </a:solidFill>
                        <a:latin typeface="Cambria Math" panose="02040503050406030204" pitchFamily="18" charset="0"/>
                      </a:rPr>
                      <m:t> </m:t>
                    </m:r>
                    <m:r>
                      <m:rPr>
                        <m:nor/>
                      </m:rPr>
                      <a:rPr lang="en-US" altLang="ja-JP" sz="1800" b="0" i="0" dirty="0" smtClean="0"/>
                      <m:t>and</m:t>
                    </m:r>
                    <m:r>
                      <a:rPr lang="en-US" altLang="ja-JP" sz="1800" b="0" i="1" dirty="0" smtClean="0">
                        <a:latin typeface="Cambria Math" panose="02040503050406030204" pitchFamily="18" charset="0"/>
                      </a:rPr>
                      <m:t> </m:t>
                    </m:r>
                    <m:sSubSup>
                      <m:sSubSupPr>
                        <m:ctrlPr>
                          <a:rPr lang="en-US" altLang="ja-JP" sz="1800" i="1" dirty="0">
                            <a:solidFill>
                              <a:schemeClr val="tx1"/>
                            </a:solidFill>
                            <a:latin typeface="Cambria Math" panose="02040503050406030204" pitchFamily="18" charset="0"/>
                          </a:rPr>
                        </m:ctrlPr>
                      </m:sSubSupPr>
                      <m:e>
                        <m:r>
                          <a:rPr lang="en-US" altLang="ja-JP" sz="1800" i="1" dirty="0">
                            <a:solidFill>
                              <a:schemeClr val="tx1"/>
                            </a:solidFill>
                            <a:latin typeface="Cambria Math" panose="02040503050406030204" pitchFamily="18" charset="0"/>
                          </a:rPr>
                          <m:t>𝑟</m:t>
                        </m:r>
                      </m:e>
                      <m:sub>
                        <m:r>
                          <a:rPr lang="en-US" altLang="ja-JP" sz="1800" i="1" dirty="0">
                            <a:solidFill>
                              <a:schemeClr val="tx1"/>
                            </a:solidFill>
                            <a:latin typeface="Cambria Math" panose="02040503050406030204" pitchFamily="18" charset="0"/>
                          </a:rPr>
                          <m:t>𝑖</m:t>
                        </m:r>
                      </m:sub>
                      <m:sup>
                        <m:r>
                          <a:rPr lang="en-US" altLang="ja-JP" sz="1800" i="1" dirty="0">
                            <a:solidFill>
                              <a:schemeClr val="tx1"/>
                            </a:solidFill>
                            <a:latin typeface="Cambria Math" panose="02040503050406030204" pitchFamily="18" charset="0"/>
                          </a:rPr>
                          <m:t>2</m:t>
                        </m:r>
                      </m:sup>
                    </m:sSubSup>
                  </m:oMath>
                </a14:m>
                <a:r>
                  <a:rPr lang="en-US" altLang="ja-JP" sz="1800" dirty="0" smtClean="0">
                    <a:solidFill>
                      <a:schemeClr val="tx1"/>
                    </a:solidFill>
                  </a:rPr>
                  <a:t> </a:t>
                </a:r>
              </a:p>
            </p:txBody>
          </p:sp>
        </mc:Choice>
        <mc:Fallback xmlns="">
          <p:sp>
            <p:nvSpPr>
              <p:cNvPr id="55" name="コンテンツ プレースホルダー 2"/>
              <p:cNvSpPr txBox="1">
                <a:spLocks noRot="1" noChangeAspect="1" noMove="1" noResize="1" noEditPoints="1" noAdjustHandles="1" noChangeArrowheads="1" noChangeShapeType="1" noTextEdit="1"/>
              </p:cNvSpPr>
              <p:nvPr/>
            </p:nvSpPr>
            <p:spPr>
              <a:xfrm>
                <a:off x="1485400" y="4320658"/>
                <a:ext cx="8801600" cy="327375"/>
              </a:xfrm>
              <a:prstGeom prst="rect">
                <a:avLst/>
              </a:prstGeom>
              <a:blipFill>
                <a:blip r:embed="rId9"/>
                <a:stretch>
                  <a:fillRect l="-623" t="-15094" b="-39623"/>
                </a:stretch>
              </a:blipFill>
            </p:spPr>
            <p:txBody>
              <a:bodyPr/>
              <a:lstStyle/>
              <a:p>
                <a:r>
                  <a:rPr lang="ja-JP" altLang="en-US">
                    <a:noFill/>
                  </a:rPr>
                  <a:t> </a:t>
                </a:r>
              </a:p>
            </p:txBody>
          </p:sp>
        </mc:Fallback>
      </mc:AlternateContent>
      <p:sp>
        <p:nvSpPr>
          <p:cNvPr id="56" name="コンテンツ プレースホルダー 2"/>
          <p:cNvSpPr txBox="1">
            <a:spLocks/>
          </p:cNvSpPr>
          <p:nvPr/>
        </p:nvSpPr>
        <p:spPr>
          <a:xfrm>
            <a:off x="1161800" y="4709391"/>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t>ⅳ</a:t>
            </a:r>
            <a:r>
              <a:rPr lang="en-US" altLang="ja-JP" sz="1800" dirty="0" smtClean="0"/>
              <a:t>.</a:t>
            </a:r>
            <a:endParaRPr lang="en-US" altLang="ja-JP" sz="1200" dirty="0"/>
          </a:p>
        </p:txBody>
      </p:sp>
      <mc:AlternateContent xmlns:mc="http://schemas.openxmlformats.org/markup-compatibility/2006" xmlns:a14="http://schemas.microsoft.com/office/drawing/2010/main">
        <mc:Choice Requires="a14">
          <p:sp>
            <p:nvSpPr>
              <p:cNvPr id="57" name="コンテンツ プレースホルダー 2"/>
              <p:cNvSpPr txBox="1">
                <a:spLocks/>
              </p:cNvSpPr>
              <p:nvPr/>
            </p:nvSpPr>
            <p:spPr>
              <a:xfrm>
                <a:off x="1485400" y="4687086"/>
                <a:ext cx="88016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Make</a:t>
                </a:r>
                <a:r>
                  <a:rPr lang="ja-JP" altLang="en-US" sz="1800" dirty="0"/>
                  <a:t> </a:t>
                </a:r>
                <a:r>
                  <a:rPr lang="en-US" altLang="ja-JP" sz="1800" dirty="0" smtClean="0"/>
                  <a:t>a transition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oMath>
                </a14:m>
                <a:r>
                  <a:rPr lang="ja-JP" altLang="en-US" sz="1800" dirty="0" smtClean="0"/>
                  <a:t>→</a:t>
                </a:r>
                <a14:m>
                  <m:oMath xmlns:m="http://schemas.openxmlformats.org/officeDocument/2006/math">
                    <m:sSup>
                      <m:sSupPr>
                        <m:ctrlPr>
                          <a:rPr lang="en-US" altLang="ja-JP" sz="1800" i="1" dirty="0">
                            <a:latin typeface="Cambria Math" panose="02040503050406030204" pitchFamily="18" charset="0"/>
                          </a:rPr>
                        </m:ctrlPr>
                      </m:sSupPr>
                      <m:e>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e>
                      <m:sup>
                        <m:r>
                          <a:rPr lang="en-US" altLang="ja-JP" sz="1800" i="1" dirty="0">
                            <a:latin typeface="Cambria Math" panose="02040503050406030204" pitchFamily="18" charset="0"/>
                          </a:rPr>
                          <m:t>′</m:t>
                        </m:r>
                      </m:sup>
                    </m:sSup>
                  </m:oMath>
                </a14:m>
                <a:r>
                  <a:rPr lang="en-US" altLang="ja-JP" sz="1800" dirty="0" smtClean="0"/>
                  <a:t> in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i="1" dirty="0">
                            <a:latin typeface="Cambria Math" panose="02040503050406030204" pitchFamily="18" charset="0"/>
                          </a:rPr>
                          <m:t>𝑖</m:t>
                        </m:r>
                      </m:sub>
                    </m:sSub>
                  </m:oMath>
                </a14:m>
                <a:r>
                  <a:rPr lang="en-US" altLang="ja-JP" sz="1800" dirty="0" smtClean="0"/>
                  <a:t> </a:t>
                </a:r>
                <a:endParaRPr lang="en-US" altLang="ja-JP" sz="1800" dirty="0" smtClean="0">
                  <a:solidFill>
                    <a:schemeClr val="tx1"/>
                  </a:solidFill>
                </a:endParaRPr>
              </a:p>
            </p:txBody>
          </p:sp>
        </mc:Choice>
        <mc:Fallback xmlns="">
          <p:sp>
            <p:nvSpPr>
              <p:cNvPr id="57" name="コンテンツ プレースホルダー 2"/>
              <p:cNvSpPr txBox="1">
                <a:spLocks noRot="1" noChangeAspect="1" noMove="1" noResize="1" noEditPoints="1" noAdjustHandles="1" noChangeArrowheads="1" noChangeShapeType="1" noTextEdit="1"/>
              </p:cNvSpPr>
              <p:nvPr/>
            </p:nvSpPr>
            <p:spPr>
              <a:xfrm>
                <a:off x="1485400" y="4687086"/>
                <a:ext cx="8801600" cy="327375"/>
              </a:xfrm>
              <a:prstGeom prst="rect">
                <a:avLst/>
              </a:prstGeom>
              <a:blipFill>
                <a:blip r:embed="rId10"/>
                <a:stretch>
                  <a:fillRect l="-623" t="-18519" b="-33333"/>
                </a:stretch>
              </a:blipFill>
            </p:spPr>
            <p:txBody>
              <a:bodyPr/>
              <a:lstStyle/>
              <a:p>
                <a:r>
                  <a:rPr lang="ja-JP" altLang="en-US">
                    <a:noFill/>
                  </a:rPr>
                  <a:t> </a:t>
                </a:r>
              </a:p>
            </p:txBody>
          </p:sp>
        </mc:Fallback>
      </mc:AlternateContent>
      <p:sp>
        <p:nvSpPr>
          <p:cNvPr id="58" name="コンテンツ プレースホルダー 2"/>
          <p:cNvSpPr txBox="1">
            <a:spLocks/>
          </p:cNvSpPr>
          <p:nvPr/>
        </p:nvSpPr>
        <p:spPr>
          <a:xfrm>
            <a:off x="1161800" y="5075819"/>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t>ⅴ</a:t>
            </a:r>
            <a:r>
              <a:rPr lang="en-US" altLang="ja-JP" sz="1800" dirty="0" smtClean="0"/>
              <a:t>.</a:t>
            </a:r>
            <a:endParaRPr lang="en-US" altLang="ja-JP" sz="1200" dirty="0"/>
          </a:p>
        </p:txBody>
      </p:sp>
      <mc:AlternateContent xmlns:mc="http://schemas.openxmlformats.org/markup-compatibility/2006" xmlns:a14="http://schemas.microsoft.com/office/drawing/2010/main">
        <mc:Choice Requires="a14">
          <p:sp>
            <p:nvSpPr>
              <p:cNvPr id="59" name="コンテンツ プレースホルダー 2"/>
              <p:cNvSpPr txBox="1">
                <a:spLocks/>
              </p:cNvSpPr>
              <p:nvPr/>
            </p:nvSpPr>
            <p:spPr>
              <a:xfrm>
                <a:off x="1485400" y="5053514"/>
                <a:ext cx="88016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Update </a:t>
                </a:r>
                <a14:m>
                  <m:oMath xmlns:m="http://schemas.openxmlformats.org/officeDocument/2006/math">
                    <m:sSubSup>
                      <m:sSubSupPr>
                        <m:ctrlPr>
                          <a:rPr lang="en-US" altLang="ja-JP" sz="1800" i="1" dirty="0">
                            <a:latin typeface="Cambria Math" panose="02040503050406030204" pitchFamily="18" charset="0"/>
                          </a:rPr>
                        </m:ctrlPr>
                      </m:sSubSupPr>
                      <m:e>
                        <m:r>
                          <a:rPr lang="en-US" altLang="ja-JP" sz="1800" i="1" dirty="0">
                            <a:latin typeface="Cambria Math" panose="02040503050406030204" pitchFamily="18" charset="0"/>
                          </a:rPr>
                          <m:t>𝑅</m:t>
                        </m:r>
                      </m:e>
                      <m:sub>
                        <m:r>
                          <a:rPr lang="en-US" altLang="ja-JP" sz="1800" i="1" dirty="0">
                            <a:latin typeface="Cambria Math" panose="02040503050406030204" pitchFamily="18" charset="0"/>
                          </a:rPr>
                          <m:t>𝑖</m:t>
                        </m:r>
                      </m:sub>
                      <m:sup>
                        <m:r>
                          <a:rPr lang="en-US" altLang="ja-JP" sz="1800" i="1" dirty="0">
                            <a:latin typeface="Cambria Math" panose="02040503050406030204" pitchFamily="18" charset="0"/>
                          </a:rPr>
                          <m:t>1</m:t>
                        </m:r>
                      </m:sup>
                    </m:sSubSup>
                    <m:d>
                      <m:dPr>
                        <m:ctrlPr>
                          <a:rPr lang="en-US" altLang="ja-JP" sz="1800" i="1" dirty="0">
                            <a:latin typeface="Cambria Math" panose="02040503050406030204" pitchFamily="18" charset="0"/>
                          </a:rPr>
                        </m:ctrlPr>
                      </m:dPr>
                      <m:e>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r>
                          <a:rPr lang="en-US" altLang="ja-JP" sz="1800" i="1" dirty="0">
                            <a:latin typeface="Cambria Math" panose="02040503050406030204" pitchFamily="18" charset="0"/>
                          </a:rPr>
                          <m:t>,</m:t>
                        </m:r>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i="1" dirty="0">
                                <a:latin typeface="Cambria Math" panose="02040503050406030204" pitchFamily="18" charset="0"/>
                              </a:rPr>
                              <m:t>𝑖</m:t>
                            </m:r>
                          </m:sub>
                        </m:sSub>
                        <m:r>
                          <a:rPr lang="en-US" altLang="ja-JP" sz="1800" i="1" dirty="0">
                            <a:latin typeface="Cambria Math" panose="02040503050406030204" pitchFamily="18" charset="0"/>
                          </a:rPr>
                          <m:t> </m:t>
                        </m:r>
                      </m:e>
                    </m:d>
                  </m:oMath>
                </a14:m>
                <a:r>
                  <a:rPr lang="en-US" altLang="ja-JP" sz="1800" dirty="0"/>
                  <a:t>,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𝜂</m:t>
                        </m:r>
                      </m:e>
                      <m:sub>
                        <m:r>
                          <a:rPr lang="en-US" altLang="ja-JP" sz="1800" i="1" dirty="0">
                            <a:latin typeface="Cambria Math" panose="02040503050406030204" pitchFamily="18" charset="0"/>
                          </a:rPr>
                          <m:t>𝑖</m:t>
                        </m:r>
                      </m:sub>
                    </m:sSub>
                    <m:d>
                      <m:dPr>
                        <m:ctrlPr>
                          <a:rPr lang="en-US" altLang="ja-JP" sz="1800" i="1" dirty="0">
                            <a:latin typeface="Cambria Math" panose="02040503050406030204" pitchFamily="18" charset="0"/>
                          </a:rPr>
                        </m:ctrlPr>
                      </m:dPr>
                      <m:e>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i="1" dirty="0">
                                <a:latin typeface="Cambria Math" panose="02040503050406030204" pitchFamily="18" charset="0"/>
                              </a:rPr>
                              <m:t>σ</m:t>
                            </m:r>
                          </m:e>
                          <m:sub>
                            <m:r>
                              <a:rPr lang="en-US" altLang="ja-JP" sz="1800" i="1" dirty="0">
                                <a:latin typeface="Cambria Math" panose="02040503050406030204" pitchFamily="18" charset="0"/>
                              </a:rPr>
                              <m:t>𝑖</m:t>
                            </m:r>
                          </m:sub>
                          <m:sup>
                            <m:r>
                              <a:rPr lang="en-US" altLang="ja-JP" sz="1800" i="1" dirty="0">
                                <a:latin typeface="Cambria Math" panose="02040503050406030204" pitchFamily="18" charset="0"/>
                              </a:rPr>
                              <m:t>𝑜</m:t>
                            </m:r>
                          </m:sup>
                        </m:sSubSup>
                      </m:e>
                    </m:d>
                    <m:r>
                      <a:rPr lang="en-US" altLang="ja-JP" sz="1800" dirty="0">
                        <a:latin typeface="Cambria Math" panose="02040503050406030204" pitchFamily="18" charset="0"/>
                      </a:rPr>
                      <m:t> </m:t>
                    </m:r>
                  </m:oMath>
                </a14:m>
                <a:r>
                  <a:rPr lang="en-US" altLang="ja-JP" sz="1800" dirty="0" smtClean="0"/>
                  <a:t>and </a:t>
                </a:r>
                <a14:m>
                  <m:oMath xmlns:m="http://schemas.openxmlformats.org/officeDocument/2006/math">
                    <m:sSubSup>
                      <m:sSubSupPr>
                        <m:ctrlPr>
                          <a:rPr lang="en-US" altLang="ja-JP" sz="1800" i="1" dirty="0">
                            <a:latin typeface="Cambria Math" panose="02040503050406030204" pitchFamily="18" charset="0"/>
                          </a:rPr>
                        </m:ctrlPr>
                      </m:sSubSupPr>
                      <m:e>
                        <m:r>
                          <a:rPr lang="en-US" altLang="ja-JP" sz="1800" i="1" dirty="0">
                            <a:latin typeface="Cambria Math" panose="02040503050406030204" pitchFamily="18" charset="0"/>
                          </a:rPr>
                          <m:t>𝑇</m:t>
                        </m:r>
                      </m:e>
                      <m:sub>
                        <m:r>
                          <a:rPr lang="en-US" altLang="ja-JP" sz="1800" i="1" dirty="0">
                            <a:latin typeface="Cambria Math" panose="02040503050406030204" pitchFamily="18" charset="0"/>
                          </a:rPr>
                          <m:t>𝑖</m:t>
                        </m:r>
                      </m:sub>
                      <m:sup/>
                    </m:sSubSup>
                    <m:d>
                      <m:dPr>
                        <m:ctrlPr>
                          <a:rPr lang="en-US" altLang="ja-JP" sz="1800" i="1" dirty="0">
                            <a:latin typeface="Cambria Math" panose="02040503050406030204" pitchFamily="18" charset="0"/>
                          </a:rPr>
                        </m:ctrlPr>
                      </m:dPr>
                      <m:e>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i="1" dirty="0">
                                <a:latin typeface="Cambria Math" panose="02040503050406030204" pitchFamily="18" charset="0"/>
                              </a:rPr>
                              <m:t>σ</m:t>
                            </m:r>
                          </m:e>
                          <m:sub>
                            <m:r>
                              <a:rPr lang="en-US" altLang="ja-JP" sz="1800" i="1" dirty="0">
                                <a:latin typeface="Cambria Math" panose="02040503050406030204" pitchFamily="18" charset="0"/>
                              </a:rPr>
                              <m:t>𝑖</m:t>
                            </m:r>
                          </m:sub>
                          <m:sup>
                            <m:r>
                              <a:rPr lang="en-US" altLang="ja-JP" sz="1800" i="1" dirty="0">
                                <a:latin typeface="Cambria Math" panose="02040503050406030204" pitchFamily="18" charset="0"/>
                              </a:rPr>
                              <m:t>𝑜</m:t>
                            </m:r>
                          </m:sup>
                        </m:sSubSup>
                      </m:e>
                    </m:d>
                  </m:oMath>
                </a14:m>
                <a:r>
                  <a:rPr lang="ja-JP" altLang="en-US" sz="1800" dirty="0" smtClean="0"/>
                  <a:t> </a:t>
                </a:r>
                <a:endParaRPr lang="en-US" altLang="ja-JP" sz="1800" dirty="0" smtClean="0">
                  <a:solidFill>
                    <a:schemeClr val="tx1"/>
                  </a:solidFill>
                </a:endParaRPr>
              </a:p>
            </p:txBody>
          </p:sp>
        </mc:Choice>
        <mc:Fallback xmlns="">
          <p:sp>
            <p:nvSpPr>
              <p:cNvPr id="59" name="コンテンツ プレースホルダー 2"/>
              <p:cNvSpPr txBox="1">
                <a:spLocks noRot="1" noChangeAspect="1" noMove="1" noResize="1" noEditPoints="1" noAdjustHandles="1" noChangeArrowheads="1" noChangeShapeType="1" noTextEdit="1"/>
              </p:cNvSpPr>
              <p:nvPr/>
            </p:nvSpPr>
            <p:spPr>
              <a:xfrm>
                <a:off x="1485400" y="5053514"/>
                <a:ext cx="8801600" cy="327375"/>
              </a:xfrm>
              <a:prstGeom prst="rect">
                <a:avLst/>
              </a:prstGeom>
              <a:blipFill>
                <a:blip r:embed="rId11"/>
                <a:stretch>
                  <a:fillRect l="-623" t="-7407" b="-44444"/>
                </a:stretch>
              </a:blipFill>
            </p:spPr>
            <p:txBody>
              <a:bodyPr/>
              <a:lstStyle/>
              <a:p>
                <a:r>
                  <a:rPr lang="ja-JP" altLang="en-US">
                    <a:noFill/>
                  </a:rPr>
                  <a:t> </a:t>
                </a:r>
              </a:p>
            </p:txBody>
          </p:sp>
        </mc:Fallback>
      </mc:AlternateContent>
      <p:sp>
        <p:nvSpPr>
          <p:cNvPr id="60" name="コンテンツ プレースホルダー 2"/>
          <p:cNvSpPr txBox="1">
            <a:spLocks/>
          </p:cNvSpPr>
          <p:nvPr/>
        </p:nvSpPr>
        <p:spPr>
          <a:xfrm>
            <a:off x="1161800" y="5464552"/>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ⅵ.</a:t>
            </a:r>
            <a:endParaRPr lang="en-US" altLang="ja-JP" sz="1200" dirty="0"/>
          </a:p>
        </p:txBody>
      </p:sp>
      <mc:AlternateContent xmlns:mc="http://schemas.openxmlformats.org/markup-compatibility/2006" xmlns:a14="http://schemas.microsoft.com/office/drawing/2010/main">
        <mc:Choice Requires="a14">
          <p:sp>
            <p:nvSpPr>
              <p:cNvPr id="62" name="コンテンツ プレースホルダー 2"/>
              <p:cNvSpPr txBox="1">
                <a:spLocks/>
              </p:cNvSpPr>
              <p:nvPr/>
            </p:nvSpPr>
            <p:spPr>
              <a:xfrm>
                <a:off x="1485400" y="5442247"/>
                <a:ext cx="88016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chemeClr val="tx1"/>
                    </a:solidFill>
                  </a:rPr>
                  <a:t>Update </a:t>
                </a:r>
                <a14:m>
                  <m:oMath xmlns:m="http://schemas.openxmlformats.org/officeDocument/2006/math">
                    <m:sSubSup>
                      <m:sSubSupPr>
                        <m:ctrlPr>
                          <a:rPr lang="en-US" altLang="ja-JP" sz="1800" i="1" dirty="0">
                            <a:latin typeface="Cambria Math" panose="02040503050406030204" pitchFamily="18" charset="0"/>
                          </a:rPr>
                        </m:ctrlPr>
                      </m:sSubSupPr>
                      <m:e>
                        <m:r>
                          <a:rPr lang="en-US" altLang="ja-JP" sz="1800" i="1" dirty="0">
                            <a:latin typeface="Cambria Math" panose="02040503050406030204" pitchFamily="18" charset="0"/>
                          </a:rPr>
                          <m:t>𝑄</m:t>
                        </m:r>
                      </m:e>
                      <m:sub>
                        <m:r>
                          <a:rPr lang="en-US" altLang="ja-JP" sz="1800" i="1" dirty="0">
                            <a:latin typeface="Cambria Math" panose="02040503050406030204" pitchFamily="18" charset="0"/>
                          </a:rPr>
                          <m:t>𝑖</m:t>
                        </m:r>
                      </m:sub>
                      <m:sup/>
                    </m:sSubSup>
                    <m:d>
                      <m:dPr>
                        <m:ctrlPr>
                          <a:rPr lang="en-US" altLang="ja-JP" sz="1800" i="1" dirty="0">
                            <a:latin typeface="Cambria Math" panose="02040503050406030204" pitchFamily="18" charset="0"/>
                          </a:rPr>
                        </m:ctrlPr>
                      </m:dPr>
                      <m:e>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r>
                          <a:rPr lang="en-US" altLang="ja-JP" sz="1800" i="1" dirty="0">
                            <a:latin typeface="Cambria Math" panose="02040503050406030204" pitchFamily="18" charset="0"/>
                          </a:rPr>
                          <m:t>,</m:t>
                        </m:r>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i="1" dirty="0">
                                <a:latin typeface="Cambria Math" panose="02040503050406030204" pitchFamily="18" charset="0"/>
                              </a:rPr>
                              <m:t>𝑖</m:t>
                            </m:r>
                          </m:sub>
                        </m:sSub>
                      </m:e>
                    </m:d>
                  </m:oMath>
                </a14:m>
                <a:r>
                  <a:rPr lang="en-US" altLang="ja-JP" sz="1800" dirty="0" smtClean="0">
                    <a:solidFill>
                      <a:schemeClr val="tx1"/>
                    </a:solidFill>
                  </a:rPr>
                  <a:t> </a:t>
                </a:r>
              </a:p>
            </p:txBody>
          </p:sp>
        </mc:Choice>
        <mc:Fallback xmlns="">
          <p:sp>
            <p:nvSpPr>
              <p:cNvPr id="62" name="コンテンツ プレースホルダー 2"/>
              <p:cNvSpPr txBox="1">
                <a:spLocks noRot="1" noChangeAspect="1" noMove="1" noResize="1" noEditPoints="1" noAdjustHandles="1" noChangeArrowheads="1" noChangeShapeType="1" noTextEdit="1"/>
              </p:cNvSpPr>
              <p:nvPr/>
            </p:nvSpPr>
            <p:spPr>
              <a:xfrm>
                <a:off x="1485400" y="5442247"/>
                <a:ext cx="8801600" cy="327375"/>
              </a:xfrm>
              <a:prstGeom prst="rect">
                <a:avLst/>
              </a:prstGeom>
              <a:blipFill>
                <a:blip r:embed="rId12"/>
                <a:stretch>
                  <a:fillRect l="-623" t="-7547" b="-47170"/>
                </a:stretch>
              </a:blipFill>
            </p:spPr>
            <p:txBody>
              <a:bodyPr/>
              <a:lstStyle/>
              <a:p>
                <a:r>
                  <a:rPr lang="ja-JP" altLang="en-US">
                    <a:noFill/>
                  </a:rPr>
                  <a:t> </a:t>
                </a:r>
              </a:p>
            </p:txBody>
          </p:sp>
        </mc:Fallback>
      </mc:AlternateContent>
      <p:sp>
        <p:nvSpPr>
          <p:cNvPr id="63" name="コンテンツ プレースホルダー 2"/>
          <p:cNvSpPr txBox="1">
            <a:spLocks/>
          </p:cNvSpPr>
          <p:nvPr/>
        </p:nvSpPr>
        <p:spPr>
          <a:xfrm>
            <a:off x="1161800" y="5830980"/>
            <a:ext cx="489933" cy="371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t>ⅶ</a:t>
            </a:r>
            <a:r>
              <a:rPr lang="en-US" altLang="ja-JP" sz="1800" dirty="0" smtClean="0"/>
              <a:t>.</a:t>
            </a:r>
            <a:endParaRPr lang="en-US" altLang="ja-JP" sz="1200" dirty="0"/>
          </a:p>
        </p:txBody>
      </p:sp>
      <mc:AlternateContent xmlns:mc="http://schemas.openxmlformats.org/markup-compatibility/2006" xmlns:a14="http://schemas.microsoft.com/office/drawing/2010/main">
        <mc:Choice Requires="a14">
          <p:sp>
            <p:nvSpPr>
              <p:cNvPr id="64" name="コンテンツ プレースホルダー 2"/>
              <p:cNvSpPr txBox="1">
                <a:spLocks/>
              </p:cNvSpPr>
              <p:nvPr/>
            </p:nvSpPr>
            <p:spPr>
              <a:xfrm>
                <a:off x="1485400" y="5808675"/>
                <a:ext cx="8801600"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sSub>
                      <m:sSubPr>
                        <m:ctrlPr>
                          <a:rPr lang="en-US" altLang="ja-JP" sz="1800" i="1" dirty="0" smtClean="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oMath>
                </a14:m>
                <a:r>
                  <a:rPr lang="ja-JP" altLang="en-US" sz="1800" dirty="0" smtClean="0"/>
                  <a:t>←</a:t>
                </a:r>
                <a14:m>
                  <m:oMath xmlns:m="http://schemas.openxmlformats.org/officeDocument/2006/math">
                    <m:sSup>
                      <m:sSupPr>
                        <m:ctrlPr>
                          <a:rPr lang="en-US" altLang="ja-JP" sz="1800" i="1" dirty="0">
                            <a:latin typeface="Cambria Math" panose="02040503050406030204" pitchFamily="18" charset="0"/>
                          </a:rPr>
                        </m:ctrlPr>
                      </m:sSupPr>
                      <m:e>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𝑠</m:t>
                            </m:r>
                          </m:e>
                          <m:sub>
                            <m:r>
                              <a:rPr lang="en-US" altLang="ja-JP" sz="1800" i="1" dirty="0">
                                <a:latin typeface="Cambria Math" panose="02040503050406030204" pitchFamily="18" charset="0"/>
                              </a:rPr>
                              <m:t>𝑖</m:t>
                            </m:r>
                          </m:sub>
                        </m:sSub>
                      </m:e>
                      <m:sup>
                        <m:r>
                          <a:rPr lang="en-US" altLang="ja-JP" sz="1800" i="1" dirty="0">
                            <a:latin typeface="Cambria Math" panose="02040503050406030204" pitchFamily="18" charset="0"/>
                          </a:rPr>
                          <m:t>′</m:t>
                        </m:r>
                      </m:sup>
                    </m:sSup>
                  </m:oMath>
                </a14:m>
                <a:endParaRPr lang="en-US" altLang="ja-JP" sz="1800" dirty="0" smtClean="0">
                  <a:solidFill>
                    <a:schemeClr val="tx1"/>
                  </a:solidFill>
                </a:endParaRPr>
              </a:p>
            </p:txBody>
          </p:sp>
        </mc:Choice>
        <mc:Fallback xmlns="">
          <p:sp>
            <p:nvSpPr>
              <p:cNvPr id="64" name="コンテンツ プレースホルダー 2"/>
              <p:cNvSpPr txBox="1">
                <a:spLocks noRot="1" noChangeAspect="1" noMove="1" noResize="1" noEditPoints="1" noAdjustHandles="1" noChangeArrowheads="1" noChangeShapeType="1" noTextEdit="1"/>
              </p:cNvSpPr>
              <p:nvPr/>
            </p:nvSpPr>
            <p:spPr>
              <a:xfrm>
                <a:off x="1485400" y="5808675"/>
                <a:ext cx="8801600" cy="327375"/>
              </a:xfrm>
              <a:prstGeom prst="rect">
                <a:avLst/>
              </a:prstGeom>
              <a:blipFill>
                <a:blip r:embed="rId13"/>
                <a:stretch>
                  <a:fillRect t="-18519"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96526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正方形/長方形 195"/>
          <p:cNvSpPr/>
          <p:nvPr/>
        </p:nvSpPr>
        <p:spPr>
          <a:xfrm>
            <a:off x="3867148" y="4814146"/>
            <a:ext cx="2228851" cy="258159"/>
          </a:xfrm>
          <a:prstGeom prst="rect">
            <a:avLst/>
          </a:prstGeom>
          <a:solidFill>
            <a:srgbClr val="FFC000">
              <a:alpha val="2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95" name="正方形/長方形 194"/>
          <p:cNvSpPr/>
          <p:nvPr/>
        </p:nvSpPr>
        <p:spPr>
          <a:xfrm>
            <a:off x="2409825" y="2441700"/>
            <a:ext cx="2228851" cy="258159"/>
          </a:xfrm>
          <a:prstGeom prst="rect">
            <a:avLst/>
          </a:prstGeom>
          <a:solidFill>
            <a:srgbClr val="FFC000">
              <a:alpha val="2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94" name="正方形/長方形 193"/>
          <p:cNvSpPr/>
          <p:nvPr/>
        </p:nvSpPr>
        <p:spPr>
          <a:xfrm>
            <a:off x="3901885" y="3436715"/>
            <a:ext cx="2220101" cy="326591"/>
          </a:xfrm>
          <a:prstGeom prst="rect">
            <a:avLst/>
          </a:prstGeom>
          <a:solidFill>
            <a:srgbClr val="00B050">
              <a:alpha val="1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93" name="正方形/長方形 192"/>
          <p:cNvSpPr/>
          <p:nvPr/>
        </p:nvSpPr>
        <p:spPr>
          <a:xfrm>
            <a:off x="2692666" y="2080853"/>
            <a:ext cx="2212709" cy="326591"/>
          </a:xfrm>
          <a:prstGeom prst="rect">
            <a:avLst/>
          </a:prstGeom>
          <a:solidFill>
            <a:srgbClr val="00B050">
              <a:alpha val="1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77" name="正方形/長方形 176"/>
          <p:cNvSpPr/>
          <p:nvPr/>
        </p:nvSpPr>
        <p:spPr>
          <a:xfrm>
            <a:off x="6796216" y="2783063"/>
            <a:ext cx="2739081" cy="2412655"/>
          </a:xfrm>
          <a:prstGeom prst="rect">
            <a:avLst/>
          </a:prstGeom>
          <a:solidFill>
            <a:srgbClr val="00B050">
              <a:alpha val="16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80" name="正方形/長方形 179"/>
          <p:cNvSpPr/>
          <p:nvPr/>
        </p:nvSpPr>
        <p:spPr>
          <a:xfrm>
            <a:off x="8456140" y="2788236"/>
            <a:ext cx="2739081" cy="2412655"/>
          </a:xfrm>
          <a:prstGeom prst="rect">
            <a:avLst/>
          </a:prstGeom>
          <a:solidFill>
            <a:srgbClr val="FFC000">
              <a:alpha val="26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81" name="正方形/長方形 180"/>
          <p:cNvSpPr/>
          <p:nvPr/>
        </p:nvSpPr>
        <p:spPr>
          <a:xfrm>
            <a:off x="6802298" y="5195043"/>
            <a:ext cx="2007952" cy="520989"/>
          </a:xfrm>
          <a:prstGeom prst="rect">
            <a:avLst/>
          </a:prstGeom>
          <a:solidFill>
            <a:srgbClr val="00B050">
              <a:alpha val="16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82" name="正方形/長方形 181"/>
          <p:cNvSpPr/>
          <p:nvPr/>
        </p:nvSpPr>
        <p:spPr>
          <a:xfrm>
            <a:off x="9162173" y="5195797"/>
            <a:ext cx="2033048" cy="513039"/>
          </a:xfrm>
          <a:prstGeom prst="rect">
            <a:avLst/>
          </a:prstGeom>
          <a:solidFill>
            <a:srgbClr val="FFC000">
              <a:alpha val="26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3222"/>
            <a:ext cx="10515600" cy="1325563"/>
          </a:xfrm>
        </p:spPr>
        <p:txBody>
          <a:bodyPr>
            <a:noAutofit/>
          </a:bodyPr>
          <a:lstStyle/>
          <a:p>
            <a:r>
              <a:rPr lang="en-US" altLang="ja-JP" sz="3200" dirty="0" smtClean="0"/>
              <a:t>Simulation : Setting </a:t>
            </a:r>
            <a:r>
              <a:rPr lang="en-US" altLang="ja-JP" sz="3200" dirty="0"/>
              <a:t>(the cat and mouse problem)</a:t>
            </a:r>
            <a:endParaRPr lang="en-US" altLang="ja-JP" sz="3200" dirty="0" smtClean="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
        <p:nvSpPr>
          <p:cNvPr id="39" name="正方形/長方形 38"/>
          <p:cNvSpPr/>
          <p:nvPr/>
        </p:nvSpPr>
        <p:spPr>
          <a:xfrm>
            <a:off x="6796216" y="2783064"/>
            <a:ext cx="4390768" cy="24126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 name="直線コネクタ 7"/>
          <p:cNvCxnSpPr/>
          <p:nvPr/>
        </p:nvCxnSpPr>
        <p:spPr>
          <a:xfrm>
            <a:off x="8435546" y="2783064"/>
            <a:ext cx="0" cy="526189"/>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a:endCxn id="77" idx="1"/>
          </p:cNvCxnSpPr>
          <p:nvPr/>
        </p:nvCxnSpPr>
        <p:spPr>
          <a:xfrm>
            <a:off x="8438630" y="3599642"/>
            <a:ext cx="0" cy="862907"/>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p:cNvCxnSpPr>
            <a:stCxn id="76" idx="1"/>
          </p:cNvCxnSpPr>
          <p:nvPr/>
        </p:nvCxnSpPr>
        <p:spPr>
          <a:xfrm>
            <a:off x="8430930" y="4767369"/>
            <a:ext cx="4616" cy="428349"/>
          </a:xfrm>
          <a:prstGeom prst="line">
            <a:avLst/>
          </a:prstGeom>
        </p:spPr>
        <p:style>
          <a:lnRef idx="3">
            <a:schemeClr val="dk1"/>
          </a:lnRef>
          <a:fillRef idx="0">
            <a:schemeClr val="dk1"/>
          </a:fillRef>
          <a:effectRef idx="2">
            <a:schemeClr val="dk1"/>
          </a:effectRef>
          <a:fontRef idx="minor">
            <a:schemeClr val="tx1"/>
          </a:fontRef>
        </p:style>
      </p:cxnSp>
      <p:cxnSp>
        <p:nvCxnSpPr>
          <p:cNvPr id="52" name="直線コネクタ 51"/>
          <p:cNvCxnSpPr/>
          <p:nvPr/>
        </p:nvCxnSpPr>
        <p:spPr>
          <a:xfrm>
            <a:off x="9535297" y="2783064"/>
            <a:ext cx="0" cy="526189"/>
          </a:xfrm>
          <a:prstGeom prst="line">
            <a:avLst/>
          </a:prstGeom>
        </p:spPr>
        <p:style>
          <a:lnRef idx="3">
            <a:schemeClr val="dk1"/>
          </a:lnRef>
          <a:fillRef idx="0">
            <a:schemeClr val="dk1"/>
          </a:fillRef>
          <a:effectRef idx="2">
            <a:schemeClr val="dk1"/>
          </a:effectRef>
          <a:fontRef idx="minor">
            <a:schemeClr val="tx1"/>
          </a:fontRef>
        </p:style>
      </p:cxnSp>
      <p:cxnSp>
        <p:nvCxnSpPr>
          <p:cNvPr id="53" name="直線コネクタ 52"/>
          <p:cNvCxnSpPr/>
          <p:nvPr/>
        </p:nvCxnSpPr>
        <p:spPr>
          <a:xfrm>
            <a:off x="9535297" y="3597578"/>
            <a:ext cx="0" cy="864971"/>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p:cNvCxnSpPr/>
          <p:nvPr/>
        </p:nvCxnSpPr>
        <p:spPr>
          <a:xfrm>
            <a:off x="9535297" y="4719990"/>
            <a:ext cx="0" cy="475728"/>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p:cNvCxnSpPr>
            <a:stCxn id="39" idx="1"/>
            <a:endCxn id="32" idx="1"/>
          </p:cNvCxnSpPr>
          <p:nvPr/>
        </p:nvCxnSpPr>
        <p:spPr>
          <a:xfrm flipV="1">
            <a:off x="6796216" y="3988716"/>
            <a:ext cx="604707" cy="675"/>
          </a:xfrm>
          <a:prstGeom prst="line">
            <a:avLst/>
          </a:prstGeom>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a:off x="7727092" y="3982725"/>
            <a:ext cx="708454" cy="0"/>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p:cNvCxnSpPr/>
          <p:nvPr/>
        </p:nvCxnSpPr>
        <p:spPr>
          <a:xfrm>
            <a:off x="9535297" y="3989391"/>
            <a:ext cx="617074" cy="0"/>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p:cNvCxnSpPr/>
          <p:nvPr/>
        </p:nvCxnSpPr>
        <p:spPr>
          <a:xfrm>
            <a:off x="10478530" y="3989391"/>
            <a:ext cx="708454" cy="0"/>
          </a:xfrm>
          <a:prstGeom prst="line">
            <a:avLst/>
          </a:prstGeom>
        </p:spPr>
        <p:style>
          <a:lnRef idx="3">
            <a:schemeClr val="dk1"/>
          </a:lnRef>
          <a:fillRef idx="0">
            <a:schemeClr val="dk1"/>
          </a:fillRef>
          <a:effectRef idx="2">
            <a:schemeClr val="dk1"/>
          </a:effectRef>
          <a:fontRef idx="minor">
            <a:schemeClr val="tx1"/>
          </a:fontRef>
        </p:style>
      </p:cxnSp>
      <p:sp>
        <p:nvSpPr>
          <p:cNvPr id="32" name="フリーフォーム 31"/>
          <p:cNvSpPr/>
          <p:nvPr/>
        </p:nvSpPr>
        <p:spPr>
          <a:xfrm flipV="1">
            <a:off x="7265773" y="3554357"/>
            <a:ext cx="135160" cy="856736"/>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1" name="フリーフォーム 70"/>
          <p:cNvSpPr/>
          <p:nvPr/>
        </p:nvSpPr>
        <p:spPr>
          <a:xfrm flipH="1" flipV="1">
            <a:off x="7718855" y="3554356"/>
            <a:ext cx="99618" cy="856736"/>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4" name="フリーフォーム 73"/>
          <p:cNvSpPr/>
          <p:nvPr/>
        </p:nvSpPr>
        <p:spPr>
          <a:xfrm rot="5400000" flipH="1" flipV="1">
            <a:off x="8372999" y="3384041"/>
            <a:ext cx="123566"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5" name="フリーフォーム 74"/>
          <p:cNvSpPr/>
          <p:nvPr/>
        </p:nvSpPr>
        <p:spPr>
          <a:xfrm rot="16200000" flipH="1" flipV="1">
            <a:off x="8373000" y="2972151"/>
            <a:ext cx="123563"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6" name="フリーフォーム 75"/>
          <p:cNvSpPr/>
          <p:nvPr/>
        </p:nvSpPr>
        <p:spPr>
          <a:xfrm rot="5400000" flipH="1" flipV="1">
            <a:off x="8372997" y="4553822"/>
            <a:ext cx="123566"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7" name="フリーフォーム 76"/>
          <p:cNvSpPr/>
          <p:nvPr/>
        </p:nvSpPr>
        <p:spPr>
          <a:xfrm rot="16200000" flipH="1" flipV="1">
            <a:off x="8372998" y="4125456"/>
            <a:ext cx="123563"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cxnSp>
        <p:nvCxnSpPr>
          <p:cNvPr id="36" name="直線コネクタ 35"/>
          <p:cNvCxnSpPr/>
          <p:nvPr/>
        </p:nvCxnSpPr>
        <p:spPr>
          <a:xfrm>
            <a:off x="9286484" y="3309253"/>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直線コネクタ 79"/>
          <p:cNvCxnSpPr/>
          <p:nvPr/>
        </p:nvCxnSpPr>
        <p:spPr>
          <a:xfrm>
            <a:off x="9302960" y="3597578"/>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1" name="直線コネクタ 80"/>
          <p:cNvCxnSpPr/>
          <p:nvPr/>
        </p:nvCxnSpPr>
        <p:spPr>
          <a:xfrm>
            <a:off x="9297620" y="4479034"/>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直線コネクタ 88"/>
          <p:cNvCxnSpPr/>
          <p:nvPr/>
        </p:nvCxnSpPr>
        <p:spPr>
          <a:xfrm>
            <a:off x="9314096" y="4767359"/>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0" name="直線コネクタ 89"/>
          <p:cNvCxnSpPr/>
          <p:nvPr/>
        </p:nvCxnSpPr>
        <p:spPr>
          <a:xfrm>
            <a:off x="10149855" y="3666055"/>
            <a:ext cx="1678" cy="646670"/>
          </a:xfrm>
          <a:prstGeom prst="line">
            <a:avLst/>
          </a:prstGeom>
        </p:spPr>
        <p:style>
          <a:lnRef idx="3">
            <a:schemeClr val="accent1"/>
          </a:lnRef>
          <a:fillRef idx="0">
            <a:schemeClr val="accent1"/>
          </a:fillRef>
          <a:effectRef idx="2">
            <a:schemeClr val="accent1"/>
          </a:effectRef>
          <a:fontRef idx="minor">
            <a:schemeClr val="tx1"/>
          </a:fontRef>
        </p:style>
      </p:cxnSp>
      <p:cxnSp>
        <p:nvCxnSpPr>
          <p:cNvPr id="92" name="直線コネクタ 91"/>
          <p:cNvCxnSpPr/>
          <p:nvPr/>
        </p:nvCxnSpPr>
        <p:spPr>
          <a:xfrm>
            <a:off x="10476014" y="3666055"/>
            <a:ext cx="1678" cy="646670"/>
          </a:xfrm>
          <a:prstGeom prst="line">
            <a:avLst/>
          </a:prstGeom>
        </p:spPr>
        <p:style>
          <a:lnRef idx="3">
            <a:schemeClr val="accent1"/>
          </a:lnRef>
          <a:fillRef idx="0">
            <a:schemeClr val="accent1"/>
          </a:fillRef>
          <a:effectRef idx="2">
            <a:schemeClr val="accent1"/>
          </a:effectRef>
          <a:fontRef idx="minor">
            <a:schemeClr val="tx1"/>
          </a:fontRef>
        </p:style>
      </p:cxnSp>
      <p:sp>
        <p:nvSpPr>
          <p:cNvPr id="95" name="フリーフォーム 94"/>
          <p:cNvSpPr/>
          <p:nvPr/>
        </p:nvSpPr>
        <p:spPr>
          <a:xfrm rot="5400000" flipH="1" flipV="1">
            <a:off x="7614471" y="1786935"/>
            <a:ext cx="123566"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96" name="フリーフォーム 95"/>
          <p:cNvSpPr/>
          <p:nvPr/>
        </p:nvSpPr>
        <p:spPr>
          <a:xfrm rot="16200000" flipH="1" flipV="1">
            <a:off x="7614472" y="1512039"/>
            <a:ext cx="123563"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cxnSp>
        <p:nvCxnSpPr>
          <p:cNvPr id="102" name="直線コネクタ 101"/>
          <p:cNvCxnSpPr/>
          <p:nvPr/>
        </p:nvCxnSpPr>
        <p:spPr>
          <a:xfrm>
            <a:off x="7492696" y="2289828"/>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6" name="直線コネクタ 105"/>
          <p:cNvCxnSpPr/>
          <p:nvPr/>
        </p:nvCxnSpPr>
        <p:spPr>
          <a:xfrm>
            <a:off x="7509172" y="2578153"/>
            <a:ext cx="442402" cy="0"/>
          </a:xfrm>
          <a:prstGeom prst="line">
            <a:avLst/>
          </a:prstGeom>
        </p:spPr>
        <p:style>
          <a:lnRef idx="3">
            <a:schemeClr val="accent1"/>
          </a:lnRef>
          <a:fillRef idx="0">
            <a:schemeClr val="accent1"/>
          </a:fillRef>
          <a:effectRef idx="2">
            <a:schemeClr val="accent1"/>
          </a:effectRef>
          <a:fontRef idx="minor">
            <a:schemeClr val="tx1"/>
          </a:fontRef>
        </p:style>
      </p:cxnSp>
      <p:sp>
        <p:nvSpPr>
          <p:cNvPr id="107" name="コンテンツ プレースホルダー 2"/>
          <p:cNvSpPr txBox="1">
            <a:spLocks/>
          </p:cNvSpPr>
          <p:nvPr/>
        </p:nvSpPr>
        <p:spPr>
          <a:xfrm>
            <a:off x="7954277" y="1796664"/>
            <a:ext cx="2833071"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One-way door for mouse</a:t>
            </a:r>
            <a:endParaRPr lang="en-US" altLang="ja-JP" sz="1800" b="0" dirty="0" smtClean="0">
              <a:solidFill>
                <a:schemeClr val="tx1"/>
              </a:solidFill>
              <a:latin typeface="Cambria Math" panose="02040503050406030204" pitchFamily="18" charset="0"/>
            </a:endParaRPr>
          </a:p>
        </p:txBody>
      </p:sp>
      <p:sp>
        <p:nvSpPr>
          <p:cNvPr id="108" name="コンテンツ プレースホルダー 2"/>
          <p:cNvSpPr txBox="1">
            <a:spLocks/>
          </p:cNvSpPr>
          <p:nvPr/>
        </p:nvSpPr>
        <p:spPr>
          <a:xfrm>
            <a:off x="7951573" y="2287847"/>
            <a:ext cx="2758089" cy="3314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One-way door for cat</a:t>
            </a:r>
            <a:endParaRPr lang="en-US" altLang="ja-JP" sz="1800" b="0" dirty="0" smtClean="0">
              <a:solidFill>
                <a:schemeClr val="tx1"/>
              </a:solidFill>
              <a:latin typeface="Cambria Math" panose="02040503050406030204" pitchFamily="18" charset="0"/>
            </a:endParaRPr>
          </a:p>
        </p:txBody>
      </p:sp>
      <p:cxnSp>
        <p:nvCxnSpPr>
          <p:cNvPr id="55" name="直線矢印コネクタ 54"/>
          <p:cNvCxnSpPr/>
          <p:nvPr/>
        </p:nvCxnSpPr>
        <p:spPr>
          <a:xfrm>
            <a:off x="8159459" y="3465775"/>
            <a:ext cx="650790"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09" name="直線矢印コネクタ 108"/>
          <p:cNvCxnSpPr/>
          <p:nvPr/>
        </p:nvCxnSpPr>
        <p:spPr>
          <a:xfrm flipH="1">
            <a:off x="8159459" y="4619081"/>
            <a:ext cx="550641"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10" name="直線矢印コネクタ 109"/>
          <p:cNvCxnSpPr/>
          <p:nvPr/>
        </p:nvCxnSpPr>
        <p:spPr>
          <a:xfrm flipH="1" flipV="1">
            <a:off x="7544771" y="3561023"/>
            <a:ext cx="18535" cy="856736"/>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11" name="直線矢印コネクタ 110"/>
          <p:cNvCxnSpPr/>
          <p:nvPr/>
        </p:nvCxnSpPr>
        <p:spPr>
          <a:xfrm>
            <a:off x="9209902" y="3465775"/>
            <a:ext cx="650790"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12" name="直線矢印コネクタ 111"/>
          <p:cNvCxnSpPr/>
          <p:nvPr/>
        </p:nvCxnSpPr>
        <p:spPr>
          <a:xfrm>
            <a:off x="10326129" y="3556904"/>
            <a:ext cx="12357" cy="860854"/>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13" name="直線矢印コネクタ 112"/>
          <p:cNvCxnSpPr/>
          <p:nvPr/>
        </p:nvCxnSpPr>
        <p:spPr>
          <a:xfrm flipH="1">
            <a:off x="9232364" y="4619081"/>
            <a:ext cx="550641"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149" name="コンテンツ プレースホルダー 2"/>
          <p:cNvSpPr txBox="1">
            <a:spLocks/>
          </p:cNvSpPr>
          <p:nvPr/>
        </p:nvSpPr>
        <p:spPr>
          <a:xfrm>
            <a:off x="6911140" y="2894235"/>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room1</a:t>
            </a:r>
            <a:endParaRPr lang="en-US" altLang="ja-JP" sz="1800" b="0" dirty="0" smtClean="0">
              <a:solidFill>
                <a:srgbClr val="FF0000"/>
              </a:solidFill>
              <a:latin typeface="Cambria Math" panose="02040503050406030204" pitchFamily="18" charset="0"/>
            </a:endParaRPr>
          </a:p>
        </p:txBody>
      </p:sp>
      <p:sp>
        <p:nvSpPr>
          <p:cNvPr id="151" name="コンテンツ プレースホルダー 2"/>
          <p:cNvSpPr txBox="1">
            <a:spLocks/>
          </p:cNvSpPr>
          <p:nvPr/>
        </p:nvSpPr>
        <p:spPr>
          <a:xfrm>
            <a:off x="6912817" y="4719990"/>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room2</a:t>
            </a:r>
            <a:endParaRPr lang="en-US" altLang="ja-JP" sz="1800" b="0" dirty="0" smtClean="0">
              <a:solidFill>
                <a:srgbClr val="FF0000"/>
              </a:solidFill>
              <a:latin typeface="Cambria Math" panose="02040503050406030204" pitchFamily="18" charset="0"/>
            </a:endParaRPr>
          </a:p>
        </p:txBody>
      </p:sp>
      <p:sp>
        <p:nvSpPr>
          <p:cNvPr id="152" name="コンテンツ プレースホルダー 2"/>
          <p:cNvSpPr txBox="1">
            <a:spLocks/>
          </p:cNvSpPr>
          <p:nvPr/>
        </p:nvSpPr>
        <p:spPr>
          <a:xfrm>
            <a:off x="8610671" y="3821262"/>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room3</a:t>
            </a:r>
            <a:endParaRPr lang="en-US" altLang="ja-JP" sz="1800" b="0" dirty="0" smtClean="0">
              <a:solidFill>
                <a:srgbClr val="FF0000"/>
              </a:solidFill>
              <a:latin typeface="Cambria Math" panose="02040503050406030204" pitchFamily="18" charset="0"/>
            </a:endParaRPr>
          </a:p>
        </p:txBody>
      </p:sp>
      <p:sp>
        <p:nvSpPr>
          <p:cNvPr id="153" name="コンテンツ プレースホルダー 2"/>
          <p:cNvSpPr txBox="1">
            <a:spLocks/>
          </p:cNvSpPr>
          <p:nvPr/>
        </p:nvSpPr>
        <p:spPr>
          <a:xfrm>
            <a:off x="10303777" y="2841086"/>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room4</a:t>
            </a:r>
            <a:endParaRPr lang="en-US" altLang="ja-JP" sz="1800" b="0" dirty="0" smtClean="0">
              <a:solidFill>
                <a:srgbClr val="FF0000"/>
              </a:solidFill>
              <a:latin typeface="Cambria Math" panose="02040503050406030204" pitchFamily="18" charset="0"/>
            </a:endParaRPr>
          </a:p>
        </p:txBody>
      </p:sp>
      <p:sp>
        <p:nvSpPr>
          <p:cNvPr id="154" name="コンテンツ プレースホルダー 2"/>
          <p:cNvSpPr txBox="1">
            <a:spLocks/>
          </p:cNvSpPr>
          <p:nvPr/>
        </p:nvSpPr>
        <p:spPr>
          <a:xfrm>
            <a:off x="10305268" y="4719990"/>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room5</a:t>
            </a:r>
            <a:endParaRPr lang="en-US" altLang="ja-JP" sz="1800" b="0" dirty="0" smtClean="0">
              <a:solidFill>
                <a:srgbClr val="FF0000"/>
              </a:solidFill>
              <a:latin typeface="Cambria Math" panose="02040503050406030204" pitchFamily="18" charset="0"/>
            </a:endParaRPr>
          </a:p>
        </p:txBody>
      </p:sp>
      <p:sp>
        <p:nvSpPr>
          <p:cNvPr id="167" name="コンテンツ プレースホルダー 2"/>
          <p:cNvSpPr txBox="1">
            <a:spLocks/>
          </p:cNvSpPr>
          <p:nvPr/>
        </p:nvSpPr>
        <p:spPr>
          <a:xfrm>
            <a:off x="7105094" y="3283876"/>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m1</a:t>
            </a:r>
            <a:endParaRPr lang="en-US" altLang="ja-JP" sz="1800" b="0" dirty="0" smtClean="0">
              <a:solidFill>
                <a:srgbClr val="00B050"/>
              </a:solidFill>
              <a:latin typeface="Cambria Math" panose="02040503050406030204" pitchFamily="18" charset="0"/>
            </a:endParaRPr>
          </a:p>
        </p:txBody>
      </p:sp>
      <p:sp>
        <p:nvSpPr>
          <p:cNvPr id="168" name="コンテンツ プレースホルダー 2"/>
          <p:cNvSpPr txBox="1">
            <a:spLocks/>
          </p:cNvSpPr>
          <p:nvPr/>
        </p:nvSpPr>
        <p:spPr>
          <a:xfrm>
            <a:off x="8609140" y="3170548"/>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m2</a:t>
            </a:r>
            <a:endParaRPr lang="en-US" altLang="ja-JP" sz="1800" b="0" dirty="0" smtClean="0">
              <a:solidFill>
                <a:srgbClr val="00B050"/>
              </a:solidFill>
              <a:latin typeface="Cambria Math" panose="02040503050406030204" pitchFamily="18" charset="0"/>
            </a:endParaRPr>
          </a:p>
        </p:txBody>
      </p:sp>
      <p:sp>
        <p:nvSpPr>
          <p:cNvPr id="169" name="コンテンツ プレースホルダー 2"/>
          <p:cNvSpPr txBox="1">
            <a:spLocks/>
          </p:cNvSpPr>
          <p:nvPr/>
        </p:nvSpPr>
        <p:spPr>
          <a:xfrm>
            <a:off x="7712364" y="4621101"/>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m3</a:t>
            </a:r>
            <a:endParaRPr lang="en-US" altLang="ja-JP" sz="1800" b="0" dirty="0" smtClean="0">
              <a:solidFill>
                <a:srgbClr val="00B050"/>
              </a:solidFill>
              <a:latin typeface="Cambria Math" panose="02040503050406030204" pitchFamily="18" charset="0"/>
            </a:endParaRPr>
          </a:p>
        </p:txBody>
      </p:sp>
      <p:sp>
        <p:nvSpPr>
          <p:cNvPr id="170" name="コンテンツ プレースホルダー 2"/>
          <p:cNvSpPr txBox="1">
            <a:spLocks/>
          </p:cNvSpPr>
          <p:nvPr/>
        </p:nvSpPr>
        <p:spPr>
          <a:xfrm>
            <a:off x="9734609" y="317641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c3</a:t>
            </a:r>
            <a:endParaRPr lang="en-US" altLang="ja-JP" sz="1800" b="0" dirty="0" smtClean="0">
              <a:solidFill>
                <a:srgbClr val="00B050"/>
              </a:solidFill>
              <a:latin typeface="Cambria Math" panose="02040503050406030204" pitchFamily="18" charset="0"/>
            </a:endParaRPr>
          </a:p>
        </p:txBody>
      </p:sp>
      <p:sp>
        <p:nvSpPr>
          <p:cNvPr id="171" name="コンテンツ プレースホルダー 2"/>
          <p:cNvSpPr txBox="1">
            <a:spLocks/>
          </p:cNvSpPr>
          <p:nvPr/>
        </p:nvSpPr>
        <p:spPr>
          <a:xfrm>
            <a:off x="10350648" y="4361239"/>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c1</a:t>
            </a:r>
            <a:endParaRPr lang="en-US" altLang="ja-JP" sz="1800" b="0" dirty="0" smtClean="0">
              <a:solidFill>
                <a:srgbClr val="00B050"/>
              </a:solidFill>
              <a:latin typeface="Cambria Math" panose="02040503050406030204" pitchFamily="18" charset="0"/>
            </a:endParaRPr>
          </a:p>
        </p:txBody>
      </p:sp>
      <p:sp>
        <p:nvSpPr>
          <p:cNvPr id="172" name="コンテンツ プレースホルダー 2"/>
          <p:cNvSpPr txBox="1">
            <a:spLocks/>
          </p:cNvSpPr>
          <p:nvPr/>
        </p:nvSpPr>
        <p:spPr>
          <a:xfrm>
            <a:off x="8923262" y="4668751"/>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c2</a:t>
            </a:r>
            <a:endParaRPr lang="en-US" altLang="ja-JP" sz="1800" b="0" dirty="0" smtClean="0">
              <a:solidFill>
                <a:srgbClr val="00B050"/>
              </a:solidFill>
              <a:latin typeface="Cambria Math" panose="02040503050406030204" pitchFamily="18" charset="0"/>
            </a:endParaRPr>
          </a:p>
        </p:txBody>
      </p:sp>
      <p:sp>
        <p:nvSpPr>
          <p:cNvPr id="175" name="コンテンツ プレースホルダー 2"/>
          <p:cNvSpPr txBox="1">
            <a:spLocks/>
          </p:cNvSpPr>
          <p:nvPr/>
        </p:nvSpPr>
        <p:spPr>
          <a:xfrm>
            <a:off x="838199" y="5597650"/>
            <a:ext cx="5445547" cy="9718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800" dirty="0" smtClean="0">
                <a:ea typeface="Cambria Math" panose="02040503050406030204" pitchFamily="18" charset="0"/>
              </a:rPr>
              <a:t>This problem’s goal</a:t>
            </a:r>
          </a:p>
          <a:p>
            <a:pPr marL="0" indent="0" algn="ctr">
              <a:buFont typeface="Arial" panose="020B0604020202020204" pitchFamily="34" charset="0"/>
              <a:buNone/>
            </a:pPr>
            <a:r>
              <a:rPr lang="en-US" altLang="ja-JP" sz="1400" dirty="0" smtClean="0">
                <a:solidFill>
                  <a:srgbClr val="FF0000"/>
                </a:solidFill>
                <a:ea typeface="Cambria Math" panose="02040503050406030204" pitchFamily="18" charset="0"/>
              </a:rPr>
              <a:t>controlling doors</a:t>
            </a:r>
            <a:r>
              <a:rPr lang="en-US" altLang="ja-JP" sz="1400" dirty="0" smtClean="0">
                <a:ea typeface="Cambria Math" panose="02040503050406030204" pitchFamily="18" charset="0"/>
              </a:rPr>
              <a:t> so as not to encounter a cat and a mouse</a:t>
            </a:r>
          </a:p>
          <a:p>
            <a:pPr marL="0" indent="0" algn="ctr">
              <a:buFont typeface="Arial" panose="020B0604020202020204" pitchFamily="34" charset="0"/>
              <a:buNone/>
            </a:pPr>
            <a:r>
              <a:rPr lang="en-US" altLang="ja-JP" sz="1400" dirty="0" smtClean="0">
                <a:ea typeface="Cambria Math" panose="02040503050406030204" pitchFamily="18" charset="0"/>
              </a:rPr>
              <a:t>in the same room simultaneously</a:t>
            </a:r>
            <a:endParaRPr lang="en-US" altLang="ja-JP" sz="1400" dirty="0" smtClean="0">
              <a:ea typeface="Cambria Math" panose="02040503050406030204" pitchFamily="18" charset="0"/>
            </a:endParaRPr>
          </a:p>
          <a:p>
            <a:pPr marL="0" indent="0" algn="ctr">
              <a:buFont typeface="Arial" panose="020B0604020202020204" pitchFamily="34" charset="0"/>
              <a:buNone/>
            </a:pPr>
            <a:endParaRPr lang="en-US" altLang="ja-JP" sz="1400" dirty="0">
              <a:ea typeface="Cambria Math" panose="02040503050406030204" pitchFamily="18" charset="0"/>
            </a:endParaRPr>
          </a:p>
        </p:txBody>
      </p:sp>
      <p:sp>
        <p:nvSpPr>
          <p:cNvPr id="176" name="正方形/長方形 175"/>
          <p:cNvSpPr/>
          <p:nvPr/>
        </p:nvSpPr>
        <p:spPr>
          <a:xfrm>
            <a:off x="838197" y="5910495"/>
            <a:ext cx="5445549" cy="589978"/>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mc:Choice xmlns:a14="http://schemas.microsoft.com/office/drawing/2010/main" Requires="a14">
          <p:sp>
            <p:nvSpPr>
              <p:cNvPr id="178" name="コンテンツ プレースホルダー 2"/>
              <p:cNvSpPr txBox="1">
                <a:spLocks/>
              </p:cNvSpPr>
              <p:nvPr/>
            </p:nvSpPr>
            <p:spPr>
              <a:xfrm>
                <a:off x="6404084" y="5341679"/>
                <a:ext cx="2758089" cy="3314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smtClean="0">
                    <a:solidFill>
                      <a:schemeClr val="tx1"/>
                    </a:solidFill>
                  </a:rPr>
                  <a:t>Observed by </a:t>
                </a:r>
                <a14:m>
                  <m:oMath xmlns:m="http://schemas.openxmlformats.org/officeDocument/2006/math">
                    <m:sSub>
                      <m:sSubPr>
                        <m:ctrlPr>
                          <a:rPr lang="en-US" altLang="ja-JP" sz="1800" i="1" dirty="0" smtClean="0">
                            <a:solidFill>
                              <a:schemeClr val="tx1"/>
                            </a:solidFill>
                            <a:latin typeface="Cambria Math" panose="02040503050406030204" pitchFamily="18" charset="0"/>
                          </a:rPr>
                        </m:ctrlPr>
                      </m:sSubPr>
                      <m:e>
                        <m:r>
                          <a:rPr lang="en-US" altLang="ja-JP" sz="1800" i="1" dirty="0">
                            <a:solidFill>
                              <a:schemeClr val="tx1"/>
                            </a:solidFill>
                            <a:latin typeface="Cambria Math" panose="02040503050406030204" pitchFamily="18" charset="0"/>
                          </a:rPr>
                          <m:t>𝑆𝑉</m:t>
                        </m:r>
                      </m:e>
                      <m:sub>
                        <m:r>
                          <a:rPr lang="en-US" altLang="ja-JP" sz="1800" i="1" dirty="0">
                            <a:solidFill>
                              <a:schemeClr val="tx1"/>
                            </a:solidFill>
                            <a:latin typeface="Cambria Math" panose="02040503050406030204" pitchFamily="18" charset="0"/>
                          </a:rPr>
                          <m:t>1</m:t>
                        </m:r>
                      </m:sub>
                    </m:sSub>
                  </m:oMath>
                </a14:m>
                <a:endParaRPr lang="ja-JP" altLang="en-US" sz="1800" dirty="0">
                  <a:solidFill>
                    <a:schemeClr val="tx1"/>
                  </a:solidFill>
                </a:endParaRPr>
              </a:p>
            </p:txBody>
          </p:sp>
        </mc:Choice>
        <mc:Fallback>
          <p:sp>
            <p:nvSpPr>
              <p:cNvPr id="178" name="コンテンツ プレースホルダー 2"/>
              <p:cNvSpPr txBox="1">
                <a:spLocks noRot="1" noChangeAspect="1" noMove="1" noResize="1" noEditPoints="1" noAdjustHandles="1" noChangeArrowheads="1" noChangeShapeType="1" noTextEdit="1"/>
              </p:cNvSpPr>
              <p:nvPr/>
            </p:nvSpPr>
            <p:spPr>
              <a:xfrm>
                <a:off x="6404084" y="5341679"/>
                <a:ext cx="2758089" cy="331409"/>
              </a:xfrm>
              <a:prstGeom prst="rect">
                <a:avLst/>
              </a:prstGeom>
              <a:blipFill>
                <a:blip r:embed="rId3"/>
                <a:stretch>
                  <a:fillRect t="-16364" b="-3090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4" name="コンテンツ プレースホルダー 2"/>
              <p:cNvSpPr txBox="1">
                <a:spLocks/>
              </p:cNvSpPr>
              <p:nvPr/>
            </p:nvSpPr>
            <p:spPr>
              <a:xfrm>
                <a:off x="8810249" y="5337418"/>
                <a:ext cx="2758089" cy="3314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smtClean="0">
                    <a:solidFill>
                      <a:schemeClr val="tx1"/>
                    </a:solidFill>
                  </a:rPr>
                  <a:t>Observed by </a:t>
                </a:r>
                <a14:m>
                  <m:oMath xmlns:m="http://schemas.openxmlformats.org/officeDocument/2006/math">
                    <m:sSub>
                      <m:sSubPr>
                        <m:ctrlPr>
                          <a:rPr lang="en-US" altLang="ja-JP" sz="1800" i="1" dirty="0" smtClean="0">
                            <a:solidFill>
                              <a:schemeClr val="tx1"/>
                            </a:solidFill>
                            <a:latin typeface="Cambria Math" panose="02040503050406030204" pitchFamily="18" charset="0"/>
                          </a:rPr>
                        </m:ctrlPr>
                      </m:sSubPr>
                      <m:e>
                        <m:r>
                          <a:rPr lang="en-US" altLang="ja-JP" sz="1800" i="1" dirty="0">
                            <a:solidFill>
                              <a:schemeClr val="tx1"/>
                            </a:solidFill>
                            <a:latin typeface="Cambria Math" panose="02040503050406030204" pitchFamily="18" charset="0"/>
                          </a:rPr>
                          <m:t>𝑆𝑉</m:t>
                        </m:r>
                      </m:e>
                      <m:sub>
                        <m:r>
                          <a:rPr lang="en-US" altLang="ja-JP" sz="1800" b="0" i="1" dirty="0" smtClean="0">
                            <a:solidFill>
                              <a:schemeClr val="tx1"/>
                            </a:solidFill>
                            <a:latin typeface="Cambria Math" panose="02040503050406030204" pitchFamily="18" charset="0"/>
                          </a:rPr>
                          <m:t>2</m:t>
                        </m:r>
                      </m:sub>
                    </m:sSub>
                  </m:oMath>
                </a14:m>
                <a:endParaRPr lang="ja-JP" altLang="en-US" sz="1800" dirty="0">
                  <a:solidFill>
                    <a:schemeClr val="tx1"/>
                  </a:solidFill>
                </a:endParaRPr>
              </a:p>
            </p:txBody>
          </p:sp>
        </mc:Choice>
        <mc:Fallback>
          <p:sp>
            <p:nvSpPr>
              <p:cNvPr id="184" name="コンテンツ プレースホルダー 2"/>
              <p:cNvSpPr txBox="1">
                <a:spLocks noRot="1" noChangeAspect="1" noMove="1" noResize="1" noEditPoints="1" noAdjustHandles="1" noChangeArrowheads="1" noChangeShapeType="1" noTextEdit="1"/>
              </p:cNvSpPr>
              <p:nvPr/>
            </p:nvSpPr>
            <p:spPr>
              <a:xfrm>
                <a:off x="8810249" y="5337418"/>
                <a:ext cx="2758089" cy="331409"/>
              </a:xfrm>
              <a:prstGeom prst="rect">
                <a:avLst/>
              </a:prstGeom>
              <a:blipFill>
                <a:blip r:embed="rId4"/>
                <a:stretch>
                  <a:fillRect t="-18519" b="-33333"/>
                </a:stretch>
              </a:blipFill>
            </p:spPr>
            <p:txBody>
              <a:bodyPr/>
              <a:lstStyle/>
              <a:p>
                <a:r>
                  <a:rPr lang="ja-JP" altLang="en-US">
                    <a:noFill/>
                  </a:rPr>
                  <a:t> </a:t>
                </a:r>
              </a:p>
            </p:txBody>
          </p:sp>
        </mc:Fallback>
      </mc:AlternateContent>
      <p:sp>
        <p:nvSpPr>
          <p:cNvPr id="186" name="コンテンツ プレースホルダー 2"/>
          <p:cNvSpPr txBox="1">
            <a:spLocks/>
          </p:cNvSpPr>
          <p:nvPr/>
        </p:nvSpPr>
        <p:spPr>
          <a:xfrm>
            <a:off x="832626" y="1752262"/>
            <a:ext cx="5463957" cy="1009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smtClean="0">
                <a:ea typeface="Cambria Math" panose="02040503050406030204" pitchFamily="18" charset="0"/>
              </a:rPr>
              <a:t>a setting of states</a:t>
            </a:r>
          </a:p>
          <a:p>
            <a:pPr marL="0" indent="0">
              <a:buFont typeface="Arial" panose="020B0604020202020204" pitchFamily="34" charset="0"/>
              <a:buNone/>
            </a:pPr>
            <a:r>
              <a:rPr lang="en-US" altLang="ja-JP" sz="1400" dirty="0" smtClean="0">
                <a:ea typeface="Cambria Math" panose="02040503050406030204" pitchFamily="18" charset="0"/>
              </a:rPr>
              <a:t>A mouse can move in </a:t>
            </a:r>
            <a:r>
              <a:rPr lang="en-US" altLang="ja-JP" sz="1400" dirty="0" smtClean="0">
                <a:solidFill>
                  <a:srgbClr val="FF0000"/>
                </a:solidFill>
                <a:ea typeface="Cambria Math" panose="02040503050406030204" pitchFamily="18" charset="0"/>
              </a:rPr>
              <a:t>room1 , room2 and room3</a:t>
            </a:r>
            <a:r>
              <a:rPr lang="en-US" altLang="ja-JP" sz="1400" dirty="0" smtClean="0">
                <a:ea typeface="Cambria Math" panose="02040503050406030204" pitchFamily="18" charset="0"/>
              </a:rPr>
              <a:t>.</a:t>
            </a:r>
          </a:p>
          <a:p>
            <a:pPr marL="0" indent="0">
              <a:buNone/>
            </a:pPr>
            <a:r>
              <a:rPr lang="en-US" altLang="ja-JP" sz="1400" dirty="0">
                <a:ea typeface="Cambria Math" panose="02040503050406030204" pitchFamily="18" charset="0"/>
              </a:rPr>
              <a:t>A </a:t>
            </a:r>
            <a:r>
              <a:rPr lang="en-US" altLang="ja-JP" sz="1400" dirty="0" smtClean="0">
                <a:ea typeface="Cambria Math" panose="02040503050406030204" pitchFamily="18" charset="0"/>
              </a:rPr>
              <a:t>cat </a:t>
            </a:r>
            <a:r>
              <a:rPr lang="en-US" altLang="ja-JP" sz="1400" dirty="0">
                <a:ea typeface="Cambria Math" panose="02040503050406030204" pitchFamily="18" charset="0"/>
              </a:rPr>
              <a:t>can move in </a:t>
            </a:r>
            <a:r>
              <a:rPr lang="en-US" altLang="ja-JP" sz="1400" dirty="0" smtClean="0">
                <a:solidFill>
                  <a:srgbClr val="FF0000"/>
                </a:solidFill>
                <a:ea typeface="Cambria Math" panose="02040503050406030204" pitchFamily="18" charset="0"/>
              </a:rPr>
              <a:t>room3 </a:t>
            </a:r>
            <a:r>
              <a:rPr lang="en-US" altLang="ja-JP" sz="1400" dirty="0">
                <a:solidFill>
                  <a:srgbClr val="FF0000"/>
                </a:solidFill>
                <a:ea typeface="Cambria Math" panose="02040503050406030204" pitchFamily="18" charset="0"/>
              </a:rPr>
              <a:t>, </a:t>
            </a:r>
            <a:r>
              <a:rPr lang="en-US" altLang="ja-JP" sz="1400" dirty="0" smtClean="0">
                <a:solidFill>
                  <a:srgbClr val="FF0000"/>
                </a:solidFill>
                <a:ea typeface="Cambria Math" panose="02040503050406030204" pitchFamily="18" charset="0"/>
              </a:rPr>
              <a:t>room4 </a:t>
            </a:r>
            <a:r>
              <a:rPr lang="en-US" altLang="ja-JP" sz="1400" dirty="0">
                <a:solidFill>
                  <a:srgbClr val="FF0000"/>
                </a:solidFill>
                <a:ea typeface="Cambria Math" panose="02040503050406030204" pitchFamily="18" charset="0"/>
              </a:rPr>
              <a:t>and </a:t>
            </a:r>
            <a:r>
              <a:rPr lang="en-US" altLang="ja-JP" sz="1400" dirty="0" smtClean="0">
                <a:solidFill>
                  <a:srgbClr val="FF0000"/>
                </a:solidFill>
                <a:ea typeface="Cambria Math" panose="02040503050406030204" pitchFamily="18" charset="0"/>
              </a:rPr>
              <a:t>room5</a:t>
            </a:r>
            <a:r>
              <a:rPr lang="en-US" altLang="ja-JP" sz="1400" dirty="0" smtClean="0">
                <a:ea typeface="Cambria Math" panose="02040503050406030204" pitchFamily="18" charset="0"/>
              </a:rPr>
              <a:t>.</a:t>
            </a:r>
          </a:p>
        </p:txBody>
      </p:sp>
      <p:sp>
        <p:nvSpPr>
          <p:cNvPr id="187" name="正方形/長方形 186"/>
          <p:cNvSpPr/>
          <p:nvPr/>
        </p:nvSpPr>
        <p:spPr>
          <a:xfrm>
            <a:off x="838197" y="2080854"/>
            <a:ext cx="5445549" cy="680482"/>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mc:Choice xmlns:a14="http://schemas.microsoft.com/office/drawing/2010/main" Requires="a14">
          <p:sp>
            <p:nvSpPr>
              <p:cNvPr id="189" name="コンテンツ プレースホルダー 2"/>
              <p:cNvSpPr txBox="1">
                <a:spLocks/>
              </p:cNvSpPr>
              <p:nvPr/>
            </p:nvSpPr>
            <p:spPr>
              <a:xfrm>
                <a:off x="832616" y="2768903"/>
                <a:ext cx="5463957" cy="1365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ea typeface="Cambria Math" panose="02040503050406030204" pitchFamily="18" charset="0"/>
                  </a:rPr>
                  <a:t>a</a:t>
                </a:r>
                <a:r>
                  <a:rPr lang="en-US" altLang="ja-JP" sz="1800" dirty="0" smtClean="0">
                    <a:ea typeface="Cambria Math" panose="02040503050406030204" pitchFamily="18" charset="0"/>
                  </a:rPr>
                  <a:t> setting of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i="1" dirty="0">
                            <a:latin typeface="Cambria Math" panose="02040503050406030204" pitchFamily="18" charset="0"/>
                          </a:rPr>
                          <m:t>1</m:t>
                        </m:r>
                      </m:sub>
                    </m:sSub>
                  </m:oMath>
                </a14:m>
                <a:endParaRPr lang="en-US" altLang="ja-JP" sz="1400" dirty="0" smtClean="0">
                  <a:ea typeface="Cambria Math" panose="02040503050406030204" pitchFamily="18" charset="0"/>
                </a:endParaRPr>
              </a:p>
              <a:p>
                <a:pPr marL="0" indent="0" algn="ctr">
                  <a:buNone/>
                </a:pP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i="1" dirty="0">
                            <a:latin typeface="Cambria Math" panose="02040503050406030204" pitchFamily="18" charset="0"/>
                          </a:rPr>
                          <m:t>1</m:t>
                        </m:r>
                      </m:sub>
                    </m:sSub>
                  </m:oMath>
                </a14:m>
                <a:r>
                  <a:rPr lang="en-US" altLang="ja-JP" sz="1400" dirty="0">
                    <a:ea typeface="Cambria Math" panose="02040503050406030204" pitchFamily="18" charset="0"/>
                  </a:rPr>
                  <a:t> can observe the occurrences of the event </a:t>
                </a:r>
                <a:endParaRPr lang="en-US" altLang="ja-JP" sz="1400" dirty="0" smtClean="0">
                  <a:ea typeface="Cambria Math" panose="02040503050406030204" pitchFamily="18" charset="0"/>
                </a:endParaRPr>
              </a:p>
              <a:p>
                <a:pPr marL="0" indent="0" algn="ctr">
                  <a:buNone/>
                </a:pPr>
                <a14:m>
                  <m:oMath xmlns:m="http://schemas.openxmlformats.org/officeDocument/2006/math">
                    <m:sSubSup>
                      <m:sSubSupPr>
                        <m:ctrlPr>
                          <a:rPr lang="en-US" altLang="ja-JP" sz="1400" i="1" dirty="0" smtClean="0">
                            <a:solidFill>
                              <a:srgbClr val="00B050"/>
                            </a:solidFill>
                            <a:latin typeface="Cambria Math" panose="02040503050406030204" pitchFamily="18" charset="0"/>
                          </a:rPr>
                        </m:ctrlPr>
                      </m:sSubSupPr>
                      <m:e>
                        <m:r>
                          <m:rPr>
                            <m:sty m:val="p"/>
                          </m:rPr>
                          <a:rPr lang="en-US" altLang="ja-JP" sz="1400" i="1" dirty="0">
                            <a:solidFill>
                              <a:srgbClr val="00B050"/>
                            </a:solidFill>
                            <a:latin typeface="Cambria Math" panose="02040503050406030204" pitchFamily="18" charset="0"/>
                          </a:rPr>
                          <m:t>σ</m:t>
                        </m:r>
                      </m:e>
                      <m:sub>
                        <m:r>
                          <a:rPr lang="en-US" altLang="ja-JP" sz="1400" i="1" dirty="0">
                            <a:solidFill>
                              <a:srgbClr val="00B050"/>
                            </a:solidFill>
                            <a:latin typeface="Cambria Math" panose="02040503050406030204" pitchFamily="18" charset="0"/>
                          </a:rPr>
                          <m:t>𝑖</m:t>
                        </m:r>
                      </m:sub>
                      <m:sup>
                        <m:r>
                          <a:rPr lang="en-US" altLang="ja-JP" sz="1400" i="1" dirty="0">
                            <a:solidFill>
                              <a:srgbClr val="00B050"/>
                            </a:solidFill>
                            <a:latin typeface="Cambria Math" panose="02040503050406030204" pitchFamily="18" charset="0"/>
                          </a:rPr>
                          <m:t>𝑜</m:t>
                        </m:r>
                      </m:sup>
                    </m:sSubSup>
                    <m:r>
                      <m:rPr>
                        <m:brk m:alnAt="23"/>
                      </m:rPr>
                      <a:rPr lang="en-US" altLang="ja-JP" sz="1400" i="1" dirty="0">
                        <a:solidFill>
                          <a:srgbClr val="00B050"/>
                        </a:solidFill>
                        <a:latin typeface="Cambria Math" panose="02040503050406030204" pitchFamily="18" charset="0"/>
                        <a:ea typeface="Cambria Math" panose="02040503050406030204" pitchFamily="18" charset="0"/>
                      </a:rPr>
                      <m:t>∈</m:t>
                    </m:r>
                    <m:sSubSup>
                      <m:sSubSupPr>
                        <m:ctrlPr>
                          <a:rPr lang="en-US" altLang="ja-JP" sz="1400" i="1" dirty="0">
                            <a:solidFill>
                              <a:srgbClr val="00B050"/>
                            </a:solidFill>
                            <a:latin typeface="Cambria Math" panose="02040503050406030204" pitchFamily="18" charset="0"/>
                          </a:rPr>
                        </m:ctrlPr>
                      </m:sSubSupPr>
                      <m:e>
                        <m:r>
                          <m:rPr>
                            <m:sty m:val="p"/>
                          </m:rPr>
                          <a:rPr lang="en-US" altLang="ja-JP" sz="1400" i="1" dirty="0">
                            <a:solidFill>
                              <a:srgbClr val="00B050"/>
                            </a:solidFill>
                            <a:latin typeface="Cambria Math" panose="02040503050406030204" pitchFamily="18" charset="0"/>
                          </a:rPr>
                          <m:t>Σ</m:t>
                        </m:r>
                      </m:e>
                      <m:sub>
                        <m:r>
                          <a:rPr lang="en-US" altLang="ja-JP" sz="1400" i="1" dirty="0">
                            <a:solidFill>
                              <a:srgbClr val="00B050"/>
                            </a:solidFill>
                            <a:latin typeface="Cambria Math" panose="02040503050406030204" pitchFamily="18" charset="0"/>
                          </a:rPr>
                          <m:t>1</m:t>
                        </m:r>
                      </m:sub>
                      <m:sup>
                        <m:r>
                          <a:rPr lang="en-US" altLang="ja-JP" sz="1400" i="1" dirty="0">
                            <a:solidFill>
                              <a:srgbClr val="00B050"/>
                            </a:solidFill>
                            <a:latin typeface="Cambria Math" panose="02040503050406030204" pitchFamily="18" charset="0"/>
                          </a:rPr>
                          <m:t>𝑜</m:t>
                        </m:r>
                      </m:sup>
                    </m:sSubSup>
                    <m:r>
                      <a:rPr lang="en-US" altLang="ja-JP" sz="1400" i="1" dirty="0">
                        <a:solidFill>
                          <a:srgbClr val="00B050"/>
                        </a:solidFill>
                        <a:latin typeface="Cambria Math" panose="02040503050406030204" pitchFamily="18" charset="0"/>
                      </a:rPr>
                      <m:t>=</m:t>
                    </m:r>
                    <m:d>
                      <m:dPr>
                        <m:begChr m:val="{"/>
                        <m:endChr m:val="}"/>
                        <m:ctrlPr>
                          <a:rPr lang="en-US" altLang="ja-JP" sz="1400" i="1" dirty="0">
                            <a:solidFill>
                              <a:srgbClr val="00B050"/>
                            </a:solidFill>
                            <a:latin typeface="Cambria Math" panose="02040503050406030204" pitchFamily="18" charset="0"/>
                          </a:rPr>
                        </m:ctrlPr>
                      </m:dPr>
                      <m:e>
                        <m:r>
                          <a:rPr lang="en-US" altLang="ja-JP" sz="1400" i="1" dirty="0">
                            <a:solidFill>
                              <a:srgbClr val="00B050"/>
                            </a:solidFill>
                            <a:latin typeface="Cambria Math" panose="02040503050406030204" pitchFamily="18" charset="0"/>
                          </a:rPr>
                          <m:t>𝑚</m:t>
                        </m:r>
                        <m:r>
                          <a:rPr lang="en-US" altLang="ja-JP" sz="1400" i="1" dirty="0">
                            <a:solidFill>
                              <a:srgbClr val="00B050"/>
                            </a:solidFill>
                            <a:latin typeface="Cambria Math" panose="02040503050406030204" pitchFamily="18" charset="0"/>
                          </a:rPr>
                          <m:t>1,</m:t>
                        </m:r>
                        <m:r>
                          <a:rPr lang="en-US" altLang="ja-JP" sz="1400" i="1" dirty="0">
                            <a:solidFill>
                              <a:srgbClr val="00B050"/>
                            </a:solidFill>
                            <a:latin typeface="Cambria Math" panose="02040503050406030204" pitchFamily="18" charset="0"/>
                          </a:rPr>
                          <m:t>𝑚</m:t>
                        </m:r>
                        <m:r>
                          <a:rPr lang="en-US" altLang="ja-JP" sz="1400" i="1" dirty="0">
                            <a:solidFill>
                              <a:srgbClr val="00B050"/>
                            </a:solidFill>
                            <a:latin typeface="Cambria Math" panose="02040503050406030204" pitchFamily="18" charset="0"/>
                          </a:rPr>
                          <m:t>2,</m:t>
                        </m:r>
                        <m:r>
                          <a:rPr lang="en-US" altLang="ja-JP" sz="1400" i="1" dirty="0">
                            <a:solidFill>
                              <a:srgbClr val="00B050"/>
                            </a:solidFill>
                            <a:latin typeface="Cambria Math" panose="02040503050406030204" pitchFamily="18" charset="0"/>
                          </a:rPr>
                          <m:t>𝑚</m:t>
                        </m:r>
                        <m:r>
                          <a:rPr lang="en-US" altLang="ja-JP" sz="1400" i="1" dirty="0">
                            <a:solidFill>
                              <a:srgbClr val="00B050"/>
                            </a:solidFill>
                            <a:latin typeface="Cambria Math" panose="02040503050406030204" pitchFamily="18" charset="0"/>
                          </a:rPr>
                          <m:t>3,</m:t>
                        </m:r>
                        <m:r>
                          <a:rPr lang="en-US" altLang="ja-JP" sz="1400" i="1" dirty="0">
                            <a:solidFill>
                              <a:srgbClr val="00B050"/>
                            </a:solidFill>
                            <a:latin typeface="Cambria Math" panose="02040503050406030204" pitchFamily="18" charset="0"/>
                          </a:rPr>
                          <m:t>𝑐</m:t>
                        </m:r>
                        <m:r>
                          <a:rPr lang="en-US" altLang="ja-JP" sz="1400" i="1" dirty="0">
                            <a:solidFill>
                              <a:srgbClr val="00B050"/>
                            </a:solidFill>
                            <a:latin typeface="Cambria Math" panose="02040503050406030204" pitchFamily="18" charset="0"/>
                          </a:rPr>
                          <m:t>2,</m:t>
                        </m:r>
                        <m:r>
                          <a:rPr lang="en-US" altLang="ja-JP" sz="1400" i="1" dirty="0">
                            <a:solidFill>
                              <a:srgbClr val="00B050"/>
                            </a:solidFill>
                            <a:latin typeface="Cambria Math" panose="02040503050406030204" pitchFamily="18" charset="0"/>
                          </a:rPr>
                          <m:t>𝑐</m:t>
                        </m:r>
                        <m:r>
                          <a:rPr lang="en-US" altLang="ja-JP" sz="1400" i="1" dirty="0">
                            <a:solidFill>
                              <a:srgbClr val="00B050"/>
                            </a:solidFill>
                            <a:latin typeface="Cambria Math" panose="02040503050406030204" pitchFamily="18" charset="0"/>
                          </a:rPr>
                          <m:t>3</m:t>
                        </m:r>
                      </m:e>
                    </m:d>
                  </m:oMath>
                </a14:m>
                <a:r>
                  <a:rPr lang="en-US" altLang="ja-JP" sz="1400" dirty="0">
                    <a:ea typeface="Cambria Math" panose="02040503050406030204" pitchFamily="18" charset="0"/>
                  </a:rPr>
                  <a:t> in the </a:t>
                </a:r>
                <a:r>
                  <a:rPr lang="en-US" altLang="ja-JP" sz="1400" dirty="0">
                    <a:solidFill>
                      <a:srgbClr val="FF0000"/>
                    </a:solidFill>
                    <a:ea typeface="Cambria Math" panose="02040503050406030204" pitchFamily="18" charset="0"/>
                  </a:rPr>
                  <a:t>room1 , room2 and room3</a:t>
                </a:r>
                <a:r>
                  <a:rPr lang="en-US" altLang="ja-JP" sz="1400" dirty="0" smtClean="0">
                    <a:ea typeface="Cambria Math" panose="02040503050406030204" pitchFamily="18" charset="0"/>
                  </a:rPr>
                  <a:t>.</a:t>
                </a:r>
              </a:p>
              <a:p>
                <a:pPr marL="0" indent="0" algn="ctr">
                  <a:buNone/>
                </a:pP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i="1" dirty="0">
                            <a:latin typeface="Cambria Math" panose="02040503050406030204" pitchFamily="18" charset="0"/>
                          </a:rPr>
                          <m:t>1</m:t>
                        </m:r>
                      </m:sub>
                    </m:sSub>
                  </m:oMath>
                </a14:m>
                <a:r>
                  <a:rPr lang="en-US" altLang="ja-JP" sz="1400" dirty="0">
                    <a:ea typeface="Cambria Math" panose="02040503050406030204" pitchFamily="18" charset="0"/>
                  </a:rPr>
                  <a:t> </a:t>
                </a:r>
                <a:r>
                  <a:rPr lang="en-US" altLang="ja-JP" sz="1400" dirty="0" smtClean="0">
                    <a:ea typeface="Cambria Math" panose="02040503050406030204" pitchFamily="18" charset="0"/>
                  </a:rPr>
                  <a:t>can control </a:t>
                </a:r>
                <a14:m>
                  <m:oMath xmlns:m="http://schemas.openxmlformats.org/officeDocument/2006/math">
                    <m:r>
                      <a:rPr lang="en-US" altLang="ja-JP" sz="1400" i="1" dirty="0">
                        <a:solidFill>
                          <a:srgbClr val="00B050"/>
                        </a:solidFill>
                        <a:latin typeface="Cambria Math" panose="02040503050406030204" pitchFamily="18" charset="0"/>
                      </a:rPr>
                      <m:t>𝑚</m:t>
                    </m:r>
                    <m:r>
                      <a:rPr lang="en-US" altLang="ja-JP" sz="1400" i="1" dirty="0">
                        <a:solidFill>
                          <a:srgbClr val="00B050"/>
                        </a:solidFill>
                        <a:latin typeface="Cambria Math" panose="02040503050406030204" pitchFamily="18" charset="0"/>
                      </a:rPr>
                      <m:t>1,</m:t>
                    </m:r>
                    <m:r>
                      <a:rPr lang="en-US" altLang="ja-JP" sz="1400" i="1" dirty="0">
                        <a:solidFill>
                          <a:srgbClr val="00B050"/>
                        </a:solidFill>
                        <a:latin typeface="Cambria Math" panose="02040503050406030204" pitchFamily="18" charset="0"/>
                      </a:rPr>
                      <m:t>𝑚</m:t>
                    </m:r>
                    <m:r>
                      <a:rPr lang="en-US" altLang="ja-JP" sz="1400" i="1" dirty="0">
                        <a:solidFill>
                          <a:srgbClr val="00B050"/>
                        </a:solidFill>
                        <a:latin typeface="Cambria Math" panose="02040503050406030204" pitchFamily="18" charset="0"/>
                      </a:rPr>
                      <m:t>2 </m:t>
                    </m:r>
                    <m:r>
                      <a:rPr lang="en-US" altLang="ja-JP" sz="1400" b="0" i="1" dirty="0" smtClean="0">
                        <a:solidFill>
                          <a:srgbClr val="00B050"/>
                        </a:solidFill>
                        <a:latin typeface="Cambria Math" panose="02040503050406030204" pitchFamily="18" charset="0"/>
                      </a:rPr>
                      <m:t>𝑎𝑛𝑑</m:t>
                    </m:r>
                    <m:r>
                      <a:rPr lang="en-US" altLang="ja-JP" sz="1400" b="0" i="1" dirty="0" smtClean="0">
                        <a:solidFill>
                          <a:srgbClr val="00B050"/>
                        </a:solidFill>
                        <a:latin typeface="Cambria Math" panose="02040503050406030204" pitchFamily="18" charset="0"/>
                      </a:rPr>
                      <m:t> </m:t>
                    </m:r>
                    <m:r>
                      <a:rPr lang="en-US" altLang="ja-JP" sz="1400" i="1" dirty="0">
                        <a:solidFill>
                          <a:srgbClr val="00B050"/>
                        </a:solidFill>
                        <a:latin typeface="Cambria Math" panose="02040503050406030204" pitchFamily="18" charset="0"/>
                      </a:rPr>
                      <m:t>𝑚</m:t>
                    </m:r>
                    <m:r>
                      <a:rPr lang="en-US" altLang="ja-JP" sz="1400" i="1" dirty="0">
                        <a:solidFill>
                          <a:srgbClr val="00B050"/>
                        </a:solidFill>
                        <a:latin typeface="Cambria Math" panose="02040503050406030204" pitchFamily="18" charset="0"/>
                      </a:rPr>
                      <m:t>3</m:t>
                    </m:r>
                  </m:oMath>
                </a14:m>
                <a:r>
                  <a:rPr lang="en-US" altLang="ja-JP" sz="1400" dirty="0" smtClean="0">
                    <a:ea typeface="Cambria Math" panose="02040503050406030204" pitchFamily="18" charset="0"/>
                  </a:rPr>
                  <a:t> </a:t>
                </a:r>
                <a:endParaRPr lang="en-US" altLang="ja-JP" sz="1400" dirty="0">
                  <a:ea typeface="Cambria Math" panose="02040503050406030204" pitchFamily="18" charset="0"/>
                </a:endParaRPr>
              </a:p>
            </p:txBody>
          </p:sp>
        </mc:Choice>
        <mc:Fallback>
          <p:sp>
            <p:nvSpPr>
              <p:cNvPr id="189" name="コンテンツ プレースホルダー 2"/>
              <p:cNvSpPr txBox="1">
                <a:spLocks noRot="1" noChangeAspect="1" noMove="1" noResize="1" noEditPoints="1" noAdjustHandles="1" noChangeArrowheads="1" noChangeShapeType="1" noTextEdit="1"/>
              </p:cNvSpPr>
              <p:nvPr/>
            </p:nvSpPr>
            <p:spPr>
              <a:xfrm>
                <a:off x="832616" y="2768903"/>
                <a:ext cx="5463957" cy="1365284"/>
              </a:xfrm>
              <a:prstGeom prst="rect">
                <a:avLst/>
              </a:prstGeom>
              <a:blipFill>
                <a:blip r:embed="rId5"/>
                <a:stretch>
                  <a:fillRect l="-1004" t="-4018"/>
                </a:stretch>
              </a:blipFill>
            </p:spPr>
            <p:txBody>
              <a:bodyPr/>
              <a:lstStyle/>
              <a:p>
                <a:r>
                  <a:rPr lang="ja-JP" altLang="en-US">
                    <a:noFill/>
                  </a:rPr>
                  <a:t> </a:t>
                </a:r>
              </a:p>
            </p:txBody>
          </p:sp>
        </mc:Fallback>
      </mc:AlternateContent>
      <p:sp>
        <p:nvSpPr>
          <p:cNvPr id="190" name="正方形/長方形 189"/>
          <p:cNvSpPr/>
          <p:nvPr/>
        </p:nvSpPr>
        <p:spPr>
          <a:xfrm>
            <a:off x="838187" y="3097495"/>
            <a:ext cx="5445549" cy="992728"/>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mc:Choice xmlns:a14="http://schemas.microsoft.com/office/drawing/2010/main" Requires="a14">
          <p:sp>
            <p:nvSpPr>
              <p:cNvPr id="191" name="コンテンツ プレースホルダー 2"/>
              <p:cNvSpPr txBox="1">
                <a:spLocks/>
              </p:cNvSpPr>
              <p:nvPr/>
            </p:nvSpPr>
            <p:spPr>
              <a:xfrm>
                <a:off x="832616" y="4114136"/>
                <a:ext cx="5463957" cy="1390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ea typeface="Cambria Math" panose="02040503050406030204" pitchFamily="18" charset="0"/>
                  </a:rPr>
                  <a:t>a setting of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b="0" i="1" dirty="0" smtClean="0">
                            <a:latin typeface="Cambria Math" panose="02040503050406030204" pitchFamily="18" charset="0"/>
                          </a:rPr>
                          <m:t>2</m:t>
                        </m:r>
                      </m:sub>
                    </m:sSub>
                  </m:oMath>
                </a14:m>
                <a:endParaRPr lang="en-US" altLang="ja-JP" sz="1400" dirty="0" smtClean="0">
                  <a:ea typeface="Cambria Math" panose="02040503050406030204" pitchFamily="18" charset="0"/>
                </a:endParaRPr>
              </a:p>
              <a:p>
                <a:pPr marL="0" indent="0" algn="ctr">
                  <a:buNone/>
                </a:pP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i="1" dirty="0">
                            <a:latin typeface="Cambria Math" panose="02040503050406030204" pitchFamily="18" charset="0"/>
                          </a:rPr>
                          <m:t>2</m:t>
                        </m:r>
                      </m:sub>
                    </m:sSub>
                  </m:oMath>
                </a14:m>
                <a:r>
                  <a:rPr lang="en-US" altLang="ja-JP" sz="1400" dirty="0">
                    <a:ea typeface="Cambria Math" panose="02040503050406030204" pitchFamily="18" charset="0"/>
                  </a:rPr>
                  <a:t> can observe the occurrences of the event </a:t>
                </a:r>
              </a:p>
              <a:p>
                <a:pPr marL="0" indent="0" algn="ctr">
                  <a:buNone/>
                </a:pPr>
                <a14:m>
                  <m:oMath xmlns:m="http://schemas.openxmlformats.org/officeDocument/2006/math">
                    <m:sSubSup>
                      <m:sSubSupPr>
                        <m:ctrlPr>
                          <a:rPr lang="en-US" altLang="ja-JP" sz="1400" i="1" dirty="0" smtClean="0">
                            <a:solidFill>
                              <a:srgbClr val="00B050"/>
                            </a:solidFill>
                            <a:latin typeface="Cambria Math" panose="02040503050406030204" pitchFamily="18" charset="0"/>
                          </a:rPr>
                        </m:ctrlPr>
                      </m:sSubSupPr>
                      <m:e>
                        <m:sSubSup>
                          <m:sSubSupPr>
                            <m:ctrlPr>
                              <a:rPr lang="en-US" altLang="ja-JP" sz="1400" i="1" dirty="0">
                                <a:solidFill>
                                  <a:srgbClr val="00B050"/>
                                </a:solidFill>
                                <a:latin typeface="Cambria Math" panose="02040503050406030204" pitchFamily="18" charset="0"/>
                              </a:rPr>
                            </m:ctrlPr>
                          </m:sSubSupPr>
                          <m:e>
                            <m:r>
                              <m:rPr>
                                <m:sty m:val="p"/>
                              </m:rPr>
                              <a:rPr lang="en-US" altLang="ja-JP" sz="1400" i="1" dirty="0">
                                <a:solidFill>
                                  <a:srgbClr val="00B050"/>
                                </a:solidFill>
                                <a:latin typeface="Cambria Math" panose="02040503050406030204" pitchFamily="18" charset="0"/>
                              </a:rPr>
                              <m:t>σ</m:t>
                            </m:r>
                          </m:e>
                          <m:sub>
                            <m:r>
                              <a:rPr lang="en-US" altLang="ja-JP" sz="1400" i="1" dirty="0">
                                <a:solidFill>
                                  <a:srgbClr val="00B050"/>
                                </a:solidFill>
                                <a:latin typeface="Cambria Math" panose="02040503050406030204" pitchFamily="18" charset="0"/>
                              </a:rPr>
                              <m:t>𝑖</m:t>
                            </m:r>
                          </m:sub>
                          <m:sup>
                            <m:r>
                              <a:rPr lang="en-US" altLang="ja-JP" sz="1400" i="1" dirty="0">
                                <a:solidFill>
                                  <a:srgbClr val="00B050"/>
                                </a:solidFill>
                                <a:latin typeface="Cambria Math" panose="02040503050406030204" pitchFamily="18" charset="0"/>
                              </a:rPr>
                              <m:t>𝑜</m:t>
                            </m:r>
                          </m:sup>
                        </m:sSubSup>
                        <m:r>
                          <m:rPr>
                            <m:brk m:alnAt="23"/>
                          </m:rPr>
                          <a:rPr lang="en-US" altLang="ja-JP" sz="1400" i="1" dirty="0">
                            <a:solidFill>
                              <a:srgbClr val="00B050"/>
                            </a:solidFill>
                            <a:latin typeface="Cambria Math" panose="02040503050406030204" pitchFamily="18" charset="0"/>
                            <a:ea typeface="Cambria Math" panose="02040503050406030204" pitchFamily="18" charset="0"/>
                          </a:rPr>
                          <m:t>∈</m:t>
                        </m:r>
                        <m:r>
                          <m:rPr>
                            <m:sty m:val="p"/>
                          </m:rPr>
                          <a:rPr lang="en-US" altLang="ja-JP" sz="1400" i="1" dirty="0">
                            <a:solidFill>
                              <a:srgbClr val="00B050"/>
                            </a:solidFill>
                            <a:latin typeface="Cambria Math" panose="02040503050406030204" pitchFamily="18" charset="0"/>
                          </a:rPr>
                          <m:t>Σ</m:t>
                        </m:r>
                      </m:e>
                      <m:sub>
                        <m:r>
                          <a:rPr lang="en-US" altLang="ja-JP" sz="1400" i="1" dirty="0">
                            <a:solidFill>
                              <a:srgbClr val="00B050"/>
                            </a:solidFill>
                            <a:latin typeface="Cambria Math" panose="02040503050406030204" pitchFamily="18" charset="0"/>
                          </a:rPr>
                          <m:t>2</m:t>
                        </m:r>
                      </m:sub>
                      <m:sup>
                        <m:r>
                          <a:rPr lang="en-US" altLang="ja-JP" sz="1400" i="1" dirty="0">
                            <a:solidFill>
                              <a:srgbClr val="00B050"/>
                            </a:solidFill>
                            <a:latin typeface="Cambria Math" panose="02040503050406030204" pitchFamily="18" charset="0"/>
                          </a:rPr>
                          <m:t>𝑜</m:t>
                        </m:r>
                      </m:sup>
                    </m:sSubSup>
                    <m:r>
                      <a:rPr lang="en-US" altLang="ja-JP" sz="1400" i="1" dirty="0">
                        <a:solidFill>
                          <a:srgbClr val="00B050"/>
                        </a:solidFill>
                        <a:latin typeface="Cambria Math" panose="02040503050406030204" pitchFamily="18" charset="0"/>
                      </a:rPr>
                      <m:t>=</m:t>
                    </m:r>
                    <m:d>
                      <m:dPr>
                        <m:begChr m:val="{"/>
                        <m:endChr m:val="}"/>
                        <m:ctrlPr>
                          <a:rPr lang="en-US" altLang="ja-JP" sz="1400" i="1" dirty="0">
                            <a:solidFill>
                              <a:srgbClr val="00B050"/>
                            </a:solidFill>
                            <a:latin typeface="Cambria Math" panose="02040503050406030204" pitchFamily="18" charset="0"/>
                          </a:rPr>
                        </m:ctrlPr>
                      </m:dPr>
                      <m:e>
                        <m:r>
                          <a:rPr lang="en-US" altLang="ja-JP" sz="1400" i="1" dirty="0">
                            <a:solidFill>
                              <a:srgbClr val="00B050"/>
                            </a:solidFill>
                            <a:latin typeface="Cambria Math" panose="02040503050406030204" pitchFamily="18" charset="0"/>
                          </a:rPr>
                          <m:t>𝑐</m:t>
                        </m:r>
                        <m:r>
                          <a:rPr lang="en-US" altLang="ja-JP" sz="1400" i="1" dirty="0">
                            <a:solidFill>
                              <a:srgbClr val="00B050"/>
                            </a:solidFill>
                            <a:latin typeface="Cambria Math" panose="02040503050406030204" pitchFamily="18" charset="0"/>
                          </a:rPr>
                          <m:t>1,</m:t>
                        </m:r>
                        <m:r>
                          <a:rPr lang="en-US" altLang="ja-JP" sz="1400" i="1" dirty="0">
                            <a:solidFill>
                              <a:srgbClr val="00B050"/>
                            </a:solidFill>
                            <a:latin typeface="Cambria Math" panose="02040503050406030204" pitchFamily="18" charset="0"/>
                          </a:rPr>
                          <m:t>𝑐</m:t>
                        </m:r>
                        <m:r>
                          <a:rPr lang="en-US" altLang="ja-JP" sz="1400" i="1" dirty="0">
                            <a:solidFill>
                              <a:srgbClr val="00B050"/>
                            </a:solidFill>
                            <a:latin typeface="Cambria Math" panose="02040503050406030204" pitchFamily="18" charset="0"/>
                          </a:rPr>
                          <m:t>2,</m:t>
                        </m:r>
                        <m:r>
                          <a:rPr lang="en-US" altLang="ja-JP" sz="1400" i="1" dirty="0">
                            <a:solidFill>
                              <a:srgbClr val="00B050"/>
                            </a:solidFill>
                            <a:latin typeface="Cambria Math" panose="02040503050406030204" pitchFamily="18" charset="0"/>
                          </a:rPr>
                          <m:t>𝑐</m:t>
                        </m:r>
                        <m:r>
                          <a:rPr lang="en-US" altLang="ja-JP" sz="1400" i="1" dirty="0">
                            <a:solidFill>
                              <a:srgbClr val="00B050"/>
                            </a:solidFill>
                            <a:latin typeface="Cambria Math" panose="02040503050406030204" pitchFamily="18" charset="0"/>
                          </a:rPr>
                          <m:t>3,</m:t>
                        </m:r>
                        <m:r>
                          <a:rPr lang="en-US" altLang="ja-JP" sz="1400" i="1" dirty="0">
                            <a:solidFill>
                              <a:srgbClr val="00B050"/>
                            </a:solidFill>
                            <a:latin typeface="Cambria Math" panose="02040503050406030204" pitchFamily="18" charset="0"/>
                          </a:rPr>
                          <m:t>𝑚</m:t>
                        </m:r>
                        <m:r>
                          <a:rPr lang="en-US" altLang="ja-JP" sz="1400" i="1" dirty="0">
                            <a:solidFill>
                              <a:srgbClr val="00B050"/>
                            </a:solidFill>
                            <a:latin typeface="Cambria Math" panose="02040503050406030204" pitchFamily="18" charset="0"/>
                          </a:rPr>
                          <m:t>2,</m:t>
                        </m:r>
                        <m:r>
                          <a:rPr lang="en-US" altLang="ja-JP" sz="1400" i="1" dirty="0">
                            <a:solidFill>
                              <a:srgbClr val="00B050"/>
                            </a:solidFill>
                            <a:latin typeface="Cambria Math" panose="02040503050406030204" pitchFamily="18" charset="0"/>
                          </a:rPr>
                          <m:t>𝑚</m:t>
                        </m:r>
                        <m:r>
                          <a:rPr lang="en-US" altLang="ja-JP" sz="1400" i="1" dirty="0">
                            <a:solidFill>
                              <a:srgbClr val="00B050"/>
                            </a:solidFill>
                            <a:latin typeface="Cambria Math" panose="02040503050406030204" pitchFamily="18" charset="0"/>
                          </a:rPr>
                          <m:t>3</m:t>
                        </m:r>
                      </m:e>
                    </m:d>
                  </m:oMath>
                </a14:m>
                <a:r>
                  <a:rPr lang="en-US" altLang="ja-JP" sz="1400" dirty="0">
                    <a:ea typeface="Cambria Math" panose="02040503050406030204" pitchFamily="18" charset="0"/>
                  </a:rPr>
                  <a:t> in the </a:t>
                </a:r>
                <a:r>
                  <a:rPr lang="en-US" altLang="ja-JP" sz="1400" dirty="0">
                    <a:solidFill>
                      <a:srgbClr val="FF0000"/>
                    </a:solidFill>
                    <a:ea typeface="Cambria Math" panose="02040503050406030204" pitchFamily="18" charset="0"/>
                  </a:rPr>
                  <a:t>room3 , room4 and room5</a:t>
                </a:r>
                <a:r>
                  <a:rPr lang="en-US" altLang="ja-JP" sz="1400" dirty="0" smtClean="0">
                    <a:ea typeface="Cambria Math" panose="02040503050406030204" pitchFamily="18" charset="0"/>
                  </a:rPr>
                  <a:t>.</a:t>
                </a:r>
              </a:p>
              <a:p>
                <a:pPr marL="0" indent="0" algn="ctr">
                  <a:buNone/>
                </a:pP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b="0" i="1" dirty="0" smtClean="0">
                            <a:latin typeface="Cambria Math" panose="02040503050406030204" pitchFamily="18" charset="0"/>
                          </a:rPr>
                          <m:t>2</m:t>
                        </m:r>
                      </m:sub>
                    </m:sSub>
                  </m:oMath>
                </a14:m>
                <a:r>
                  <a:rPr lang="en-US" altLang="ja-JP" sz="1400" dirty="0">
                    <a:ea typeface="Cambria Math" panose="02040503050406030204" pitchFamily="18" charset="0"/>
                  </a:rPr>
                  <a:t> </a:t>
                </a:r>
                <a:r>
                  <a:rPr lang="en-US" altLang="ja-JP" sz="1400" dirty="0">
                    <a:ea typeface="Cambria Math" panose="02040503050406030204" pitchFamily="18" charset="0"/>
                  </a:rPr>
                  <a:t>can control </a:t>
                </a:r>
                <a14:m>
                  <m:oMath xmlns:m="http://schemas.openxmlformats.org/officeDocument/2006/math">
                    <m:r>
                      <m:rPr>
                        <m:sty m:val="p"/>
                      </m:rPr>
                      <a:rPr lang="en-US" altLang="ja-JP" sz="1400" b="0" i="0" dirty="0" smtClean="0">
                        <a:solidFill>
                          <a:srgbClr val="00B050"/>
                        </a:solidFill>
                        <a:latin typeface="Cambria Math" panose="02040503050406030204" pitchFamily="18" charset="0"/>
                      </a:rPr>
                      <m:t>c</m:t>
                    </m:r>
                    <m:r>
                      <a:rPr lang="en-US" altLang="ja-JP" sz="1400" i="1" dirty="0">
                        <a:solidFill>
                          <a:srgbClr val="00B050"/>
                        </a:solidFill>
                        <a:latin typeface="Cambria Math" panose="02040503050406030204" pitchFamily="18" charset="0"/>
                      </a:rPr>
                      <m:t>1,</m:t>
                    </m:r>
                    <m:r>
                      <a:rPr lang="en-US" altLang="ja-JP" sz="1400" b="0" i="1" dirty="0" smtClean="0">
                        <a:solidFill>
                          <a:srgbClr val="00B050"/>
                        </a:solidFill>
                        <a:latin typeface="Cambria Math" panose="02040503050406030204" pitchFamily="18" charset="0"/>
                      </a:rPr>
                      <m:t>𝑐</m:t>
                    </m:r>
                    <m:r>
                      <a:rPr lang="en-US" altLang="ja-JP" sz="1400" i="1" dirty="0">
                        <a:solidFill>
                          <a:srgbClr val="00B050"/>
                        </a:solidFill>
                        <a:latin typeface="Cambria Math" panose="02040503050406030204" pitchFamily="18" charset="0"/>
                      </a:rPr>
                      <m:t>2 </m:t>
                    </m:r>
                    <m:r>
                      <a:rPr lang="en-US" altLang="ja-JP" sz="1400" i="1" dirty="0">
                        <a:solidFill>
                          <a:srgbClr val="00B050"/>
                        </a:solidFill>
                        <a:latin typeface="Cambria Math" panose="02040503050406030204" pitchFamily="18" charset="0"/>
                      </a:rPr>
                      <m:t>𝑎𝑛𝑑</m:t>
                    </m:r>
                    <m:r>
                      <a:rPr lang="en-US" altLang="ja-JP" sz="1400" i="1" dirty="0">
                        <a:solidFill>
                          <a:srgbClr val="00B050"/>
                        </a:solidFill>
                        <a:latin typeface="Cambria Math" panose="02040503050406030204" pitchFamily="18" charset="0"/>
                      </a:rPr>
                      <m:t> </m:t>
                    </m:r>
                    <m:r>
                      <a:rPr lang="en-US" altLang="ja-JP" sz="1400" b="0" i="1" dirty="0" smtClean="0">
                        <a:solidFill>
                          <a:srgbClr val="00B050"/>
                        </a:solidFill>
                        <a:latin typeface="Cambria Math" panose="02040503050406030204" pitchFamily="18" charset="0"/>
                      </a:rPr>
                      <m:t>𝑐</m:t>
                    </m:r>
                    <m:r>
                      <a:rPr lang="en-US" altLang="ja-JP" sz="1400" i="1" dirty="0">
                        <a:solidFill>
                          <a:srgbClr val="00B050"/>
                        </a:solidFill>
                        <a:latin typeface="Cambria Math" panose="02040503050406030204" pitchFamily="18" charset="0"/>
                      </a:rPr>
                      <m:t>3</m:t>
                    </m:r>
                  </m:oMath>
                </a14:m>
                <a:r>
                  <a:rPr lang="en-US" altLang="ja-JP" sz="1400" dirty="0">
                    <a:ea typeface="Cambria Math" panose="02040503050406030204" pitchFamily="18" charset="0"/>
                  </a:rPr>
                  <a:t> </a:t>
                </a:r>
                <a:endParaRPr lang="en-US" altLang="ja-JP" sz="1400" dirty="0">
                  <a:ea typeface="Cambria Math" panose="02040503050406030204" pitchFamily="18" charset="0"/>
                </a:endParaRPr>
              </a:p>
            </p:txBody>
          </p:sp>
        </mc:Choice>
        <mc:Fallback>
          <p:sp>
            <p:nvSpPr>
              <p:cNvPr id="191" name="コンテンツ プレースホルダー 2"/>
              <p:cNvSpPr txBox="1">
                <a:spLocks noRot="1" noChangeAspect="1" noMove="1" noResize="1" noEditPoints="1" noAdjustHandles="1" noChangeArrowheads="1" noChangeShapeType="1" noTextEdit="1"/>
              </p:cNvSpPr>
              <p:nvPr/>
            </p:nvSpPr>
            <p:spPr>
              <a:xfrm>
                <a:off x="832616" y="4114136"/>
                <a:ext cx="5463957" cy="1390364"/>
              </a:xfrm>
              <a:prstGeom prst="rect">
                <a:avLst/>
              </a:prstGeom>
              <a:blipFill>
                <a:blip r:embed="rId6"/>
                <a:stretch>
                  <a:fillRect l="-1004" t="-4386"/>
                </a:stretch>
              </a:blipFill>
            </p:spPr>
            <p:txBody>
              <a:bodyPr/>
              <a:lstStyle/>
              <a:p>
                <a:r>
                  <a:rPr lang="ja-JP" altLang="en-US">
                    <a:noFill/>
                  </a:rPr>
                  <a:t> </a:t>
                </a:r>
              </a:p>
            </p:txBody>
          </p:sp>
        </mc:Fallback>
      </mc:AlternateContent>
      <p:sp>
        <p:nvSpPr>
          <p:cNvPr id="192" name="正方形/長方形 191"/>
          <p:cNvSpPr/>
          <p:nvPr/>
        </p:nvSpPr>
        <p:spPr>
          <a:xfrm>
            <a:off x="838187" y="4442728"/>
            <a:ext cx="5445549" cy="963279"/>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197" name="正方形/長方形 196"/>
          <p:cNvSpPr/>
          <p:nvPr/>
        </p:nvSpPr>
        <p:spPr>
          <a:xfrm>
            <a:off x="1638298" y="4489592"/>
            <a:ext cx="390528" cy="258159"/>
          </a:xfrm>
          <a:prstGeom prst="rect">
            <a:avLst/>
          </a:prstGeom>
          <a:solidFill>
            <a:srgbClr val="FFC000">
              <a:alpha val="2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98" name="正方形/長方形 197"/>
          <p:cNvSpPr/>
          <p:nvPr/>
        </p:nvSpPr>
        <p:spPr>
          <a:xfrm>
            <a:off x="2136376" y="4114135"/>
            <a:ext cx="441467" cy="304636"/>
          </a:xfrm>
          <a:prstGeom prst="rect">
            <a:avLst/>
          </a:prstGeom>
          <a:solidFill>
            <a:srgbClr val="FFC000">
              <a:alpha val="2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99" name="正方形/長方形 198"/>
          <p:cNvSpPr/>
          <p:nvPr/>
        </p:nvSpPr>
        <p:spPr>
          <a:xfrm>
            <a:off x="2162738" y="2767023"/>
            <a:ext cx="415106" cy="326591"/>
          </a:xfrm>
          <a:prstGeom prst="rect">
            <a:avLst/>
          </a:prstGeom>
          <a:solidFill>
            <a:srgbClr val="00B050">
              <a:alpha val="1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00" name="正方形/長方形 199"/>
          <p:cNvSpPr/>
          <p:nvPr/>
        </p:nvSpPr>
        <p:spPr>
          <a:xfrm>
            <a:off x="1638298" y="3150117"/>
            <a:ext cx="390528" cy="256873"/>
          </a:xfrm>
          <a:prstGeom prst="rect">
            <a:avLst/>
          </a:prstGeom>
          <a:solidFill>
            <a:srgbClr val="00B050">
              <a:alpha val="1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01" name="正方形/長方形 200"/>
          <p:cNvSpPr/>
          <p:nvPr/>
        </p:nvSpPr>
        <p:spPr>
          <a:xfrm>
            <a:off x="2281184" y="3765141"/>
            <a:ext cx="390528" cy="256873"/>
          </a:xfrm>
          <a:prstGeom prst="rect">
            <a:avLst/>
          </a:prstGeom>
          <a:solidFill>
            <a:srgbClr val="00B050">
              <a:alpha val="1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02" name="正方形/長方形 201"/>
          <p:cNvSpPr/>
          <p:nvPr/>
        </p:nvSpPr>
        <p:spPr>
          <a:xfrm>
            <a:off x="2340238" y="5120305"/>
            <a:ext cx="390528" cy="258159"/>
          </a:xfrm>
          <a:prstGeom prst="rect">
            <a:avLst/>
          </a:prstGeom>
          <a:solidFill>
            <a:srgbClr val="FFC000">
              <a:alpha val="2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73208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正方形/長方形 176"/>
          <p:cNvSpPr/>
          <p:nvPr/>
        </p:nvSpPr>
        <p:spPr>
          <a:xfrm>
            <a:off x="6796216" y="2783063"/>
            <a:ext cx="2739081" cy="2412655"/>
          </a:xfrm>
          <a:prstGeom prst="rect">
            <a:avLst/>
          </a:prstGeom>
          <a:solidFill>
            <a:srgbClr val="00B050">
              <a:alpha val="16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969917" y="4612601"/>
            <a:ext cx="685348" cy="527570"/>
          </a:xfrm>
          <a:prstGeom prst="rect">
            <a:avLst/>
          </a:prstGeom>
        </p:spPr>
      </p:pic>
      <p:sp>
        <p:nvSpPr>
          <p:cNvPr id="180" name="正方形/長方形 179"/>
          <p:cNvSpPr/>
          <p:nvPr/>
        </p:nvSpPr>
        <p:spPr>
          <a:xfrm>
            <a:off x="8456140" y="2788236"/>
            <a:ext cx="2739081" cy="2412655"/>
          </a:xfrm>
          <a:prstGeom prst="rect">
            <a:avLst/>
          </a:prstGeom>
          <a:solidFill>
            <a:srgbClr val="FFC000">
              <a:alpha val="26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81" name="正方形/長方形 180"/>
          <p:cNvSpPr/>
          <p:nvPr/>
        </p:nvSpPr>
        <p:spPr>
          <a:xfrm>
            <a:off x="6802298" y="5195043"/>
            <a:ext cx="2007952" cy="520989"/>
          </a:xfrm>
          <a:prstGeom prst="rect">
            <a:avLst/>
          </a:prstGeom>
          <a:solidFill>
            <a:srgbClr val="00B050">
              <a:alpha val="16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82" name="正方形/長方形 181"/>
          <p:cNvSpPr/>
          <p:nvPr/>
        </p:nvSpPr>
        <p:spPr>
          <a:xfrm>
            <a:off x="9162173" y="5195797"/>
            <a:ext cx="2033048" cy="513039"/>
          </a:xfrm>
          <a:prstGeom prst="rect">
            <a:avLst/>
          </a:prstGeom>
          <a:solidFill>
            <a:srgbClr val="FFC000">
              <a:alpha val="26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3222"/>
            <a:ext cx="10515600" cy="1325563"/>
          </a:xfrm>
        </p:spPr>
        <p:txBody>
          <a:bodyPr>
            <a:noAutofit/>
          </a:bodyPr>
          <a:lstStyle/>
          <a:p>
            <a:r>
              <a:rPr lang="en-US" altLang="ja-JP" sz="3200" dirty="0" smtClean="0"/>
              <a:t>Simulation : Setting (the </a:t>
            </a:r>
            <a:r>
              <a:rPr lang="en-US" altLang="ja-JP" sz="3200" dirty="0"/>
              <a:t>cat and mouse </a:t>
            </a:r>
            <a:r>
              <a:rPr lang="en-US" altLang="ja-JP" sz="3200" dirty="0" smtClean="0"/>
              <a:t>problem</a:t>
            </a:r>
            <a:r>
              <a:rPr lang="en-US" altLang="ja-JP" sz="3200" dirty="0" smtClean="0"/>
              <a:t>)</a:t>
            </a:r>
            <a:endParaRPr lang="en-US" altLang="ja-JP" sz="3200" dirty="0" smtClean="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
        <p:nvSpPr>
          <p:cNvPr id="39" name="正方形/長方形 38"/>
          <p:cNvSpPr/>
          <p:nvPr/>
        </p:nvSpPr>
        <p:spPr>
          <a:xfrm>
            <a:off x="6796216" y="2783064"/>
            <a:ext cx="4390768" cy="24126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 name="直線コネクタ 7"/>
          <p:cNvCxnSpPr/>
          <p:nvPr/>
        </p:nvCxnSpPr>
        <p:spPr>
          <a:xfrm>
            <a:off x="8435546" y="2783064"/>
            <a:ext cx="0" cy="526189"/>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a:endCxn id="77" idx="1"/>
          </p:cNvCxnSpPr>
          <p:nvPr/>
        </p:nvCxnSpPr>
        <p:spPr>
          <a:xfrm>
            <a:off x="8438630" y="3599642"/>
            <a:ext cx="0" cy="862907"/>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p:cNvCxnSpPr>
            <a:stCxn id="76" idx="1"/>
          </p:cNvCxnSpPr>
          <p:nvPr/>
        </p:nvCxnSpPr>
        <p:spPr>
          <a:xfrm>
            <a:off x="8430930" y="4767369"/>
            <a:ext cx="4616" cy="428349"/>
          </a:xfrm>
          <a:prstGeom prst="line">
            <a:avLst/>
          </a:prstGeom>
        </p:spPr>
        <p:style>
          <a:lnRef idx="3">
            <a:schemeClr val="dk1"/>
          </a:lnRef>
          <a:fillRef idx="0">
            <a:schemeClr val="dk1"/>
          </a:fillRef>
          <a:effectRef idx="2">
            <a:schemeClr val="dk1"/>
          </a:effectRef>
          <a:fontRef idx="minor">
            <a:schemeClr val="tx1"/>
          </a:fontRef>
        </p:style>
      </p:cxnSp>
      <p:cxnSp>
        <p:nvCxnSpPr>
          <p:cNvPr id="52" name="直線コネクタ 51"/>
          <p:cNvCxnSpPr/>
          <p:nvPr/>
        </p:nvCxnSpPr>
        <p:spPr>
          <a:xfrm>
            <a:off x="9535297" y="2783064"/>
            <a:ext cx="0" cy="526189"/>
          </a:xfrm>
          <a:prstGeom prst="line">
            <a:avLst/>
          </a:prstGeom>
        </p:spPr>
        <p:style>
          <a:lnRef idx="3">
            <a:schemeClr val="dk1"/>
          </a:lnRef>
          <a:fillRef idx="0">
            <a:schemeClr val="dk1"/>
          </a:fillRef>
          <a:effectRef idx="2">
            <a:schemeClr val="dk1"/>
          </a:effectRef>
          <a:fontRef idx="minor">
            <a:schemeClr val="tx1"/>
          </a:fontRef>
        </p:style>
      </p:cxnSp>
      <p:cxnSp>
        <p:nvCxnSpPr>
          <p:cNvPr id="53" name="直線コネクタ 52"/>
          <p:cNvCxnSpPr/>
          <p:nvPr/>
        </p:nvCxnSpPr>
        <p:spPr>
          <a:xfrm>
            <a:off x="9535297" y="3597578"/>
            <a:ext cx="0" cy="864971"/>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p:cNvCxnSpPr/>
          <p:nvPr/>
        </p:nvCxnSpPr>
        <p:spPr>
          <a:xfrm>
            <a:off x="9535297" y="4719990"/>
            <a:ext cx="0" cy="475728"/>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p:cNvCxnSpPr>
            <a:stCxn id="39" idx="1"/>
            <a:endCxn id="32" idx="1"/>
          </p:cNvCxnSpPr>
          <p:nvPr/>
        </p:nvCxnSpPr>
        <p:spPr>
          <a:xfrm flipV="1">
            <a:off x="6796216" y="3988716"/>
            <a:ext cx="604707" cy="675"/>
          </a:xfrm>
          <a:prstGeom prst="line">
            <a:avLst/>
          </a:prstGeom>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a:off x="7727092" y="3982725"/>
            <a:ext cx="708454" cy="0"/>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p:cNvCxnSpPr/>
          <p:nvPr/>
        </p:nvCxnSpPr>
        <p:spPr>
          <a:xfrm>
            <a:off x="9535297" y="3989391"/>
            <a:ext cx="617074" cy="0"/>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p:cNvCxnSpPr/>
          <p:nvPr/>
        </p:nvCxnSpPr>
        <p:spPr>
          <a:xfrm>
            <a:off x="10478530" y="3989391"/>
            <a:ext cx="708454" cy="0"/>
          </a:xfrm>
          <a:prstGeom prst="line">
            <a:avLst/>
          </a:prstGeom>
        </p:spPr>
        <p:style>
          <a:lnRef idx="3">
            <a:schemeClr val="dk1"/>
          </a:lnRef>
          <a:fillRef idx="0">
            <a:schemeClr val="dk1"/>
          </a:fillRef>
          <a:effectRef idx="2">
            <a:schemeClr val="dk1"/>
          </a:effectRef>
          <a:fontRef idx="minor">
            <a:schemeClr val="tx1"/>
          </a:fontRef>
        </p:style>
      </p:cxnSp>
      <p:sp>
        <p:nvSpPr>
          <p:cNvPr id="32" name="フリーフォーム 31"/>
          <p:cNvSpPr/>
          <p:nvPr/>
        </p:nvSpPr>
        <p:spPr>
          <a:xfrm flipV="1">
            <a:off x="7265773" y="3554357"/>
            <a:ext cx="135160" cy="856736"/>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1" name="フリーフォーム 70"/>
          <p:cNvSpPr/>
          <p:nvPr/>
        </p:nvSpPr>
        <p:spPr>
          <a:xfrm flipH="1" flipV="1">
            <a:off x="7718855" y="3554356"/>
            <a:ext cx="99618" cy="856736"/>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4" name="フリーフォーム 73"/>
          <p:cNvSpPr/>
          <p:nvPr/>
        </p:nvSpPr>
        <p:spPr>
          <a:xfrm rot="5400000" flipH="1" flipV="1">
            <a:off x="8372999" y="3384041"/>
            <a:ext cx="123566"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5" name="フリーフォーム 74"/>
          <p:cNvSpPr/>
          <p:nvPr/>
        </p:nvSpPr>
        <p:spPr>
          <a:xfrm rot="16200000" flipH="1" flipV="1">
            <a:off x="8373000" y="2972151"/>
            <a:ext cx="123563"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6" name="フリーフォーム 75"/>
          <p:cNvSpPr/>
          <p:nvPr/>
        </p:nvSpPr>
        <p:spPr>
          <a:xfrm rot="5400000" flipH="1" flipV="1">
            <a:off x="8372997" y="4553822"/>
            <a:ext cx="123566"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7" name="フリーフォーム 76"/>
          <p:cNvSpPr/>
          <p:nvPr/>
        </p:nvSpPr>
        <p:spPr>
          <a:xfrm rot="16200000" flipH="1" flipV="1">
            <a:off x="8372998" y="4125456"/>
            <a:ext cx="123563"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cxnSp>
        <p:nvCxnSpPr>
          <p:cNvPr id="36" name="直線コネクタ 35"/>
          <p:cNvCxnSpPr/>
          <p:nvPr/>
        </p:nvCxnSpPr>
        <p:spPr>
          <a:xfrm>
            <a:off x="9286484" y="3309253"/>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直線コネクタ 79"/>
          <p:cNvCxnSpPr/>
          <p:nvPr/>
        </p:nvCxnSpPr>
        <p:spPr>
          <a:xfrm>
            <a:off x="9302960" y="3597578"/>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1" name="直線コネクタ 80"/>
          <p:cNvCxnSpPr/>
          <p:nvPr/>
        </p:nvCxnSpPr>
        <p:spPr>
          <a:xfrm>
            <a:off x="9297620" y="4479034"/>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直線コネクタ 88"/>
          <p:cNvCxnSpPr/>
          <p:nvPr/>
        </p:nvCxnSpPr>
        <p:spPr>
          <a:xfrm>
            <a:off x="9314096" y="4767359"/>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0" name="直線コネクタ 89"/>
          <p:cNvCxnSpPr/>
          <p:nvPr/>
        </p:nvCxnSpPr>
        <p:spPr>
          <a:xfrm>
            <a:off x="10149855" y="3666055"/>
            <a:ext cx="1678" cy="646670"/>
          </a:xfrm>
          <a:prstGeom prst="line">
            <a:avLst/>
          </a:prstGeom>
        </p:spPr>
        <p:style>
          <a:lnRef idx="3">
            <a:schemeClr val="accent1"/>
          </a:lnRef>
          <a:fillRef idx="0">
            <a:schemeClr val="accent1"/>
          </a:fillRef>
          <a:effectRef idx="2">
            <a:schemeClr val="accent1"/>
          </a:effectRef>
          <a:fontRef idx="minor">
            <a:schemeClr val="tx1"/>
          </a:fontRef>
        </p:style>
      </p:cxnSp>
      <p:cxnSp>
        <p:nvCxnSpPr>
          <p:cNvPr id="92" name="直線コネクタ 91"/>
          <p:cNvCxnSpPr/>
          <p:nvPr/>
        </p:nvCxnSpPr>
        <p:spPr>
          <a:xfrm>
            <a:off x="10476014" y="3666055"/>
            <a:ext cx="1678" cy="646670"/>
          </a:xfrm>
          <a:prstGeom prst="line">
            <a:avLst/>
          </a:prstGeom>
        </p:spPr>
        <p:style>
          <a:lnRef idx="3">
            <a:schemeClr val="accent1"/>
          </a:lnRef>
          <a:fillRef idx="0">
            <a:schemeClr val="accent1"/>
          </a:fillRef>
          <a:effectRef idx="2">
            <a:schemeClr val="accent1"/>
          </a:effectRef>
          <a:fontRef idx="minor">
            <a:schemeClr val="tx1"/>
          </a:fontRef>
        </p:style>
      </p:cxnSp>
      <p:sp>
        <p:nvSpPr>
          <p:cNvPr id="95" name="フリーフォーム 94"/>
          <p:cNvSpPr/>
          <p:nvPr/>
        </p:nvSpPr>
        <p:spPr>
          <a:xfrm rot="5400000" flipH="1" flipV="1">
            <a:off x="7614471" y="1786935"/>
            <a:ext cx="123566"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96" name="フリーフォーム 95"/>
          <p:cNvSpPr/>
          <p:nvPr/>
        </p:nvSpPr>
        <p:spPr>
          <a:xfrm rot="16200000" flipH="1" flipV="1">
            <a:off x="7614472" y="1512039"/>
            <a:ext cx="123563" cy="550641"/>
          </a:xfrm>
          <a:custGeom>
            <a:avLst/>
            <a:gdLst>
              <a:gd name="connsiteX0" fmla="*/ 0 w 980376"/>
              <a:gd name="connsiteY0" fmla="*/ 0 h 2356022"/>
              <a:gd name="connsiteX1" fmla="*/ 980303 w 980376"/>
              <a:gd name="connsiteY1" fmla="*/ 1161535 h 2356022"/>
              <a:gd name="connsiteX2" fmla="*/ 41189 w 980376"/>
              <a:gd name="connsiteY2" fmla="*/ 2356022 h 2356022"/>
            </a:gdLst>
            <a:ahLst/>
            <a:cxnLst>
              <a:cxn ang="0">
                <a:pos x="connsiteX0" y="connsiteY0"/>
              </a:cxn>
              <a:cxn ang="0">
                <a:pos x="connsiteX1" y="connsiteY1"/>
              </a:cxn>
              <a:cxn ang="0">
                <a:pos x="connsiteX2" y="connsiteY2"/>
              </a:cxn>
            </a:cxnLst>
            <a:rect l="l" t="t" r="r" b="b"/>
            <a:pathLst>
              <a:path w="980376" h="2356022">
                <a:moveTo>
                  <a:pt x="0" y="0"/>
                </a:moveTo>
                <a:cubicBezTo>
                  <a:pt x="486719" y="384432"/>
                  <a:pt x="973438" y="768865"/>
                  <a:pt x="980303" y="1161535"/>
                </a:cubicBezTo>
                <a:cubicBezTo>
                  <a:pt x="987168" y="1554205"/>
                  <a:pt x="514178" y="1955113"/>
                  <a:pt x="41189" y="2356022"/>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cxnSp>
        <p:nvCxnSpPr>
          <p:cNvPr id="102" name="直線コネクタ 101"/>
          <p:cNvCxnSpPr/>
          <p:nvPr/>
        </p:nvCxnSpPr>
        <p:spPr>
          <a:xfrm>
            <a:off x="7492696" y="2289828"/>
            <a:ext cx="4424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6" name="直線コネクタ 105"/>
          <p:cNvCxnSpPr/>
          <p:nvPr/>
        </p:nvCxnSpPr>
        <p:spPr>
          <a:xfrm>
            <a:off x="7509172" y="2578153"/>
            <a:ext cx="442402" cy="0"/>
          </a:xfrm>
          <a:prstGeom prst="line">
            <a:avLst/>
          </a:prstGeom>
        </p:spPr>
        <p:style>
          <a:lnRef idx="3">
            <a:schemeClr val="accent1"/>
          </a:lnRef>
          <a:fillRef idx="0">
            <a:schemeClr val="accent1"/>
          </a:fillRef>
          <a:effectRef idx="2">
            <a:schemeClr val="accent1"/>
          </a:effectRef>
          <a:fontRef idx="minor">
            <a:schemeClr val="tx1"/>
          </a:fontRef>
        </p:style>
      </p:cxnSp>
      <p:sp>
        <p:nvSpPr>
          <p:cNvPr id="107" name="コンテンツ プレースホルダー 2"/>
          <p:cNvSpPr txBox="1">
            <a:spLocks/>
          </p:cNvSpPr>
          <p:nvPr/>
        </p:nvSpPr>
        <p:spPr>
          <a:xfrm>
            <a:off x="7954277" y="1796664"/>
            <a:ext cx="2833071" cy="32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One-way door for mouse</a:t>
            </a:r>
            <a:endParaRPr lang="en-US" altLang="ja-JP" sz="1800" b="0" dirty="0" smtClean="0">
              <a:solidFill>
                <a:schemeClr val="tx1"/>
              </a:solidFill>
              <a:latin typeface="Cambria Math" panose="02040503050406030204" pitchFamily="18" charset="0"/>
            </a:endParaRPr>
          </a:p>
        </p:txBody>
      </p:sp>
      <p:sp>
        <p:nvSpPr>
          <p:cNvPr id="108" name="コンテンツ プレースホルダー 2"/>
          <p:cNvSpPr txBox="1">
            <a:spLocks/>
          </p:cNvSpPr>
          <p:nvPr/>
        </p:nvSpPr>
        <p:spPr>
          <a:xfrm>
            <a:off x="7951573" y="2287847"/>
            <a:ext cx="2758089" cy="3314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One-way door for cat</a:t>
            </a:r>
            <a:endParaRPr lang="en-US" altLang="ja-JP" sz="1800" b="0" dirty="0" smtClean="0">
              <a:solidFill>
                <a:schemeClr val="tx1"/>
              </a:solidFill>
              <a:latin typeface="Cambria Math" panose="02040503050406030204" pitchFamily="18" charset="0"/>
            </a:endParaRPr>
          </a:p>
        </p:txBody>
      </p:sp>
      <p:cxnSp>
        <p:nvCxnSpPr>
          <p:cNvPr id="55" name="直線矢印コネクタ 54"/>
          <p:cNvCxnSpPr/>
          <p:nvPr/>
        </p:nvCxnSpPr>
        <p:spPr>
          <a:xfrm>
            <a:off x="8159459" y="3465775"/>
            <a:ext cx="650790"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09" name="直線矢印コネクタ 108"/>
          <p:cNvCxnSpPr/>
          <p:nvPr/>
        </p:nvCxnSpPr>
        <p:spPr>
          <a:xfrm flipH="1">
            <a:off x="8159459" y="4619081"/>
            <a:ext cx="550641"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10" name="直線矢印コネクタ 109"/>
          <p:cNvCxnSpPr/>
          <p:nvPr/>
        </p:nvCxnSpPr>
        <p:spPr>
          <a:xfrm flipH="1" flipV="1">
            <a:off x="7544771" y="3561023"/>
            <a:ext cx="18535" cy="856736"/>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11" name="直線矢印コネクタ 110"/>
          <p:cNvCxnSpPr/>
          <p:nvPr/>
        </p:nvCxnSpPr>
        <p:spPr>
          <a:xfrm>
            <a:off x="9209902" y="3465775"/>
            <a:ext cx="650790"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12" name="直線矢印コネクタ 111"/>
          <p:cNvCxnSpPr/>
          <p:nvPr/>
        </p:nvCxnSpPr>
        <p:spPr>
          <a:xfrm>
            <a:off x="10326129" y="3556904"/>
            <a:ext cx="12357" cy="860854"/>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13" name="直線矢印コネクタ 112"/>
          <p:cNvCxnSpPr/>
          <p:nvPr/>
        </p:nvCxnSpPr>
        <p:spPr>
          <a:xfrm flipH="1">
            <a:off x="9232364" y="4619081"/>
            <a:ext cx="550641"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149" name="コンテンツ プレースホルダー 2"/>
          <p:cNvSpPr txBox="1">
            <a:spLocks/>
          </p:cNvSpPr>
          <p:nvPr/>
        </p:nvSpPr>
        <p:spPr>
          <a:xfrm>
            <a:off x="6911140" y="2894235"/>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room1</a:t>
            </a:r>
            <a:endParaRPr lang="en-US" altLang="ja-JP" sz="1800" b="0" dirty="0" smtClean="0">
              <a:solidFill>
                <a:srgbClr val="FF0000"/>
              </a:solidFill>
              <a:latin typeface="Cambria Math" panose="02040503050406030204" pitchFamily="18" charset="0"/>
            </a:endParaRPr>
          </a:p>
        </p:txBody>
      </p:sp>
      <p:sp>
        <p:nvSpPr>
          <p:cNvPr id="151" name="コンテンツ プレースホルダー 2"/>
          <p:cNvSpPr txBox="1">
            <a:spLocks/>
          </p:cNvSpPr>
          <p:nvPr/>
        </p:nvSpPr>
        <p:spPr>
          <a:xfrm>
            <a:off x="6912817" y="4719990"/>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room2</a:t>
            </a:r>
            <a:endParaRPr lang="en-US" altLang="ja-JP" sz="1800" b="0" dirty="0" smtClean="0">
              <a:solidFill>
                <a:srgbClr val="FF0000"/>
              </a:solidFill>
              <a:latin typeface="Cambria Math" panose="02040503050406030204" pitchFamily="18" charset="0"/>
            </a:endParaRPr>
          </a:p>
        </p:txBody>
      </p:sp>
      <p:sp>
        <p:nvSpPr>
          <p:cNvPr id="152" name="コンテンツ プレースホルダー 2"/>
          <p:cNvSpPr txBox="1">
            <a:spLocks/>
          </p:cNvSpPr>
          <p:nvPr/>
        </p:nvSpPr>
        <p:spPr>
          <a:xfrm>
            <a:off x="8610671" y="3821262"/>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room3</a:t>
            </a:r>
            <a:endParaRPr lang="en-US" altLang="ja-JP" sz="1800" b="0" dirty="0" smtClean="0">
              <a:solidFill>
                <a:srgbClr val="FF0000"/>
              </a:solidFill>
              <a:latin typeface="Cambria Math" panose="02040503050406030204" pitchFamily="18" charset="0"/>
            </a:endParaRPr>
          </a:p>
        </p:txBody>
      </p:sp>
      <p:sp>
        <p:nvSpPr>
          <p:cNvPr id="153" name="コンテンツ プレースホルダー 2"/>
          <p:cNvSpPr txBox="1">
            <a:spLocks/>
          </p:cNvSpPr>
          <p:nvPr/>
        </p:nvSpPr>
        <p:spPr>
          <a:xfrm>
            <a:off x="10303777" y="2841086"/>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room4</a:t>
            </a:r>
            <a:endParaRPr lang="en-US" altLang="ja-JP" sz="1800" b="0" dirty="0" smtClean="0">
              <a:solidFill>
                <a:srgbClr val="FF0000"/>
              </a:solidFill>
              <a:latin typeface="Cambria Math" panose="02040503050406030204" pitchFamily="18" charset="0"/>
            </a:endParaRPr>
          </a:p>
        </p:txBody>
      </p:sp>
      <p:sp>
        <p:nvSpPr>
          <p:cNvPr id="154" name="コンテンツ プレースホルダー 2"/>
          <p:cNvSpPr txBox="1">
            <a:spLocks/>
          </p:cNvSpPr>
          <p:nvPr/>
        </p:nvSpPr>
        <p:spPr>
          <a:xfrm>
            <a:off x="10305268" y="4719990"/>
            <a:ext cx="897013"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FF0000"/>
                </a:solidFill>
              </a:rPr>
              <a:t>room5</a:t>
            </a:r>
            <a:endParaRPr lang="en-US" altLang="ja-JP" sz="1800" b="0" dirty="0" smtClean="0">
              <a:solidFill>
                <a:srgbClr val="FF0000"/>
              </a:solidFill>
              <a:latin typeface="Cambria Math" panose="02040503050406030204" pitchFamily="18" charset="0"/>
            </a:endParaRPr>
          </a:p>
        </p:txBody>
      </p:sp>
      <p:sp>
        <p:nvSpPr>
          <p:cNvPr id="167" name="コンテンツ プレースホルダー 2"/>
          <p:cNvSpPr txBox="1">
            <a:spLocks/>
          </p:cNvSpPr>
          <p:nvPr/>
        </p:nvSpPr>
        <p:spPr>
          <a:xfrm>
            <a:off x="7105094" y="3283876"/>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m1</a:t>
            </a:r>
            <a:endParaRPr lang="en-US" altLang="ja-JP" sz="1800" b="0" dirty="0" smtClean="0">
              <a:solidFill>
                <a:srgbClr val="00B050"/>
              </a:solidFill>
              <a:latin typeface="Cambria Math" panose="02040503050406030204" pitchFamily="18" charset="0"/>
            </a:endParaRPr>
          </a:p>
        </p:txBody>
      </p:sp>
      <p:sp>
        <p:nvSpPr>
          <p:cNvPr id="168" name="コンテンツ プレースホルダー 2"/>
          <p:cNvSpPr txBox="1">
            <a:spLocks/>
          </p:cNvSpPr>
          <p:nvPr/>
        </p:nvSpPr>
        <p:spPr>
          <a:xfrm>
            <a:off x="8609140" y="3170548"/>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m2</a:t>
            </a:r>
            <a:endParaRPr lang="en-US" altLang="ja-JP" sz="1800" b="0" dirty="0" smtClean="0">
              <a:solidFill>
                <a:srgbClr val="00B050"/>
              </a:solidFill>
              <a:latin typeface="Cambria Math" panose="02040503050406030204" pitchFamily="18" charset="0"/>
            </a:endParaRPr>
          </a:p>
        </p:txBody>
      </p:sp>
      <p:sp>
        <p:nvSpPr>
          <p:cNvPr id="169" name="コンテンツ プレースホルダー 2"/>
          <p:cNvSpPr txBox="1">
            <a:spLocks/>
          </p:cNvSpPr>
          <p:nvPr/>
        </p:nvSpPr>
        <p:spPr>
          <a:xfrm>
            <a:off x="7712364" y="4621101"/>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m3</a:t>
            </a:r>
            <a:endParaRPr lang="en-US" altLang="ja-JP" sz="1800" b="0" dirty="0" smtClean="0">
              <a:solidFill>
                <a:srgbClr val="00B050"/>
              </a:solidFill>
              <a:latin typeface="Cambria Math" panose="02040503050406030204" pitchFamily="18" charset="0"/>
            </a:endParaRPr>
          </a:p>
        </p:txBody>
      </p:sp>
      <p:sp>
        <p:nvSpPr>
          <p:cNvPr id="170" name="コンテンツ プレースホルダー 2"/>
          <p:cNvSpPr txBox="1">
            <a:spLocks/>
          </p:cNvSpPr>
          <p:nvPr/>
        </p:nvSpPr>
        <p:spPr>
          <a:xfrm>
            <a:off x="9734609" y="317641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c3</a:t>
            </a:r>
            <a:endParaRPr lang="en-US" altLang="ja-JP" sz="1800" b="0" dirty="0" smtClean="0">
              <a:solidFill>
                <a:srgbClr val="00B050"/>
              </a:solidFill>
              <a:latin typeface="Cambria Math" panose="02040503050406030204" pitchFamily="18" charset="0"/>
            </a:endParaRPr>
          </a:p>
        </p:txBody>
      </p:sp>
      <p:sp>
        <p:nvSpPr>
          <p:cNvPr id="171" name="コンテンツ プレースホルダー 2"/>
          <p:cNvSpPr txBox="1">
            <a:spLocks/>
          </p:cNvSpPr>
          <p:nvPr/>
        </p:nvSpPr>
        <p:spPr>
          <a:xfrm>
            <a:off x="10350648" y="4361239"/>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c1</a:t>
            </a:r>
            <a:endParaRPr lang="en-US" altLang="ja-JP" sz="1800" b="0" dirty="0" smtClean="0">
              <a:solidFill>
                <a:srgbClr val="00B050"/>
              </a:solidFill>
              <a:latin typeface="Cambria Math" panose="02040503050406030204" pitchFamily="18" charset="0"/>
            </a:endParaRPr>
          </a:p>
        </p:txBody>
      </p:sp>
      <p:sp>
        <p:nvSpPr>
          <p:cNvPr id="172" name="コンテンツ プレースホルダー 2"/>
          <p:cNvSpPr txBox="1">
            <a:spLocks/>
          </p:cNvSpPr>
          <p:nvPr/>
        </p:nvSpPr>
        <p:spPr>
          <a:xfrm>
            <a:off x="8923262" y="4668751"/>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solidFill>
                  <a:srgbClr val="00B050"/>
                </a:solidFill>
              </a:rPr>
              <a:t>c2</a:t>
            </a:r>
            <a:endParaRPr lang="en-US" altLang="ja-JP" sz="1800" b="0" dirty="0" smtClean="0">
              <a:solidFill>
                <a:srgbClr val="00B050"/>
              </a:solidFill>
              <a:latin typeface="Cambria Math" panose="02040503050406030204" pitchFamily="18" charset="0"/>
            </a:endParaRPr>
          </a:p>
        </p:txBody>
      </p:sp>
      <mc:AlternateContent xmlns:mc="http://schemas.openxmlformats.org/markup-compatibility/2006">
        <mc:Choice xmlns:a14="http://schemas.microsoft.com/office/drawing/2010/main" Requires="a14">
          <p:sp>
            <p:nvSpPr>
              <p:cNvPr id="175" name="コンテンツ プレースホルダー 2"/>
              <p:cNvSpPr txBox="1">
                <a:spLocks/>
              </p:cNvSpPr>
              <p:nvPr/>
            </p:nvSpPr>
            <p:spPr>
              <a:xfrm>
                <a:off x="838199" y="1811195"/>
                <a:ext cx="5445547" cy="9718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a:ea typeface="Cambria Math" panose="02040503050406030204" pitchFamily="18" charset="0"/>
                  </a:rPr>
                  <a:t>t</a:t>
                </a:r>
                <a:r>
                  <a:rPr lang="en-US" altLang="ja-JP" sz="1800" dirty="0" smtClean="0">
                    <a:ea typeface="Cambria Math" panose="02040503050406030204" pitchFamily="18" charset="0"/>
                  </a:rPr>
                  <a:t>he initial state</a:t>
                </a:r>
              </a:p>
              <a:p>
                <a:pPr marL="0" indent="0" algn="ctr">
                  <a:buNone/>
                </a:pP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𝑥</m:t>
                        </m:r>
                      </m:e>
                      <m:sub>
                        <m:r>
                          <a:rPr lang="en-US" altLang="ja-JP" sz="1400" i="1" dirty="0">
                            <a:latin typeface="Cambria Math" panose="02040503050406030204" pitchFamily="18" charset="0"/>
                          </a:rPr>
                          <m:t>0</m:t>
                        </m:r>
                      </m:sub>
                    </m:sSub>
                  </m:oMath>
                </a14:m>
                <a:r>
                  <a:rPr lang="en-US" altLang="ja-JP" sz="1400" dirty="0" smtClean="0">
                    <a:ea typeface="Cambria Math" panose="02040503050406030204" pitchFamily="18" charset="0"/>
                  </a:rPr>
                  <a:t>=(  </a:t>
                </a:r>
                <a:r>
                  <a:rPr lang="en-US" altLang="ja-JP" sz="1400" dirty="0" smtClean="0">
                    <a:solidFill>
                      <a:srgbClr val="FF0000"/>
                    </a:solidFill>
                    <a:ea typeface="Cambria Math" panose="02040503050406030204" pitchFamily="18" charset="0"/>
                  </a:rPr>
                  <a:t>room2  </a:t>
                </a:r>
                <a:r>
                  <a:rPr lang="en-US" altLang="ja-JP" sz="1400" dirty="0" smtClean="0">
                    <a:ea typeface="Cambria Math" panose="02040503050406030204" pitchFamily="18" charset="0"/>
                  </a:rPr>
                  <a:t>,  </a:t>
                </a:r>
                <a:r>
                  <a:rPr lang="en-US" altLang="ja-JP" sz="1400" dirty="0" smtClean="0">
                    <a:solidFill>
                      <a:srgbClr val="FF0000"/>
                    </a:solidFill>
                    <a:ea typeface="Cambria Math" panose="02040503050406030204" pitchFamily="18" charset="0"/>
                  </a:rPr>
                  <a:t>room4  </a:t>
                </a:r>
                <a:r>
                  <a:rPr lang="en-US" altLang="ja-JP" sz="1400" dirty="0" smtClean="0">
                    <a:ea typeface="Cambria Math" panose="02040503050406030204" pitchFamily="18" charset="0"/>
                  </a:rPr>
                  <a:t>)</a:t>
                </a:r>
              </a:p>
              <a:p>
                <a:pPr marL="0" indent="0" algn="ctr">
                  <a:buNone/>
                </a:pPr>
                <a:r>
                  <a:rPr lang="en-US" altLang="ja-JP" sz="1400" dirty="0" smtClean="0">
                    <a:ea typeface="Cambria Math" panose="02040503050406030204" pitchFamily="18" charset="0"/>
                  </a:rPr>
                  <a:t>    mouse       cat </a:t>
                </a:r>
                <a:endParaRPr lang="en-US" altLang="ja-JP" sz="1100" dirty="0">
                  <a:ea typeface="Cambria Math" panose="02040503050406030204" pitchFamily="18" charset="0"/>
                </a:endParaRPr>
              </a:p>
            </p:txBody>
          </p:sp>
        </mc:Choice>
        <mc:Fallback>
          <p:sp>
            <p:nvSpPr>
              <p:cNvPr id="175" name="コンテンツ プレースホルダー 2"/>
              <p:cNvSpPr txBox="1">
                <a:spLocks noRot="1" noChangeAspect="1" noMove="1" noResize="1" noEditPoints="1" noAdjustHandles="1" noChangeArrowheads="1" noChangeShapeType="1" noTextEdit="1"/>
              </p:cNvSpPr>
              <p:nvPr/>
            </p:nvSpPr>
            <p:spPr>
              <a:xfrm>
                <a:off x="838199" y="1811195"/>
                <a:ext cx="5445547" cy="971867"/>
              </a:xfrm>
              <a:prstGeom prst="rect">
                <a:avLst/>
              </a:prstGeom>
              <a:blipFill>
                <a:blip r:embed="rId4"/>
                <a:stretch>
                  <a:fillRect l="-895" t="-7500" b="-6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8" name="コンテンツ プレースホルダー 2"/>
              <p:cNvSpPr txBox="1">
                <a:spLocks/>
              </p:cNvSpPr>
              <p:nvPr/>
            </p:nvSpPr>
            <p:spPr>
              <a:xfrm>
                <a:off x="6404084" y="5341679"/>
                <a:ext cx="2758089" cy="3314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smtClean="0">
                    <a:solidFill>
                      <a:schemeClr val="tx1"/>
                    </a:solidFill>
                  </a:rPr>
                  <a:t>Observed by </a:t>
                </a:r>
                <a14:m>
                  <m:oMath xmlns:m="http://schemas.openxmlformats.org/officeDocument/2006/math">
                    <m:sSub>
                      <m:sSubPr>
                        <m:ctrlPr>
                          <a:rPr lang="en-US" altLang="ja-JP" sz="1800" i="1" dirty="0" smtClean="0">
                            <a:solidFill>
                              <a:schemeClr val="tx1"/>
                            </a:solidFill>
                            <a:latin typeface="Cambria Math" panose="02040503050406030204" pitchFamily="18" charset="0"/>
                          </a:rPr>
                        </m:ctrlPr>
                      </m:sSubPr>
                      <m:e>
                        <m:r>
                          <a:rPr lang="en-US" altLang="ja-JP" sz="1800" i="1" dirty="0">
                            <a:solidFill>
                              <a:schemeClr val="tx1"/>
                            </a:solidFill>
                            <a:latin typeface="Cambria Math" panose="02040503050406030204" pitchFamily="18" charset="0"/>
                          </a:rPr>
                          <m:t>𝑆𝑉</m:t>
                        </m:r>
                      </m:e>
                      <m:sub>
                        <m:r>
                          <a:rPr lang="en-US" altLang="ja-JP" sz="1800" i="1" dirty="0">
                            <a:solidFill>
                              <a:schemeClr val="tx1"/>
                            </a:solidFill>
                            <a:latin typeface="Cambria Math" panose="02040503050406030204" pitchFamily="18" charset="0"/>
                          </a:rPr>
                          <m:t>1</m:t>
                        </m:r>
                      </m:sub>
                    </m:sSub>
                  </m:oMath>
                </a14:m>
                <a:endParaRPr lang="ja-JP" altLang="en-US" sz="1800" dirty="0">
                  <a:solidFill>
                    <a:schemeClr val="tx1"/>
                  </a:solidFill>
                </a:endParaRPr>
              </a:p>
            </p:txBody>
          </p:sp>
        </mc:Choice>
        <mc:Fallback>
          <p:sp>
            <p:nvSpPr>
              <p:cNvPr id="178" name="コンテンツ プレースホルダー 2"/>
              <p:cNvSpPr txBox="1">
                <a:spLocks noRot="1" noChangeAspect="1" noMove="1" noResize="1" noEditPoints="1" noAdjustHandles="1" noChangeArrowheads="1" noChangeShapeType="1" noTextEdit="1"/>
              </p:cNvSpPr>
              <p:nvPr/>
            </p:nvSpPr>
            <p:spPr>
              <a:xfrm>
                <a:off x="6404084" y="5341679"/>
                <a:ext cx="2758089" cy="331409"/>
              </a:xfrm>
              <a:prstGeom prst="rect">
                <a:avLst/>
              </a:prstGeom>
              <a:blipFill>
                <a:blip r:embed="rId5"/>
                <a:stretch>
                  <a:fillRect t="-16364" b="-3090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4" name="コンテンツ プレースホルダー 2"/>
              <p:cNvSpPr txBox="1">
                <a:spLocks/>
              </p:cNvSpPr>
              <p:nvPr/>
            </p:nvSpPr>
            <p:spPr>
              <a:xfrm>
                <a:off x="8810249" y="5337418"/>
                <a:ext cx="2758089" cy="3314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smtClean="0">
                    <a:solidFill>
                      <a:schemeClr val="tx1"/>
                    </a:solidFill>
                  </a:rPr>
                  <a:t>Observed by </a:t>
                </a:r>
                <a14:m>
                  <m:oMath xmlns:m="http://schemas.openxmlformats.org/officeDocument/2006/math">
                    <m:sSub>
                      <m:sSubPr>
                        <m:ctrlPr>
                          <a:rPr lang="en-US" altLang="ja-JP" sz="1800" i="1" dirty="0" smtClean="0">
                            <a:solidFill>
                              <a:schemeClr val="tx1"/>
                            </a:solidFill>
                            <a:latin typeface="Cambria Math" panose="02040503050406030204" pitchFamily="18" charset="0"/>
                          </a:rPr>
                        </m:ctrlPr>
                      </m:sSubPr>
                      <m:e>
                        <m:r>
                          <a:rPr lang="en-US" altLang="ja-JP" sz="1800" i="1" dirty="0">
                            <a:solidFill>
                              <a:schemeClr val="tx1"/>
                            </a:solidFill>
                            <a:latin typeface="Cambria Math" panose="02040503050406030204" pitchFamily="18" charset="0"/>
                          </a:rPr>
                          <m:t>𝑆𝑉</m:t>
                        </m:r>
                      </m:e>
                      <m:sub>
                        <m:r>
                          <a:rPr lang="en-US" altLang="ja-JP" sz="1800" b="0" i="1" dirty="0" smtClean="0">
                            <a:solidFill>
                              <a:schemeClr val="tx1"/>
                            </a:solidFill>
                            <a:latin typeface="Cambria Math" panose="02040503050406030204" pitchFamily="18" charset="0"/>
                          </a:rPr>
                          <m:t>2</m:t>
                        </m:r>
                      </m:sub>
                    </m:sSub>
                  </m:oMath>
                </a14:m>
                <a:endParaRPr lang="ja-JP" altLang="en-US" sz="1800" dirty="0">
                  <a:solidFill>
                    <a:schemeClr val="tx1"/>
                  </a:solidFill>
                </a:endParaRPr>
              </a:p>
            </p:txBody>
          </p:sp>
        </mc:Choice>
        <mc:Fallback>
          <p:sp>
            <p:nvSpPr>
              <p:cNvPr id="184" name="コンテンツ プレースホルダー 2"/>
              <p:cNvSpPr txBox="1">
                <a:spLocks noRot="1" noChangeAspect="1" noMove="1" noResize="1" noEditPoints="1" noAdjustHandles="1" noChangeArrowheads="1" noChangeShapeType="1" noTextEdit="1"/>
              </p:cNvSpPr>
              <p:nvPr/>
            </p:nvSpPr>
            <p:spPr>
              <a:xfrm>
                <a:off x="8810249" y="5337418"/>
                <a:ext cx="2758089" cy="331409"/>
              </a:xfrm>
              <a:prstGeom prst="rect">
                <a:avLst/>
              </a:prstGeom>
              <a:blipFill>
                <a:blip r:embed="rId6"/>
                <a:stretch>
                  <a:fillRect t="-18519" b="-33333"/>
                </a:stretch>
              </a:blipFill>
            </p:spPr>
            <p:txBody>
              <a:bodyPr/>
              <a:lstStyle/>
              <a:p>
                <a:r>
                  <a:rPr lang="ja-JP" altLang="en-US">
                    <a:noFill/>
                  </a:rPr>
                  <a:t> </a:t>
                </a:r>
              </a:p>
            </p:txBody>
          </p:sp>
        </mc:Fallback>
      </mc:AlternateContent>
      <p:sp>
        <p:nvSpPr>
          <p:cNvPr id="78" name="正方形/長方形 77"/>
          <p:cNvSpPr/>
          <p:nvPr/>
        </p:nvSpPr>
        <p:spPr>
          <a:xfrm>
            <a:off x="838197" y="2124040"/>
            <a:ext cx="5808820" cy="589978"/>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79" name="正方形/長方形 78"/>
          <p:cNvSpPr/>
          <p:nvPr/>
        </p:nvSpPr>
        <p:spPr>
          <a:xfrm>
            <a:off x="3054350" y="2168691"/>
            <a:ext cx="547896" cy="256873"/>
          </a:xfrm>
          <a:prstGeom prst="rect">
            <a:avLst/>
          </a:prstGeom>
          <a:solidFill>
            <a:srgbClr val="00B050">
              <a:alpha val="1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2" name="正方形/長方形 81"/>
          <p:cNvSpPr/>
          <p:nvPr/>
        </p:nvSpPr>
        <p:spPr>
          <a:xfrm>
            <a:off x="3816192" y="2168691"/>
            <a:ext cx="580547" cy="258159"/>
          </a:xfrm>
          <a:prstGeom prst="rect">
            <a:avLst/>
          </a:prstGeom>
          <a:solidFill>
            <a:srgbClr val="FFC000">
              <a:alpha val="2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3" name="コンテンツ プレースホルダー 2"/>
              <p:cNvSpPr txBox="1">
                <a:spLocks/>
              </p:cNvSpPr>
              <p:nvPr/>
            </p:nvSpPr>
            <p:spPr>
              <a:xfrm>
                <a:off x="839882" y="2841034"/>
                <a:ext cx="5445547" cy="384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ea typeface="Cambria Math" panose="02040503050406030204" pitchFamily="18" charset="0"/>
                  </a:rPr>
                  <a:t>a reward </a:t>
                </a:r>
                <a14:m>
                  <m:oMath xmlns:m="http://schemas.openxmlformats.org/officeDocument/2006/math">
                    <m:sSubSup>
                      <m:sSubSupPr>
                        <m:ctrlPr>
                          <a:rPr lang="en-US" altLang="ja-JP" sz="1800" i="1" dirty="0" smtClean="0">
                            <a:solidFill>
                              <a:schemeClr val="tx1"/>
                            </a:solidFill>
                            <a:latin typeface="Cambria Math" panose="02040503050406030204" pitchFamily="18" charset="0"/>
                          </a:rPr>
                        </m:ctrlPr>
                      </m:sSubSupPr>
                      <m:e>
                        <m:r>
                          <a:rPr lang="en-US" altLang="ja-JP" sz="1800" i="1" dirty="0">
                            <a:solidFill>
                              <a:schemeClr val="tx1"/>
                            </a:solidFill>
                            <a:latin typeface="Cambria Math" panose="02040503050406030204" pitchFamily="18" charset="0"/>
                          </a:rPr>
                          <m:t>𝑟</m:t>
                        </m:r>
                      </m:e>
                      <m:sub>
                        <m:r>
                          <a:rPr lang="en-US" altLang="ja-JP" sz="1800" i="1" dirty="0">
                            <a:solidFill>
                              <a:schemeClr val="tx1"/>
                            </a:solidFill>
                            <a:latin typeface="Cambria Math" panose="02040503050406030204" pitchFamily="18" charset="0"/>
                          </a:rPr>
                          <m:t>𝑖</m:t>
                        </m:r>
                      </m:sub>
                      <m:sup>
                        <m:r>
                          <a:rPr lang="en-US" altLang="ja-JP" sz="1800" i="1" dirty="0">
                            <a:solidFill>
                              <a:schemeClr val="tx1"/>
                            </a:solidFill>
                            <a:latin typeface="Cambria Math" panose="02040503050406030204" pitchFamily="18" charset="0"/>
                          </a:rPr>
                          <m:t>1</m:t>
                        </m:r>
                      </m:sup>
                    </m:sSubSup>
                  </m:oMath>
                </a14:m>
                <a:r>
                  <a:rPr lang="en-US" altLang="ja-JP" sz="1800" dirty="0" smtClean="0">
                    <a:ea typeface="Cambria Math" panose="02040503050406030204" pitchFamily="18" charset="0"/>
                  </a:rPr>
                  <a:t> and </a:t>
                </a:r>
                <a14:m>
                  <m:oMath xmlns:m="http://schemas.openxmlformats.org/officeDocument/2006/math">
                    <m:sSubSup>
                      <m:sSubSupPr>
                        <m:ctrlPr>
                          <a:rPr lang="en-US" altLang="ja-JP" sz="1800" i="1" dirty="0" smtClean="0">
                            <a:solidFill>
                              <a:schemeClr val="tx1"/>
                            </a:solidFill>
                            <a:latin typeface="Cambria Math" panose="02040503050406030204" pitchFamily="18" charset="0"/>
                          </a:rPr>
                        </m:ctrlPr>
                      </m:sSubSupPr>
                      <m:e>
                        <m:r>
                          <a:rPr lang="en-US" altLang="ja-JP" sz="1800" i="1" dirty="0">
                            <a:solidFill>
                              <a:schemeClr val="tx1"/>
                            </a:solidFill>
                            <a:latin typeface="Cambria Math" panose="02040503050406030204" pitchFamily="18" charset="0"/>
                          </a:rPr>
                          <m:t>𝑟</m:t>
                        </m:r>
                      </m:e>
                      <m:sub>
                        <m:r>
                          <a:rPr lang="en-US" altLang="ja-JP" sz="1800" i="1" dirty="0">
                            <a:solidFill>
                              <a:schemeClr val="tx1"/>
                            </a:solidFill>
                            <a:latin typeface="Cambria Math" panose="02040503050406030204" pitchFamily="18" charset="0"/>
                          </a:rPr>
                          <m:t>𝑖</m:t>
                        </m:r>
                      </m:sub>
                      <m:sup>
                        <m:r>
                          <a:rPr lang="en-US" altLang="ja-JP" sz="1800" b="0" i="1" dirty="0" smtClean="0">
                            <a:solidFill>
                              <a:schemeClr val="tx1"/>
                            </a:solidFill>
                            <a:latin typeface="Cambria Math" panose="02040503050406030204" pitchFamily="18" charset="0"/>
                          </a:rPr>
                          <m:t>2</m:t>
                        </m:r>
                      </m:sup>
                    </m:sSubSup>
                  </m:oMath>
                </a14:m>
                <a:endParaRPr lang="en-US" altLang="ja-JP" sz="1800" dirty="0" smtClean="0">
                  <a:solidFill>
                    <a:schemeClr val="tx1"/>
                  </a:solidFill>
                </a:endParaRPr>
              </a:p>
              <a:p>
                <a:pPr marL="0" indent="0" algn="ctr">
                  <a:buNone/>
                </a:pPr>
                <a:endParaRPr lang="en-US" altLang="ja-JP" sz="1800" dirty="0" smtClean="0">
                  <a:ea typeface="Cambria Math" panose="02040503050406030204" pitchFamily="18" charset="0"/>
                </a:endParaRPr>
              </a:p>
            </p:txBody>
          </p:sp>
        </mc:Choice>
        <mc:Fallback>
          <p:sp>
            <p:nvSpPr>
              <p:cNvPr id="83" name="コンテンツ プレースホルダー 2"/>
              <p:cNvSpPr txBox="1">
                <a:spLocks noRot="1" noChangeAspect="1" noMove="1" noResize="1" noEditPoints="1" noAdjustHandles="1" noChangeArrowheads="1" noChangeShapeType="1" noTextEdit="1"/>
              </p:cNvSpPr>
              <p:nvPr/>
            </p:nvSpPr>
            <p:spPr>
              <a:xfrm>
                <a:off x="839882" y="2841034"/>
                <a:ext cx="5445547" cy="384438"/>
              </a:xfrm>
              <a:prstGeom prst="rect">
                <a:avLst/>
              </a:prstGeom>
              <a:blipFill>
                <a:blip r:embed="rId7"/>
                <a:stretch>
                  <a:fillRect l="-1008" t="-11111" b="-17460"/>
                </a:stretch>
              </a:blipFill>
            </p:spPr>
            <p:txBody>
              <a:bodyPr/>
              <a:lstStyle/>
              <a:p>
                <a:r>
                  <a:rPr lang="ja-JP" altLang="en-US">
                    <a:noFill/>
                  </a:rPr>
                  <a:t> </a:t>
                </a:r>
              </a:p>
            </p:txBody>
          </p:sp>
        </mc:Fallback>
      </mc:AlternateContent>
      <p:sp>
        <p:nvSpPr>
          <p:cNvPr id="84" name="正方形/長方形 83"/>
          <p:cNvSpPr/>
          <p:nvPr/>
        </p:nvSpPr>
        <p:spPr>
          <a:xfrm>
            <a:off x="839880" y="3182453"/>
            <a:ext cx="5808820" cy="1608794"/>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mc:Choice xmlns:a14="http://schemas.microsoft.com/office/drawing/2010/main" Requires="a14">
          <p:sp>
            <p:nvSpPr>
              <p:cNvPr id="3" name="正方形/長方形 2"/>
              <p:cNvSpPr/>
              <p:nvPr/>
            </p:nvSpPr>
            <p:spPr>
              <a:xfrm>
                <a:off x="850940" y="3175853"/>
                <a:ext cx="5445643" cy="318933"/>
              </a:xfrm>
              <a:prstGeom prst="rect">
                <a:avLst/>
              </a:prstGeom>
            </p:spPr>
            <p:txBody>
              <a:bodyPr wrap="square">
                <a:spAutoFit/>
              </a:bodyPr>
              <a:lstStyle/>
              <a:p>
                <a14:m>
                  <m:oMath xmlns:m="http://schemas.openxmlformats.org/officeDocument/2006/math">
                    <m:sSubSup>
                      <m:sSubSupPr>
                        <m:ctrlPr>
                          <a:rPr lang="en-US" altLang="ja-JP" sz="1400" i="1" dirty="0" smtClean="0">
                            <a:latin typeface="Cambria Math" panose="02040503050406030204" pitchFamily="18" charset="0"/>
                          </a:rPr>
                        </m:ctrlPr>
                      </m:sSubSupPr>
                      <m:e>
                        <m:r>
                          <a:rPr lang="en-US" altLang="ja-JP" sz="1400" i="1" dirty="0">
                            <a:latin typeface="Cambria Math" panose="02040503050406030204" pitchFamily="18" charset="0"/>
                          </a:rPr>
                          <m:t>𝑟</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1</m:t>
                        </m:r>
                      </m:sup>
                    </m:sSubSup>
                  </m:oMath>
                </a14:m>
                <a:r>
                  <a:rPr lang="en-US" altLang="ja-JP" sz="1400" dirty="0" smtClean="0">
                    <a:ea typeface="Cambria Math" panose="02040503050406030204" pitchFamily="18" charset="0"/>
                  </a:rPr>
                  <a:t>=</a:t>
                </a:r>
                <a14:m>
                  <m:oMath xmlns:m="http://schemas.openxmlformats.org/officeDocument/2006/math">
                    <m:r>
                      <a:rPr lang="en-US" altLang="ja-JP" sz="1400" b="0" i="1" dirty="0" smtClean="0">
                        <a:latin typeface="Cambria Math" panose="02040503050406030204" pitchFamily="18" charset="0"/>
                        <a:ea typeface="Cambria Math" panose="02040503050406030204" pitchFamily="18" charset="0"/>
                      </a:rPr>
                      <m:t>−2</m:t>
                    </m:r>
                    <m:r>
                      <a:rPr lang="en-US" altLang="ja-JP" sz="1400" i="1" dirty="0">
                        <a:latin typeface="Cambria Math" panose="02040503050406030204" pitchFamily="18" charset="0"/>
                        <a:ea typeface="Cambria Math" panose="02040503050406030204" pitchFamily="18" charset="0"/>
                      </a:rPr>
                      <m:t>×</m:t>
                    </m:r>
                  </m:oMath>
                </a14:m>
                <a:r>
                  <a:rPr lang="en-US" altLang="ja-JP" sz="1400" dirty="0" smtClean="0">
                    <a:ea typeface="Cambria Math" panose="02040503050406030204" pitchFamily="18" charset="0"/>
                  </a:rPr>
                  <a:t>(the number of doors closed by </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b="0" i="1" dirty="0" smtClean="0">
                            <a:latin typeface="Cambria Math" panose="02040503050406030204" pitchFamily="18" charset="0"/>
                          </a:rPr>
                          <m:t>𝑖</m:t>
                        </m:r>
                      </m:sub>
                    </m:sSub>
                  </m:oMath>
                </a14:m>
                <a:r>
                  <a:rPr lang="en-US" altLang="ja-JP" sz="1400" dirty="0" smtClean="0">
                    <a:ea typeface="Cambria Math" panose="02040503050406030204" pitchFamily="18" charset="0"/>
                  </a:rPr>
                  <a:t>)</a:t>
                </a:r>
              </a:p>
            </p:txBody>
          </p:sp>
        </mc:Choice>
        <mc:Fallback>
          <p:sp>
            <p:nvSpPr>
              <p:cNvPr id="3" name="正方形/長方形 2"/>
              <p:cNvSpPr>
                <a:spLocks noRot="1" noChangeAspect="1" noMove="1" noResize="1" noEditPoints="1" noAdjustHandles="1" noChangeArrowheads="1" noChangeShapeType="1" noTextEdit="1"/>
              </p:cNvSpPr>
              <p:nvPr/>
            </p:nvSpPr>
            <p:spPr>
              <a:xfrm>
                <a:off x="850940" y="3175853"/>
                <a:ext cx="5445643" cy="318933"/>
              </a:xfrm>
              <a:prstGeom prst="rect">
                <a:avLst/>
              </a:prstGeom>
              <a:blipFill>
                <a:blip r:embed="rId8"/>
                <a:stretch>
                  <a:fillRect b="-19231"/>
                </a:stretch>
              </a:blipFill>
            </p:spPr>
            <p:txBody>
              <a:bodyPr/>
              <a:lstStyle/>
              <a:p>
                <a:r>
                  <a:rPr lang="ja-JP" altLang="en-US">
                    <a:noFill/>
                  </a:rPr>
                  <a:t> </a:t>
                </a:r>
              </a:p>
            </p:txBody>
          </p:sp>
        </mc:Fallback>
      </mc:AlternateContent>
      <p:sp>
        <p:nvSpPr>
          <p:cNvPr id="86" name="左中かっこ 85"/>
          <p:cNvSpPr/>
          <p:nvPr/>
        </p:nvSpPr>
        <p:spPr>
          <a:xfrm>
            <a:off x="1319186" y="3473145"/>
            <a:ext cx="197996" cy="71312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正方形/長方形 3"/>
              <p:cNvSpPr/>
              <p:nvPr/>
            </p:nvSpPr>
            <p:spPr>
              <a:xfrm>
                <a:off x="833600" y="3667948"/>
                <a:ext cx="491032" cy="319383"/>
              </a:xfrm>
              <a:prstGeom prst="rect">
                <a:avLst/>
              </a:prstGeom>
            </p:spPr>
            <p:txBody>
              <a:bodyPr wrap="none">
                <a:spAutoFit/>
              </a:bodyPr>
              <a:lstStyle/>
              <a:p>
                <a14:m>
                  <m:oMath xmlns:m="http://schemas.openxmlformats.org/officeDocument/2006/math">
                    <m:sSubSup>
                      <m:sSubSupPr>
                        <m:ctrlPr>
                          <a:rPr lang="en-US" altLang="ja-JP" sz="1400" i="1" dirty="0">
                            <a:latin typeface="Cambria Math" panose="02040503050406030204" pitchFamily="18" charset="0"/>
                          </a:rPr>
                        </m:ctrlPr>
                      </m:sSubSupPr>
                      <m:e>
                        <m:r>
                          <a:rPr lang="en-US" altLang="ja-JP" sz="1400" i="1" dirty="0">
                            <a:latin typeface="Cambria Math" panose="02040503050406030204" pitchFamily="18" charset="0"/>
                          </a:rPr>
                          <m:t>𝑟</m:t>
                        </m:r>
                      </m:e>
                      <m:sub>
                        <m:r>
                          <a:rPr lang="en-US" altLang="ja-JP" sz="1400" i="1" dirty="0">
                            <a:latin typeface="Cambria Math" panose="02040503050406030204" pitchFamily="18" charset="0"/>
                          </a:rPr>
                          <m:t>𝑖</m:t>
                        </m:r>
                      </m:sub>
                      <m:sup>
                        <m:r>
                          <a:rPr lang="en-US" altLang="ja-JP" sz="1400" i="1" dirty="0">
                            <a:latin typeface="Cambria Math" panose="02040503050406030204" pitchFamily="18" charset="0"/>
                          </a:rPr>
                          <m:t>2</m:t>
                        </m:r>
                      </m:sup>
                    </m:sSubSup>
                  </m:oMath>
                </a14:m>
                <a:r>
                  <a:rPr lang="en-US" altLang="ja-JP" sz="1400" dirty="0" smtClean="0"/>
                  <a:t>=</a:t>
                </a:r>
                <a:endParaRPr lang="ja-JP" altLang="en-US" sz="1400" dirty="0"/>
              </a:p>
            </p:txBody>
          </p:sp>
        </mc:Choice>
        <mc:Fallback>
          <p:sp>
            <p:nvSpPr>
              <p:cNvPr id="4" name="正方形/長方形 3"/>
              <p:cNvSpPr>
                <a:spLocks noRot="1" noChangeAspect="1" noMove="1" noResize="1" noEditPoints="1" noAdjustHandles="1" noChangeArrowheads="1" noChangeShapeType="1" noTextEdit="1"/>
              </p:cNvSpPr>
              <p:nvPr/>
            </p:nvSpPr>
            <p:spPr>
              <a:xfrm>
                <a:off x="833600" y="3667948"/>
                <a:ext cx="491032" cy="319383"/>
              </a:xfrm>
              <a:prstGeom prst="rect">
                <a:avLst/>
              </a:prstGeom>
              <a:blipFill>
                <a:blip r:embed="rId9"/>
                <a:stretch>
                  <a:fillRect r="-3750" b="-1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7" name="正方形/長方形 86"/>
              <p:cNvSpPr/>
              <p:nvPr/>
            </p:nvSpPr>
            <p:spPr>
              <a:xfrm>
                <a:off x="1501388" y="3482467"/>
                <a:ext cx="5678725" cy="738664"/>
              </a:xfrm>
              <a:prstGeom prst="rect">
                <a:avLst/>
              </a:prstGeom>
            </p:spPr>
            <p:txBody>
              <a:bodyPr wrap="square">
                <a:spAutoFit/>
              </a:bodyPr>
              <a:lstStyle/>
              <a:p>
                <a:pPr/>
                <a14:m>
                  <m:oMath xmlns:m="http://schemas.openxmlformats.org/officeDocument/2006/math">
                    <m:r>
                      <a:rPr lang="en-US" altLang="ja-JP" sz="1400" b="0" i="1" dirty="0" smtClean="0">
                        <a:latin typeface="Cambria Math" panose="02040503050406030204" pitchFamily="18" charset="0"/>
                      </a:rPr>
                      <m:t>1</m:t>
                    </m:r>
                    <m:r>
                      <a:rPr lang="en-US" altLang="ja-JP" sz="1400" b="0" i="0" dirty="0" smtClean="0">
                        <a:latin typeface="Cambria Math" panose="02040503050406030204" pitchFamily="18" charset="0"/>
                      </a:rPr>
                      <m:t>          </m:t>
                    </m:r>
                  </m:oMath>
                </a14:m>
                <a:r>
                  <a:rPr lang="en-US" altLang="ja-JP" sz="1400" dirty="0" smtClean="0"/>
                  <a:t>if </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i="1" dirty="0">
                            <a:latin typeface="Cambria Math" panose="02040503050406030204" pitchFamily="18" charset="0"/>
                          </a:rPr>
                          <m:t>𝑖</m:t>
                        </m:r>
                      </m:sub>
                    </m:sSub>
                  </m:oMath>
                </a14:m>
                <a:r>
                  <a:rPr lang="en-US" altLang="ja-JP" sz="1400" dirty="0" smtClean="0"/>
                  <a:t> observes a cat and a mouse entering a new room</a:t>
                </a:r>
              </a:p>
              <a:p>
                <a:pPr/>
                <a:r>
                  <a:rPr lang="en-US" altLang="ja-JP" sz="1400" dirty="0" smtClean="0"/>
                  <a:t>-100  if </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i="1" dirty="0">
                            <a:latin typeface="Cambria Math" panose="02040503050406030204" pitchFamily="18" charset="0"/>
                          </a:rPr>
                          <m:t>𝑖</m:t>
                        </m:r>
                      </m:sub>
                    </m:sSub>
                  </m:oMath>
                </a14:m>
                <a:r>
                  <a:rPr lang="en-US" altLang="ja-JP" sz="1400" dirty="0"/>
                  <a:t> </a:t>
                </a:r>
                <a:r>
                  <a:rPr lang="en-US" altLang="ja-JP" sz="1400" dirty="0" smtClean="0"/>
                  <a:t>observes a cat and a mouse in </a:t>
                </a:r>
                <a:r>
                  <a:rPr lang="en-US" altLang="ja-JP" sz="1400" dirty="0" smtClean="0">
                    <a:solidFill>
                      <a:srgbClr val="FF0000"/>
                    </a:solidFill>
                  </a:rPr>
                  <a:t>room3</a:t>
                </a:r>
              </a:p>
              <a:p>
                <a:pPr/>
                <a:r>
                  <a:rPr lang="en-US" altLang="ja-JP" sz="1400" dirty="0" smtClean="0"/>
                  <a:t>0       otherwise</a:t>
                </a:r>
                <a:endParaRPr lang="ja-JP" altLang="en-US" sz="1400" dirty="0"/>
              </a:p>
            </p:txBody>
          </p:sp>
        </mc:Choice>
        <mc:Fallback>
          <p:sp>
            <p:nvSpPr>
              <p:cNvPr id="87" name="正方形/長方形 86"/>
              <p:cNvSpPr>
                <a:spLocks noRot="1" noChangeAspect="1" noMove="1" noResize="1" noEditPoints="1" noAdjustHandles="1" noChangeArrowheads="1" noChangeShapeType="1" noTextEdit="1"/>
              </p:cNvSpPr>
              <p:nvPr/>
            </p:nvSpPr>
            <p:spPr>
              <a:xfrm>
                <a:off x="1501388" y="3482467"/>
                <a:ext cx="5678725" cy="738664"/>
              </a:xfrm>
              <a:prstGeom prst="rect">
                <a:avLst/>
              </a:prstGeom>
              <a:blipFill>
                <a:blip r:embed="rId10"/>
                <a:stretch>
                  <a:fillRect l="-322" t="-826" b="-8264"/>
                </a:stretch>
              </a:blipFill>
            </p:spPr>
            <p:txBody>
              <a:bodyPr/>
              <a:lstStyle/>
              <a:p>
                <a:r>
                  <a:rPr lang="ja-JP" altLang="en-US">
                    <a:noFill/>
                  </a:rPr>
                  <a:t> </a:t>
                </a:r>
              </a:p>
            </p:txBody>
          </p:sp>
        </mc:Fallback>
      </mc:AlternateContent>
      <p:sp>
        <p:nvSpPr>
          <p:cNvPr id="6" name="右矢印 5"/>
          <p:cNvSpPr/>
          <p:nvPr/>
        </p:nvSpPr>
        <p:spPr>
          <a:xfrm>
            <a:off x="939372" y="4304707"/>
            <a:ext cx="379814" cy="25784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8" name="正方形/長方形 87"/>
              <p:cNvSpPr/>
              <p:nvPr/>
            </p:nvSpPr>
            <p:spPr>
              <a:xfrm>
                <a:off x="1301921" y="4268027"/>
                <a:ext cx="4384504" cy="523220"/>
              </a:xfrm>
              <a:prstGeom prst="rect">
                <a:avLst/>
              </a:prstGeom>
            </p:spPr>
            <p:txBody>
              <a:bodyPr wrap="square">
                <a:spAutoFit/>
              </a:bodyPr>
              <a:lstStyle/>
              <a:p>
                <a:r>
                  <a:rPr lang="en-US" altLang="ja-JP" sz="1400" dirty="0"/>
                  <a:t>o</a:t>
                </a:r>
                <a:r>
                  <a:rPr lang="en-US" altLang="ja-JP" sz="1400" dirty="0" smtClean="0"/>
                  <a:t>bservation noise (the normal distribution)</a:t>
                </a:r>
              </a:p>
              <a:p>
                <a14:m>
                  <m:oMath xmlns:m="http://schemas.openxmlformats.org/officeDocument/2006/math">
                    <m:r>
                      <m:rPr>
                        <m:sty m:val="p"/>
                      </m:rPr>
                      <a:rPr lang="en-US" altLang="ja-JP" sz="1400" i="1" dirty="0" smtClean="0">
                        <a:latin typeface="Cambria Math" panose="02040503050406030204" pitchFamily="18" charset="0"/>
                      </a:rPr>
                      <m:t>μ</m:t>
                    </m:r>
                  </m:oMath>
                </a14:m>
                <a:r>
                  <a:rPr lang="en-US" altLang="ja-JP" sz="1400" dirty="0" smtClean="0"/>
                  <a:t>=(true value) </a:t>
                </a:r>
                <a14:m>
                  <m:oMath xmlns:m="http://schemas.openxmlformats.org/officeDocument/2006/math">
                    <m:r>
                      <m:rPr>
                        <m:sty m:val="p"/>
                      </m:rPr>
                      <a:rPr lang="en-US" altLang="ja-JP" sz="1400" i="1">
                        <a:latin typeface="Cambria Math" panose="02040503050406030204" pitchFamily="18" charset="0"/>
                      </a:rPr>
                      <m:t>σ</m:t>
                    </m:r>
                  </m:oMath>
                </a14:m>
                <a:r>
                  <a:rPr lang="en-US" altLang="ja-JP" sz="1400" dirty="0" smtClean="0"/>
                  <a:t>=0.1</a:t>
                </a:r>
                <a:endParaRPr lang="ja-JP" altLang="en-US" sz="1400" dirty="0"/>
              </a:p>
            </p:txBody>
          </p:sp>
        </mc:Choice>
        <mc:Fallback>
          <p:sp>
            <p:nvSpPr>
              <p:cNvPr id="88" name="正方形/長方形 87"/>
              <p:cNvSpPr>
                <a:spLocks noRot="1" noChangeAspect="1" noMove="1" noResize="1" noEditPoints="1" noAdjustHandles="1" noChangeArrowheads="1" noChangeShapeType="1" noTextEdit="1"/>
              </p:cNvSpPr>
              <p:nvPr/>
            </p:nvSpPr>
            <p:spPr>
              <a:xfrm>
                <a:off x="1301921" y="4268027"/>
                <a:ext cx="4384504" cy="523220"/>
              </a:xfrm>
              <a:prstGeom prst="rect">
                <a:avLst/>
              </a:prstGeom>
              <a:blipFill>
                <a:blip r:embed="rId11"/>
                <a:stretch>
                  <a:fillRect l="-417" t="-2326" b="-11628"/>
                </a:stretch>
              </a:blipFill>
            </p:spPr>
            <p:txBody>
              <a:bodyPr/>
              <a:lstStyle/>
              <a:p>
                <a:r>
                  <a:rPr lang="ja-JP" altLang="en-US">
                    <a:noFill/>
                  </a:rPr>
                  <a:t> </a:t>
                </a:r>
              </a:p>
            </p:txBody>
          </p:sp>
        </mc:Fallback>
      </mc:AlternateContent>
      <p:sp>
        <p:nvSpPr>
          <p:cNvPr id="101" name="右矢印 100"/>
          <p:cNvSpPr/>
          <p:nvPr/>
        </p:nvSpPr>
        <p:spPr>
          <a:xfrm rot="5400000">
            <a:off x="3552700" y="4886133"/>
            <a:ext cx="379814" cy="25784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3" name="コンテンツ プレースホルダー 2"/>
              <p:cNvSpPr txBox="1">
                <a:spLocks/>
              </p:cNvSpPr>
              <p:nvPr/>
            </p:nvSpPr>
            <p:spPr>
              <a:xfrm>
                <a:off x="879472" y="5301542"/>
                <a:ext cx="5767545" cy="6669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i="1" dirty="0">
                            <a:latin typeface="Cambria Math" panose="02040503050406030204" pitchFamily="18" charset="0"/>
                          </a:rPr>
                          <m:t>𝑖</m:t>
                        </m:r>
                      </m:sub>
                    </m:sSub>
                  </m:oMath>
                </a14:m>
                <a:r>
                  <a:rPr lang="en-US" altLang="ja-JP" sz="1800" dirty="0" smtClean="0">
                    <a:ea typeface="Cambria Math" panose="02040503050406030204" pitchFamily="18" charset="0"/>
                  </a:rPr>
                  <a:t> prefers to leave doors open</a:t>
                </a:r>
              </a:p>
              <a:p>
                <a:pPr marL="0" indent="0" algn="ctr">
                  <a:buNone/>
                </a:pPr>
                <a:r>
                  <a:rPr lang="en-US" altLang="ja-JP" sz="1800" dirty="0">
                    <a:ea typeface="Cambria Math" panose="02040503050406030204" pitchFamily="18" charset="0"/>
                  </a:rPr>
                  <a:t>i</a:t>
                </a:r>
                <a:r>
                  <a:rPr lang="en-US" altLang="ja-JP" sz="1800" dirty="0" smtClean="0">
                    <a:ea typeface="Cambria Math" panose="02040503050406030204" pitchFamily="18" charset="0"/>
                  </a:rPr>
                  <a:t>f the encounter does not occur.</a:t>
                </a:r>
                <a:endParaRPr lang="en-US" altLang="ja-JP" sz="1800" dirty="0" smtClean="0">
                  <a:ea typeface="Cambria Math" panose="02040503050406030204" pitchFamily="18" charset="0"/>
                </a:endParaRPr>
              </a:p>
            </p:txBody>
          </p:sp>
        </mc:Choice>
        <mc:Fallback>
          <p:sp>
            <p:nvSpPr>
              <p:cNvPr id="103" name="コンテンツ プレースホルダー 2"/>
              <p:cNvSpPr txBox="1">
                <a:spLocks noRot="1" noChangeAspect="1" noMove="1" noResize="1" noEditPoints="1" noAdjustHandles="1" noChangeArrowheads="1" noChangeShapeType="1" noTextEdit="1"/>
              </p:cNvSpPr>
              <p:nvPr/>
            </p:nvSpPr>
            <p:spPr>
              <a:xfrm>
                <a:off x="879472" y="5301542"/>
                <a:ext cx="5767545" cy="666997"/>
              </a:xfrm>
              <a:prstGeom prst="rect">
                <a:avLst/>
              </a:prstGeom>
              <a:blipFill>
                <a:blip r:embed="rId12"/>
                <a:stretch>
                  <a:fillRect t="-11927" b="-15596"/>
                </a:stretch>
              </a:blipFill>
            </p:spPr>
            <p:txBody>
              <a:bodyPr/>
              <a:lstStyle/>
              <a:p>
                <a:r>
                  <a:rPr lang="ja-JP" altLang="en-US">
                    <a:noFill/>
                  </a:rPr>
                  <a:t> </a:t>
                </a:r>
              </a:p>
            </p:txBody>
          </p:sp>
        </mc:Fallback>
      </mc:AlternateContent>
      <p:pic>
        <p:nvPicPr>
          <p:cNvPr id="7" name="図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10441459" y="3127185"/>
            <a:ext cx="835698" cy="835698"/>
          </a:xfrm>
          <a:prstGeom prst="rect">
            <a:avLst/>
          </a:prstGeom>
        </p:spPr>
      </p:pic>
    </p:spTree>
    <p:extLst>
      <p:ext uri="{BB962C8B-B14F-4D97-AF65-F5344CB8AC3E}">
        <p14:creationId xmlns:p14="http://schemas.microsoft.com/office/powerpoint/2010/main" val="3738145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3222"/>
            <a:ext cx="10515600" cy="1325563"/>
          </a:xfrm>
        </p:spPr>
        <p:txBody>
          <a:bodyPr>
            <a:noAutofit/>
          </a:bodyPr>
          <a:lstStyle/>
          <a:p>
            <a:r>
              <a:rPr lang="en-US" altLang="ja-JP" sz="3200" dirty="0" smtClean="0"/>
              <a:t>Simulation : Result</a:t>
            </a:r>
            <a:endParaRPr lang="en-US" altLang="ja-JP" sz="3200" dirty="0" smtClean="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175" name="コンテンツ プレースホルダー 2"/>
              <p:cNvSpPr txBox="1">
                <a:spLocks/>
              </p:cNvSpPr>
              <p:nvPr/>
            </p:nvSpPr>
            <p:spPr>
              <a:xfrm>
                <a:off x="798045" y="1811196"/>
                <a:ext cx="4910848" cy="377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smtClean="0"/>
                  <a:t>The transition diagram of the learned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i="1" dirty="0">
                            <a:latin typeface="Cambria Math" panose="02040503050406030204" pitchFamily="18" charset="0"/>
                          </a:rPr>
                          <m:t>1</m:t>
                        </m:r>
                      </m:sub>
                    </m:sSub>
                  </m:oMath>
                </a14:m>
                <a:r>
                  <a:rPr lang="en-US" altLang="ja-JP" sz="1800" dirty="0" smtClean="0">
                    <a:ea typeface="Cambria Math" panose="02040503050406030204" pitchFamily="18" charset="0"/>
                  </a:rPr>
                  <a:t> </a:t>
                </a:r>
                <a:endParaRPr lang="en-US" altLang="ja-JP" sz="1100" dirty="0">
                  <a:ea typeface="Cambria Math" panose="02040503050406030204" pitchFamily="18" charset="0"/>
                </a:endParaRPr>
              </a:p>
            </p:txBody>
          </p:sp>
        </mc:Choice>
        <mc:Fallback>
          <p:sp>
            <p:nvSpPr>
              <p:cNvPr id="175" name="コンテンツ プレースホルダー 2"/>
              <p:cNvSpPr txBox="1">
                <a:spLocks noRot="1" noChangeAspect="1" noMove="1" noResize="1" noEditPoints="1" noAdjustHandles="1" noChangeArrowheads="1" noChangeShapeType="1" noTextEdit="1"/>
              </p:cNvSpPr>
              <p:nvPr/>
            </p:nvSpPr>
            <p:spPr>
              <a:xfrm>
                <a:off x="798045" y="1811196"/>
                <a:ext cx="4910848" cy="377676"/>
              </a:xfrm>
              <a:prstGeom prst="rect">
                <a:avLst/>
              </a:prstGeom>
              <a:blipFill>
                <a:blip r:embed="rId3"/>
                <a:stretch>
                  <a:fillRect t="-14516" b="-16129"/>
                </a:stretch>
              </a:blipFill>
            </p:spPr>
            <p:txBody>
              <a:bodyPr/>
              <a:lstStyle/>
              <a:p>
                <a:r>
                  <a:rPr lang="ja-JP" altLang="en-US">
                    <a:noFill/>
                  </a:rPr>
                  <a:t> </a:t>
                </a:r>
              </a:p>
            </p:txBody>
          </p:sp>
        </mc:Fallback>
      </mc:AlternateContent>
      <p:sp>
        <p:nvSpPr>
          <p:cNvPr id="73" name="正方形/長方形 72"/>
          <p:cNvSpPr/>
          <p:nvPr/>
        </p:nvSpPr>
        <p:spPr>
          <a:xfrm>
            <a:off x="838196" y="2137787"/>
            <a:ext cx="4910851" cy="3424136"/>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9" name="楕円 8"/>
          <p:cNvSpPr/>
          <p:nvPr/>
        </p:nvSpPr>
        <p:spPr>
          <a:xfrm>
            <a:off x="1502737" y="2342538"/>
            <a:ext cx="92895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(2,</a:t>
            </a:r>
            <a:r>
              <a:rPr kumimoji="1" lang="ja-JP" altLang="en-US" sz="1400" dirty="0" smtClean="0">
                <a:solidFill>
                  <a:schemeClr val="tx1"/>
                </a:solidFill>
              </a:rPr>
              <a:t>□</a:t>
            </a:r>
            <a:r>
              <a:rPr kumimoji="1" lang="en-US" altLang="ja-JP" sz="1400" dirty="0" smtClean="0">
                <a:solidFill>
                  <a:schemeClr val="tx1"/>
                </a:solidFill>
              </a:rPr>
              <a:t>)</a:t>
            </a:r>
            <a:endParaRPr kumimoji="1" lang="ja-JP" altLang="en-US" sz="1400" dirty="0">
              <a:solidFill>
                <a:schemeClr val="tx1"/>
              </a:solidFill>
            </a:endParaRPr>
          </a:p>
        </p:txBody>
      </p:sp>
      <p:sp>
        <p:nvSpPr>
          <p:cNvPr id="85" name="楕円 84"/>
          <p:cNvSpPr/>
          <p:nvPr/>
        </p:nvSpPr>
        <p:spPr>
          <a:xfrm>
            <a:off x="1559226" y="5072284"/>
            <a:ext cx="81597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(2,3)</a:t>
            </a:r>
            <a:endParaRPr kumimoji="1" lang="ja-JP" altLang="en-US" sz="1400" dirty="0">
              <a:solidFill>
                <a:schemeClr val="tx1"/>
              </a:solidFill>
            </a:endParaRPr>
          </a:p>
        </p:txBody>
      </p:sp>
      <p:sp>
        <p:nvSpPr>
          <p:cNvPr id="91" name="楕円 90"/>
          <p:cNvSpPr/>
          <p:nvPr/>
        </p:nvSpPr>
        <p:spPr>
          <a:xfrm>
            <a:off x="3055209" y="5072025"/>
            <a:ext cx="81597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(1,3)</a:t>
            </a:r>
            <a:endParaRPr kumimoji="1" lang="ja-JP" altLang="en-US" sz="1400" dirty="0">
              <a:solidFill>
                <a:schemeClr val="tx1"/>
              </a:solidFill>
            </a:endParaRPr>
          </a:p>
        </p:txBody>
      </p:sp>
      <p:sp>
        <p:nvSpPr>
          <p:cNvPr id="93" name="楕円 92"/>
          <p:cNvSpPr/>
          <p:nvPr/>
        </p:nvSpPr>
        <p:spPr>
          <a:xfrm>
            <a:off x="4569911" y="5072024"/>
            <a:ext cx="960883"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(1,</a:t>
            </a:r>
            <a:r>
              <a:rPr kumimoji="1" lang="ja-JP" altLang="en-US" sz="1400" dirty="0" smtClean="0">
                <a:solidFill>
                  <a:schemeClr val="tx1"/>
                </a:solidFill>
              </a:rPr>
              <a:t>□</a:t>
            </a:r>
            <a:r>
              <a:rPr kumimoji="1" lang="en-US" altLang="ja-JP" sz="1400" dirty="0" smtClean="0">
                <a:solidFill>
                  <a:schemeClr val="tx1"/>
                </a:solidFill>
              </a:rPr>
              <a:t>)</a:t>
            </a:r>
            <a:endParaRPr kumimoji="1" lang="ja-JP" altLang="en-US" sz="1400" dirty="0">
              <a:solidFill>
                <a:schemeClr val="tx1"/>
              </a:solidFill>
            </a:endParaRPr>
          </a:p>
        </p:txBody>
      </p:sp>
      <p:sp>
        <p:nvSpPr>
          <p:cNvPr id="94" name="楕円 93"/>
          <p:cNvSpPr/>
          <p:nvPr/>
        </p:nvSpPr>
        <p:spPr>
          <a:xfrm>
            <a:off x="3463196" y="3255569"/>
            <a:ext cx="960883"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(3,</a:t>
            </a:r>
            <a:r>
              <a:rPr kumimoji="1" lang="ja-JP" altLang="en-US" sz="1400" dirty="0" smtClean="0">
                <a:solidFill>
                  <a:schemeClr val="tx1"/>
                </a:solidFill>
              </a:rPr>
              <a:t>□</a:t>
            </a:r>
            <a:r>
              <a:rPr kumimoji="1" lang="en-US" altLang="ja-JP" sz="1400" dirty="0" smtClean="0">
                <a:solidFill>
                  <a:schemeClr val="tx1"/>
                </a:solidFill>
              </a:rPr>
              <a:t>)</a:t>
            </a:r>
            <a:endParaRPr kumimoji="1" lang="ja-JP" altLang="en-US" sz="1400" dirty="0">
              <a:solidFill>
                <a:schemeClr val="tx1"/>
              </a:solidFill>
            </a:endParaRPr>
          </a:p>
        </p:txBody>
      </p:sp>
      <p:sp>
        <p:nvSpPr>
          <p:cNvPr id="97" name="楕円 96"/>
          <p:cNvSpPr/>
          <p:nvPr/>
        </p:nvSpPr>
        <p:spPr>
          <a:xfrm>
            <a:off x="2362089" y="3789043"/>
            <a:ext cx="960883" cy="312845"/>
          </a:xfrm>
          <a:prstGeom prst="ellipse">
            <a:avLst/>
          </a:prstGeom>
          <a:solidFill>
            <a:srgbClr val="FF0000">
              <a:alpha val="43000"/>
            </a:srgb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solidFill>
                  <a:schemeClr val="tx1"/>
                </a:solidFill>
              </a:rPr>
              <a:t>(3,</a:t>
            </a:r>
            <a:r>
              <a:rPr lang="en-US" altLang="ja-JP" sz="1400" dirty="0">
                <a:solidFill>
                  <a:schemeClr val="tx1"/>
                </a:solidFill>
              </a:rPr>
              <a:t>3</a:t>
            </a:r>
            <a:r>
              <a:rPr kumimoji="1" lang="en-US" altLang="ja-JP" sz="1400" dirty="0" smtClean="0">
                <a:solidFill>
                  <a:schemeClr val="tx1"/>
                </a:solidFill>
              </a:rPr>
              <a:t>)</a:t>
            </a:r>
            <a:endParaRPr kumimoji="1" lang="ja-JP" altLang="en-US" sz="1400" dirty="0">
              <a:solidFill>
                <a:schemeClr val="tx1"/>
              </a:solidFill>
            </a:endParaRPr>
          </a:p>
        </p:txBody>
      </p:sp>
      <p:cxnSp>
        <p:nvCxnSpPr>
          <p:cNvPr id="11" name="直線矢印コネクタ 10"/>
          <p:cNvCxnSpPr>
            <a:endCxn id="9" idx="2"/>
          </p:cNvCxnSpPr>
          <p:nvPr/>
        </p:nvCxnSpPr>
        <p:spPr>
          <a:xfrm>
            <a:off x="1128408" y="2498960"/>
            <a:ext cx="3743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線矢印コネクタ 13"/>
          <p:cNvCxnSpPr/>
          <p:nvPr/>
        </p:nvCxnSpPr>
        <p:spPr>
          <a:xfrm>
            <a:off x="1830674" y="2655383"/>
            <a:ext cx="1" cy="2442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8" name="コンテンツ プレースホルダー 2"/>
          <p:cNvSpPr txBox="1">
            <a:spLocks/>
          </p:cNvSpPr>
          <p:nvPr/>
        </p:nvSpPr>
        <p:spPr>
          <a:xfrm>
            <a:off x="1502737" y="2993638"/>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c2</a:t>
            </a:r>
            <a:endParaRPr lang="en-US" altLang="ja-JP" sz="1400" b="0" dirty="0" smtClean="0">
              <a:solidFill>
                <a:srgbClr val="0070C0"/>
              </a:solidFill>
              <a:latin typeface="Cambria Math" panose="02040503050406030204" pitchFamily="18" charset="0"/>
            </a:endParaRPr>
          </a:p>
        </p:txBody>
      </p:sp>
      <p:cxnSp>
        <p:nvCxnSpPr>
          <p:cNvPr id="99" name="直線矢印コネクタ 98"/>
          <p:cNvCxnSpPr/>
          <p:nvPr/>
        </p:nvCxnSpPr>
        <p:spPr>
          <a:xfrm flipH="1" flipV="1">
            <a:off x="1930297" y="2642410"/>
            <a:ext cx="2752" cy="2442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0" name="コンテンツ プレースホルダー 2"/>
          <p:cNvSpPr txBox="1">
            <a:spLocks/>
          </p:cNvSpPr>
          <p:nvPr/>
        </p:nvSpPr>
        <p:spPr>
          <a:xfrm>
            <a:off x="1901061" y="2984055"/>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c3</a:t>
            </a:r>
            <a:endParaRPr lang="en-US" altLang="ja-JP" sz="1400" b="0" dirty="0" smtClean="0">
              <a:solidFill>
                <a:srgbClr val="0070C0"/>
              </a:solidFill>
              <a:latin typeface="Cambria Math" panose="02040503050406030204" pitchFamily="18" charset="0"/>
            </a:endParaRPr>
          </a:p>
        </p:txBody>
      </p:sp>
      <p:cxnSp>
        <p:nvCxnSpPr>
          <p:cNvPr id="22" name="直線矢印コネクタ 21"/>
          <p:cNvCxnSpPr>
            <a:stCxn id="85" idx="6"/>
            <a:endCxn id="91" idx="2"/>
          </p:cNvCxnSpPr>
          <p:nvPr/>
        </p:nvCxnSpPr>
        <p:spPr>
          <a:xfrm flipV="1">
            <a:off x="2375201" y="5228448"/>
            <a:ext cx="680008" cy="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 name="コンテンツ プレースホルダー 2"/>
          <p:cNvSpPr txBox="1">
            <a:spLocks/>
          </p:cNvSpPr>
          <p:nvPr/>
        </p:nvSpPr>
        <p:spPr>
          <a:xfrm>
            <a:off x="2477575" y="4982691"/>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ED7D31"/>
                </a:solidFill>
              </a:rPr>
              <a:t>m1</a:t>
            </a:r>
            <a:endParaRPr lang="en-US" altLang="ja-JP" sz="1400" b="0" dirty="0" smtClean="0">
              <a:solidFill>
                <a:srgbClr val="ED7D31"/>
              </a:solidFill>
              <a:latin typeface="Cambria Math" panose="02040503050406030204" pitchFamily="18" charset="0"/>
            </a:endParaRPr>
          </a:p>
        </p:txBody>
      </p:sp>
      <p:cxnSp>
        <p:nvCxnSpPr>
          <p:cNvPr id="105" name="直線矢印コネクタ 104"/>
          <p:cNvCxnSpPr/>
          <p:nvPr/>
        </p:nvCxnSpPr>
        <p:spPr>
          <a:xfrm flipH="1">
            <a:off x="3871184" y="5196911"/>
            <a:ext cx="6987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4" name="コンテンツ プレースホルダー 2"/>
          <p:cNvSpPr txBox="1">
            <a:spLocks/>
          </p:cNvSpPr>
          <p:nvPr/>
        </p:nvSpPr>
        <p:spPr>
          <a:xfrm>
            <a:off x="4036078" y="4915629"/>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0070C0"/>
                </a:solidFill>
              </a:rPr>
              <a:t>c2</a:t>
            </a:r>
            <a:endParaRPr lang="en-US" altLang="ja-JP" sz="1400" b="0" dirty="0" smtClean="0">
              <a:solidFill>
                <a:srgbClr val="0070C0"/>
              </a:solidFill>
              <a:latin typeface="Cambria Math" panose="02040503050406030204" pitchFamily="18" charset="0"/>
            </a:endParaRPr>
          </a:p>
        </p:txBody>
      </p:sp>
      <p:cxnSp>
        <p:nvCxnSpPr>
          <p:cNvPr id="26" name="直線矢印コネクタ 25"/>
          <p:cNvCxnSpPr>
            <a:stCxn id="94" idx="3"/>
            <a:endCxn id="97" idx="7"/>
          </p:cNvCxnSpPr>
          <p:nvPr/>
        </p:nvCxnSpPr>
        <p:spPr>
          <a:xfrm flipH="1">
            <a:off x="3182254" y="3522599"/>
            <a:ext cx="421660" cy="312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91" idx="0"/>
            <a:endCxn id="97" idx="4"/>
          </p:cNvCxnSpPr>
          <p:nvPr/>
        </p:nvCxnSpPr>
        <p:spPr>
          <a:xfrm flipH="1" flipV="1">
            <a:off x="2842531" y="4101888"/>
            <a:ext cx="620666" cy="970137"/>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6" name="コンテンツ プレースホルダー 2"/>
          <p:cNvSpPr txBox="1">
            <a:spLocks/>
          </p:cNvSpPr>
          <p:nvPr/>
        </p:nvSpPr>
        <p:spPr>
          <a:xfrm>
            <a:off x="2948094" y="419687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latin typeface="Cambria Math" panose="02040503050406030204" pitchFamily="18" charset="0"/>
            </a:endParaRPr>
          </a:p>
        </p:txBody>
      </p:sp>
      <p:sp>
        <p:nvSpPr>
          <p:cNvPr id="117" name="禁止 116"/>
          <p:cNvSpPr/>
          <p:nvPr/>
        </p:nvSpPr>
        <p:spPr>
          <a:xfrm>
            <a:off x="3055209" y="4496138"/>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3" name="直線矢印コネクタ 32"/>
          <p:cNvCxnSpPr>
            <a:stCxn id="93" idx="1"/>
            <a:endCxn id="94" idx="5"/>
          </p:cNvCxnSpPr>
          <p:nvPr/>
        </p:nvCxnSpPr>
        <p:spPr>
          <a:xfrm flipH="1" flipV="1">
            <a:off x="4283361" y="3522599"/>
            <a:ext cx="427268" cy="1595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8" name="コンテンツ プレースホルダー 2"/>
          <p:cNvSpPr txBox="1">
            <a:spLocks/>
          </p:cNvSpPr>
          <p:nvPr/>
        </p:nvSpPr>
        <p:spPr>
          <a:xfrm>
            <a:off x="4513706" y="434837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endParaRPr>
          </a:p>
        </p:txBody>
      </p:sp>
      <p:cxnSp>
        <p:nvCxnSpPr>
          <p:cNvPr id="35" name="カギ線コネクタ 34"/>
          <p:cNvCxnSpPr>
            <a:stCxn id="9" idx="6"/>
            <a:endCxn id="93" idx="0"/>
          </p:cNvCxnSpPr>
          <p:nvPr/>
        </p:nvCxnSpPr>
        <p:spPr>
          <a:xfrm>
            <a:off x="2431692" y="2498961"/>
            <a:ext cx="2618661" cy="257306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19" name="コンテンツ プレースホルダー 2"/>
          <p:cNvSpPr txBox="1">
            <a:spLocks/>
          </p:cNvSpPr>
          <p:nvPr/>
        </p:nvSpPr>
        <p:spPr>
          <a:xfrm>
            <a:off x="5015692" y="2630392"/>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m1</a:t>
            </a:r>
            <a:endParaRPr lang="en-US" altLang="ja-JP" sz="1400" b="0" dirty="0" smtClean="0">
              <a:solidFill>
                <a:srgbClr val="ED7D31"/>
              </a:solidFill>
            </a:endParaRPr>
          </a:p>
        </p:txBody>
      </p:sp>
      <p:cxnSp>
        <p:nvCxnSpPr>
          <p:cNvPr id="120" name="直線矢印コネクタ 119"/>
          <p:cNvCxnSpPr>
            <a:stCxn id="94" idx="1"/>
            <a:endCxn id="9" idx="5"/>
          </p:cNvCxnSpPr>
          <p:nvPr/>
        </p:nvCxnSpPr>
        <p:spPr>
          <a:xfrm flipH="1" flipV="1">
            <a:off x="2295650" y="2609568"/>
            <a:ext cx="1308264" cy="691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1" name="コンテンツ プレースホルダー 2"/>
          <p:cNvSpPr txBox="1">
            <a:spLocks/>
          </p:cNvSpPr>
          <p:nvPr/>
        </p:nvSpPr>
        <p:spPr>
          <a:xfrm>
            <a:off x="3010317" y="2793145"/>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m3</a:t>
            </a:r>
            <a:endParaRPr lang="en-US" altLang="ja-JP" sz="1400" b="0" dirty="0" smtClean="0">
              <a:solidFill>
                <a:srgbClr val="ED7D31"/>
              </a:solidFill>
            </a:endParaRPr>
          </a:p>
        </p:txBody>
      </p:sp>
      <p:sp>
        <p:nvSpPr>
          <p:cNvPr id="123" name="正方形/長方形 122"/>
          <p:cNvSpPr/>
          <p:nvPr/>
        </p:nvSpPr>
        <p:spPr>
          <a:xfrm>
            <a:off x="5030329" y="1801612"/>
            <a:ext cx="415106" cy="326591"/>
          </a:xfrm>
          <a:prstGeom prst="rect">
            <a:avLst/>
          </a:prstGeom>
          <a:solidFill>
            <a:srgbClr val="00B050">
              <a:alpha val="1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4" name="コンテンツ プレースホルダー 2"/>
              <p:cNvSpPr txBox="1">
                <a:spLocks/>
              </p:cNvSpPr>
              <p:nvPr/>
            </p:nvSpPr>
            <p:spPr>
              <a:xfrm>
                <a:off x="5981138" y="1811196"/>
                <a:ext cx="4910848" cy="39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smtClean="0"/>
                  <a:t>The transition diagram of the learned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b="0" i="1" dirty="0" smtClean="0">
                            <a:latin typeface="Cambria Math" panose="02040503050406030204" pitchFamily="18" charset="0"/>
                          </a:rPr>
                          <m:t>2</m:t>
                        </m:r>
                      </m:sub>
                    </m:sSub>
                  </m:oMath>
                </a14:m>
                <a:r>
                  <a:rPr lang="en-US" altLang="ja-JP" sz="1800" dirty="0">
                    <a:ea typeface="Cambria Math" panose="02040503050406030204" pitchFamily="18" charset="0"/>
                  </a:rPr>
                  <a:t> </a:t>
                </a:r>
                <a:endParaRPr lang="en-US" altLang="ja-JP" sz="1100" dirty="0">
                  <a:ea typeface="Cambria Math" panose="02040503050406030204" pitchFamily="18" charset="0"/>
                </a:endParaRPr>
              </a:p>
            </p:txBody>
          </p:sp>
        </mc:Choice>
        <mc:Fallback>
          <p:sp>
            <p:nvSpPr>
              <p:cNvPr id="124" name="コンテンツ プレースホルダー 2"/>
              <p:cNvSpPr txBox="1">
                <a:spLocks noRot="1" noChangeAspect="1" noMove="1" noResize="1" noEditPoints="1" noAdjustHandles="1" noChangeArrowheads="1" noChangeShapeType="1" noTextEdit="1"/>
              </p:cNvSpPr>
              <p:nvPr/>
            </p:nvSpPr>
            <p:spPr>
              <a:xfrm>
                <a:off x="5981138" y="1811196"/>
                <a:ext cx="4910848" cy="399702"/>
              </a:xfrm>
              <a:prstGeom prst="rect">
                <a:avLst/>
              </a:prstGeom>
              <a:blipFill>
                <a:blip r:embed="rId4"/>
                <a:stretch>
                  <a:fillRect t="-13636" b="-9091"/>
                </a:stretch>
              </a:blipFill>
            </p:spPr>
            <p:txBody>
              <a:bodyPr/>
              <a:lstStyle/>
              <a:p>
                <a:r>
                  <a:rPr lang="ja-JP" altLang="en-US">
                    <a:noFill/>
                  </a:rPr>
                  <a:t> </a:t>
                </a:r>
              </a:p>
            </p:txBody>
          </p:sp>
        </mc:Fallback>
      </mc:AlternateContent>
      <p:sp>
        <p:nvSpPr>
          <p:cNvPr id="125" name="正方形/長方形 124"/>
          <p:cNvSpPr/>
          <p:nvPr/>
        </p:nvSpPr>
        <p:spPr>
          <a:xfrm>
            <a:off x="5981134" y="2137787"/>
            <a:ext cx="4910851" cy="3424136"/>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126" name="楕円 125"/>
          <p:cNvSpPr/>
          <p:nvPr/>
        </p:nvSpPr>
        <p:spPr>
          <a:xfrm>
            <a:off x="6645676" y="2342538"/>
            <a:ext cx="1135734"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t>
            </a:r>
            <a:r>
              <a:rPr kumimoji="1" lang="ja-JP" altLang="en-US" sz="1400" dirty="0" smtClean="0">
                <a:solidFill>
                  <a:schemeClr val="tx1"/>
                </a:solidFill>
              </a:rPr>
              <a:t>△</a:t>
            </a:r>
            <a:r>
              <a:rPr kumimoji="1" lang="en-US" altLang="ja-JP" sz="1400" dirty="0" smtClean="0">
                <a:solidFill>
                  <a:schemeClr val="tx1"/>
                </a:solidFill>
              </a:rPr>
              <a:t>,</a:t>
            </a:r>
            <a:r>
              <a:rPr kumimoji="1" lang="ja-JP" altLang="en-US" sz="1400" dirty="0" smtClean="0">
                <a:solidFill>
                  <a:schemeClr val="tx1"/>
                </a:solidFill>
              </a:rPr>
              <a:t>４</a:t>
            </a:r>
            <a:r>
              <a:rPr kumimoji="1" lang="en-US" altLang="ja-JP" sz="1400" dirty="0" smtClean="0">
                <a:solidFill>
                  <a:schemeClr val="tx1"/>
                </a:solidFill>
              </a:rPr>
              <a:t>)</a:t>
            </a:r>
            <a:endParaRPr kumimoji="1" lang="ja-JP" altLang="en-US" sz="1400" dirty="0">
              <a:solidFill>
                <a:schemeClr val="tx1"/>
              </a:solidFill>
            </a:endParaRPr>
          </a:p>
        </p:txBody>
      </p:sp>
      <p:sp>
        <p:nvSpPr>
          <p:cNvPr id="127" name="楕円 126"/>
          <p:cNvSpPr/>
          <p:nvPr/>
        </p:nvSpPr>
        <p:spPr>
          <a:xfrm>
            <a:off x="6702164" y="5072284"/>
            <a:ext cx="81597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(3,4)</a:t>
            </a:r>
            <a:endParaRPr kumimoji="1" lang="ja-JP" altLang="en-US" sz="1400" dirty="0">
              <a:solidFill>
                <a:schemeClr val="tx1"/>
              </a:solidFill>
            </a:endParaRPr>
          </a:p>
        </p:txBody>
      </p:sp>
      <p:sp>
        <p:nvSpPr>
          <p:cNvPr id="128" name="楕円 127"/>
          <p:cNvSpPr/>
          <p:nvPr/>
        </p:nvSpPr>
        <p:spPr>
          <a:xfrm>
            <a:off x="8198147" y="5072025"/>
            <a:ext cx="81597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(3,5)</a:t>
            </a:r>
            <a:endParaRPr kumimoji="1" lang="ja-JP" altLang="en-US" sz="1400" dirty="0">
              <a:solidFill>
                <a:schemeClr val="tx1"/>
              </a:solidFill>
            </a:endParaRPr>
          </a:p>
        </p:txBody>
      </p:sp>
      <p:sp>
        <p:nvSpPr>
          <p:cNvPr id="129" name="楕円 128"/>
          <p:cNvSpPr/>
          <p:nvPr/>
        </p:nvSpPr>
        <p:spPr>
          <a:xfrm>
            <a:off x="9712849" y="5072024"/>
            <a:ext cx="960883"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t>
            </a:r>
            <a:r>
              <a:rPr kumimoji="1" lang="ja-JP" altLang="en-US" sz="1400" dirty="0" smtClean="0">
                <a:solidFill>
                  <a:schemeClr val="tx1"/>
                </a:solidFill>
              </a:rPr>
              <a:t>△</a:t>
            </a:r>
            <a:r>
              <a:rPr kumimoji="1" lang="en-US" altLang="ja-JP" sz="1400" dirty="0" smtClean="0">
                <a:solidFill>
                  <a:schemeClr val="tx1"/>
                </a:solidFill>
              </a:rPr>
              <a:t>,5)</a:t>
            </a:r>
            <a:endParaRPr kumimoji="1" lang="ja-JP" altLang="en-US" sz="1400" dirty="0">
              <a:solidFill>
                <a:schemeClr val="tx1"/>
              </a:solidFill>
            </a:endParaRPr>
          </a:p>
        </p:txBody>
      </p:sp>
      <p:sp>
        <p:nvSpPr>
          <p:cNvPr id="130" name="楕円 129"/>
          <p:cNvSpPr/>
          <p:nvPr/>
        </p:nvSpPr>
        <p:spPr>
          <a:xfrm>
            <a:off x="8606134" y="3255569"/>
            <a:ext cx="1087984"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t>
            </a:r>
            <a:r>
              <a:rPr kumimoji="1" lang="ja-JP" altLang="en-US" sz="1400" dirty="0" smtClean="0">
                <a:solidFill>
                  <a:schemeClr val="tx1"/>
                </a:solidFill>
              </a:rPr>
              <a:t>△</a:t>
            </a:r>
            <a:r>
              <a:rPr kumimoji="1" lang="en-US" altLang="ja-JP" sz="1400" dirty="0" smtClean="0">
                <a:solidFill>
                  <a:schemeClr val="tx1"/>
                </a:solidFill>
              </a:rPr>
              <a:t>,</a:t>
            </a:r>
            <a:r>
              <a:rPr kumimoji="1" lang="ja-JP" altLang="en-US" sz="1400" dirty="0" smtClean="0">
                <a:solidFill>
                  <a:schemeClr val="tx1"/>
                </a:solidFill>
              </a:rPr>
              <a:t>３</a:t>
            </a:r>
            <a:r>
              <a:rPr kumimoji="1" lang="en-US" altLang="ja-JP" sz="1400" dirty="0" smtClean="0">
                <a:solidFill>
                  <a:schemeClr val="tx1"/>
                </a:solidFill>
              </a:rPr>
              <a:t>)</a:t>
            </a:r>
            <a:endParaRPr kumimoji="1" lang="ja-JP" altLang="en-US" sz="1400" dirty="0">
              <a:solidFill>
                <a:schemeClr val="tx1"/>
              </a:solidFill>
            </a:endParaRPr>
          </a:p>
        </p:txBody>
      </p:sp>
      <p:sp>
        <p:nvSpPr>
          <p:cNvPr id="131" name="楕円 130"/>
          <p:cNvSpPr/>
          <p:nvPr/>
        </p:nvSpPr>
        <p:spPr>
          <a:xfrm>
            <a:off x="7505027" y="3789043"/>
            <a:ext cx="960883" cy="312845"/>
          </a:xfrm>
          <a:prstGeom prst="ellipse">
            <a:avLst/>
          </a:prstGeom>
          <a:solidFill>
            <a:srgbClr val="FF0000">
              <a:alpha val="48000"/>
            </a:srgb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solidFill>
                  <a:schemeClr val="tx1"/>
                </a:solidFill>
              </a:rPr>
              <a:t>(3,</a:t>
            </a:r>
            <a:r>
              <a:rPr lang="en-US" altLang="ja-JP" sz="1400" dirty="0">
                <a:solidFill>
                  <a:schemeClr val="tx1"/>
                </a:solidFill>
              </a:rPr>
              <a:t>3</a:t>
            </a:r>
            <a:r>
              <a:rPr kumimoji="1" lang="en-US" altLang="ja-JP" sz="1400" dirty="0" smtClean="0">
                <a:solidFill>
                  <a:schemeClr val="tx1"/>
                </a:solidFill>
              </a:rPr>
              <a:t>)</a:t>
            </a:r>
            <a:endParaRPr kumimoji="1" lang="ja-JP" altLang="en-US" sz="1400" dirty="0">
              <a:solidFill>
                <a:schemeClr val="tx1"/>
              </a:solidFill>
            </a:endParaRPr>
          </a:p>
        </p:txBody>
      </p:sp>
      <p:cxnSp>
        <p:nvCxnSpPr>
          <p:cNvPr id="132" name="直線矢印コネクタ 131"/>
          <p:cNvCxnSpPr>
            <a:endCxn id="126" idx="2"/>
          </p:cNvCxnSpPr>
          <p:nvPr/>
        </p:nvCxnSpPr>
        <p:spPr>
          <a:xfrm>
            <a:off x="6271346" y="2498960"/>
            <a:ext cx="37433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線矢印コネクタ 132"/>
          <p:cNvCxnSpPr/>
          <p:nvPr/>
        </p:nvCxnSpPr>
        <p:spPr>
          <a:xfrm>
            <a:off x="6973612" y="2655383"/>
            <a:ext cx="1" cy="2442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5" name="直線矢印コネクタ 134"/>
          <p:cNvCxnSpPr/>
          <p:nvPr/>
        </p:nvCxnSpPr>
        <p:spPr>
          <a:xfrm flipH="1" flipV="1">
            <a:off x="7073235" y="2642410"/>
            <a:ext cx="2752" cy="2442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直線矢印コネクタ 136"/>
          <p:cNvCxnSpPr>
            <a:stCxn id="127" idx="6"/>
            <a:endCxn id="128" idx="2"/>
          </p:cNvCxnSpPr>
          <p:nvPr/>
        </p:nvCxnSpPr>
        <p:spPr>
          <a:xfrm flipV="1">
            <a:off x="7518139" y="5228448"/>
            <a:ext cx="680008" cy="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直線矢印コネクタ 140"/>
          <p:cNvCxnSpPr>
            <a:stCxn id="130" idx="3"/>
            <a:endCxn id="131" idx="7"/>
          </p:cNvCxnSpPr>
          <p:nvPr/>
        </p:nvCxnSpPr>
        <p:spPr>
          <a:xfrm flipH="1">
            <a:off x="8325192" y="3522599"/>
            <a:ext cx="440274" cy="312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直線矢印コネクタ 142"/>
          <p:cNvCxnSpPr>
            <a:stCxn id="128" idx="0"/>
            <a:endCxn id="131" idx="4"/>
          </p:cNvCxnSpPr>
          <p:nvPr/>
        </p:nvCxnSpPr>
        <p:spPr>
          <a:xfrm flipH="1" flipV="1">
            <a:off x="7985469" y="4101888"/>
            <a:ext cx="620666" cy="970137"/>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5" name="禁止 144"/>
          <p:cNvSpPr/>
          <p:nvPr/>
        </p:nvSpPr>
        <p:spPr>
          <a:xfrm>
            <a:off x="8198147" y="4496138"/>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6" name="直線矢印コネクタ 145"/>
          <p:cNvCxnSpPr>
            <a:stCxn id="129" idx="1"/>
            <a:endCxn id="130" idx="5"/>
          </p:cNvCxnSpPr>
          <p:nvPr/>
        </p:nvCxnSpPr>
        <p:spPr>
          <a:xfrm flipH="1" flipV="1">
            <a:off x="9534786" y="3522599"/>
            <a:ext cx="318781" cy="1595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8" name="カギ線コネクタ 147"/>
          <p:cNvCxnSpPr>
            <a:stCxn id="126" idx="6"/>
            <a:endCxn id="129" idx="0"/>
          </p:cNvCxnSpPr>
          <p:nvPr/>
        </p:nvCxnSpPr>
        <p:spPr>
          <a:xfrm>
            <a:off x="7781410" y="2498961"/>
            <a:ext cx="2411881" cy="257306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55" name="直線矢印コネクタ 154"/>
          <p:cNvCxnSpPr>
            <a:stCxn id="130" idx="1"/>
            <a:endCxn id="126" idx="5"/>
          </p:cNvCxnSpPr>
          <p:nvPr/>
        </p:nvCxnSpPr>
        <p:spPr>
          <a:xfrm flipH="1" flipV="1">
            <a:off x="7615086" y="2609568"/>
            <a:ext cx="1150380" cy="691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8" name="正方形/長方形 157"/>
          <p:cNvSpPr/>
          <p:nvPr/>
        </p:nvSpPr>
        <p:spPr>
          <a:xfrm>
            <a:off x="10232265" y="1817753"/>
            <a:ext cx="441467" cy="304636"/>
          </a:xfrm>
          <a:prstGeom prst="rect">
            <a:avLst/>
          </a:prstGeom>
          <a:solidFill>
            <a:srgbClr val="FFC000">
              <a:alpha val="2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9" name="コンテンツ プレースホルダー 2"/>
          <p:cNvSpPr txBox="1">
            <a:spLocks/>
          </p:cNvSpPr>
          <p:nvPr/>
        </p:nvSpPr>
        <p:spPr>
          <a:xfrm>
            <a:off x="1525738" y="5660495"/>
            <a:ext cx="1640966"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mi : controllable</a:t>
            </a:r>
            <a:endParaRPr lang="en-US" altLang="ja-JP" sz="1400" b="0" dirty="0" smtClean="0">
              <a:solidFill>
                <a:srgbClr val="ED7D31"/>
              </a:solidFill>
            </a:endParaRPr>
          </a:p>
        </p:txBody>
      </p:sp>
      <p:sp>
        <p:nvSpPr>
          <p:cNvPr id="160" name="コンテンツ プレースホルダー 2"/>
          <p:cNvSpPr txBox="1">
            <a:spLocks/>
          </p:cNvSpPr>
          <p:nvPr/>
        </p:nvSpPr>
        <p:spPr>
          <a:xfrm>
            <a:off x="3182254" y="5660495"/>
            <a:ext cx="2292884"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0070C0"/>
                </a:solidFill>
              </a:rPr>
              <a:t>c</a:t>
            </a:r>
            <a:r>
              <a:rPr lang="en-US" altLang="ja-JP" sz="1400" dirty="0" smtClean="0">
                <a:solidFill>
                  <a:srgbClr val="0070C0"/>
                </a:solidFill>
              </a:rPr>
              <a:t>i : uncontrollable</a:t>
            </a:r>
            <a:endParaRPr lang="en-US" altLang="ja-JP" sz="1400" b="0" dirty="0" smtClean="0">
              <a:solidFill>
                <a:srgbClr val="0070C0"/>
              </a:solidFill>
              <a:latin typeface="Cambria Math" panose="02040503050406030204" pitchFamily="18" charset="0"/>
            </a:endParaRPr>
          </a:p>
        </p:txBody>
      </p:sp>
      <p:sp>
        <p:nvSpPr>
          <p:cNvPr id="161" name="コンテンツ プレースホルダー 2"/>
          <p:cNvSpPr txBox="1">
            <a:spLocks/>
          </p:cNvSpPr>
          <p:nvPr/>
        </p:nvSpPr>
        <p:spPr>
          <a:xfrm>
            <a:off x="6724332" y="5657038"/>
            <a:ext cx="1741578"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mi : uncontrollable</a:t>
            </a:r>
            <a:endParaRPr lang="en-US" altLang="ja-JP" sz="1400" b="0" dirty="0" smtClean="0">
              <a:solidFill>
                <a:srgbClr val="ED7D31"/>
              </a:solidFill>
            </a:endParaRPr>
          </a:p>
        </p:txBody>
      </p:sp>
      <p:sp>
        <p:nvSpPr>
          <p:cNvPr id="162" name="コンテンツ プレースホルダー 2"/>
          <p:cNvSpPr txBox="1">
            <a:spLocks/>
          </p:cNvSpPr>
          <p:nvPr/>
        </p:nvSpPr>
        <p:spPr>
          <a:xfrm>
            <a:off x="8536022" y="5657038"/>
            <a:ext cx="2292884"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0070C0"/>
                </a:solidFill>
              </a:rPr>
              <a:t>c</a:t>
            </a:r>
            <a:r>
              <a:rPr lang="en-US" altLang="ja-JP" sz="1400" dirty="0" smtClean="0">
                <a:solidFill>
                  <a:srgbClr val="0070C0"/>
                </a:solidFill>
              </a:rPr>
              <a:t>i : controllable</a:t>
            </a:r>
            <a:endParaRPr lang="en-US" altLang="ja-JP" sz="1400" b="0" dirty="0" smtClean="0">
              <a:solidFill>
                <a:srgbClr val="0070C0"/>
              </a:solidFill>
              <a:latin typeface="Cambria Math" panose="02040503050406030204" pitchFamily="18" charset="0"/>
            </a:endParaRPr>
          </a:p>
        </p:txBody>
      </p:sp>
      <p:sp>
        <p:nvSpPr>
          <p:cNvPr id="40" name="正方形/長方形 39"/>
          <p:cNvSpPr/>
          <p:nvPr/>
        </p:nvSpPr>
        <p:spPr>
          <a:xfrm>
            <a:off x="1510188" y="5969830"/>
            <a:ext cx="3200442" cy="307777"/>
          </a:xfrm>
          <a:prstGeom prst="rect">
            <a:avLst/>
          </a:prstGeom>
        </p:spPr>
        <p:txBody>
          <a:bodyPr wrap="square">
            <a:spAutoFit/>
          </a:bodyPr>
          <a:lstStyle/>
          <a:p>
            <a:r>
              <a:rPr lang="ja-JP" altLang="en-US" sz="1400" dirty="0" smtClean="0"/>
              <a:t>□ </a:t>
            </a:r>
            <a:r>
              <a:rPr lang="en-US" altLang="ja-JP" sz="1400" dirty="0" smtClean="0"/>
              <a:t>: the unobservable state ( 4 or 5 )</a:t>
            </a:r>
            <a:endParaRPr lang="ja-JP" altLang="en-US" sz="1400" dirty="0"/>
          </a:p>
        </p:txBody>
      </p:sp>
      <p:sp>
        <p:nvSpPr>
          <p:cNvPr id="163" name="正方形/長方形 162"/>
          <p:cNvSpPr/>
          <p:nvPr/>
        </p:nvSpPr>
        <p:spPr>
          <a:xfrm>
            <a:off x="6720088" y="5971314"/>
            <a:ext cx="3200442" cy="307777"/>
          </a:xfrm>
          <a:prstGeom prst="rect">
            <a:avLst/>
          </a:prstGeom>
        </p:spPr>
        <p:txBody>
          <a:bodyPr wrap="square">
            <a:spAutoFit/>
          </a:bodyPr>
          <a:lstStyle/>
          <a:p>
            <a:r>
              <a:rPr lang="ja-JP" altLang="en-US" sz="1400" dirty="0" smtClean="0"/>
              <a:t>△ </a:t>
            </a:r>
            <a:r>
              <a:rPr lang="en-US" altLang="ja-JP" sz="1400" dirty="0" smtClean="0"/>
              <a:t>: the unobservable state ( 1 or 2 )</a:t>
            </a:r>
            <a:endParaRPr lang="ja-JP" altLang="en-US" sz="1400" dirty="0"/>
          </a:p>
        </p:txBody>
      </p:sp>
      <p:sp>
        <p:nvSpPr>
          <p:cNvPr id="166" name="コンテンツ プレースホルダー 2"/>
          <p:cNvSpPr txBox="1">
            <a:spLocks/>
          </p:cNvSpPr>
          <p:nvPr/>
        </p:nvSpPr>
        <p:spPr>
          <a:xfrm>
            <a:off x="10193290" y="2651557"/>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c1</a:t>
            </a:r>
            <a:endParaRPr lang="en-US" altLang="ja-JP" sz="1400" b="0" dirty="0" smtClean="0">
              <a:solidFill>
                <a:srgbClr val="0070C0"/>
              </a:solidFill>
              <a:latin typeface="Cambria Math" panose="02040503050406030204" pitchFamily="18" charset="0"/>
            </a:endParaRPr>
          </a:p>
        </p:txBody>
      </p:sp>
      <p:sp>
        <p:nvSpPr>
          <p:cNvPr id="173" name="コンテンツ プレースホルダー 2"/>
          <p:cNvSpPr txBox="1">
            <a:spLocks/>
          </p:cNvSpPr>
          <p:nvPr/>
        </p:nvSpPr>
        <p:spPr>
          <a:xfrm>
            <a:off x="6559509" y="2984055"/>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endParaRPr>
          </a:p>
        </p:txBody>
      </p:sp>
      <p:sp>
        <p:nvSpPr>
          <p:cNvPr id="174" name="コンテンツ プレースホルダー 2"/>
          <p:cNvSpPr txBox="1">
            <a:spLocks/>
          </p:cNvSpPr>
          <p:nvPr/>
        </p:nvSpPr>
        <p:spPr>
          <a:xfrm>
            <a:off x="7047351" y="299105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m3</a:t>
            </a:r>
            <a:endParaRPr lang="en-US" altLang="ja-JP" sz="1400" b="0" dirty="0" smtClean="0">
              <a:solidFill>
                <a:srgbClr val="ED7D31"/>
              </a:solidFill>
            </a:endParaRPr>
          </a:p>
        </p:txBody>
      </p:sp>
      <p:sp>
        <p:nvSpPr>
          <p:cNvPr id="176" name="コンテンツ プレースホルダー 2"/>
          <p:cNvSpPr txBox="1">
            <a:spLocks/>
          </p:cNvSpPr>
          <p:nvPr/>
        </p:nvSpPr>
        <p:spPr>
          <a:xfrm>
            <a:off x="7652095" y="4973858"/>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c1</a:t>
            </a:r>
            <a:endParaRPr lang="en-US" altLang="ja-JP" sz="1400" b="0" dirty="0" smtClean="0">
              <a:solidFill>
                <a:srgbClr val="0070C0"/>
              </a:solidFill>
              <a:latin typeface="Cambria Math" panose="02040503050406030204" pitchFamily="18" charset="0"/>
            </a:endParaRPr>
          </a:p>
        </p:txBody>
      </p:sp>
      <p:cxnSp>
        <p:nvCxnSpPr>
          <p:cNvPr id="179" name="直線矢印コネクタ 178"/>
          <p:cNvCxnSpPr/>
          <p:nvPr/>
        </p:nvCxnSpPr>
        <p:spPr>
          <a:xfrm flipV="1">
            <a:off x="3880544" y="5295483"/>
            <a:ext cx="6987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3" name="コンテンツ プレースホルダー 2"/>
          <p:cNvSpPr txBox="1">
            <a:spLocks/>
          </p:cNvSpPr>
          <p:nvPr/>
        </p:nvSpPr>
        <p:spPr>
          <a:xfrm>
            <a:off x="4042268" y="529548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c3</a:t>
            </a:r>
            <a:endParaRPr lang="en-US" altLang="ja-JP" sz="1400" b="0" dirty="0" smtClean="0">
              <a:solidFill>
                <a:srgbClr val="0070C0"/>
              </a:solidFill>
              <a:latin typeface="Cambria Math" panose="02040503050406030204" pitchFamily="18" charset="0"/>
            </a:endParaRPr>
          </a:p>
        </p:txBody>
      </p:sp>
      <p:cxnSp>
        <p:nvCxnSpPr>
          <p:cNvPr id="185" name="直線矢印コネクタ 184"/>
          <p:cNvCxnSpPr/>
          <p:nvPr/>
        </p:nvCxnSpPr>
        <p:spPr>
          <a:xfrm flipH="1">
            <a:off x="9004762" y="5196910"/>
            <a:ext cx="6987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6" name="直線矢印コネクタ 185"/>
          <p:cNvCxnSpPr/>
          <p:nvPr/>
        </p:nvCxnSpPr>
        <p:spPr>
          <a:xfrm flipV="1">
            <a:off x="9014122" y="5295482"/>
            <a:ext cx="6987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7" name="コンテンツ プレースホルダー 2"/>
          <p:cNvSpPr txBox="1">
            <a:spLocks/>
          </p:cNvSpPr>
          <p:nvPr/>
        </p:nvSpPr>
        <p:spPr>
          <a:xfrm>
            <a:off x="9145641" y="4936875"/>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endParaRPr>
          </a:p>
        </p:txBody>
      </p:sp>
      <p:sp>
        <p:nvSpPr>
          <p:cNvPr id="188" name="コンテンツ プレースホルダー 2"/>
          <p:cNvSpPr txBox="1">
            <a:spLocks/>
          </p:cNvSpPr>
          <p:nvPr/>
        </p:nvSpPr>
        <p:spPr>
          <a:xfrm>
            <a:off x="9145641" y="5293510"/>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m3</a:t>
            </a:r>
            <a:endParaRPr lang="en-US" altLang="ja-JP" sz="1400" b="0" dirty="0" smtClean="0">
              <a:solidFill>
                <a:srgbClr val="ED7D31"/>
              </a:solidFill>
            </a:endParaRPr>
          </a:p>
        </p:txBody>
      </p:sp>
      <p:sp>
        <p:nvSpPr>
          <p:cNvPr id="189" name="コンテンツ プレースホルダー 2"/>
          <p:cNvSpPr txBox="1">
            <a:spLocks/>
          </p:cNvSpPr>
          <p:nvPr/>
        </p:nvSpPr>
        <p:spPr>
          <a:xfrm>
            <a:off x="8138856" y="4211858"/>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c2</a:t>
            </a:r>
            <a:endParaRPr lang="en-US" altLang="ja-JP" sz="1400" b="0" dirty="0" smtClean="0">
              <a:solidFill>
                <a:srgbClr val="0070C0"/>
              </a:solidFill>
              <a:latin typeface="Cambria Math" panose="02040503050406030204" pitchFamily="18" charset="0"/>
            </a:endParaRPr>
          </a:p>
        </p:txBody>
      </p:sp>
      <p:sp>
        <p:nvSpPr>
          <p:cNvPr id="191" name="コンテンツ プレースホルダー 2"/>
          <p:cNvSpPr txBox="1">
            <a:spLocks/>
          </p:cNvSpPr>
          <p:nvPr/>
        </p:nvSpPr>
        <p:spPr>
          <a:xfrm>
            <a:off x="9710930" y="434837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c2</a:t>
            </a:r>
            <a:endParaRPr lang="en-US" altLang="ja-JP" sz="1400" b="0" dirty="0" smtClean="0">
              <a:solidFill>
                <a:srgbClr val="0070C0"/>
              </a:solidFill>
              <a:latin typeface="Cambria Math" panose="02040503050406030204" pitchFamily="18" charset="0"/>
            </a:endParaRPr>
          </a:p>
        </p:txBody>
      </p:sp>
      <p:sp>
        <p:nvSpPr>
          <p:cNvPr id="192" name="コンテンツ プレースホルダー 2"/>
          <p:cNvSpPr txBox="1">
            <a:spLocks/>
          </p:cNvSpPr>
          <p:nvPr/>
        </p:nvSpPr>
        <p:spPr>
          <a:xfrm>
            <a:off x="2203936" y="3625519"/>
            <a:ext cx="491852" cy="264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FF0000"/>
                </a:solidFill>
              </a:rPr>
              <a:t>fail</a:t>
            </a:r>
            <a:endParaRPr lang="en-US" altLang="ja-JP" sz="1400" b="0" dirty="0" smtClean="0">
              <a:solidFill>
                <a:srgbClr val="FF0000"/>
              </a:solidFill>
              <a:latin typeface="Cambria Math" panose="02040503050406030204" pitchFamily="18" charset="0"/>
            </a:endParaRPr>
          </a:p>
        </p:txBody>
      </p:sp>
      <p:sp>
        <p:nvSpPr>
          <p:cNvPr id="193" name="コンテンツ プレースホルダー 2"/>
          <p:cNvSpPr txBox="1">
            <a:spLocks/>
          </p:cNvSpPr>
          <p:nvPr/>
        </p:nvSpPr>
        <p:spPr>
          <a:xfrm>
            <a:off x="7327328" y="3612249"/>
            <a:ext cx="526989" cy="264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FF0000"/>
                </a:solidFill>
              </a:rPr>
              <a:t>fail</a:t>
            </a:r>
            <a:endParaRPr lang="en-US" altLang="ja-JP" sz="1400" b="0" dirty="0" smtClean="0">
              <a:solidFill>
                <a:srgbClr val="FF0000"/>
              </a:solidFill>
              <a:latin typeface="Cambria Math" panose="02040503050406030204" pitchFamily="18" charset="0"/>
            </a:endParaRPr>
          </a:p>
        </p:txBody>
      </p:sp>
      <p:sp>
        <p:nvSpPr>
          <p:cNvPr id="196" name="コンテンツ プレースホルダー 2"/>
          <p:cNvSpPr txBox="1">
            <a:spLocks/>
          </p:cNvSpPr>
          <p:nvPr/>
        </p:nvSpPr>
        <p:spPr>
          <a:xfrm>
            <a:off x="3441523" y="3794696"/>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0070C0"/>
                </a:solidFill>
              </a:rPr>
              <a:t>c2</a:t>
            </a:r>
            <a:endParaRPr lang="en-US" altLang="ja-JP" sz="1400" b="0" dirty="0" smtClean="0">
              <a:solidFill>
                <a:srgbClr val="0070C0"/>
              </a:solidFill>
              <a:latin typeface="Cambria Math" panose="02040503050406030204" pitchFamily="18" charset="0"/>
            </a:endParaRPr>
          </a:p>
        </p:txBody>
      </p:sp>
      <p:sp>
        <p:nvSpPr>
          <p:cNvPr id="197" name="コンテンツ プレースホルダー 2"/>
          <p:cNvSpPr txBox="1">
            <a:spLocks/>
          </p:cNvSpPr>
          <p:nvPr/>
        </p:nvSpPr>
        <p:spPr>
          <a:xfrm>
            <a:off x="8567541" y="3813222"/>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endParaRPr>
          </a:p>
        </p:txBody>
      </p:sp>
      <p:sp>
        <p:nvSpPr>
          <p:cNvPr id="198" name="コンテンツ プレースホルダー 2"/>
          <p:cNvSpPr txBox="1">
            <a:spLocks/>
          </p:cNvSpPr>
          <p:nvPr/>
        </p:nvSpPr>
        <p:spPr>
          <a:xfrm>
            <a:off x="8250365" y="2805027"/>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c3</a:t>
            </a:r>
            <a:endParaRPr lang="en-US" altLang="ja-JP" sz="1400" b="0" dirty="0" smtClean="0">
              <a:solidFill>
                <a:srgbClr val="0070C0"/>
              </a:solidFill>
              <a:latin typeface="Cambria Math" panose="02040503050406030204" pitchFamily="18" charset="0"/>
            </a:endParaRPr>
          </a:p>
        </p:txBody>
      </p:sp>
    </p:spTree>
    <p:extLst>
      <p:ext uri="{BB962C8B-B14F-4D97-AF65-F5344CB8AC3E}">
        <p14:creationId xmlns:p14="http://schemas.microsoft.com/office/powerpoint/2010/main" val="2570004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3222"/>
            <a:ext cx="10515600" cy="1325563"/>
          </a:xfrm>
        </p:spPr>
        <p:txBody>
          <a:bodyPr>
            <a:noAutofit/>
          </a:bodyPr>
          <a:lstStyle/>
          <a:p>
            <a:r>
              <a:rPr lang="en-US" altLang="ja-JP" sz="3200" dirty="0" smtClean="0"/>
              <a:t>Simulation : Result</a:t>
            </a:r>
            <a:endParaRPr lang="en-US" altLang="ja-JP" sz="3200" dirty="0" smtClean="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175" name="コンテンツ プレースホルダー 2"/>
              <p:cNvSpPr txBox="1">
                <a:spLocks/>
              </p:cNvSpPr>
              <p:nvPr/>
            </p:nvSpPr>
            <p:spPr>
              <a:xfrm>
                <a:off x="798045" y="1811196"/>
                <a:ext cx="4910848" cy="377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smtClean="0"/>
                  <a:t>The transition diagram of the learned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i="1" dirty="0">
                            <a:latin typeface="Cambria Math" panose="02040503050406030204" pitchFamily="18" charset="0"/>
                          </a:rPr>
                          <m:t>1</m:t>
                        </m:r>
                      </m:sub>
                    </m:sSub>
                  </m:oMath>
                </a14:m>
                <a:r>
                  <a:rPr lang="en-US" altLang="ja-JP" sz="1800" dirty="0" smtClean="0">
                    <a:ea typeface="Cambria Math" panose="02040503050406030204" pitchFamily="18" charset="0"/>
                  </a:rPr>
                  <a:t> </a:t>
                </a:r>
                <a:endParaRPr lang="en-US" altLang="ja-JP" sz="1100" dirty="0">
                  <a:ea typeface="Cambria Math" panose="02040503050406030204" pitchFamily="18" charset="0"/>
                </a:endParaRPr>
              </a:p>
            </p:txBody>
          </p:sp>
        </mc:Choice>
        <mc:Fallback>
          <p:sp>
            <p:nvSpPr>
              <p:cNvPr id="175" name="コンテンツ プレースホルダー 2"/>
              <p:cNvSpPr txBox="1">
                <a:spLocks noRot="1" noChangeAspect="1" noMove="1" noResize="1" noEditPoints="1" noAdjustHandles="1" noChangeArrowheads="1" noChangeShapeType="1" noTextEdit="1"/>
              </p:cNvSpPr>
              <p:nvPr/>
            </p:nvSpPr>
            <p:spPr>
              <a:xfrm>
                <a:off x="798045" y="1811196"/>
                <a:ext cx="4910848" cy="377676"/>
              </a:xfrm>
              <a:prstGeom prst="rect">
                <a:avLst/>
              </a:prstGeom>
              <a:blipFill>
                <a:blip r:embed="rId3"/>
                <a:stretch>
                  <a:fillRect t="-14516" b="-16129"/>
                </a:stretch>
              </a:blipFill>
            </p:spPr>
            <p:txBody>
              <a:bodyPr/>
              <a:lstStyle/>
              <a:p>
                <a:r>
                  <a:rPr lang="ja-JP" altLang="en-US">
                    <a:noFill/>
                  </a:rPr>
                  <a:t> </a:t>
                </a:r>
              </a:p>
            </p:txBody>
          </p:sp>
        </mc:Fallback>
      </mc:AlternateContent>
      <p:sp>
        <p:nvSpPr>
          <p:cNvPr id="73" name="正方形/長方形 72"/>
          <p:cNvSpPr/>
          <p:nvPr/>
        </p:nvSpPr>
        <p:spPr>
          <a:xfrm>
            <a:off x="838196" y="2137787"/>
            <a:ext cx="4910851" cy="3424136"/>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9" name="楕円 8"/>
          <p:cNvSpPr/>
          <p:nvPr/>
        </p:nvSpPr>
        <p:spPr>
          <a:xfrm>
            <a:off x="1502737" y="2342538"/>
            <a:ext cx="92895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(2,</a:t>
            </a:r>
            <a:r>
              <a:rPr kumimoji="1" lang="ja-JP" altLang="en-US" sz="1400" dirty="0" smtClean="0">
                <a:solidFill>
                  <a:schemeClr val="tx1"/>
                </a:solidFill>
              </a:rPr>
              <a:t>□</a:t>
            </a:r>
            <a:r>
              <a:rPr kumimoji="1" lang="en-US" altLang="ja-JP" sz="1400" dirty="0" smtClean="0">
                <a:solidFill>
                  <a:schemeClr val="tx1"/>
                </a:solidFill>
              </a:rPr>
              <a:t>)</a:t>
            </a:r>
            <a:endParaRPr kumimoji="1" lang="ja-JP" altLang="en-US" sz="1400" dirty="0">
              <a:solidFill>
                <a:schemeClr val="tx1"/>
              </a:solidFill>
            </a:endParaRPr>
          </a:p>
        </p:txBody>
      </p:sp>
      <p:sp>
        <p:nvSpPr>
          <p:cNvPr id="85" name="楕円 84"/>
          <p:cNvSpPr/>
          <p:nvPr/>
        </p:nvSpPr>
        <p:spPr>
          <a:xfrm>
            <a:off x="1559226" y="5072284"/>
            <a:ext cx="81597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(2,3)</a:t>
            </a:r>
            <a:endParaRPr kumimoji="1" lang="ja-JP" altLang="en-US" sz="1400" dirty="0">
              <a:solidFill>
                <a:schemeClr val="tx1"/>
              </a:solidFill>
            </a:endParaRPr>
          </a:p>
        </p:txBody>
      </p:sp>
      <p:sp>
        <p:nvSpPr>
          <p:cNvPr id="91" name="楕円 90"/>
          <p:cNvSpPr/>
          <p:nvPr/>
        </p:nvSpPr>
        <p:spPr>
          <a:xfrm>
            <a:off x="3055209" y="5072025"/>
            <a:ext cx="81597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(1,3)</a:t>
            </a:r>
            <a:endParaRPr kumimoji="1" lang="ja-JP" altLang="en-US" sz="1400" dirty="0">
              <a:solidFill>
                <a:schemeClr val="tx1"/>
              </a:solidFill>
            </a:endParaRPr>
          </a:p>
        </p:txBody>
      </p:sp>
      <p:sp>
        <p:nvSpPr>
          <p:cNvPr id="93" name="楕円 92"/>
          <p:cNvSpPr/>
          <p:nvPr/>
        </p:nvSpPr>
        <p:spPr>
          <a:xfrm>
            <a:off x="4569911" y="5072024"/>
            <a:ext cx="960883"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(1,</a:t>
            </a:r>
            <a:r>
              <a:rPr kumimoji="1" lang="ja-JP" altLang="en-US" sz="1400" dirty="0" smtClean="0">
                <a:solidFill>
                  <a:schemeClr val="tx1"/>
                </a:solidFill>
              </a:rPr>
              <a:t>□</a:t>
            </a:r>
            <a:r>
              <a:rPr kumimoji="1" lang="en-US" altLang="ja-JP" sz="1400" dirty="0" smtClean="0">
                <a:solidFill>
                  <a:schemeClr val="tx1"/>
                </a:solidFill>
              </a:rPr>
              <a:t>)</a:t>
            </a:r>
            <a:endParaRPr kumimoji="1" lang="ja-JP" altLang="en-US" sz="1400" dirty="0">
              <a:solidFill>
                <a:schemeClr val="tx1"/>
              </a:solidFill>
            </a:endParaRPr>
          </a:p>
        </p:txBody>
      </p:sp>
      <p:sp>
        <p:nvSpPr>
          <p:cNvPr id="94" name="楕円 93"/>
          <p:cNvSpPr/>
          <p:nvPr/>
        </p:nvSpPr>
        <p:spPr>
          <a:xfrm>
            <a:off x="3463196" y="3255569"/>
            <a:ext cx="960883"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(3,</a:t>
            </a:r>
            <a:r>
              <a:rPr kumimoji="1" lang="ja-JP" altLang="en-US" sz="1400" dirty="0" smtClean="0">
                <a:solidFill>
                  <a:schemeClr val="tx1"/>
                </a:solidFill>
              </a:rPr>
              <a:t>□</a:t>
            </a:r>
            <a:r>
              <a:rPr kumimoji="1" lang="en-US" altLang="ja-JP" sz="1400" dirty="0" smtClean="0">
                <a:solidFill>
                  <a:schemeClr val="tx1"/>
                </a:solidFill>
              </a:rPr>
              <a:t>)</a:t>
            </a:r>
            <a:endParaRPr kumimoji="1" lang="ja-JP" altLang="en-US" sz="1400" dirty="0">
              <a:solidFill>
                <a:schemeClr val="tx1"/>
              </a:solidFill>
            </a:endParaRPr>
          </a:p>
        </p:txBody>
      </p:sp>
      <p:sp>
        <p:nvSpPr>
          <p:cNvPr id="97" name="楕円 96"/>
          <p:cNvSpPr/>
          <p:nvPr/>
        </p:nvSpPr>
        <p:spPr>
          <a:xfrm>
            <a:off x="2362089" y="3789043"/>
            <a:ext cx="960883" cy="312845"/>
          </a:xfrm>
          <a:prstGeom prst="ellipse">
            <a:avLst/>
          </a:prstGeom>
          <a:solidFill>
            <a:srgbClr val="FF0000">
              <a:alpha val="43000"/>
            </a:srgb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solidFill>
                  <a:schemeClr val="tx1"/>
                </a:solidFill>
              </a:rPr>
              <a:t>(3,</a:t>
            </a:r>
            <a:r>
              <a:rPr lang="en-US" altLang="ja-JP" sz="1400" dirty="0">
                <a:solidFill>
                  <a:schemeClr val="tx1"/>
                </a:solidFill>
              </a:rPr>
              <a:t>3</a:t>
            </a:r>
            <a:r>
              <a:rPr kumimoji="1" lang="en-US" altLang="ja-JP" sz="1400" dirty="0" smtClean="0">
                <a:solidFill>
                  <a:schemeClr val="tx1"/>
                </a:solidFill>
              </a:rPr>
              <a:t>)</a:t>
            </a:r>
            <a:endParaRPr kumimoji="1" lang="ja-JP" altLang="en-US" sz="1400" dirty="0">
              <a:solidFill>
                <a:schemeClr val="tx1"/>
              </a:solidFill>
            </a:endParaRPr>
          </a:p>
        </p:txBody>
      </p:sp>
      <p:cxnSp>
        <p:nvCxnSpPr>
          <p:cNvPr id="11" name="直線矢印コネクタ 10"/>
          <p:cNvCxnSpPr>
            <a:endCxn id="9" idx="2"/>
          </p:cNvCxnSpPr>
          <p:nvPr/>
        </p:nvCxnSpPr>
        <p:spPr>
          <a:xfrm>
            <a:off x="1128408" y="2498960"/>
            <a:ext cx="3743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線矢印コネクタ 13"/>
          <p:cNvCxnSpPr/>
          <p:nvPr/>
        </p:nvCxnSpPr>
        <p:spPr>
          <a:xfrm>
            <a:off x="1830674" y="2655383"/>
            <a:ext cx="1" cy="2442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8" name="コンテンツ プレースホルダー 2"/>
          <p:cNvSpPr txBox="1">
            <a:spLocks/>
          </p:cNvSpPr>
          <p:nvPr/>
        </p:nvSpPr>
        <p:spPr>
          <a:xfrm>
            <a:off x="1502737" y="2993638"/>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c2</a:t>
            </a:r>
            <a:endParaRPr lang="en-US" altLang="ja-JP" sz="1400" b="0" dirty="0" smtClean="0">
              <a:solidFill>
                <a:srgbClr val="0070C0"/>
              </a:solidFill>
              <a:latin typeface="Cambria Math" panose="02040503050406030204" pitchFamily="18" charset="0"/>
            </a:endParaRPr>
          </a:p>
        </p:txBody>
      </p:sp>
      <p:cxnSp>
        <p:nvCxnSpPr>
          <p:cNvPr id="99" name="直線矢印コネクタ 98"/>
          <p:cNvCxnSpPr/>
          <p:nvPr/>
        </p:nvCxnSpPr>
        <p:spPr>
          <a:xfrm flipH="1" flipV="1">
            <a:off x="1930297" y="2642410"/>
            <a:ext cx="2752" cy="2442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0" name="コンテンツ プレースホルダー 2"/>
          <p:cNvSpPr txBox="1">
            <a:spLocks/>
          </p:cNvSpPr>
          <p:nvPr/>
        </p:nvSpPr>
        <p:spPr>
          <a:xfrm>
            <a:off x="1901061" y="2984055"/>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c3</a:t>
            </a:r>
            <a:endParaRPr lang="en-US" altLang="ja-JP" sz="1400" b="0" dirty="0" smtClean="0">
              <a:solidFill>
                <a:srgbClr val="0070C0"/>
              </a:solidFill>
              <a:latin typeface="Cambria Math" panose="02040503050406030204" pitchFamily="18" charset="0"/>
            </a:endParaRPr>
          </a:p>
        </p:txBody>
      </p:sp>
      <p:cxnSp>
        <p:nvCxnSpPr>
          <p:cNvPr id="22" name="直線矢印コネクタ 21"/>
          <p:cNvCxnSpPr>
            <a:stCxn id="85" idx="6"/>
            <a:endCxn id="91" idx="2"/>
          </p:cNvCxnSpPr>
          <p:nvPr/>
        </p:nvCxnSpPr>
        <p:spPr>
          <a:xfrm flipV="1">
            <a:off x="2375201" y="5228448"/>
            <a:ext cx="680008" cy="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 name="コンテンツ プレースホルダー 2"/>
          <p:cNvSpPr txBox="1">
            <a:spLocks/>
          </p:cNvSpPr>
          <p:nvPr/>
        </p:nvSpPr>
        <p:spPr>
          <a:xfrm>
            <a:off x="2477575" y="4982691"/>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ED7D31"/>
                </a:solidFill>
              </a:rPr>
              <a:t>m1</a:t>
            </a:r>
            <a:endParaRPr lang="en-US" altLang="ja-JP" sz="1400" b="0" dirty="0" smtClean="0">
              <a:solidFill>
                <a:srgbClr val="ED7D31"/>
              </a:solidFill>
              <a:latin typeface="Cambria Math" panose="02040503050406030204" pitchFamily="18" charset="0"/>
            </a:endParaRPr>
          </a:p>
        </p:txBody>
      </p:sp>
      <p:cxnSp>
        <p:nvCxnSpPr>
          <p:cNvPr id="105" name="直線矢印コネクタ 104"/>
          <p:cNvCxnSpPr/>
          <p:nvPr/>
        </p:nvCxnSpPr>
        <p:spPr>
          <a:xfrm flipH="1">
            <a:off x="3871184" y="5196911"/>
            <a:ext cx="6987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4" name="コンテンツ プレースホルダー 2"/>
          <p:cNvSpPr txBox="1">
            <a:spLocks/>
          </p:cNvSpPr>
          <p:nvPr/>
        </p:nvSpPr>
        <p:spPr>
          <a:xfrm>
            <a:off x="4036078" y="4915629"/>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0070C0"/>
                </a:solidFill>
              </a:rPr>
              <a:t>c2</a:t>
            </a:r>
            <a:endParaRPr lang="en-US" altLang="ja-JP" sz="1400" b="0" dirty="0" smtClean="0">
              <a:solidFill>
                <a:srgbClr val="0070C0"/>
              </a:solidFill>
              <a:latin typeface="Cambria Math" panose="02040503050406030204" pitchFamily="18" charset="0"/>
            </a:endParaRPr>
          </a:p>
        </p:txBody>
      </p:sp>
      <p:cxnSp>
        <p:nvCxnSpPr>
          <p:cNvPr id="26" name="直線矢印コネクタ 25"/>
          <p:cNvCxnSpPr>
            <a:stCxn id="94" idx="3"/>
            <a:endCxn id="97" idx="7"/>
          </p:cNvCxnSpPr>
          <p:nvPr/>
        </p:nvCxnSpPr>
        <p:spPr>
          <a:xfrm flipH="1">
            <a:off x="3182254" y="3522599"/>
            <a:ext cx="421660" cy="312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5" name="コンテンツ プレースホルダー 2"/>
          <p:cNvSpPr txBox="1">
            <a:spLocks/>
          </p:cNvSpPr>
          <p:nvPr/>
        </p:nvSpPr>
        <p:spPr>
          <a:xfrm>
            <a:off x="3441523" y="3794696"/>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0070C0"/>
                </a:solidFill>
              </a:rPr>
              <a:t>c2</a:t>
            </a:r>
            <a:endParaRPr lang="en-US" altLang="ja-JP" sz="1400" b="0" dirty="0" smtClean="0">
              <a:solidFill>
                <a:srgbClr val="0070C0"/>
              </a:solidFill>
              <a:latin typeface="Cambria Math" panose="02040503050406030204" pitchFamily="18" charset="0"/>
            </a:endParaRPr>
          </a:p>
        </p:txBody>
      </p:sp>
      <p:cxnSp>
        <p:nvCxnSpPr>
          <p:cNvPr id="30" name="直線矢印コネクタ 29"/>
          <p:cNvCxnSpPr>
            <a:stCxn id="91" idx="0"/>
            <a:endCxn id="97" idx="4"/>
          </p:cNvCxnSpPr>
          <p:nvPr/>
        </p:nvCxnSpPr>
        <p:spPr>
          <a:xfrm flipH="1" flipV="1">
            <a:off x="2842531" y="4101888"/>
            <a:ext cx="620666" cy="970137"/>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6" name="コンテンツ プレースホルダー 2"/>
          <p:cNvSpPr txBox="1">
            <a:spLocks/>
          </p:cNvSpPr>
          <p:nvPr/>
        </p:nvSpPr>
        <p:spPr>
          <a:xfrm>
            <a:off x="2948094" y="419687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latin typeface="Cambria Math" panose="02040503050406030204" pitchFamily="18" charset="0"/>
            </a:endParaRPr>
          </a:p>
        </p:txBody>
      </p:sp>
      <p:sp>
        <p:nvSpPr>
          <p:cNvPr id="117" name="禁止 116"/>
          <p:cNvSpPr/>
          <p:nvPr/>
        </p:nvSpPr>
        <p:spPr>
          <a:xfrm>
            <a:off x="3055209" y="4496138"/>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3" name="直線矢印コネクタ 32"/>
          <p:cNvCxnSpPr>
            <a:stCxn id="93" idx="1"/>
            <a:endCxn id="94" idx="5"/>
          </p:cNvCxnSpPr>
          <p:nvPr/>
        </p:nvCxnSpPr>
        <p:spPr>
          <a:xfrm flipH="1" flipV="1">
            <a:off x="4283361" y="3522599"/>
            <a:ext cx="427268" cy="1595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8" name="コンテンツ プレースホルダー 2"/>
          <p:cNvSpPr txBox="1">
            <a:spLocks/>
          </p:cNvSpPr>
          <p:nvPr/>
        </p:nvSpPr>
        <p:spPr>
          <a:xfrm>
            <a:off x="4513706" y="434837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endParaRPr>
          </a:p>
        </p:txBody>
      </p:sp>
      <p:cxnSp>
        <p:nvCxnSpPr>
          <p:cNvPr id="35" name="カギ線コネクタ 34"/>
          <p:cNvCxnSpPr>
            <a:stCxn id="9" idx="6"/>
            <a:endCxn id="93" idx="0"/>
          </p:cNvCxnSpPr>
          <p:nvPr/>
        </p:nvCxnSpPr>
        <p:spPr>
          <a:xfrm>
            <a:off x="2431692" y="2498961"/>
            <a:ext cx="2618661" cy="257306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19" name="コンテンツ プレースホルダー 2"/>
          <p:cNvSpPr txBox="1">
            <a:spLocks/>
          </p:cNvSpPr>
          <p:nvPr/>
        </p:nvSpPr>
        <p:spPr>
          <a:xfrm>
            <a:off x="5015692" y="2630392"/>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m1</a:t>
            </a:r>
            <a:endParaRPr lang="en-US" altLang="ja-JP" sz="1400" b="0" dirty="0" smtClean="0">
              <a:solidFill>
                <a:srgbClr val="ED7D31"/>
              </a:solidFill>
            </a:endParaRPr>
          </a:p>
        </p:txBody>
      </p:sp>
      <p:cxnSp>
        <p:nvCxnSpPr>
          <p:cNvPr id="120" name="直線矢印コネクタ 119"/>
          <p:cNvCxnSpPr>
            <a:stCxn id="94" idx="1"/>
            <a:endCxn id="9" idx="5"/>
          </p:cNvCxnSpPr>
          <p:nvPr/>
        </p:nvCxnSpPr>
        <p:spPr>
          <a:xfrm flipH="1" flipV="1">
            <a:off x="2295650" y="2609568"/>
            <a:ext cx="1308264" cy="691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1" name="コンテンツ プレースホルダー 2"/>
          <p:cNvSpPr txBox="1">
            <a:spLocks/>
          </p:cNvSpPr>
          <p:nvPr/>
        </p:nvSpPr>
        <p:spPr>
          <a:xfrm>
            <a:off x="3010317" y="2793145"/>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m3</a:t>
            </a:r>
            <a:endParaRPr lang="en-US" altLang="ja-JP" sz="1400" b="0" dirty="0" smtClean="0">
              <a:solidFill>
                <a:srgbClr val="ED7D31"/>
              </a:solidFill>
            </a:endParaRPr>
          </a:p>
        </p:txBody>
      </p:sp>
      <p:sp>
        <p:nvSpPr>
          <p:cNvPr id="123" name="正方形/長方形 122"/>
          <p:cNvSpPr/>
          <p:nvPr/>
        </p:nvSpPr>
        <p:spPr>
          <a:xfrm>
            <a:off x="5030329" y="1801612"/>
            <a:ext cx="415106" cy="326591"/>
          </a:xfrm>
          <a:prstGeom prst="rect">
            <a:avLst/>
          </a:prstGeom>
          <a:solidFill>
            <a:srgbClr val="00B050">
              <a:alpha val="1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4" name="コンテンツ プレースホルダー 2"/>
              <p:cNvSpPr txBox="1">
                <a:spLocks/>
              </p:cNvSpPr>
              <p:nvPr/>
            </p:nvSpPr>
            <p:spPr>
              <a:xfrm>
                <a:off x="5981138" y="1811196"/>
                <a:ext cx="4910848" cy="39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smtClean="0"/>
                  <a:t>The transition diagram of the learned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b="0" i="1" dirty="0" smtClean="0">
                            <a:latin typeface="Cambria Math" panose="02040503050406030204" pitchFamily="18" charset="0"/>
                          </a:rPr>
                          <m:t>2</m:t>
                        </m:r>
                      </m:sub>
                    </m:sSub>
                  </m:oMath>
                </a14:m>
                <a:r>
                  <a:rPr lang="en-US" altLang="ja-JP" sz="1800" dirty="0">
                    <a:ea typeface="Cambria Math" panose="02040503050406030204" pitchFamily="18" charset="0"/>
                  </a:rPr>
                  <a:t> </a:t>
                </a:r>
                <a:endParaRPr lang="en-US" altLang="ja-JP" sz="1100" dirty="0">
                  <a:ea typeface="Cambria Math" panose="02040503050406030204" pitchFamily="18" charset="0"/>
                </a:endParaRPr>
              </a:p>
            </p:txBody>
          </p:sp>
        </mc:Choice>
        <mc:Fallback>
          <p:sp>
            <p:nvSpPr>
              <p:cNvPr id="124" name="コンテンツ プレースホルダー 2"/>
              <p:cNvSpPr txBox="1">
                <a:spLocks noRot="1" noChangeAspect="1" noMove="1" noResize="1" noEditPoints="1" noAdjustHandles="1" noChangeArrowheads="1" noChangeShapeType="1" noTextEdit="1"/>
              </p:cNvSpPr>
              <p:nvPr/>
            </p:nvSpPr>
            <p:spPr>
              <a:xfrm>
                <a:off x="5981138" y="1811196"/>
                <a:ext cx="4910848" cy="399702"/>
              </a:xfrm>
              <a:prstGeom prst="rect">
                <a:avLst/>
              </a:prstGeom>
              <a:blipFill>
                <a:blip r:embed="rId4"/>
                <a:stretch>
                  <a:fillRect t="-13636" b="-9091"/>
                </a:stretch>
              </a:blipFill>
            </p:spPr>
            <p:txBody>
              <a:bodyPr/>
              <a:lstStyle/>
              <a:p>
                <a:r>
                  <a:rPr lang="ja-JP" altLang="en-US">
                    <a:noFill/>
                  </a:rPr>
                  <a:t> </a:t>
                </a:r>
              </a:p>
            </p:txBody>
          </p:sp>
        </mc:Fallback>
      </mc:AlternateContent>
      <p:sp>
        <p:nvSpPr>
          <p:cNvPr id="125" name="正方形/長方形 124"/>
          <p:cNvSpPr/>
          <p:nvPr/>
        </p:nvSpPr>
        <p:spPr>
          <a:xfrm>
            <a:off x="5981134" y="2137787"/>
            <a:ext cx="4910851" cy="3424136"/>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126" name="楕円 125"/>
          <p:cNvSpPr/>
          <p:nvPr/>
        </p:nvSpPr>
        <p:spPr>
          <a:xfrm>
            <a:off x="6645676" y="2342538"/>
            <a:ext cx="1135734"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t>
            </a:r>
            <a:r>
              <a:rPr kumimoji="1" lang="ja-JP" altLang="en-US" sz="1400" dirty="0" smtClean="0">
                <a:solidFill>
                  <a:schemeClr val="tx1"/>
                </a:solidFill>
              </a:rPr>
              <a:t>△</a:t>
            </a:r>
            <a:r>
              <a:rPr kumimoji="1" lang="en-US" altLang="ja-JP" sz="1400" dirty="0" smtClean="0">
                <a:solidFill>
                  <a:schemeClr val="tx1"/>
                </a:solidFill>
              </a:rPr>
              <a:t>,</a:t>
            </a:r>
            <a:r>
              <a:rPr kumimoji="1" lang="ja-JP" altLang="en-US" sz="1400" dirty="0" smtClean="0">
                <a:solidFill>
                  <a:schemeClr val="tx1"/>
                </a:solidFill>
              </a:rPr>
              <a:t>４</a:t>
            </a:r>
            <a:r>
              <a:rPr kumimoji="1" lang="en-US" altLang="ja-JP" sz="1400" dirty="0" smtClean="0">
                <a:solidFill>
                  <a:schemeClr val="tx1"/>
                </a:solidFill>
              </a:rPr>
              <a:t>)</a:t>
            </a:r>
            <a:endParaRPr kumimoji="1" lang="ja-JP" altLang="en-US" sz="1400" dirty="0">
              <a:solidFill>
                <a:schemeClr val="tx1"/>
              </a:solidFill>
            </a:endParaRPr>
          </a:p>
        </p:txBody>
      </p:sp>
      <p:sp>
        <p:nvSpPr>
          <p:cNvPr id="127" name="楕円 126"/>
          <p:cNvSpPr/>
          <p:nvPr/>
        </p:nvSpPr>
        <p:spPr>
          <a:xfrm>
            <a:off x="6702164" y="5072284"/>
            <a:ext cx="81597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(3,4)</a:t>
            </a:r>
            <a:endParaRPr kumimoji="1" lang="ja-JP" altLang="en-US" sz="1400" dirty="0">
              <a:solidFill>
                <a:schemeClr val="tx1"/>
              </a:solidFill>
            </a:endParaRPr>
          </a:p>
        </p:txBody>
      </p:sp>
      <p:sp>
        <p:nvSpPr>
          <p:cNvPr id="128" name="楕円 127"/>
          <p:cNvSpPr/>
          <p:nvPr/>
        </p:nvSpPr>
        <p:spPr>
          <a:xfrm>
            <a:off x="8198147" y="5072025"/>
            <a:ext cx="815975"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(3,5)</a:t>
            </a:r>
            <a:endParaRPr kumimoji="1" lang="ja-JP" altLang="en-US" sz="1400" dirty="0">
              <a:solidFill>
                <a:schemeClr val="tx1"/>
              </a:solidFill>
            </a:endParaRPr>
          </a:p>
        </p:txBody>
      </p:sp>
      <p:sp>
        <p:nvSpPr>
          <p:cNvPr id="129" name="楕円 128"/>
          <p:cNvSpPr/>
          <p:nvPr/>
        </p:nvSpPr>
        <p:spPr>
          <a:xfrm>
            <a:off x="9712849" y="5072024"/>
            <a:ext cx="960883"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t>
            </a:r>
            <a:r>
              <a:rPr kumimoji="1" lang="ja-JP" altLang="en-US" sz="1400" dirty="0" smtClean="0">
                <a:solidFill>
                  <a:schemeClr val="tx1"/>
                </a:solidFill>
              </a:rPr>
              <a:t>△</a:t>
            </a:r>
            <a:r>
              <a:rPr kumimoji="1" lang="en-US" altLang="ja-JP" sz="1400" dirty="0" smtClean="0">
                <a:solidFill>
                  <a:schemeClr val="tx1"/>
                </a:solidFill>
              </a:rPr>
              <a:t>,5)</a:t>
            </a:r>
            <a:endParaRPr kumimoji="1" lang="ja-JP" altLang="en-US" sz="1400" dirty="0">
              <a:solidFill>
                <a:schemeClr val="tx1"/>
              </a:solidFill>
            </a:endParaRPr>
          </a:p>
        </p:txBody>
      </p:sp>
      <p:sp>
        <p:nvSpPr>
          <p:cNvPr id="130" name="楕円 129"/>
          <p:cNvSpPr/>
          <p:nvPr/>
        </p:nvSpPr>
        <p:spPr>
          <a:xfrm>
            <a:off x="8606134" y="3255569"/>
            <a:ext cx="1087984" cy="312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t>
            </a:r>
            <a:r>
              <a:rPr kumimoji="1" lang="ja-JP" altLang="en-US" sz="1400" dirty="0" smtClean="0">
                <a:solidFill>
                  <a:schemeClr val="tx1"/>
                </a:solidFill>
              </a:rPr>
              <a:t>△</a:t>
            </a:r>
            <a:r>
              <a:rPr kumimoji="1" lang="en-US" altLang="ja-JP" sz="1400" dirty="0" smtClean="0">
                <a:solidFill>
                  <a:schemeClr val="tx1"/>
                </a:solidFill>
              </a:rPr>
              <a:t>,</a:t>
            </a:r>
            <a:r>
              <a:rPr kumimoji="1" lang="ja-JP" altLang="en-US" sz="1400" dirty="0" smtClean="0">
                <a:solidFill>
                  <a:schemeClr val="tx1"/>
                </a:solidFill>
              </a:rPr>
              <a:t>３</a:t>
            </a:r>
            <a:r>
              <a:rPr kumimoji="1" lang="en-US" altLang="ja-JP" sz="1400" dirty="0" smtClean="0">
                <a:solidFill>
                  <a:schemeClr val="tx1"/>
                </a:solidFill>
              </a:rPr>
              <a:t>)</a:t>
            </a:r>
            <a:endParaRPr kumimoji="1" lang="ja-JP" altLang="en-US" sz="1400" dirty="0">
              <a:solidFill>
                <a:schemeClr val="tx1"/>
              </a:solidFill>
            </a:endParaRPr>
          </a:p>
        </p:txBody>
      </p:sp>
      <p:sp>
        <p:nvSpPr>
          <p:cNvPr id="131" name="楕円 130"/>
          <p:cNvSpPr/>
          <p:nvPr/>
        </p:nvSpPr>
        <p:spPr>
          <a:xfrm>
            <a:off x="7505027" y="3789043"/>
            <a:ext cx="960883" cy="312845"/>
          </a:xfrm>
          <a:prstGeom prst="ellipse">
            <a:avLst/>
          </a:prstGeom>
          <a:solidFill>
            <a:srgbClr val="FF0000">
              <a:alpha val="48000"/>
            </a:srgb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solidFill>
                  <a:schemeClr val="tx1"/>
                </a:solidFill>
              </a:rPr>
              <a:t>(3,</a:t>
            </a:r>
            <a:r>
              <a:rPr lang="en-US" altLang="ja-JP" sz="1400" dirty="0">
                <a:solidFill>
                  <a:schemeClr val="tx1"/>
                </a:solidFill>
              </a:rPr>
              <a:t>3</a:t>
            </a:r>
            <a:r>
              <a:rPr kumimoji="1" lang="en-US" altLang="ja-JP" sz="1400" dirty="0" smtClean="0">
                <a:solidFill>
                  <a:schemeClr val="tx1"/>
                </a:solidFill>
              </a:rPr>
              <a:t>)</a:t>
            </a:r>
            <a:endParaRPr kumimoji="1" lang="ja-JP" altLang="en-US" sz="1400" dirty="0">
              <a:solidFill>
                <a:schemeClr val="tx1"/>
              </a:solidFill>
            </a:endParaRPr>
          </a:p>
        </p:txBody>
      </p:sp>
      <p:cxnSp>
        <p:nvCxnSpPr>
          <p:cNvPr id="132" name="直線矢印コネクタ 131"/>
          <p:cNvCxnSpPr>
            <a:endCxn id="126" idx="2"/>
          </p:cNvCxnSpPr>
          <p:nvPr/>
        </p:nvCxnSpPr>
        <p:spPr>
          <a:xfrm>
            <a:off x="6271346" y="2498960"/>
            <a:ext cx="37433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線矢印コネクタ 132"/>
          <p:cNvCxnSpPr/>
          <p:nvPr/>
        </p:nvCxnSpPr>
        <p:spPr>
          <a:xfrm>
            <a:off x="6973612" y="2655383"/>
            <a:ext cx="1" cy="2442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5" name="直線矢印コネクタ 134"/>
          <p:cNvCxnSpPr/>
          <p:nvPr/>
        </p:nvCxnSpPr>
        <p:spPr>
          <a:xfrm flipH="1" flipV="1">
            <a:off x="7073235" y="2642410"/>
            <a:ext cx="2752" cy="2442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直線矢印コネクタ 136"/>
          <p:cNvCxnSpPr>
            <a:stCxn id="127" idx="6"/>
            <a:endCxn id="128" idx="2"/>
          </p:cNvCxnSpPr>
          <p:nvPr/>
        </p:nvCxnSpPr>
        <p:spPr>
          <a:xfrm flipV="1">
            <a:off x="7518139" y="5228448"/>
            <a:ext cx="680008" cy="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直線矢印コネクタ 140"/>
          <p:cNvCxnSpPr>
            <a:stCxn id="130" idx="3"/>
            <a:endCxn id="131" idx="7"/>
          </p:cNvCxnSpPr>
          <p:nvPr/>
        </p:nvCxnSpPr>
        <p:spPr>
          <a:xfrm flipH="1">
            <a:off x="8325192" y="3522599"/>
            <a:ext cx="440274" cy="312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直線矢印コネクタ 142"/>
          <p:cNvCxnSpPr>
            <a:stCxn id="128" idx="0"/>
            <a:endCxn id="131" idx="4"/>
          </p:cNvCxnSpPr>
          <p:nvPr/>
        </p:nvCxnSpPr>
        <p:spPr>
          <a:xfrm flipH="1" flipV="1">
            <a:off x="7985469" y="4101888"/>
            <a:ext cx="620666" cy="970137"/>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5" name="禁止 144"/>
          <p:cNvSpPr/>
          <p:nvPr/>
        </p:nvSpPr>
        <p:spPr>
          <a:xfrm>
            <a:off x="8198147" y="4496138"/>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6" name="直線矢印コネクタ 145"/>
          <p:cNvCxnSpPr>
            <a:stCxn id="129" idx="1"/>
            <a:endCxn id="130" idx="5"/>
          </p:cNvCxnSpPr>
          <p:nvPr/>
        </p:nvCxnSpPr>
        <p:spPr>
          <a:xfrm flipH="1" flipV="1">
            <a:off x="9534786" y="3522599"/>
            <a:ext cx="318781" cy="1595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8" name="カギ線コネクタ 147"/>
          <p:cNvCxnSpPr>
            <a:stCxn id="126" idx="6"/>
            <a:endCxn id="129" idx="0"/>
          </p:cNvCxnSpPr>
          <p:nvPr/>
        </p:nvCxnSpPr>
        <p:spPr>
          <a:xfrm>
            <a:off x="7781410" y="2498961"/>
            <a:ext cx="2411881" cy="257306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55" name="直線矢印コネクタ 154"/>
          <p:cNvCxnSpPr>
            <a:stCxn id="130" idx="1"/>
            <a:endCxn id="126" idx="5"/>
          </p:cNvCxnSpPr>
          <p:nvPr/>
        </p:nvCxnSpPr>
        <p:spPr>
          <a:xfrm flipH="1" flipV="1">
            <a:off x="7615086" y="2609568"/>
            <a:ext cx="1150380" cy="691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8" name="正方形/長方形 157"/>
          <p:cNvSpPr/>
          <p:nvPr/>
        </p:nvSpPr>
        <p:spPr>
          <a:xfrm>
            <a:off x="10232265" y="1817753"/>
            <a:ext cx="441467" cy="304636"/>
          </a:xfrm>
          <a:prstGeom prst="rect">
            <a:avLst/>
          </a:prstGeom>
          <a:solidFill>
            <a:srgbClr val="FFC000">
              <a:alpha val="26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9" name="コンテンツ プレースホルダー 2"/>
          <p:cNvSpPr txBox="1">
            <a:spLocks/>
          </p:cNvSpPr>
          <p:nvPr/>
        </p:nvSpPr>
        <p:spPr>
          <a:xfrm>
            <a:off x="1525738" y="5660495"/>
            <a:ext cx="1640966"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mi : controllable</a:t>
            </a:r>
            <a:endParaRPr lang="en-US" altLang="ja-JP" sz="1400" b="0" dirty="0" smtClean="0">
              <a:solidFill>
                <a:srgbClr val="ED7D31"/>
              </a:solidFill>
            </a:endParaRPr>
          </a:p>
        </p:txBody>
      </p:sp>
      <p:sp>
        <p:nvSpPr>
          <p:cNvPr id="160" name="コンテンツ プレースホルダー 2"/>
          <p:cNvSpPr txBox="1">
            <a:spLocks/>
          </p:cNvSpPr>
          <p:nvPr/>
        </p:nvSpPr>
        <p:spPr>
          <a:xfrm>
            <a:off x="3182254" y="5660495"/>
            <a:ext cx="2292884"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0070C0"/>
                </a:solidFill>
              </a:rPr>
              <a:t>c</a:t>
            </a:r>
            <a:r>
              <a:rPr lang="en-US" altLang="ja-JP" sz="1400" dirty="0" smtClean="0">
                <a:solidFill>
                  <a:srgbClr val="0070C0"/>
                </a:solidFill>
              </a:rPr>
              <a:t>i : uncontrollable</a:t>
            </a:r>
            <a:endParaRPr lang="en-US" altLang="ja-JP" sz="1400" b="0" dirty="0" smtClean="0">
              <a:solidFill>
                <a:srgbClr val="0070C0"/>
              </a:solidFill>
              <a:latin typeface="Cambria Math" panose="02040503050406030204" pitchFamily="18" charset="0"/>
            </a:endParaRPr>
          </a:p>
        </p:txBody>
      </p:sp>
      <p:sp>
        <p:nvSpPr>
          <p:cNvPr id="161" name="コンテンツ プレースホルダー 2"/>
          <p:cNvSpPr txBox="1">
            <a:spLocks/>
          </p:cNvSpPr>
          <p:nvPr/>
        </p:nvSpPr>
        <p:spPr>
          <a:xfrm>
            <a:off x="6724332" y="5657038"/>
            <a:ext cx="1741578"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mi : uncontrollable</a:t>
            </a:r>
            <a:endParaRPr lang="en-US" altLang="ja-JP" sz="1400" b="0" dirty="0" smtClean="0">
              <a:solidFill>
                <a:srgbClr val="ED7D31"/>
              </a:solidFill>
            </a:endParaRPr>
          </a:p>
        </p:txBody>
      </p:sp>
      <p:sp>
        <p:nvSpPr>
          <p:cNvPr id="162" name="コンテンツ プレースホルダー 2"/>
          <p:cNvSpPr txBox="1">
            <a:spLocks/>
          </p:cNvSpPr>
          <p:nvPr/>
        </p:nvSpPr>
        <p:spPr>
          <a:xfrm>
            <a:off x="8536022" y="5657038"/>
            <a:ext cx="2292884"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solidFill>
                  <a:srgbClr val="0070C0"/>
                </a:solidFill>
              </a:rPr>
              <a:t>c</a:t>
            </a:r>
            <a:r>
              <a:rPr lang="en-US" altLang="ja-JP" sz="1400" dirty="0" smtClean="0">
                <a:solidFill>
                  <a:srgbClr val="0070C0"/>
                </a:solidFill>
              </a:rPr>
              <a:t>i : controllable</a:t>
            </a:r>
            <a:endParaRPr lang="en-US" altLang="ja-JP" sz="1400" b="0" dirty="0" smtClean="0">
              <a:solidFill>
                <a:srgbClr val="0070C0"/>
              </a:solidFill>
              <a:latin typeface="Cambria Math" panose="02040503050406030204" pitchFamily="18" charset="0"/>
            </a:endParaRPr>
          </a:p>
        </p:txBody>
      </p:sp>
      <p:sp>
        <p:nvSpPr>
          <p:cNvPr id="40" name="正方形/長方形 39"/>
          <p:cNvSpPr/>
          <p:nvPr/>
        </p:nvSpPr>
        <p:spPr>
          <a:xfrm>
            <a:off x="1510188" y="5969830"/>
            <a:ext cx="3200442" cy="307777"/>
          </a:xfrm>
          <a:prstGeom prst="rect">
            <a:avLst/>
          </a:prstGeom>
        </p:spPr>
        <p:txBody>
          <a:bodyPr wrap="square">
            <a:spAutoFit/>
          </a:bodyPr>
          <a:lstStyle/>
          <a:p>
            <a:r>
              <a:rPr lang="ja-JP" altLang="en-US" sz="1400" dirty="0" smtClean="0"/>
              <a:t>□ </a:t>
            </a:r>
            <a:r>
              <a:rPr lang="en-US" altLang="ja-JP" sz="1400" dirty="0" smtClean="0"/>
              <a:t>: the unobservable state ( 4 or 5 )</a:t>
            </a:r>
            <a:endParaRPr lang="ja-JP" altLang="en-US" sz="1400" dirty="0"/>
          </a:p>
        </p:txBody>
      </p:sp>
      <p:sp>
        <p:nvSpPr>
          <p:cNvPr id="163" name="正方形/長方形 162"/>
          <p:cNvSpPr/>
          <p:nvPr/>
        </p:nvSpPr>
        <p:spPr>
          <a:xfrm>
            <a:off x="6720088" y="5971314"/>
            <a:ext cx="3200442" cy="307777"/>
          </a:xfrm>
          <a:prstGeom prst="rect">
            <a:avLst/>
          </a:prstGeom>
        </p:spPr>
        <p:txBody>
          <a:bodyPr wrap="square">
            <a:spAutoFit/>
          </a:bodyPr>
          <a:lstStyle/>
          <a:p>
            <a:r>
              <a:rPr lang="ja-JP" altLang="en-US" sz="1400" dirty="0" smtClean="0"/>
              <a:t>△ </a:t>
            </a:r>
            <a:r>
              <a:rPr lang="en-US" altLang="ja-JP" sz="1400" dirty="0" smtClean="0"/>
              <a:t>: the unobservable state ( 1 or 2 )</a:t>
            </a:r>
            <a:endParaRPr lang="ja-JP" altLang="en-US" sz="1400" dirty="0"/>
          </a:p>
        </p:txBody>
      </p:sp>
      <p:sp>
        <p:nvSpPr>
          <p:cNvPr id="166" name="コンテンツ プレースホルダー 2"/>
          <p:cNvSpPr txBox="1">
            <a:spLocks/>
          </p:cNvSpPr>
          <p:nvPr/>
        </p:nvSpPr>
        <p:spPr>
          <a:xfrm>
            <a:off x="10193290" y="2651557"/>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c1</a:t>
            </a:r>
            <a:endParaRPr lang="en-US" altLang="ja-JP" sz="1400" b="0" dirty="0" smtClean="0">
              <a:solidFill>
                <a:srgbClr val="0070C0"/>
              </a:solidFill>
              <a:latin typeface="Cambria Math" panose="02040503050406030204" pitchFamily="18" charset="0"/>
            </a:endParaRPr>
          </a:p>
        </p:txBody>
      </p:sp>
      <p:sp>
        <p:nvSpPr>
          <p:cNvPr id="173" name="コンテンツ プレースホルダー 2"/>
          <p:cNvSpPr txBox="1">
            <a:spLocks/>
          </p:cNvSpPr>
          <p:nvPr/>
        </p:nvSpPr>
        <p:spPr>
          <a:xfrm>
            <a:off x="6559509" y="2984055"/>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endParaRPr>
          </a:p>
        </p:txBody>
      </p:sp>
      <p:sp>
        <p:nvSpPr>
          <p:cNvPr id="174" name="コンテンツ プレースホルダー 2"/>
          <p:cNvSpPr txBox="1">
            <a:spLocks/>
          </p:cNvSpPr>
          <p:nvPr/>
        </p:nvSpPr>
        <p:spPr>
          <a:xfrm>
            <a:off x="7047351" y="299105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m3</a:t>
            </a:r>
            <a:endParaRPr lang="en-US" altLang="ja-JP" sz="1400" b="0" dirty="0" smtClean="0">
              <a:solidFill>
                <a:srgbClr val="ED7D31"/>
              </a:solidFill>
            </a:endParaRPr>
          </a:p>
        </p:txBody>
      </p:sp>
      <p:sp>
        <p:nvSpPr>
          <p:cNvPr id="176" name="コンテンツ プレースホルダー 2"/>
          <p:cNvSpPr txBox="1">
            <a:spLocks/>
          </p:cNvSpPr>
          <p:nvPr/>
        </p:nvSpPr>
        <p:spPr>
          <a:xfrm>
            <a:off x="7652095" y="4973858"/>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c1</a:t>
            </a:r>
            <a:endParaRPr lang="en-US" altLang="ja-JP" sz="1400" b="0" dirty="0" smtClean="0">
              <a:solidFill>
                <a:srgbClr val="0070C0"/>
              </a:solidFill>
              <a:latin typeface="Cambria Math" panose="02040503050406030204" pitchFamily="18" charset="0"/>
            </a:endParaRPr>
          </a:p>
        </p:txBody>
      </p:sp>
      <p:cxnSp>
        <p:nvCxnSpPr>
          <p:cNvPr id="179" name="直線矢印コネクタ 178"/>
          <p:cNvCxnSpPr/>
          <p:nvPr/>
        </p:nvCxnSpPr>
        <p:spPr>
          <a:xfrm flipV="1">
            <a:off x="3880544" y="5295483"/>
            <a:ext cx="6987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3" name="コンテンツ プレースホルダー 2"/>
          <p:cNvSpPr txBox="1">
            <a:spLocks/>
          </p:cNvSpPr>
          <p:nvPr/>
        </p:nvSpPr>
        <p:spPr>
          <a:xfrm>
            <a:off x="4042268" y="529548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c3</a:t>
            </a:r>
            <a:endParaRPr lang="en-US" altLang="ja-JP" sz="1400" b="0" dirty="0" smtClean="0">
              <a:solidFill>
                <a:srgbClr val="0070C0"/>
              </a:solidFill>
              <a:latin typeface="Cambria Math" panose="02040503050406030204" pitchFamily="18" charset="0"/>
            </a:endParaRPr>
          </a:p>
        </p:txBody>
      </p:sp>
      <p:cxnSp>
        <p:nvCxnSpPr>
          <p:cNvPr id="185" name="直線矢印コネクタ 184"/>
          <p:cNvCxnSpPr/>
          <p:nvPr/>
        </p:nvCxnSpPr>
        <p:spPr>
          <a:xfrm flipH="1">
            <a:off x="9004762" y="5196910"/>
            <a:ext cx="6987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6" name="直線矢印コネクタ 185"/>
          <p:cNvCxnSpPr/>
          <p:nvPr/>
        </p:nvCxnSpPr>
        <p:spPr>
          <a:xfrm flipV="1">
            <a:off x="9014122" y="5295482"/>
            <a:ext cx="6987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7" name="コンテンツ プレースホルダー 2"/>
          <p:cNvSpPr txBox="1">
            <a:spLocks/>
          </p:cNvSpPr>
          <p:nvPr/>
        </p:nvSpPr>
        <p:spPr>
          <a:xfrm>
            <a:off x="9145641" y="4936875"/>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endParaRPr>
          </a:p>
        </p:txBody>
      </p:sp>
      <p:sp>
        <p:nvSpPr>
          <p:cNvPr id="188" name="コンテンツ プレースホルダー 2"/>
          <p:cNvSpPr txBox="1">
            <a:spLocks/>
          </p:cNvSpPr>
          <p:nvPr/>
        </p:nvSpPr>
        <p:spPr>
          <a:xfrm>
            <a:off x="9145641" y="5293510"/>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m3</a:t>
            </a:r>
            <a:endParaRPr lang="en-US" altLang="ja-JP" sz="1400" b="0" dirty="0" smtClean="0">
              <a:solidFill>
                <a:srgbClr val="ED7D31"/>
              </a:solidFill>
            </a:endParaRPr>
          </a:p>
        </p:txBody>
      </p:sp>
      <p:sp>
        <p:nvSpPr>
          <p:cNvPr id="189" name="コンテンツ プレースホルダー 2"/>
          <p:cNvSpPr txBox="1">
            <a:spLocks/>
          </p:cNvSpPr>
          <p:nvPr/>
        </p:nvSpPr>
        <p:spPr>
          <a:xfrm>
            <a:off x="8138856" y="4211858"/>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c2</a:t>
            </a:r>
            <a:endParaRPr lang="en-US" altLang="ja-JP" sz="1400" b="0" dirty="0" smtClean="0">
              <a:solidFill>
                <a:srgbClr val="0070C0"/>
              </a:solidFill>
              <a:latin typeface="Cambria Math" panose="02040503050406030204" pitchFamily="18" charset="0"/>
            </a:endParaRPr>
          </a:p>
        </p:txBody>
      </p:sp>
      <p:sp>
        <p:nvSpPr>
          <p:cNvPr id="190" name="コンテンツ プレースホルダー 2"/>
          <p:cNvSpPr txBox="1">
            <a:spLocks/>
          </p:cNvSpPr>
          <p:nvPr/>
        </p:nvSpPr>
        <p:spPr>
          <a:xfrm>
            <a:off x="8567541" y="3813222"/>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ED7D31"/>
                </a:solidFill>
              </a:rPr>
              <a:t>m2</a:t>
            </a:r>
            <a:endParaRPr lang="en-US" altLang="ja-JP" sz="1400" b="0" dirty="0" smtClean="0">
              <a:solidFill>
                <a:srgbClr val="ED7D31"/>
              </a:solidFill>
            </a:endParaRPr>
          </a:p>
        </p:txBody>
      </p:sp>
      <p:sp>
        <p:nvSpPr>
          <p:cNvPr id="191" name="コンテンツ プレースホルダー 2"/>
          <p:cNvSpPr txBox="1">
            <a:spLocks/>
          </p:cNvSpPr>
          <p:nvPr/>
        </p:nvSpPr>
        <p:spPr>
          <a:xfrm>
            <a:off x="9710930" y="4348373"/>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c2</a:t>
            </a:r>
            <a:endParaRPr lang="en-US" altLang="ja-JP" sz="1400" b="0" dirty="0" smtClean="0">
              <a:solidFill>
                <a:srgbClr val="0070C0"/>
              </a:solidFill>
              <a:latin typeface="Cambria Math" panose="02040503050406030204" pitchFamily="18" charset="0"/>
            </a:endParaRPr>
          </a:p>
        </p:txBody>
      </p:sp>
      <p:sp>
        <p:nvSpPr>
          <p:cNvPr id="192" name="コンテンツ プレースホルダー 2"/>
          <p:cNvSpPr txBox="1">
            <a:spLocks/>
          </p:cNvSpPr>
          <p:nvPr/>
        </p:nvSpPr>
        <p:spPr>
          <a:xfrm>
            <a:off x="2203936" y="3625519"/>
            <a:ext cx="491852" cy="264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FF0000"/>
                </a:solidFill>
              </a:rPr>
              <a:t>fail</a:t>
            </a:r>
            <a:endParaRPr lang="en-US" altLang="ja-JP" sz="1400" b="0" dirty="0" smtClean="0">
              <a:solidFill>
                <a:srgbClr val="FF0000"/>
              </a:solidFill>
              <a:latin typeface="Cambria Math" panose="02040503050406030204" pitchFamily="18" charset="0"/>
            </a:endParaRPr>
          </a:p>
        </p:txBody>
      </p:sp>
      <p:sp>
        <p:nvSpPr>
          <p:cNvPr id="193" name="コンテンツ プレースホルダー 2"/>
          <p:cNvSpPr txBox="1">
            <a:spLocks/>
          </p:cNvSpPr>
          <p:nvPr/>
        </p:nvSpPr>
        <p:spPr>
          <a:xfrm>
            <a:off x="7327328" y="3612249"/>
            <a:ext cx="526989" cy="264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FF0000"/>
                </a:solidFill>
              </a:rPr>
              <a:t>fail</a:t>
            </a:r>
            <a:endParaRPr lang="en-US" altLang="ja-JP" sz="1400" b="0" dirty="0" smtClean="0">
              <a:solidFill>
                <a:srgbClr val="FF0000"/>
              </a:solidFill>
              <a:latin typeface="Cambria Math" panose="02040503050406030204" pitchFamily="18" charset="0"/>
            </a:endParaRPr>
          </a:p>
        </p:txBody>
      </p:sp>
      <p:cxnSp>
        <p:nvCxnSpPr>
          <p:cNvPr id="66" name="曲線コネクタ 65"/>
          <p:cNvCxnSpPr>
            <a:stCxn id="117" idx="6"/>
            <a:endCxn id="190" idx="1"/>
          </p:cNvCxnSpPr>
          <p:nvPr/>
        </p:nvCxnSpPr>
        <p:spPr>
          <a:xfrm flipV="1">
            <a:off x="3451729" y="3590604"/>
            <a:ext cx="4746418" cy="1103794"/>
          </a:xfrm>
          <a:prstGeom prst="curvedConnector3">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曲線コネクタ 67"/>
          <p:cNvCxnSpPr>
            <a:stCxn id="145" idx="2"/>
          </p:cNvCxnSpPr>
          <p:nvPr/>
        </p:nvCxnSpPr>
        <p:spPr>
          <a:xfrm rot="10800000">
            <a:off x="3463197" y="3625520"/>
            <a:ext cx="4734951" cy="1068879"/>
          </a:xfrm>
          <a:prstGeom prst="curved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5" name="禁止 74"/>
          <p:cNvSpPr/>
          <p:nvPr/>
        </p:nvSpPr>
        <p:spPr>
          <a:xfrm>
            <a:off x="3177898" y="3496013"/>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禁止 75"/>
          <p:cNvSpPr/>
          <p:nvPr/>
        </p:nvSpPr>
        <p:spPr>
          <a:xfrm>
            <a:off x="8323624" y="3466440"/>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コンテンツ プレースホルダー 2"/>
          <p:cNvSpPr txBox="1">
            <a:spLocks/>
          </p:cNvSpPr>
          <p:nvPr/>
        </p:nvSpPr>
        <p:spPr>
          <a:xfrm>
            <a:off x="8250365" y="2805027"/>
            <a:ext cx="515102" cy="312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smtClean="0">
                <a:solidFill>
                  <a:srgbClr val="0070C0"/>
                </a:solidFill>
              </a:rPr>
              <a:t>c3</a:t>
            </a:r>
            <a:endParaRPr lang="en-US" altLang="ja-JP" sz="1400" b="0" dirty="0" smtClean="0">
              <a:solidFill>
                <a:srgbClr val="0070C0"/>
              </a:solidFill>
              <a:latin typeface="Cambria Math" panose="02040503050406030204" pitchFamily="18" charset="0"/>
            </a:endParaRPr>
          </a:p>
        </p:txBody>
      </p:sp>
    </p:spTree>
    <p:extLst>
      <p:ext uri="{BB962C8B-B14F-4D97-AF65-F5344CB8AC3E}">
        <p14:creationId xmlns:p14="http://schemas.microsoft.com/office/powerpoint/2010/main" val="122968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0325"/>
            <a:ext cx="10515600" cy="1325563"/>
          </a:xfrm>
        </p:spPr>
        <p:txBody>
          <a:bodyPr/>
          <a:lstStyle/>
          <a:p>
            <a:r>
              <a:rPr lang="en-US" altLang="ja-JP" dirty="0"/>
              <a:t>Future Work</a:t>
            </a:r>
          </a:p>
        </p:txBody>
      </p:sp>
      <p:sp>
        <p:nvSpPr>
          <p:cNvPr id="3" name="コンテンツ プレースホルダー 2"/>
          <p:cNvSpPr>
            <a:spLocks noGrp="1"/>
          </p:cNvSpPr>
          <p:nvPr>
            <p:ph idx="1"/>
          </p:nvPr>
        </p:nvSpPr>
        <p:spPr>
          <a:xfrm>
            <a:off x="838200" y="1825625"/>
            <a:ext cx="10515600" cy="1031875"/>
          </a:xfrm>
        </p:spPr>
        <p:txBody>
          <a:bodyPr>
            <a:normAutofit/>
          </a:bodyPr>
          <a:lstStyle/>
          <a:p>
            <a:r>
              <a:rPr kumimoji="1" lang="en-US" altLang="ja-JP" sz="1800" dirty="0" smtClean="0"/>
              <a:t>We propose </a:t>
            </a:r>
            <a:r>
              <a:rPr lang="en-US" altLang="ja-JP" sz="1800" dirty="0" smtClean="0"/>
              <a:t>a decentralized</a:t>
            </a:r>
            <a:r>
              <a:rPr kumimoji="1" lang="en-US" altLang="ja-JP" sz="1800" dirty="0" smtClean="0"/>
              <a:t> supervisory control method based on RL</a:t>
            </a:r>
            <a:r>
              <a:rPr lang="ja-JP" altLang="en-US" sz="1800" dirty="0"/>
              <a:t> </a:t>
            </a:r>
            <a:r>
              <a:rPr lang="en-US" altLang="ja-JP" sz="1800" dirty="0" smtClean="0">
                <a:solidFill>
                  <a:srgbClr val="FF0000"/>
                </a:solidFill>
              </a:rPr>
              <a:t>such that the control systems satisfy a LTL specifications</a:t>
            </a:r>
            <a:r>
              <a:rPr lang="en-US" altLang="ja-JP" sz="1800" dirty="0" smtClean="0"/>
              <a:t>.</a:t>
            </a:r>
          </a:p>
          <a:p>
            <a:r>
              <a:rPr lang="en-US" altLang="ja-JP" sz="1800" dirty="0" smtClean="0"/>
              <a:t>Simulation</a:t>
            </a:r>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7799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0325"/>
            <a:ext cx="10515600" cy="1325563"/>
          </a:xfrm>
        </p:spPr>
        <p:txBody>
          <a:bodyPr>
            <a:normAutofit/>
          </a:bodyPr>
          <a:lstStyle/>
          <a:p>
            <a:r>
              <a:rPr kumimoji="1" lang="en-US" altLang="ja-JP" sz="4000" dirty="0" smtClean="0"/>
              <a:t>Outline</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en-US" altLang="ja-JP" sz="1800" dirty="0" smtClean="0"/>
              <a:t>Introduction</a:t>
            </a:r>
          </a:p>
          <a:p>
            <a:pPr marL="0" indent="0">
              <a:buNone/>
            </a:pPr>
            <a:r>
              <a:rPr lang="ja-JP" altLang="en-US" sz="1800" dirty="0" smtClean="0"/>
              <a:t>　・</a:t>
            </a:r>
            <a:r>
              <a:rPr lang="en-US" altLang="ja-JP" sz="1800" dirty="0"/>
              <a:t>Markov </a:t>
            </a:r>
            <a:r>
              <a:rPr lang="en-US" altLang="ja-JP" sz="1800" dirty="0" smtClean="0"/>
              <a:t>Decision </a:t>
            </a:r>
            <a:r>
              <a:rPr lang="en-US" altLang="ja-JP" sz="1800" dirty="0"/>
              <a:t>P</a:t>
            </a:r>
            <a:r>
              <a:rPr lang="en-US" altLang="ja-JP" sz="1800" dirty="0" smtClean="0"/>
              <a:t>rocess (MDP)</a:t>
            </a:r>
            <a:endParaRPr kumimoji="1" lang="en-US" altLang="ja-JP" sz="1400" dirty="0" smtClean="0"/>
          </a:p>
          <a:p>
            <a:pPr marL="0" indent="0">
              <a:buNone/>
            </a:pPr>
            <a:r>
              <a:rPr lang="ja-JP" altLang="en-US" sz="1800" dirty="0" smtClean="0"/>
              <a:t>　</a:t>
            </a:r>
            <a:r>
              <a:rPr lang="ja-JP" altLang="en-US" sz="1800" dirty="0" smtClean="0"/>
              <a:t>・</a:t>
            </a:r>
            <a:r>
              <a:rPr lang="en-US" altLang="ja-JP" sz="1800" dirty="0" smtClean="0"/>
              <a:t>Q-learning</a:t>
            </a:r>
          </a:p>
          <a:p>
            <a:pPr marL="0" indent="0">
              <a:buNone/>
            </a:pPr>
            <a:r>
              <a:rPr lang="ja-JP" altLang="en-US" sz="1800" dirty="0" smtClean="0"/>
              <a:t>　・</a:t>
            </a:r>
            <a:r>
              <a:rPr lang="en-US" altLang="ja-JP" sz="1800" dirty="0" smtClean="0"/>
              <a:t>Discrete Event Systems (DESs)</a:t>
            </a:r>
            <a:endParaRPr lang="en-US" altLang="ja-JP" sz="1800" dirty="0" smtClean="0"/>
          </a:p>
          <a:p>
            <a:pPr marL="0" indent="0">
              <a:buNone/>
            </a:pPr>
            <a:r>
              <a:rPr lang="ja-JP" altLang="en-US" sz="1800" dirty="0"/>
              <a:t>　</a:t>
            </a:r>
            <a:r>
              <a:rPr lang="ja-JP" altLang="en-US" sz="1800" dirty="0" smtClean="0"/>
              <a:t>・</a:t>
            </a:r>
            <a:r>
              <a:rPr lang="en-US" altLang="ja-JP" sz="1800" dirty="0" smtClean="0"/>
              <a:t>Supervisory </a:t>
            </a:r>
            <a:r>
              <a:rPr lang="en-US" altLang="ja-JP" sz="1800" dirty="0" smtClean="0"/>
              <a:t>control</a:t>
            </a:r>
            <a:endParaRPr lang="en-US" altLang="ja-JP" sz="1800" dirty="0" smtClean="0"/>
          </a:p>
          <a:p>
            <a:r>
              <a:rPr lang="en-US" altLang="ja-JP" sz="1800" dirty="0" smtClean="0"/>
              <a:t>Decentralized supervisory control of DESs based on reinforcement learning</a:t>
            </a:r>
          </a:p>
          <a:p>
            <a:r>
              <a:rPr lang="en-US" altLang="ja-JP" sz="1800" dirty="0" smtClean="0"/>
              <a:t>Simulation</a:t>
            </a:r>
          </a:p>
          <a:p>
            <a:r>
              <a:rPr lang="en-US" altLang="ja-JP" sz="1800" dirty="0" smtClean="0"/>
              <a:t>Future Work</a:t>
            </a:r>
          </a:p>
          <a:p>
            <a:pPr marL="0" indent="0">
              <a:buNone/>
            </a:pPr>
            <a:endParaRPr lang="en-US" altLang="ja-JP" sz="1800" dirty="0" smtClean="0"/>
          </a:p>
          <a:p>
            <a:pPr marL="0" indent="0">
              <a:buNone/>
            </a:pPr>
            <a:endParaRPr kumimoji="1" lang="en-US" altLang="ja-JP" sz="1800" dirty="0" smtClean="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0605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0"/>
            <a:ext cx="10515600" cy="1325563"/>
          </a:xfrm>
        </p:spPr>
        <p:txBody>
          <a:bodyPr>
            <a:normAutofit/>
          </a:bodyPr>
          <a:lstStyle/>
          <a:p>
            <a:r>
              <a:rPr lang="en-US" altLang="ja-JP" sz="4000" dirty="0" smtClean="0"/>
              <a:t>Modeling of RL</a:t>
            </a:r>
            <a:endParaRPr lang="en-US" altLang="ja-JP" sz="4000" dirty="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
        <p:nvSpPr>
          <p:cNvPr id="15" name="楕円 14"/>
          <p:cNvSpPr/>
          <p:nvPr/>
        </p:nvSpPr>
        <p:spPr>
          <a:xfrm>
            <a:off x="7283261" y="3823018"/>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7082534" y="3452424"/>
                <a:ext cx="1210962" cy="39562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Sup>
                        <m:sSubSupPr>
                          <m:ctrlPr>
                            <a:rPr lang="en-US" altLang="ja-JP" i="1" dirty="0" smtClean="0">
                              <a:latin typeface="Cambria Math" panose="02040503050406030204" pitchFamily="18" charset="0"/>
                            </a:rPr>
                          </m:ctrlPr>
                        </m:sSubSup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𝑡</m:t>
                          </m:r>
                        </m:sub>
                        <m:sup/>
                      </m:sSubSup>
                    </m:oMath>
                  </m:oMathPara>
                </a14:m>
                <a:endParaRPr kumimoji="1" lang="ja-JP" altLang="en-US"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082534" y="3452424"/>
                <a:ext cx="1210962" cy="395621"/>
              </a:xfrm>
              <a:prstGeom prst="rect">
                <a:avLst/>
              </a:prstGeom>
              <a:blipFill>
                <a:blip r:embed="rId3"/>
                <a:stretch>
                  <a:fillRect/>
                </a:stretch>
              </a:blipFill>
            </p:spPr>
            <p:txBody>
              <a:bodyPr/>
              <a:lstStyle/>
              <a:p>
                <a:r>
                  <a:rPr lang="ja-JP" altLang="en-US">
                    <a:noFill/>
                  </a:rPr>
                  <a:t> </a:t>
                </a:r>
              </a:p>
            </p:txBody>
          </p:sp>
        </mc:Fallback>
      </mc:AlternateContent>
      <p:sp>
        <p:nvSpPr>
          <p:cNvPr id="19" name="楕円 18"/>
          <p:cNvSpPr/>
          <p:nvPr/>
        </p:nvSpPr>
        <p:spPr>
          <a:xfrm>
            <a:off x="10857041" y="4207504"/>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1" name="楕円 20"/>
          <p:cNvSpPr/>
          <p:nvPr/>
        </p:nvSpPr>
        <p:spPr>
          <a:xfrm>
            <a:off x="10857041" y="5500659"/>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楕円 21"/>
          <p:cNvSpPr/>
          <p:nvPr/>
        </p:nvSpPr>
        <p:spPr>
          <a:xfrm>
            <a:off x="10857041" y="2753947"/>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5" name="正方形/長方形 24"/>
          <p:cNvSpPr/>
          <p:nvPr/>
        </p:nvSpPr>
        <p:spPr>
          <a:xfrm>
            <a:off x="8845361" y="2948940"/>
            <a:ext cx="266700" cy="2667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00B050"/>
              </a:solidFill>
            </a:endParaRPr>
          </a:p>
        </p:txBody>
      </p:sp>
      <p:cxnSp>
        <p:nvCxnSpPr>
          <p:cNvPr id="27" name="直線矢印コネクタ 26"/>
          <p:cNvCxnSpPr>
            <a:stCxn id="15" idx="7"/>
            <a:endCxn id="25" idx="1"/>
          </p:cNvCxnSpPr>
          <p:nvPr/>
        </p:nvCxnSpPr>
        <p:spPr>
          <a:xfrm flipV="1">
            <a:off x="7829603" y="3082290"/>
            <a:ext cx="1015758" cy="83446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p:cNvCxnSpPr>
            <a:stCxn id="25" idx="3"/>
            <a:endCxn id="22" idx="2"/>
          </p:cNvCxnSpPr>
          <p:nvPr/>
        </p:nvCxnSpPr>
        <p:spPr>
          <a:xfrm flipV="1">
            <a:off x="9112061" y="3073987"/>
            <a:ext cx="1744980" cy="83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p:cNvCxnSpPr>
            <a:stCxn id="25" idx="3"/>
            <a:endCxn id="19" idx="2"/>
          </p:cNvCxnSpPr>
          <p:nvPr/>
        </p:nvCxnSpPr>
        <p:spPr>
          <a:xfrm>
            <a:off x="9112061" y="3082290"/>
            <a:ext cx="1744980" cy="1445254"/>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39" name="正方形/長方形 38"/>
          <p:cNvSpPr/>
          <p:nvPr/>
        </p:nvSpPr>
        <p:spPr>
          <a:xfrm>
            <a:off x="8845361" y="5100949"/>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1" name="直線矢印コネクタ 40"/>
          <p:cNvCxnSpPr>
            <a:stCxn id="15" idx="5"/>
            <a:endCxn id="39" idx="1"/>
          </p:cNvCxnSpPr>
          <p:nvPr/>
        </p:nvCxnSpPr>
        <p:spPr>
          <a:xfrm>
            <a:off x="7829603" y="4369360"/>
            <a:ext cx="1015758" cy="864939"/>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p:cNvCxnSpPr>
            <a:stCxn id="39" idx="3"/>
            <a:endCxn id="19" idx="2"/>
          </p:cNvCxnSpPr>
          <p:nvPr/>
        </p:nvCxnSpPr>
        <p:spPr>
          <a:xfrm flipV="1">
            <a:off x="9112061" y="4527544"/>
            <a:ext cx="1744980" cy="706755"/>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45" name="直線矢印コネクタ 44"/>
          <p:cNvCxnSpPr>
            <a:stCxn id="39" idx="3"/>
            <a:endCxn id="21" idx="2"/>
          </p:cNvCxnSpPr>
          <p:nvPr/>
        </p:nvCxnSpPr>
        <p:spPr>
          <a:xfrm>
            <a:off x="9112061" y="5234299"/>
            <a:ext cx="1744980" cy="586400"/>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7683364" y="3168353"/>
                <a:ext cx="1210962"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𝑡</m:t>
                          </m:r>
                        </m:sub>
                        <m:sup/>
                      </m:sSubSup>
                    </m:oMath>
                  </m:oMathPara>
                </a14:m>
                <a:endParaRPr lang="ja-JP" altLang="en-US"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7683364" y="3168353"/>
                <a:ext cx="1210962" cy="39562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コンテンツ プレースホルダー 18"/>
              <p:cNvSpPr>
                <a:spLocks noGrp="1"/>
              </p:cNvSpPr>
              <p:nvPr>
                <p:ph idx="1"/>
              </p:nvPr>
            </p:nvSpPr>
            <p:spPr>
              <a:xfrm>
                <a:off x="838199" y="1794234"/>
                <a:ext cx="6196914" cy="2646698"/>
              </a:xfrm>
            </p:spPr>
            <p:txBody>
              <a:bodyPr>
                <a:normAutofit/>
              </a:bodyPr>
              <a:lstStyle/>
              <a:p>
                <a:r>
                  <a:rPr lang="en-US" altLang="ja-JP" sz="1800" dirty="0" smtClean="0"/>
                  <a:t>The agent have no knowledge of the environment. </a:t>
                </a:r>
              </a:p>
              <a:p>
                <a:r>
                  <a:rPr lang="en-US" altLang="ja-JP" sz="1800" dirty="0" smtClean="0">
                    <a:solidFill>
                      <a:srgbClr val="0070C0"/>
                    </a:solidFill>
                  </a:rPr>
                  <a:t>The environment</a:t>
                </a:r>
                <a:r>
                  <a:rPr lang="en-US" altLang="ja-JP" sz="1800" dirty="0" smtClean="0"/>
                  <a:t> of the agent is described by a Markov decision process(MDP).</a:t>
                </a:r>
              </a:p>
              <a:p>
                <a:r>
                  <a:rPr lang="en-US" altLang="ja-JP" sz="1800" dirty="0" smtClean="0">
                    <a:solidFill>
                      <a:schemeClr val="accent2"/>
                    </a:solidFill>
                  </a:rPr>
                  <a:t>The action </a:t>
                </a:r>
                <a14:m>
                  <m:oMath xmlns:m="http://schemas.openxmlformats.org/officeDocument/2006/math">
                    <m:sSubSup>
                      <m:sSubSupPr>
                        <m:ctrlPr>
                          <a:rPr lang="en-US" altLang="ja-JP" sz="1800" i="1">
                            <a:solidFill>
                              <a:schemeClr val="accent2"/>
                            </a:solidFill>
                            <a:latin typeface="Cambria Math" panose="02040503050406030204" pitchFamily="18" charset="0"/>
                          </a:rPr>
                        </m:ctrlPr>
                      </m:sSubSupPr>
                      <m:e>
                        <m:r>
                          <a:rPr lang="en-US" altLang="ja-JP" sz="1800" i="1">
                            <a:solidFill>
                              <a:schemeClr val="accent2"/>
                            </a:solidFill>
                            <a:latin typeface="Cambria Math" panose="02040503050406030204" pitchFamily="18" charset="0"/>
                          </a:rPr>
                          <m:t>𝑎</m:t>
                        </m:r>
                      </m:e>
                      <m:sub>
                        <m:r>
                          <a:rPr lang="en-US" altLang="ja-JP" sz="1800" i="1">
                            <a:solidFill>
                              <a:schemeClr val="accent2"/>
                            </a:solidFill>
                            <a:latin typeface="Cambria Math" panose="02040503050406030204" pitchFamily="18" charset="0"/>
                          </a:rPr>
                          <m:t>𝑡</m:t>
                        </m:r>
                      </m:sub>
                      <m:sup/>
                    </m:sSubSup>
                  </m:oMath>
                </a14:m>
                <a:r>
                  <a:rPr lang="en-US" altLang="ja-JP" sz="1800" dirty="0" smtClean="0"/>
                  <a:t>of the agent is selected by </a:t>
                </a:r>
                <a:r>
                  <a:rPr lang="en-US" altLang="ja-JP" sz="1800" dirty="0" smtClean="0">
                    <a:solidFill>
                      <a:schemeClr val="accent2"/>
                    </a:solidFill>
                  </a:rPr>
                  <a:t>its policy </a:t>
                </a:r>
                <a14:m>
                  <m:oMath xmlns:m="http://schemas.openxmlformats.org/officeDocument/2006/math">
                    <m:r>
                      <a:rPr lang="en-US" altLang="ja-JP" sz="1800" i="1" dirty="0" smtClean="0">
                        <a:solidFill>
                          <a:schemeClr val="accent2"/>
                        </a:solidFill>
                        <a:latin typeface="Cambria Math" panose="02040503050406030204" pitchFamily="18" charset="0"/>
                      </a:rPr>
                      <m:t>h</m:t>
                    </m:r>
                  </m:oMath>
                </a14:m>
                <a:r>
                  <a:rPr lang="en-US" altLang="ja-JP" sz="1800" dirty="0" smtClean="0"/>
                  <a:t>.</a:t>
                </a:r>
              </a:p>
              <a:p>
                <a:r>
                  <a:rPr lang="en-US" altLang="ja-JP" sz="1800" dirty="0" smtClean="0"/>
                  <a:t>As a result of </a:t>
                </a:r>
                <a:r>
                  <a:rPr lang="en-US" altLang="ja-JP" sz="1800" dirty="0" smtClean="0">
                    <a:solidFill>
                      <a:schemeClr val="accent2"/>
                    </a:solidFill>
                  </a:rPr>
                  <a:t>the action </a:t>
                </a:r>
                <a14:m>
                  <m:oMath xmlns:m="http://schemas.openxmlformats.org/officeDocument/2006/math">
                    <m:sSubSup>
                      <m:sSubSupPr>
                        <m:ctrlPr>
                          <a:rPr lang="en-US" altLang="ja-JP" sz="1800" i="1">
                            <a:solidFill>
                              <a:schemeClr val="accent2"/>
                            </a:solidFill>
                            <a:latin typeface="Cambria Math" panose="02040503050406030204" pitchFamily="18" charset="0"/>
                          </a:rPr>
                        </m:ctrlPr>
                      </m:sSubSupPr>
                      <m:e>
                        <m:r>
                          <a:rPr lang="en-US" altLang="ja-JP" sz="1800" i="1">
                            <a:solidFill>
                              <a:schemeClr val="accent2"/>
                            </a:solidFill>
                            <a:latin typeface="Cambria Math" panose="02040503050406030204" pitchFamily="18" charset="0"/>
                          </a:rPr>
                          <m:t>𝑎</m:t>
                        </m:r>
                      </m:e>
                      <m:sub>
                        <m:r>
                          <a:rPr lang="en-US" altLang="ja-JP" sz="1800" i="1">
                            <a:solidFill>
                              <a:schemeClr val="accent2"/>
                            </a:solidFill>
                            <a:latin typeface="Cambria Math" panose="02040503050406030204" pitchFamily="18" charset="0"/>
                          </a:rPr>
                          <m:t>𝑡</m:t>
                        </m:r>
                      </m:sub>
                      <m:sup/>
                    </m:sSubSup>
                  </m:oMath>
                </a14:m>
                <a:r>
                  <a:rPr kumimoji="1" lang="en-US" altLang="ja-JP" sz="1800" dirty="0" smtClean="0"/>
                  <a:t>, </a:t>
                </a:r>
                <a:r>
                  <a:rPr kumimoji="1" lang="en-US" altLang="ja-JP" sz="1800" dirty="0" smtClean="0">
                    <a:solidFill>
                      <a:srgbClr val="0070C0"/>
                    </a:solidFill>
                  </a:rPr>
                  <a:t>the environment</a:t>
                </a:r>
                <a:r>
                  <a:rPr kumimoji="1" lang="en-US" altLang="ja-JP" sz="1800" dirty="0" smtClean="0"/>
                  <a:t> changes </a:t>
                </a:r>
                <a:r>
                  <a:rPr kumimoji="1" lang="en-US" altLang="ja-JP" sz="1800" dirty="0" smtClean="0">
                    <a:solidFill>
                      <a:srgbClr val="00B050"/>
                    </a:solidFill>
                  </a:rPr>
                  <a:t>its state from </a:t>
                </a:r>
                <a14:m>
                  <m:oMath xmlns:m="http://schemas.openxmlformats.org/officeDocument/2006/math">
                    <m:sSubSup>
                      <m:sSubSupPr>
                        <m:ctrlPr>
                          <a:rPr lang="en-US" altLang="ja-JP" sz="1800" i="1" dirty="0" smtClean="0">
                            <a:solidFill>
                              <a:srgbClr val="00B050"/>
                            </a:solidFill>
                            <a:latin typeface="Cambria Math" panose="02040503050406030204" pitchFamily="18" charset="0"/>
                          </a:rPr>
                        </m:ctrlPr>
                      </m:sSubSupPr>
                      <m:e>
                        <m:r>
                          <a:rPr lang="en-US" altLang="ja-JP" sz="1800" i="1" dirty="0">
                            <a:solidFill>
                              <a:srgbClr val="00B050"/>
                            </a:solidFill>
                            <a:latin typeface="Cambria Math" panose="02040503050406030204" pitchFamily="18" charset="0"/>
                          </a:rPr>
                          <m:t>𝑥</m:t>
                        </m:r>
                      </m:e>
                      <m:sub>
                        <m:r>
                          <a:rPr lang="en-US" altLang="ja-JP" sz="1800" i="1" dirty="0">
                            <a:solidFill>
                              <a:srgbClr val="00B050"/>
                            </a:solidFill>
                            <a:latin typeface="Cambria Math" panose="02040503050406030204" pitchFamily="18" charset="0"/>
                          </a:rPr>
                          <m:t>𝑡</m:t>
                        </m:r>
                      </m:sub>
                      <m:sup/>
                    </m:sSubSup>
                  </m:oMath>
                </a14:m>
                <a:r>
                  <a:rPr kumimoji="1" lang="en-US" altLang="ja-JP" sz="1800" dirty="0" smtClean="0">
                    <a:solidFill>
                      <a:srgbClr val="00B050"/>
                    </a:solidFill>
                  </a:rPr>
                  <a:t> to some </a:t>
                </a:r>
                <a14:m>
                  <m:oMath xmlns:m="http://schemas.openxmlformats.org/officeDocument/2006/math">
                    <m:sSubSup>
                      <m:sSubSupPr>
                        <m:ctrlPr>
                          <a:rPr lang="en-US" altLang="ja-JP" sz="1800" i="1" dirty="0">
                            <a:solidFill>
                              <a:srgbClr val="00B050"/>
                            </a:solidFill>
                            <a:latin typeface="Cambria Math" panose="02040503050406030204" pitchFamily="18" charset="0"/>
                          </a:rPr>
                        </m:ctrlPr>
                      </m:sSubSupPr>
                      <m:e>
                        <m:r>
                          <a:rPr lang="en-US" altLang="ja-JP" sz="1800" i="1" dirty="0">
                            <a:solidFill>
                              <a:srgbClr val="00B050"/>
                            </a:solidFill>
                            <a:latin typeface="Cambria Math" panose="02040503050406030204" pitchFamily="18" charset="0"/>
                          </a:rPr>
                          <m:t>𝑥</m:t>
                        </m:r>
                      </m:e>
                      <m:sub>
                        <m:r>
                          <a:rPr lang="en-US" altLang="ja-JP" sz="1800" i="1" dirty="0">
                            <a:solidFill>
                              <a:srgbClr val="00B050"/>
                            </a:solidFill>
                            <a:latin typeface="Cambria Math" panose="02040503050406030204" pitchFamily="18" charset="0"/>
                          </a:rPr>
                          <m:t>𝑡</m:t>
                        </m:r>
                      </m:sub>
                      <m:sup>
                        <m:r>
                          <a:rPr lang="en-US" altLang="ja-JP" sz="1800" b="0" i="1" dirty="0" smtClean="0">
                            <a:solidFill>
                              <a:srgbClr val="00B050"/>
                            </a:solidFill>
                            <a:latin typeface="Cambria Math" panose="02040503050406030204" pitchFamily="18" charset="0"/>
                          </a:rPr>
                          <m:t>′</m:t>
                        </m:r>
                      </m:sup>
                    </m:sSubSup>
                  </m:oMath>
                </a14:m>
                <a:r>
                  <a:rPr kumimoji="1" lang="en-US" altLang="ja-JP" sz="1800" dirty="0" smtClean="0"/>
                  <a:t> (transition).</a:t>
                </a:r>
              </a:p>
              <a:p>
                <a:r>
                  <a:rPr lang="en-US" altLang="ja-JP" sz="1800" dirty="0" smtClean="0"/>
                  <a:t>The agent receives </a:t>
                </a:r>
                <a:r>
                  <a:rPr lang="en-US" altLang="ja-JP" sz="1800" dirty="0" smtClean="0">
                    <a:solidFill>
                      <a:srgbClr val="FF0000"/>
                    </a:solidFill>
                  </a:rPr>
                  <a:t>a scalar reward </a:t>
                </a:r>
                <a14:m>
                  <m:oMath xmlns:m="http://schemas.openxmlformats.org/officeDocument/2006/math">
                    <m:sSub>
                      <m:sSubPr>
                        <m:ctrlPr>
                          <a:rPr lang="en-US" altLang="ja-JP" sz="1800" i="1">
                            <a:solidFill>
                              <a:srgbClr val="FF0000"/>
                            </a:solidFill>
                            <a:latin typeface="Cambria Math" panose="02040503050406030204" pitchFamily="18" charset="0"/>
                          </a:rPr>
                        </m:ctrlPr>
                      </m:sSubPr>
                      <m:e>
                        <m:r>
                          <a:rPr lang="en-US" altLang="ja-JP" sz="1800" i="1">
                            <a:solidFill>
                              <a:srgbClr val="FF0000"/>
                            </a:solidFill>
                            <a:latin typeface="Cambria Math" panose="02040503050406030204" pitchFamily="18" charset="0"/>
                          </a:rPr>
                          <m:t>𝑟</m:t>
                        </m:r>
                      </m:e>
                      <m:sub>
                        <m:r>
                          <a:rPr lang="en-US" altLang="ja-JP" sz="1800" i="1">
                            <a:solidFill>
                              <a:srgbClr val="FF0000"/>
                            </a:solidFill>
                            <a:latin typeface="Cambria Math" panose="02040503050406030204" pitchFamily="18" charset="0"/>
                          </a:rPr>
                          <m:t>𝑡</m:t>
                        </m:r>
                      </m:sub>
                    </m:sSub>
                  </m:oMath>
                </a14:m>
                <a:r>
                  <a:rPr kumimoji="1" lang="en-US" altLang="ja-JP" sz="1800" dirty="0" smtClean="0"/>
                  <a:t>.</a:t>
                </a:r>
              </a:p>
              <a:p>
                <a:endParaRPr lang="en-US" altLang="ja-JP" sz="1800" dirty="0"/>
              </a:p>
              <a:p>
                <a:endParaRPr kumimoji="1" lang="en-US" altLang="ja-JP" sz="1800" dirty="0" smtClean="0"/>
              </a:p>
              <a:p>
                <a:endParaRPr kumimoji="1" lang="en-US" altLang="ja-JP" sz="1800" dirty="0" smtClean="0"/>
              </a:p>
              <a:p>
                <a:endParaRPr kumimoji="1" lang="ja-JP" altLang="en-US" sz="1800" dirty="0"/>
              </a:p>
            </p:txBody>
          </p:sp>
        </mc:Choice>
        <mc:Fallback xmlns="">
          <p:sp>
            <p:nvSpPr>
              <p:cNvPr id="30" name="コンテンツ プレースホルダー 18"/>
              <p:cNvSpPr>
                <a:spLocks noGrp="1" noRot="1" noChangeAspect="1" noMove="1" noResize="1" noEditPoints="1" noAdjustHandles="1" noChangeArrowheads="1" noChangeShapeType="1" noTextEdit="1"/>
              </p:cNvSpPr>
              <p:nvPr>
                <p:ph idx="1"/>
              </p:nvPr>
            </p:nvSpPr>
            <p:spPr>
              <a:xfrm>
                <a:off x="838199" y="1794234"/>
                <a:ext cx="6196914" cy="2646698"/>
              </a:xfrm>
              <a:blipFill>
                <a:blip r:embed="rId5"/>
                <a:stretch>
                  <a:fillRect l="-590" t="-2074"/>
                </a:stretch>
              </a:blipFill>
            </p:spPr>
            <p:txBody>
              <a:bodyPr/>
              <a:lstStyle/>
              <a:p>
                <a:r>
                  <a:rPr lang="ja-JP" altLang="en-US">
                    <a:noFill/>
                  </a:rPr>
                  <a:t> </a:t>
                </a:r>
              </a:p>
            </p:txBody>
          </p:sp>
        </mc:Fallback>
      </mc:AlternateContent>
      <p:sp>
        <p:nvSpPr>
          <p:cNvPr id="33" name="正方形/長方形 32"/>
          <p:cNvSpPr/>
          <p:nvPr/>
        </p:nvSpPr>
        <p:spPr>
          <a:xfrm>
            <a:off x="777240" y="4979643"/>
            <a:ext cx="6257873" cy="1398298"/>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xmlns:a14="http://schemas.microsoft.com/office/drawing/2010/main">
        <mc:Choice Requires="a14">
          <p:sp>
            <p:nvSpPr>
              <p:cNvPr id="35" name="コンテンツ プレースホルダー 18"/>
              <p:cNvSpPr txBox="1">
                <a:spLocks/>
              </p:cNvSpPr>
              <p:nvPr/>
            </p:nvSpPr>
            <p:spPr>
              <a:xfrm>
                <a:off x="838199" y="4648200"/>
                <a:ext cx="6196914" cy="172974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smtClean="0"/>
                  <a:t>The agent goal</a:t>
                </a:r>
              </a:p>
              <a:p>
                <a:pPr marL="0" indent="0">
                  <a:buNone/>
                </a:pPr>
                <a:r>
                  <a:rPr lang="en-US" altLang="ja-JP" sz="1800" dirty="0" smtClean="0">
                    <a:solidFill>
                      <a:srgbClr val="FF0000"/>
                    </a:solidFill>
                  </a:rPr>
                  <a:t>The agent learns the optimal policy </a:t>
                </a:r>
                <a14:m>
                  <m:oMath xmlns:m="http://schemas.openxmlformats.org/officeDocument/2006/math">
                    <m:sSup>
                      <m:sSupPr>
                        <m:ctrlPr>
                          <a:rPr lang="en-US" altLang="ja-JP" sz="1800" i="1" smtClean="0">
                            <a:solidFill>
                              <a:srgbClr val="FF0000"/>
                            </a:solidFill>
                            <a:latin typeface="Cambria Math" panose="02040503050406030204" pitchFamily="18" charset="0"/>
                          </a:rPr>
                        </m:ctrlPr>
                      </m:sSupPr>
                      <m:e>
                        <m:r>
                          <a:rPr lang="en-US" altLang="ja-JP" sz="1800" b="0" i="1" smtClean="0">
                            <a:solidFill>
                              <a:srgbClr val="FF0000"/>
                            </a:solidFill>
                            <a:latin typeface="Cambria Math" panose="02040503050406030204" pitchFamily="18" charset="0"/>
                          </a:rPr>
                          <m:t>h</m:t>
                        </m:r>
                      </m:e>
                      <m:sup>
                        <m:r>
                          <a:rPr lang="en-US" altLang="ja-JP" sz="1800" b="0" i="1" smtClean="0">
                            <a:solidFill>
                              <a:srgbClr val="FF0000"/>
                            </a:solidFill>
                            <a:latin typeface="Cambria Math" panose="02040503050406030204" pitchFamily="18" charset="0"/>
                          </a:rPr>
                          <m:t>∗</m:t>
                        </m:r>
                      </m:sup>
                    </m:sSup>
                  </m:oMath>
                </a14:m>
                <a:r>
                  <a:rPr lang="en-US" altLang="ja-JP" sz="1800" dirty="0" smtClean="0"/>
                  <a:t> when its behavior maximize the discounted return  </a:t>
                </a:r>
              </a:p>
              <a:p>
                <a:pPr marL="0" indent="0" algn="ctr">
                  <a:buNone/>
                </a:pPr>
                <a14:m>
                  <m:oMath xmlns:m="http://schemas.openxmlformats.org/officeDocument/2006/math">
                    <m:sSub>
                      <m:sSubPr>
                        <m:ctrlPr>
                          <a:rPr lang="en-US" altLang="ja-JP" sz="1800" i="1">
                            <a:solidFill>
                              <a:srgbClr val="FF0000"/>
                            </a:solidFill>
                            <a:latin typeface="Cambria Math" panose="02040503050406030204" pitchFamily="18" charset="0"/>
                          </a:rPr>
                        </m:ctrlPr>
                      </m:sSubPr>
                      <m:e>
                        <m:r>
                          <a:rPr lang="en-US" altLang="ja-JP" sz="1800" b="0" i="1" smtClean="0">
                            <a:solidFill>
                              <a:srgbClr val="FF0000"/>
                            </a:solidFill>
                            <a:latin typeface="Cambria Math" panose="02040503050406030204" pitchFamily="18" charset="0"/>
                          </a:rPr>
                          <m:t>𝑉</m:t>
                        </m:r>
                      </m:e>
                      <m:sub>
                        <m:r>
                          <a:rPr lang="en-US" altLang="ja-JP" sz="1800" i="1">
                            <a:solidFill>
                              <a:srgbClr val="FF0000"/>
                            </a:solidFill>
                            <a:latin typeface="Cambria Math" panose="02040503050406030204" pitchFamily="18" charset="0"/>
                          </a:rPr>
                          <m:t>𝑡</m:t>
                        </m:r>
                      </m:sub>
                    </m:sSub>
                    <m:r>
                      <a:rPr lang="en-US" altLang="ja-JP" sz="1800" b="0" i="1" smtClean="0">
                        <a:solidFill>
                          <a:srgbClr val="FF0000"/>
                        </a:solidFill>
                        <a:latin typeface="Cambria Math" panose="02040503050406030204" pitchFamily="18" charset="0"/>
                      </a:rPr>
                      <m:t>=</m:t>
                    </m:r>
                    <m:nary>
                      <m:naryPr>
                        <m:chr m:val="∑"/>
                        <m:ctrlPr>
                          <a:rPr lang="en-US" altLang="ja-JP" sz="1800" b="0" i="1" smtClean="0">
                            <a:solidFill>
                              <a:srgbClr val="FF0000"/>
                            </a:solidFill>
                            <a:latin typeface="Cambria Math" panose="02040503050406030204" pitchFamily="18" charset="0"/>
                          </a:rPr>
                        </m:ctrlPr>
                      </m:naryPr>
                      <m:sub>
                        <m:r>
                          <m:rPr>
                            <m:brk m:alnAt="23"/>
                          </m:rPr>
                          <a:rPr lang="en-US" altLang="ja-JP" sz="1800" b="0" i="1" smtClean="0">
                            <a:solidFill>
                              <a:srgbClr val="FF0000"/>
                            </a:solidFill>
                            <a:latin typeface="Cambria Math" panose="02040503050406030204" pitchFamily="18" charset="0"/>
                          </a:rPr>
                          <m:t>𝑘</m:t>
                        </m:r>
                        <m:r>
                          <a:rPr lang="en-US" altLang="ja-JP" sz="1800" b="0" i="1" smtClean="0">
                            <a:solidFill>
                              <a:srgbClr val="FF0000"/>
                            </a:solidFill>
                            <a:latin typeface="Cambria Math" panose="02040503050406030204" pitchFamily="18" charset="0"/>
                          </a:rPr>
                          <m:t>=0</m:t>
                        </m:r>
                      </m:sub>
                      <m:sup>
                        <m:r>
                          <a:rPr lang="ja-JP" altLang="en-US" sz="1800" i="1">
                            <a:solidFill>
                              <a:srgbClr val="FF0000"/>
                            </a:solidFill>
                            <a:latin typeface="Cambria Math" panose="02040503050406030204" pitchFamily="18" charset="0"/>
                          </a:rPr>
                          <m:t>∞</m:t>
                        </m:r>
                      </m:sup>
                      <m:e>
                        <m:sSup>
                          <m:sSupPr>
                            <m:ctrlPr>
                              <a:rPr lang="en-US" altLang="ja-JP" sz="1800" b="0" i="1" smtClean="0">
                                <a:solidFill>
                                  <a:srgbClr val="FF0000"/>
                                </a:solidFill>
                                <a:latin typeface="Cambria Math" panose="02040503050406030204" pitchFamily="18" charset="0"/>
                              </a:rPr>
                            </m:ctrlPr>
                          </m:sSupPr>
                          <m:e>
                            <m:r>
                              <a:rPr lang="ja-JP" altLang="en-US" sz="1800" b="0" i="1" smtClean="0">
                                <a:solidFill>
                                  <a:srgbClr val="FF0000"/>
                                </a:solidFill>
                                <a:latin typeface="Cambria Math" panose="02040503050406030204" pitchFamily="18" charset="0"/>
                              </a:rPr>
                              <m:t>𝛾</m:t>
                            </m:r>
                          </m:e>
                          <m:sup>
                            <m:r>
                              <a:rPr lang="en-US" altLang="ja-JP" sz="1800" b="0" i="1" smtClean="0">
                                <a:solidFill>
                                  <a:srgbClr val="FF0000"/>
                                </a:solidFill>
                                <a:latin typeface="Cambria Math" panose="02040503050406030204" pitchFamily="18" charset="0"/>
                              </a:rPr>
                              <m:t>𝑘</m:t>
                            </m:r>
                          </m:sup>
                        </m:sSup>
                        <m:sSub>
                          <m:sSubPr>
                            <m:ctrlPr>
                              <a:rPr lang="en-US" altLang="ja-JP" sz="1800" i="1" smtClean="0">
                                <a:solidFill>
                                  <a:srgbClr val="FF0000"/>
                                </a:solidFill>
                                <a:latin typeface="Cambria Math" panose="02040503050406030204" pitchFamily="18" charset="0"/>
                              </a:rPr>
                            </m:ctrlPr>
                          </m:sSubPr>
                          <m:e>
                            <m:r>
                              <a:rPr lang="en-US" altLang="ja-JP" sz="1800" i="1">
                                <a:solidFill>
                                  <a:srgbClr val="FF0000"/>
                                </a:solidFill>
                                <a:latin typeface="Cambria Math" panose="02040503050406030204" pitchFamily="18" charset="0"/>
                              </a:rPr>
                              <m:t>𝑟</m:t>
                            </m:r>
                          </m:e>
                          <m:sub>
                            <m:r>
                              <a:rPr lang="en-US" altLang="ja-JP" sz="1800" i="1">
                                <a:solidFill>
                                  <a:srgbClr val="FF0000"/>
                                </a:solidFill>
                                <a:latin typeface="Cambria Math" panose="02040503050406030204" pitchFamily="18" charset="0"/>
                              </a:rPr>
                              <m:t>𝑡</m:t>
                            </m:r>
                            <m:r>
                              <a:rPr lang="en-US" altLang="ja-JP" sz="1800" b="0" i="1" smtClean="0">
                                <a:solidFill>
                                  <a:srgbClr val="FF0000"/>
                                </a:solidFill>
                                <a:latin typeface="Cambria Math" panose="02040503050406030204" pitchFamily="18" charset="0"/>
                              </a:rPr>
                              <m:t>+</m:t>
                            </m:r>
                            <m:r>
                              <a:rPr lang="en-US" altLang="ja-JP" sz="1800" b="0" i="1" smtClean="0">
                                <a:solidFill>
                                  <a:srgbClr val="FF0000"/>
                                </a:solidFill>
                                <a:latin typeface="Cambria Math" panose="02040503050406030204" pitchFamily="18" charset="0"/>
                              </a:rPr>
                              <m:t>𝑘</m:t>
                            </m:r>
                          </m:sub>
                        </m:sSub>
                      </m:e>
                    </m:nary>
                    <m:r>
                      <a:rPr lang="en-US" altLang="ja-JP" sz="1800" b="0" i="1" smtClean="0">
                        <a:solidFill>
                          <a:srgbClr val="FF0000"/>
                        </a:solidFill>
                        <a:latin typeface="Cambria Math" panose="02040503050406030204" pitchFamily="18" charset="0"/>
                      </a:rPr>
                      <m:t>   (  </m:t>
                    </m:r>
                    <m:r>
                      <a:rPr lang="ja-JP" altLang="en-US" sz="1800" b="0" i="1" smtClean="0">
                        <a:solidFill>
                          <a:srgbClr val="FF0000"/>
                        </a:solidFill>
                        <a:latin typeface="Cambria Math" panose="02040503050406030204" pitchFamily="18" charset="0"/>
                      </a:rPr>
                      <m:t>𝛾</m:t>
                    </m:r>
                    <m:r>
                      <a:rPr lang="ja-JP" altLang="en-US" sz="1800" b="0" i="1" smtClean="0">
                        <a:solidFill>
                          <a:srgbClr val="FF0000"/>
                        </a:solidFill>
                        <a:latin typeface="Cambria Math" panose="02040503050406030204" pitchFamily="18" charset="0"/>
                      </a:rPr>
                      <m:t>∈</m:t>
                    </m:r>
                    <m:d>
                      <m:dPr>
                        <m:begChr m:val="["/>
                        <m:ctrlPr>
                          <a:rPr lang="en-US" altLang="ja-JP" sz="1800" b="0" i="1" smtClean="0">
                            <a:solidFill>
                              <a:srgbClr val="FF0000"/>
                            </a:solidFill>
                            <a:latin typeface="Cambria Math" panose="02040503050406030204" pitchFamily="18" charset="0"/>
                          </a:rPr>
                        </m:ctrlPr>
                      </m:dPr>
                      <m:e>
                        <m:r>
                          <a:rPr lang="en-US" altLang="ja-JP" sz="1800" b="0" i="1" smtClean="0">
                            <a:solidFill>
                              <a:srgbClr val="FF0000"/>
                            </a:solidFill>
                            <a:latin typeface="Cambria Math" panose="02040503050406030204" pitchFamily="18" charset="0"/>
                          </a:rPr>
                          <m:t>0,1</m:t>
                        </m:r>
                      </m:e>
                    </m:d>
                    <m:r>
                      <a:rPr lang="en-US" altLang="ja-JP" sz="1800" b="0" i="1" smtClean="0">
                        <a:solidFill>
                          <a:srgbClr val="FF0000"/>
                        </a:solidFill>
                        <a:latin typeface="Cambria Math" panose="02040503050406030204" pitchFamily="18" charset="0"/>
                      </a:rPr>
                      <m:t>  )</m:t>
                    </m:r>
                  </m:oMath>
                </a14:m>
                <a:r>
                  <a:rPr lang="en-US" altLang="ja-JP" sz="1800" dirty="0" smtClean="0"/>
                  <a:t> </a:t>
                </a:r>
              </a:p>
              <a:p>
                <a:pPr marL="0" indent="0">
                  <a:buNone/>
                </a:pPr>
                <a:r>
                  <a:rPr lang="en-US" altLang="ja-JP" sz="1800" dirty="0" smtClean="0"/>
                  <a:t>at each time-step t .</a:t>
                </a:r>
              </a:p>
            </p:txBody>
          </p:sp>
        </mc:Choice>
        <mc:Fallback xmlns="">
          <p:sp>
            <p:nvSpPr>
              <p:cNvPr id="35" name="コンテンツ プレースホルダー 18"/>
              <p:cNvSpPr txBox="1">
                <a:spLocks noRot="1" noChangeAspect="1" noMove="1" noResize="1" noEditPoints="1" noAdjustHandles="1" noChangeArrowheads="1" noChangeShapeType="1" noTextEdit="1"/>
              </p:cNvSpPr>
              <p:nvPr/>
            </p:nvSpPr>
            <p:spPr>
              <a:xfrm>
                <a:off x="838199" y="4648200"/>
                <a:ext cx="6196914" cy="1729740"/>
              </a:xfrm>
              <a:prstGeom prst="rect">
                <a:avLst/>
              </a:prstGeom>
              <a:blipFill>
                <a:blip r:embed="rId6"/>
                <a:stretch>
                  <a:fillRect l="-787" t="-3534" r="-393" b="-17314"/>
                </a:stretch>
              </a:blipFill>
              <a:ln>
                <a:noFill/>
              </a:ln>
            </p:spPr>
            <p:txBody>
              <a:bodyPr/>
              <a:lstStyle/>
              <a:p>
                <a:r>
                  <a:rPr lang="ja-JP" altLang="en-US">
                    <a:noFill/>
                  </a:rPr>
                  <a:t> </a:t>
                </a:r>
              </a:p>
            </p:txBody>
          </p:sp>
        </mc:Fallback>
      </mc:AlternateContent>
      <p:sp>
        <p:nvSpPr>
          <p:cNvPr id="36" name="正方形/長方形 35"/>
          <p:cNvSpPr/>
          <p:nvPr/>
        </p:nvSpPr>
        <p:spPr>
          <a:xfrm>
            <a:off x="7147972" y="1816491"/>
            <a:ext cx="4516805" cy="45614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42" name="テキスト ボックス 41"/>
          <p:cNvSpPr txBox="1"/>
          <p:nvPr/>
        </p:nvSpPr>
        <p:spPr>
          <a:xfrm>
            <a:off x="8464669" y="1527245"/>
            <a:ext cx="1989146" cy="369332"/>
          </a:xfrm>
          <a:prstGeom prst="rect">
            <a:avLst/>
          </a:prstGeom>
          <a:noFill/>
        </p:spPr>
        <p:txBody>
          <a:bodyPr wrap="square" rtlCol="0">
            <a:spAutoFit/>
          </a:bodyPr>
          <a:lstStyle/>
          <a:p>
            <a:r>
              <a:rPr kumimoji="1" lang="en-US" altLang="ja-JP" dirty="0" smtClean="0"/>
              <a:t>The environment</a:t>
            </a:r>
            <a:endParaRPr kumimoji="1" lang="ja-JP" altLang="en-US" dirty="0"/>
          </a:p>
        </p:txBody>
      </p:sp>
      <p:cxnSp>
        <p:nvCxnSpPr>
          <p:cNvPr id="14" name="直線矢印コネクタ 13"/>
          <p:cNvCxnSpPr/>
          <p:nvPr/>
        </p:nvCxnSpPr>
        <p:spPr>
          <a:xfrm>
            <a:off x="8203427" y="2819376"/>
            <a:ext cx="0" cy="4844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7447563" y="2134972"/>
                <a:ext cx="1374835" cy="759182"/>
              </a:xfrm>
              <a:prstGeom prst="rect">
                <a:avLst/>
              </a:prstGeom>
              <a:noFill/>
            </p:spPr>
            <p:txBody>
              <a:bodyPr wrap="square" rtlCol="0">
                <a:spAutoFit/>
              </a:bodyPr>
              <a:lstStyle/>
              <a:p>
                <a:pPr algn="ctr"/>
                <a:r>
                  <a:rPr lang="en-US" altLang="ja-JP" sz="1400" dirty="0" smtClean="0">
                    <a:solidFill>
                      <a:schemeClr val="accent2"/>
                    </a:solidFill>
                  </a:rPr>
                  <a:t>The action </a:t>
                </a:r>
                <a14:m>
                  <m:oMath xmlns:m="http://schemas.openxmlformats.org/officeDocument/2006/math">
                    <m:sSubSup>
                      <m:sSubSupPr>
                        <m:ctrlPr>
                          <a:rPr lang="en-US" altLang="ja-JP" sz="1400" i="1" smtClean="0">
                            <a:solidFill>
                              <a:schemeClr val="accent2"/>
                            </a:solidFill>
                            <a:latin typeface="Cambria Math" panose="02040503050406030204" pitchFamily="18" charset="0"/>
                          </a:rPr>
                        </m:ctrlPr>
                      </m:sSubSupPr>
                      <m:e>
                        <m:r>
                          <a:rPr lang="en-US" altLang="ja-JP" sz="1400" i="1">
                            <a:solidFill>
                              <a:schemeClr val="accent2"/>
                            </a:solidFill>
                            <a:latin typeface="Cambria Math" panose="02040503050406030204" pitchFamily="18" charset="0"/>
                          </a:rPr>
                          <m:t>𝑎</m:t>
                        </m:r>
                      </m:e>
                      <m:sub>
                        <m:r>
                          <a:rPr lang="en-US" altLang="ja-JP" sz="1400" i="1">
                            <a:solidFill>
                              <a:schemeClr val="accent2"/>
                            </a:solidFill>
                            <a:latin typeface="Cambria Math" panose="02040503050406030204" pitchFamily="18" charset="0"/>
                          </a:rPr>
                          <m:t>𝑡</m:t>
                        </m:r>
                      </m:sub>
                      <m:sup/>
                    </m:sSubSup>
                  </m:oMath>
                </a14:m>
                <a:endParaRPr lang="ja-JP" altLang="en-US" sz="1400" dirty="0"/>
              </a:p>
              <a:p>
                <a:pPr algn="ctr"/>
                <a:r>
                  <a:rPr lang="en-US" altLang="ja-JP" sz="1400" dirty="0" smtClean="0">
                    <a:solidFill>
                      <a:schemeClr val="accent2"/>
                    </a:solidFill>
                  </a:rPr>
                  <a:t> selected by the policy </a:t>
                </a:r>
                <a14:m>
                  <m:oMath xmlns:m="http://schemas.openxmlformats.org/officeDocument/2006/math">
                    <m:r>
                      <a:rPr lang="en-US" altLang="ja-JP" sz="1400" b="0" i="1" smtClean="0">
                        <a:solidFill>
                          <a:schemeClr val="accent2"/>
                        </a:solidFill>
                        <a:latin typeface="Cambria Math" panose="02040503050406030204" pitchFamily="18" charset="0"/>
                      </a:rPr>
                      <m:t>h</m:t>
                    </m:r>
                  </m:oMath>
                </a14:m>
                <a:r>
                  <a:rPr lang="en-US" altLang="ja-JP" sz="1400" dirty="0" smtClean="0">
                    <a:solidFill>
                      <a:schemeClr val="accent2"/>
                    </a:solidFill>
                  </a:rPr>
                  <a:t> </a:t>
                </a:r>
                <a:endParaRPr kumimoji="1" lang="ja-JP" altLang="en-US" sz="1400" dirty="0">
                  <a:solidFill>
                    <a:schemeClr val="accent2"/>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447563" y="2134972"/>
                <a:ext cx="1374835" cy="759182"/>
              </a:xfrm>
              <a:prstGeom prst="rect">
                <a:avLst/>
              </a:prstGeom>
              <a:blipFill>
                <a:blip r:embed="rId7"/>
                <a:stretch>
                  <a:fillRect b="-7200"/>
                </a:stretch>
              </a:blipFill>
            </p:spPr>
            <p:txBody>
              <a:bodyPr/>
              <a:lstStyle/>
              <a:p>
                <a:r>
                  <a:rPr lang="ja-JP" altLang="en-US">
                    <a:noFill/>
                  </a:rPr>
                  <a:t> </a:t>
                </a:r>
              </a:p>
            </p:txBody>
          </p:sp>
        </mc:Fallback>
      </mc:AlternateContent>
      <p:cxnSp>
        <p:nvCxnSpPr>
          <p:cNvPr id="48" name="直線矢印コネクタ 47"/>
          <p:cNvCxnSpPr/>
          <p:nvPr/>
        </p:nvCxnSpPr>
        <p:spPr>
          <a:xfrm>
            <a:off x="9386980" y="2534227"/>
            <a:ext cx="0" cy="484496"/>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49" name="テキスト ボックス 48"/>
          <p:cNvSpPr txBox="1"/>
          <p:nvPr/>
        </p:nvSpPr>
        <p:spPr>
          <a:xfrm>
            <a:off x="8561737" y="2020654"/>
            <a:ext cx="1601935" cy="523220"/>
          </a:xfrm>
          <a:prstGeom prst="rect">
            <a:avLst/>
          </a:prstGeom>
          <a:noFill/>
        </p:spPr>
        <p:txBody>
          <a:bodyPr wrap="square" rtlCol="0">
            <a:spAutoFit/>
          </a:bodyPr>
          <a:lstStyle/>
          <a:p>
            <a:pPr algn="ctr"/>
            <a:r>
              <a:rPr kumimoji="1" lang="en-US" altLang="ja-JP" sz="1400" dirty="0" smtClean="0">
                <a:solidFill>
                  <a:srgbClr val="00B050"/>
                </a:solidFill>
              </a:rPr>
              <a:t>The stochastic transition </a:t>
            </a:r>
            <a:endParaRPr kumimoji="1" lang="ja-JP" altLang="en-US" sz="1400" dirty="0">
              <a:solidFill>
                <a:srgbClr val="00B050"/>
              </a:solidFill>
            </a:endParaRPr>
          </a:p>
        </p:txBody>
      </p:sp>
      <p:sp>
        <p:nvSpPr>
          <p:cNvPr id="50" name="下矢印 49"/>
          <p:cNvSpPr/>
          <p:nvPr/>
        </p:nvSpPr>
        <p:spPr>
          <a:xfrm rot="10800000">
            <a:off x="10445097" y="2509613"/>
            <a:ext cx="209550" cy="48719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正方形/長方形 25"/>
              <p:cNvSpPr/>
              <p:nvPr/>
            </p:nvSpPr>
            <p:spPr>
              <a:xfrm>
                <a:off x="9999753" y="2171514"/>
                <a:ext cx="1315617" cy="307777"/>
              </a:xfrm>
              <a:prstGeom prst="rect">
                <a:avLst/>
              </a:prstGeom>
            </p:spPr>
            <p:txBody>
              <a:bodyPr wrap="none">
                <a:spAutoFit/>
              </a:bodyPr>
              <a:lstStyle/>
              <a:p>
                <a:r>
                  <a:rPr lang="en-US" altLang="ja-JP" sz="1400" dirty="0" smtClean="0">
                    <a:solidFill>
                      <a:srgbClr val="FF0000"/>
                    </a:solidFill>
                  </a:rPr>
                  <a:t>The reward </a:t>
                </a:r>
                <a14:m>
                  <m:oMath xmlns:m="http://schemas.openxmlformats.org/officeDocument/2006/math">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𝑟</m:t>
                        </m:r>
                      </m:e>
                      <m:sub>
                        <m:r>
                          <a:rPr lang="en-US" altLang="ja-JP" sz="1400" i="1">
                            <a:solidFill>
                              <a:srgbClr val="FF0000"/>
                            </a:solidFill>
                            <a:latin typeface="Cambria Math" panose="02040503050406030204" pitchFamily="18" charset="0"/>
                          </a:rPr>
                          <m:t>𝑡</m:t>
                        </m:r>
                      </m:sub>
                    </m:sSub>
                  </m:oMath>
                </a14:m>
                <a:endParaRPr lang="ja-JP" altLang="en-US" sz="1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9999753" y="2171514"/>
                <a:ext cx="1315617" cy="307777"/>
              </a:xfrm>
              <a:prstGeom prst="rect">
                <a:avLst/>
              </a:prstGeom>
              <a:blipFill>
                <a:blip r:embed="rId8"/>
                <a:stretch>
                  <a:fillRect l="-1389"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正方形/長方形 27"/>
              <p:cNvSpPr/>
              <p:nvPr/>
            </p:nvSpPr>
            <p:spPr>
              <a:xfrm>
                <a:off x="10854478" y="2402827"/>
                <a:ext cx="6789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𝑥</m:t>
                          </m:r>
                        </m:e>
                        <m:sub>
                          <m:r>
                            <a:rPr lang="en-US" altLang="ja-JP" i="1" dirty="0">
                              <a:latin typeface="Cambria Math" panose="02040503050406030204" pitchFamily="18" charset="0"/>
                            </a:rPr>
                            <m:t>𝑡</m:t>
                          </m:r>
                          <m:r>
                            <a:rPr lang="en-US" altLang="ja-JP" i="1" dirty="0">
                              <a:latin typeface="Cambria Math" panose="02040503050406030204" pitchFamily="18" charset="0"/>
                            </a:rPr>
                            <m:t>+1</m:t>
                          </m:r>
                        </m:sub>
                        <m:sup>
                          <m:r>
                            <a:rPr lang="en-US" altLang="ja-JP" i="1" dirty="0">
                              <a:latin typeface="Cambria Math" panose="02040503050406030204" pitchFamily="18" charset="0"/>
                            </a:rPr>
                            <m:t>′</m:t>
                          </m:r>
                        </m:sup>
                      </m:sSubSup>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10854478" y="2402827"/>
                <a:ext cx="678968" cy="369332"/>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0314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 name="正方形/長方形 63"/>
          <p:cNvSpPr/>
          <p:nvPr/>
        </p:nvSpPr>
        <p:spPr>
          <a:xfrm>
            <a:off x="838199" y="2156460"/>
            <a:ext cx="4389121" cy="1203960"/>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8199" y="0"/>
            <a:ext cx="10515600" cy="1325563"/>
          </a:xfrm>
        </p:spPr>
        <p:txBody>
          <a:bodyPr>
            <a:normAutofit/>
          </a:bodyPr>
          <a:lstStyle/>
          <a:p>
            <a:r>
              <a:rPr lang="en-US" altLang="ja-JP" sz="4000" dirty="0" smtClean="0"/>
              <a:t>Modeling of RL</a:t>
            </a:r>
            <a:endParaRPr lang="en-US" altLang="ja-JP"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5"/>
                <a:ext cx="5799468" cy="4616364"/>
              </a:xfrm>
            </p:spPr>
            <p:txBody>
              <a:bodyPr>
                <a:normAutofit/>
              </a:bodyPr>
              <a:lstStyle/>
              <a:p>
                <a:pPr marL="0" indent="0">
                  <a:buNone/>
                </a:pPr>
                <a:r>
                  <a:rPr lang="en-US" altLang="ja-JP" sz="1800" dirty="0" smtClean="0"/>
                  <a:t>A finite MDP is modeled by a tuple </a:t>
                </a:r>
                <a14:m>
                  <m:oMath xmlns:m="http://schemas.openxmlformats.org/officeDocument/2006/math">
                    <m:r>
                      <a:rPr lang="en-US" altLang="ja-JP" sz="1800" i="1" dirty="0" smtClean="0">
                        <a:latin typeface="Cambria Math" panose="02040503050406030204" pitchFamily="18" charset="0"/>
                      </a:rPr>
                      <m:t>&lt;</m:t>
                    </m:r>
                    <m:r>
                      <a:rPr lang="en-US" altLang="ja-JP" sz="1800" i="1" dirty="0" smtClean="0">
                        <a:latin typeface="Cambria Math" panose="02040503050406030204" pitchFamily="18" charset="0"/>
                      </a:rPr>
                      <m:t>𝑋</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𝑈</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𝑃</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𝑅</m:t>
                    </m:r>
                    <m:r>
                      <a:rPr lang="en-US" altLang="ja-JP" sz="1800" i="1" dirty="0" smtClean="0">
                        <a:latin typeface="Cambria Math" panose="02040503050406030204" pitchFamily="18" charset="0"/>
                      </a:rPr>
                      <m:t>&gt;</m:t>
                    </m:r>
                  </m:oMath>
                </a14:m>
                <a:endParaRPr lang="en-US" altLang="ja-JP" sz="1800" dirty="0"/>
              </a:p>
              <a:p>
                <a:pPr marL="0" indent="0">
                  <a:buNone/>
                </a:pPr>
                <a14:m>
                  <m:oMath xmlns:m="http://schemas.openxmlformats.org/officeDocument/2006/math">
                    <m:r>
                      <a:rPr lang="en-US" altLang="ja-JP" sz="1200" i="1">
                        <a:latin typeface="Cambria Math" panose="02040503050406030204" pitchFamily="18" charset="0"/>
                        <a:ea typeface="Cambria Math" panose="02040503050406030204" pitchFamily="18" charset="0"/>
                      </a:rPr>
                      <m:t>𝑋</m:t>
                    </m:r>
                    <m:r>
                      <a:rPr lang="en-US" altLang="ja-JP" sz="1200" b="0" i="1" smtClean="0">
                        <a:latin typeface="Cambria Math" panose="02040503050406030204" pitchFamily="18" charset="0"/>
                        <a:ea typeface="Cambria Math" panose="02040503050406030204" pitchFamily="18" charset="0"/>
                      </a:rPr>
                      <m:t>:</m:t>
                    </m:r>
                  </m:oMath>
                </a14:m>
                <a:r>
                  <a:rPr kumimoji="1" lang="en-US" altLang="ja-JP" sz="1200" dirty="0" smtClean="0"/>
                  <a:t>the finite set of environment states</a:t>
                </a:r>
                <a:endParaRPr lang="en-US" altLang="ja-JP" sz="1200" dirty="0"/>
              </a:p>
              <a:p>
                <a:pPr marL="0" indent="0">
                  <a:buNone/>
                </a:pPr>
                <a14:m>
                  <m:oMath xmlns:m="http://schemas.openxmlformats.org/officeDocument/2006/math">
                    <m:r>
                      <a:rPr lang="en-US" altLang="ja-JP" sz="1200" b="0" i="1" smtClean="0">
                        <a:latin typeface="Cambria Math" panose="02040503050406030204" pitchFamily="18" charset="0"/>
                        <a:ea typeface="Cambria Math" panose="02040503050406030204" pitchFamily="18" charset="0"/>
                      </a:rPr>
                      <m:t>𝐴</m:t>
                    </m:r>
                    <m:r>
                      <a:rPr lang="en-US" altLang="ja-JP" sz="1200" b="0" i="1" smtClean="0">
                        <a:latin typeface="Cambria Math" panose="02040503050406030204" pitchFamily="18" charset="0"/>
                        <a:ea typeface="Cambria Math" panose="02040503050406030204" pitchFamily="18" charset="0"/>
                      </a:rPr>
                      <m:t>:</m:t>
                    </m:r>
                  </m:oMath>
                </a14:m>
                <a:r>
                  <a:rPr lang="en-US" altLang="ja-JP" sz="1200" dirty="0"/>
                  <a:t>the </a:t>
                </a:r>
                <a:r>
                  <a:rPr lang="en-US" altLang="ja-JP" sz="1200" dirty="0" smtClean="0"/>
                  <a:t>finite set </a:t>
                </a:r>
                <a:r>
                  <a:rPr lang="en-US" altLang="ja-JP" sz="1200" dirty="0"/>
                  <a:t>of </a:t>
                </a:r>
                <a:r>
                  <a:rPr lang="en-US" altLang="ja-JP" sz="1200" dirty="0" smtClean="0"/>
                  <a:t>agent actions</a:t>
                </a:r>
              </a:p>
              <a:p>
                <a:pPr marL="0" indent="0">
                  <a:buNone/>
                </a:pPr>
                <a14:m>
                  <m:oMath xmlns:m="http://schemas.openxmlformats.org/officeDocument/2006/math">
                    <m:r>
                      <a:rPr lang="en-US" altLang="ja-JP" sz="1200" b="0" i="1" smtClean="0">
                        <a:latin typeface="Cambria Math" panose="02040503050406030204" pitchFamily="18" charset="0"/>
                        <a:ea typeface="Cambria Math" panose="02040503050406030204" pitchFamily="18" charset="0"/>
                      </a:rPr>
                      <m:t>𝑃</m:t>
                    </m:r>
                    <m:r>
                      <a:rPr lang="en-US" altLang="ja-JP" sz="1200" b="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𝑋</m:t>
                    </m:r>
                    <m:r>
                      <a:rPr lang="en-US" altLang="ja-JP" sz="1200" i="1">
                        <a:latin typeface="Cambria Math" panose="02040503050406030204" pitchFamily="18" charset="0"/>
                        <a:ea typeface="Cambria Math" panose="02040503050406030204" pitchFamily="18" charset="0"/>
                      </a:rPr>
                      <m:t>×</m:t>
                    </m:r>
                    <m:r>
                      <a:rPr lang="en-US" altLang="ja-JP" sz="1200" b="0" i="1" smtClean="0">
                        <a:latin typeface="Cambria Math" panose="02040503050406030204" pitchFamily="18" charset="0"/>
                        <a:ea typeface="Cambria Math" panose="02040503050406030204" pitchFamily="18" charset="0"/>
                      </a:rPr>
                      <m:t>𝐴</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𝑋</m:t>
                    </m:r>
                    <m:r>
                      <a:rPr lang="ja-JP" altLang="en-US" sz="1200" i="1">
                        <a:latin typeface="Cambria Math" panose="02040503050406030204" pitchFamily="18" charset="0"/>
                        <a:ea typeface="Cambria Math" panose="02040503050406030204" pitchFamily="18" charset="0"/>
                      </a:rPr>
                      <m:t>→</m:t>
                    </m:r>
                    <m:d>
                      <m:dPr>
                        <m:begChr m:val="["/>
                        <m:endChr m:val="]"/>
                        <m:ctrlPr>
                          <a:rPr lang="en-US" altLang="ja-JP" sz="1200" b="0" i="1" smtClean="0">
                            <a:latin typeface="Cambria Math" panose="02040503050406030204" pitchFamily="18" charset="0"/>
                            <a:ea typeface="Cambria Math" panose="02040503050406030204" pitchFamily="18" charset="0"/>
                          </a:rPr>
                        </m:ctrlPr>
                      </m:dPr>
                      <m:e>
                        <m:r>
                          <a:rPr lang="en-US" altLang="ja-JP" sz="1200" b="0" i="1" smtClean="0">
                            <a:latin typeface="Cambria Math" panose="02040503050406030204" pitchFamily="18" charset="0"/>
                            <a:ea typeface="Cambria Math" panose="02040503050406030204" pitchFamily="18" charset="0"/>
                          </a:rPr>
                          <m:t>0,1</m:t>
                        </m:r>
                      </m:e>
                    </m:d>
                  </m:oMath>
                </a14:m>
                <a:r>
                  <a:rPr lang="en-US" altLang="ja-JP" sz="1200" b="0" dirty="0" smtClean="0">
                    <a:ea typeface="Cambria Math" panose="02040503050406030204" pitchFamily="18" charset="0"/>
                  </a:rPr>
                  <a:t>   the transition probability function</a:t>
                </a:r>
              </a:p>
              <a:p>
                <a:pPr marL="0" indent="0">
                  <a:buNone/>
                </a:pPr>
                <a14:m>
                  <m:oMath xmlns:m="http://schemas.openxmlformats.org/officeDocument/2006/math">
                    <m:r>
                      <a:rPr lang="en-US" altLang="ja-JP" sz="1200" b="0" i="1" smtClean="0">
                        <a:latin typeface="Cambria Math" panose="02040503050406030204" pitchFamily="18" charset="0"/>
                        <a:ea typeface="Cambria Math" panose="02040503050406030204" pitchFamily="18" charset="0"/>
                      </a:rPr>
                      <m:t>𝑅</m:t>
                    </m:r>
                    <m:r>
                      <a:rPr lang="en-US" altLang="ja-JP" sz="1200" b="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𝑋</m:t>
                    </m:r>
                    <m:r>
                      <a:rPr lang="en-US" altLang="ja-JP" sz="1200" i="1">
                        <a:latin typeface="Cambria Math" panose="02040503050406030204" pitchFamily="18" charset="0"/>
                        <a:ea typeface="Cambria Math" panose="02040503050406030204" pitchFamily="18" charset="0"/>
                      </a:rPr>
                      <m:t>×</m:t>
                    </m:r>
                    <m:r>
                      <a:rPr lang="en-US" altLang="ja-JP" sz="1200" b="0" i="1" smtClean="0">
                        <a:latin typeface="Cambria Math" panose="02040503050406030204" pitchFamily="18" charset="0"/>
                        <a:ea typeface="Cambria Math" panose="02040503050406030204" pitchFamily="18" charset="0"/>
                      </a:rPr>
                      <m:t>𝐴</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𝑋</m:t>
                    </m:r>
                    <m:r>
                      <a:rPr lang="ja-JP" altLang="en-US" sz="120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ℝ</m:t>
                    </m:r>
                  </m:oMath>
                </a14:m>
                <a:r>
                  <a:rPr lang="en-US" altLang="ja-JP" sz="1200" b="0" dirty="0" smtClean="0">
                    <a:ea typeface="Cambria Math" panose="02040503050406030204" pitchFamily="18" charset="0"/>
                  </a:rPr>
                  <a:t>        the reward function</a:t>
                </a:r>
              </a:p>
              <a:p>
                <a:pPr marL="0" indent="0">
                  <a:buNone/>
                </a:pPr>
                <a:endParaRPr lang="en-US" altLang="ja-JP" sz="1200" b="0" dirty="0" smtClean="0">
                  <a:ea typeface="Cambria Math" panose="02040503050406030204" pitchFamily="18" charset="0"/>
                </a:endParaRPr>
              </a:p>
              <a:p>
                <a:pPr marL="0" indent="0">
                  <a:buNone/>
                </a:pPr>
                <a14:m>
                  <m:oMath xmlns:m="http://schemas.openxmlformats.org/officeDocument/2006/math">
                    <m:r>
                      <a:rPr lang="ja-JP" altLang="en-US" sz="1800" i="1" dirty="0" smtClean="0">
                        <a:solidFill>
                          <a:schemeClr val="tx1"/>
                        </a:solidFill>
                        <a:latin typeface="Cambria Math" panose="02040503050406030204" pitchFamily="18" charset="0"/>
                      </a:rPr>
                      <m:t>𝜋</m:t>
                    </m:r>
                    <m:r>
                      <a:rPr lang="en-US" altLang="ja-JP" sz="1800" b="0" i="1" dirty="0" smtClean="0">
                        <a:solidFill>
                          <a:schemeClr val="tx1"/>
                        </a:solidFill>
                        <a:latin typeface="Cambria Math" panose="02040503050406030204" pitchFamily="18" charset="0"/>
                      </a:rPr>
                      <m:t>:</m:t>
                    </m:r>
                    <m:r>
                      <a:rPr lang="en-US" altLang="ja-JP" sz="1800" i="1" smtClean="0">
                        <a:latin typeface="Cambria Math" panose="02040503050406030204" pitchFamily="18" charset="0"/>
                        <a:ea typeface="Cambria Math" panose="02040503050406030204" pitchFamily="18" charset="0"/>
                      </a:rPr>
                      <m:t>𝑋</m:t>
                    </m:r>
                    <m:r>
                      <a:rPr lang="en-US" altLang="ja-JP" sz="180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𝐴</m:t>
                    </m:r>
                    <m:r>
                      <a:rPr lang="ja-JP" altLang="en-US" sz="1800" i="1" smtClean="0">
                        <a:latin typeface="Cambria Math" panose="02040503050406030204" pitchFamily="18" charset="0"/>
                        <a:ea typeface="Cambria Math" panose="02040503050406030204" pitchFamily="18" charset="0"/>
                      </a:rPr>
                      <m:t>→</m:t>
                    </m:r>
                  </m:oMath>
                </a14:m>
                <a:r>
                  <a:rPr lang="en-US" altLang="ja-JP" sz="1800" dirty="0" smtClean="0">
                    <a:solidFill>
                      <a:schemeClr val="tx1"/>
                    </a:solidFill>
                  </a:rPr>
                  <a:t>[0,1]</a:t>
                </a:r>
              </a:p>
              <a:p>
                <a:pPr marL="0" indent="0">
                  <a:buNone/>
                </a:pPr>
                <a14:m>
                  <m:oMath xmlns:m="http://schemas.openxmlformats.org/officeDocument/2006/math">
                    <m:r>
                      <a:rPr lang="ja-JP" altLang="en-US" sz="1800" i="1" dirty="0">
                        <a:solidFill>
                          <a:srgbClr val="ED7D31"/>
                        </a:solidFill>
                        <a:latin typeface="Cambria Math" panose="02040503050406030204" pitchFamily="18" charset="0"/>
                      </a:rPr>
                      <m:t>𝜋</m:t>
                    </m:r>
                    <m:r>
                      <a:rPr lang="en-US" altLang="ja-JP" sz="1800" i="1" dirty="0">
                        <a:solidFill>
                          <a:srgbClr val="ED7D31"/>
                        </a:solidFill>
                        <a:latin typeface="Cambria Math" panose="02040503050406030204" pitchFamily="18" charset="0"/>
                      </a:rPr>
                      <m:t>(</m:t>
                    </m:r>
                    <m:r>
                      <a:rPr lang="en-US" altLang="ja-JP" sz="1800" i="1" dirty="0">
                        <a:solidFill>
                          <a:srgbClr val="ED7D31"/>
                        </a:solidFill>
                        <a:latin typeface="Cambria Math" panose="02040503050406030204" pitchFamily="18" charset="0"/>
                      </a:rPr>
                      <m:t>𝑥</m:t>
                    </m:r>
                    <m:r>
                      <a:rPr lang="en-US" altLang="ja-JP" sz="1800" i="1" dirty="0">
                        <a:solidFill>
                          <a:srgbClr val="ED7D31"/>
                        </a:solidFill>
                        <a:latin typeface="Cambria Math" panose="02040503050406030204" pitchFamily="18" charset="0"/>
                      </a:rPr>
                      <m:t>,</m:t>
                    </m:r>
                    <m:r>
                      <a:rPr lang="en-US" altLang="ja-JP" sz="1800" i="1" dirty="0">
                        <a:solidFill>
                          <a:srgbClr val="ED7D31"/>
                        </a:solidFill>
                        <a:latin typeface="Cambria Math" panose="02040503050406030204" pitchFamily="18" charset="0"/>
                      </a:rPr>
                      <m:t>𝑎</m:t>
                    </m:r>
                    <m:r>
                      <a:rPr lang="en-US" altLang="ja-JP" sz="1800" i="1" dirty="0">
                        <a:solidFill>
                          <a:srgbClr val="ED7D31"/>
                        </a:solidFill>
                        <a:latin typeface="Cambria Math" panose="02040503050406030204" pitchFamily="18" charset="0"/>
                      </a:rPr>
                      <m:t>)</m:t>
                    </m:r>
                  </m:oMath>
                </a14:m>
                <a:r>
                  <a:rPr lang="en-US" altLang="ja-JP" sz="1800" dirty="0" smtClean="0">
                    <a:solidFill>
                      <a:schemeClr val="tx1"/>
                    </a:solidFill>
                  </a:rPr>
                  <a:t> is the function of selecting an action </a:t>
                </a:r>
                <a14:m>
                  <m:oMath xmlns:m="http://schemas.openxmlformats.org/officeDocument/2006/math">
                    <m:r>
                      <a:rPr lang="en-US" altLang="ja-JP" sz="1800" b="0" i="1" smtClean="0">
                        <a:latin typeface="Cambria Math" panose="02040503050406030204" pitchFamily="18" charset="0"/>
                      </a:rPr>
                      <m:t>𝑎</m:t>
                    </m:r>
                  </m:oMath>
                </a14:m>
                <a:r>
                  <a:rPr lang="en-US" altLang="ja-JP" sz="1800" dirty="0" smtClean="0">
                    <a:solidFill>
                      <a:schemeClr val="tx1"/>
                    </a:solidFill>
                  </a:rPr>
                  <a:t> at </a:t>
                </a:r>
                <a14:m>
                  <m:oMath xmlns:m="http://schemas.openxmlformats.org/officeDocument/2006/math">
                    <m:r>
                      <a:rPr lang="en-US" altLang="ja-JP" sz="1800" b="0" i="1" smtClean="0">
                        <a:latin typeface="Cambria Math" panose="02040503050406030204" pitchFamily="18" charset="0"/>
                      </a:rPr>
                      <m:t>𝑥</m:t>
                    </m:r>
                    <m:r>
                      <a:rPr lang="en-US" altLang="ja-JP" sz="1800" i="1">
                        <a:latin typeface="Cambria Math" panose="02040503050406030204" pitchFamily="18" charset="0"/>
                      </a:rPr>
                      <m:t> </m:t>
                    </m:r>
                  </m:oMath>
                </a14:m>
                <a:r>
                  <a:rPr lang="en-US" altLang="ja-JP" sz="1800" b="0" i="1" dirty="0" smtClean="0">
                    <a:solidFill>
                      <a:schemeClr val="tx1"/>
                    </a:solidFill>
                    <a:latin typeface="Cambria Math" panose="02040503050406030204" pitchFamily="18" charset="0"/>
                  </a:rPr>
                  <a:t>.</a:t>
                </a:r>
              </a:p>
              <a:p>
                <a:pPr marL="0" indent="0">
                  <a:buNone/>
                </a:pPr>
                <a14:m>
                  <m:oMath xmlns:m="http://schemas.openxmlformats.org/officeDocument/2006/math">
                    <m:r>
                      <a:rPr lang="en-US" altLang="ja-JP" sz="1800" i="1">
                        <a:latin typeface="Cambria Math" panose="02040503050406030204" pitchFamily="18" charset="0"/>
                        <a:ea typeface="Cambria Math" panose="02040503050406030204" pitchFamily="18" charset="0"/>
                      </a:rPr>
                      <m:t>𝑃</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𝐴</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𝑋</m:t>
                    </m:r>
                    <m:r>
                      <a:rPr lang="ja-JP" altLang="en-US"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0,1</m:t>
                        </m:r>
                      </m:e>
                    </m:d>
                  </m:oMath>
                </a14:m>
                <a:r>
                  <a:rPr lang="en-US" altLang="ja-JP" sz="1800" dirty="0" smtClean="0"/>
                  <a:t> </a:t>
                </a:r>
                <a:endParaRPr lang="en-US" altLang="ja-JP" sz="1800" dirty="0"/>
              </a:p>
              <a:p>
                <a:pPr marL="0" indent="0">
                  <a:buNone/>
                </a:pPr>
                <a14:m>
                  <m:oMath xmlns:m="http://schemas.openxmlformats.org/officeDocument/2006/math">
                    <m:r>
                      <a:rPr lang="en-US" altLang="ja-JP" sz="1800" i="1" dirty="0" smtClean="0">
                        <a:solidFill>
                          <a:srgbClr val="00B050"/>
                        </a:solidFill>
                        <a:latin typeface="Cambria Math" panose="02040503050406030204" pitchFamily="18" charset="0"/>
                      </a:rPr>
                      <m:t>𝑃</m:t>
                    </m:r>
                    <m:r>
                      <a:rPr lang="en-US" altLang="ja-JP" sz="1800" b="0" i="0" dirty="0" smtClean="0">
                        <a:solidFill>
                          <a:srgbClr val="00B050"/>
                        </a:solidFill>
                        <a:latin typeface="Cambria Math" panose="02040503050406030204" pitchFamily="18" charset="0"/>
                      </a:rPr>
                      <m:t>(</m:t>
                    </m:r>
                    <m:r>
                      <a:rPr lang="en-US" altLang="ja-JP" sz="1800" i="1" dirty="0">
                        <a:solidFill>
                          <a:srgbClr val="00B050"/>
                        </a:solidFill>
                        <a:latin typeface="Cambria Math" panose="02040503050406030204" pitchFamily="18" charset="0"/>
                      </a:rPr>
                      <m:t>𝑥</m:t>
                    </m:r>
                    <m:r>
                      <a:rPr lang="en-US" altLang="ja-JP" sz="1800" i="1" dirty="0">
                        <a:solidFill>
                          <a:srgbClr val="00B050"/>
                        </a:solidFill>
                        <a:latin typeface="Cambria Math" panose="02040503050406030204" pitchFamily="18" charset="0"/>
                      </a:rPr>
                      <m:t>,</m:t>
                    </m:r>
                    <m:r>
                      <a:rPr lang="en-US" altLang="ja-JP" sz="1800" i="1" dirty="0">
                        <a:solidFill>
                          <a:srgbClr val="00B050"/>
                        </a:solidFill>
                        <a:latin typeface="Cambria Math" panose="02040503050406030204" pitchFamily="18" charset="0"/>
                      </a:rPr>
                      <m:t>𝑎</m:t>
                    </m:r>
                    <m:r>
                      <a:rPr lang="en-US" altLang="ja-JP" sz="1800" b="0" i="0" dirty="0" smtClean="0">
                        <a:solidFill>
                          <a:srgbClr val="00B050"/>
                        </a:solidFill>
                        <a:latin typeface="Cambria Math" panose="02040503050406030204" pitchFamily="18" charset="0"/>
                      </a:rPr>
                      <m:t>,</m:t>
                    </m:r>
                    <m:sSup>
                      <m:sSupPr>
                        <m:ctrlPr>
                          <a:rPr lang="en-US" altLang="ja-JP" sz="1800" i="1" dirty="0">
                            <a:solidFill>
                              <a:srgbClr val="00B050"/>
                            </a:solidFill>
                            <a:latin typeface="Cambria Math" panose="02040503050406030204" pitchFamily="18" charset="0"/>
                          </a:rPr>
                        </m:ctrlPr>
                      </m:sSupPr>
                      <m:e>
                        <m:r>
                          <a:rPr lang="en-US" altLang="ja-JP" sz="1800" i="1" dirty="0">
                            <a:solidFill>
                              <a:srgbClr val="00B050"/>
                            </a:solidFill>
                            <a:latin typeface="Cambria Math" panose="02040503050406030204" pitchFamily="18" charset="0"/>
                          </a:rPr>
                          <m:t>𝑥</m:t>
                        </m:r>
                      </m:e>
                      <m:sup>
                        <m:r>
                          <a:rPr lang="en-US" altLang="ja-JP" sz="1800" i="1" dirty="0">
                            <a:solidFill>
                              <a:srgbClr val="00B050"/>
                            </a:solidFill>
                            <a:latin typeface="Cambria Math" panose="02040503050406030204" pitchFamily="18" charset="0"/>
                          </a:rPr>
                          <m:t>′</m:t>
                        </m:r>
                      </m:sup>
                    </m:sSup>
                    <m:r>
                      <a:rPr lang="en-US" altLang="ja-JP" sz="1800" b="0" i="0" dirty="0" smtClean="0">
                        <a:solidFill>
                          <a:srgbClr val="00B050"/>
                        </a:solidFill>
                        <a:latin typeface="Cambria Math" panose="02040503050406030204" pitchFamily="18" charset="0"/>
                      </a:rPr>
                      <m:t>)=</m:t>
                    </m:r>
                    <m:r>
                      <a:rPr lang="en-US" altLang="ja-JP" sz="1800" i="1" dirty="0">
                        <a:solidFill>
                          <a:srgbClr val="00B050"/>
                        </a:solidFill>
                        <a:latin typeface="Cambria Math" panose="02040503050406030204" pitchFamily="18" charset="0"/>
                      </a:rPr>
                      <m:t>𝑃</m:t>
                    </m:r>
                    <m:r>
                      <a:rPr lang="en-US" altLang="ja-JP" sz="1800" i="1" dirty="0">
                        <a:solidFill>
                          <a:srgbClr val="00B050"/>
                        </a:solidFill>
                        <a:latin typeface="Cambria Math" panose="02040503050406030204" pitchFamily="18" charset="0"/>
                      </a:rPr>
                      <m:t>(</m:t>
                    </m:r>
                    <m:sSup>
                      <m:sSupPr>
                        <m:ctrlPr>
                          <a:rPr lang="en-US" altLang="ja-JP" sz="1800" i="1" dirty="0">
                            <a:solidFill>
                              <a:srgbClr val="00B050"/>
                            </a:solidFill>
                            <a:latin typeface="Cambria Math" panose="02040503050406030204" pitchFamily="18" charset="0"/>
                          </a:rPr>
                        </m:ctrlPr>
                      </m:sSupPr>
                      <m:e>
                        <m:r>
                          <a:rPr lang="en-US" altLang="ja-JP" sz="1800" i="1" dirty="0">
                            <a:solidFill>
                              <a:srgbClr val="00B050"/>
                            </a:solidFill>
                            <a:latin typeface="Cambria Math" panose="02040503050406030204" pitchFamily="18" charset="0"/>
                          </a:rPr>
                          <m:t>𝑥</m:t>
                        </m:r>
                      </m:e>
                      <m:sup>
                        <m:r>
                          <a:rPr lang="en-US" altLang="ja-JP" sz="1800" i="1" dirty="0">
                            <a:solidFill>
                              <a:srgbClr val="00B050"/>
                            </a:solidFill>
                            <a:latin typeface="Cambria Math" panose="02040503050406030204" pitchFamily="18" charset="0"/>
                          </a:rPr>
                          <m:t>′</m:t>
                        </m:r>
                      </m:sup>
                    </m:sSup>
                    <m:r>
                      <a:rPr lang="en-US" altLang="ja-JP" sz="1800" i="1" dirty="0">
                        <a:solidFill>
                          <a:srgbClr val="00B050"/>
                        </a:solidFill>
                        <a:latin typeface="Cambria Math" panose="02040503050406030204" pitchFamily="18" charset="0"/>
                      </a:rPr>
                      <m:t>|</m:t>
                    </m:r>
                    <m:r>
                      <a:rPr lang="en-US" altLang="ja-JP" sz="1800" i="1" dirty="0">
                        <a:solidFill>
                          <a:srgbClr val="00B050"/>
                        </a:solidFill>
                        <a:latin typeface="Cambria Math" panose="02040503050406030204" pitchFamily="18" charset="0"/>
                      </a:rPr>
                      <m:t>𝑥</m:t>
                    </m:r>
                    <m:r>
                      <a:rPr lang="en-US" altLang="ja-JP" sz="1800" i="1" dirty="0">
                        <a:solidFill>
                          <a:srgbClr val="00B050"/>
                        </a:solidFill>
                        <a:latin typeface="Cambria Math" panose="02040503050406030204" pitchFamily="18" charset="0"/>
                      </a:rPr>
                      <m:t>,</m:t>
                    </m:r>
                    <m:r>
                      <a:rPr lang="en-US" altLang="ja-JP" sz="1800" i="1" dirty="0">
                        <a:solidFill>
                          <a:srgbClr val="00B050"/>
                        </a:solidFill>
                        <a:latin typeface="Cambria Math" panose="02040503050406030204" pitchFamily="18" charset="0"/>
                      </a:rPr>
                      <m:t>𝑎</m:t>
                    </m:r>
                    <m:r>
                      <a:rPr lang="en-US" altLang="ja-JP" sz="1800" i="1" dirty="0">
                        <a:solidFill>
                          <a:srgbClr val="00B050"/>
                        </a:solidFill>
                        <a:latin typeface="Cambria Math" panose="02040503050406030204" pitchFamily="18" charset="0"/>
                      </a:rPr>
                      <m:t>)</m:t>
                    </m:r>
                  </m:oMath>
                </a14:m>
                <a:r>
                  <a:rPr lang="en-US" altLang="ja-JP" sz="1800" dirty="0" smtClean="0">
                    <a:solidFill>
                      <a:srgbClr val="00B050"/>
                    </a:solidFill>
                  </a:rPr>
                  <a:t> </a:t>
                </a:r>
                <a:r>
                  <a:rPr lang="en-US" altLang="ja-JP" sz="1800" dirty="0" smtClean="0"/>
                  <a:t>is the transition probability function from </a:t>
                </a:r>
                <a14:m>
                  <m:oMath xmlns:m="http://schemas.openxmlformats.org/officeDocument/2006/math">
                    <m:r>
                      <a:rPr lang="en-US" altLang="ja-JP" sz="1800" i="1">
                        <a:latin typeface="Cambria Math" panose="02040503050406030204" pitchFamily="18" charset="0"/>
                      </a:rPr>
                      <m:t>𝑥</m:t>
                    </m:r>
                  </m:oMath>
                </a14:m>
                <a:r>
                  <a:rPr lang="en-US" altLang="ja-JP" sz="1800" dirty="0" smtClean="0"/>
                  <a:t> to </a:t>
                </a:r>
                <a14:m>
                  <m:oMath xmlns:m="http://schemas.openxmlformats.org/officeDocument/2006/math">
                    <m:sSup>
                      <m:sSupPr>
                        <m:ctrlPr>
                          <a:rPr lang="en-US" altLang="ja-JP" sz="1800" i="1" smtClean="0">
                            <a:latin typeface="Cambria Math" panose="02040503050406030204" pitchFamily="18" charset="0"/>
                          </a:rPr>
                        </m:ctrlPr>
                      </m:sSupPr>
                      <m:e>
                        <m:r>
                          <a:rPr lang="en-US" altLang="ja-JP" sz="1800" b="0" i="1" smtClean="0">
                            <a:latin typeface="Cambria Math" panose="02040503050406030204" pitchFamily="18" charset="0"/>
                          </a:rPr>
                          <m:t>𝑥</m:t>
                        </m:r>
                      </m:e>
                      <m:sup>
                        <m:r>
                          <a:rPr lang="en-US" altLang="ja-JP" sz="1800" b="0" i="1" smtClean="0">
                            <a:latin typeface="Cambria Math" panose="02040503050406030204" pitchFamily="18" charset="0"/>
                          </a:rPr>
                          <m:t>′</m:t>
                        </m:r>
                      </m:sup>
                    </m:sSup>
                  </m:oMath>
                </a14:m>
                <a:r>
                  <a:rPr lang="en-US" altLang="ja-JP" sz="1800" dirty="0" smtClean="0"/>
                  <a:t> by </a:t>
                </a:r>
                <a14:m>
                  <m:oMath xmlns:m="http://schemas.openxmlformats.org/officeDocument/2006/math">
                    <m:r>
                      <a:rPr lang="en-US" altLang="ja-JP" sz="1800" b="0" i="1" smtClean="0">
                        <a:latin typeface="Cambria Math" panose="02040503050406030204" pitchFamily="18" charset="0"/>
                      </a:rPr>
                      <m:t>𝑎</m:t>
                    </m:r>
                    <m:r>
                      <a:rPr lang="en-US" altLang="ja-JP" sz="1800" b="0" i="1" smtClean="0">
                        <a:latin typeface="Cambria Math" panose="02040503050406030204" pitchFamily="18" charset="0"/>
                      </a:rPr>
                      <m:t>.</m:t>
                    </m:r>
                  </m:oMath>
                </a14:m>
                <a:endParaRPr lang="en-US" altLang="ja-JP" sz="1800" b="0" dirty="0" smtClean="0"/>
              </a:p>
              <a:p>
                <a:pPr marL="0" indent="0">
                  <a:buNone/>
                </a:pPr>
                <a14:m>
                  <m:oMath xmlns:m="http://schemas.openxmlformats.org/officeDocument/2006/math">
                    <m:r>
                      <a:rPr lang="en-US" altLang="ja-JP" sz="1800" i="1">
                        <a:latin typeface="Cambria Math" panose="02040503050406030204" pitchFamily="18" charset="0"/>
                        <a:ea typeface="Cambria Math" panose="02040503050406030204" pitchFamily="18" charset="0"/>
                      </a:rPr>
                      <m:t>𝑅</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𝐴</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𝑋</m:t>
                    </m:r>
                    <m:r>
                      <a:rPr lang="ja-JP" altLang="en-US"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ℝ</m:t>
                    </m:r>
                  </m:oMath>
                </a14:m>
                <a:r>
                  <a:rPr lang="en-US" altLang="ja-JP" sz="1800" dirty="0" smtClean="0"/>
                  <a:t> </a:t>
                </a:r>
              </a:p>
              <a:p>
                <a:pPr marL="0" indent="0">
                  <a:buNone/>
                </a:pPr>
                <a14:m>
                  <m:oMath xmlns:m="http://schemas.openxmlformats.org/officeDocument/2006/math">
                    <m:r>
                      <a:rPr lang="en-US" altLang="ja-JP" sz="1800" i="1" dirty="0">
                        <a:solidFill>
                          <a:srgbClr val="FF0000"/>
                        </a:solidFill>
                        <a:latin typeface="Cambria Math" panose="02040503050406030204" pitchFamily="18" charset="0"/>
                      </a:rPr>
                      <m:t>𝑅</m:t>
                    </m:r>
                    <m:r>
                      <a:rPr lang="en-US" altLang="ja-JP" sz="1800" i="1" dirty="0">
                        <a:solidFill>
                          <a:srgbClr val="FF0000"/>
                        </a:solidFill>
                        <a:latin typeface="Cambria Math" panose="02040503050406030204" pitchFamily="18" charset="0"/>
                      </a:rPr>
                      <m:t>(</m:t>
                    </m:r>
                    <m:r>
                      <a:rPr lang="en-US" altLang="ja-JP" sz="1800" i="1" dirty="0">
                        <a:solidFill>
                          <a:srgbClr val="FF0000"/>
                        </a:solidFill>
                        <a:latin typeface="Cambria Math" panose="02040503050406030204" pitchFamily="18" charset="0"/>
                      </a:rPr>
                      <m:t>𝑥</m:t>
                    </m:r>
                    <m:r>
                      <a:rPr lang="en-US" altLang="ja-JP" sz="1800" i="1" dirty="0">
                        <a:solidFill>
                          <a:srgbClr val="FF0000"/>
                        </a:solidFill>
                        <a:latin typeface="Cambria Math" panose="02040503050406030204" pitchFamily="18" charset="0"/>
                      </a:rPr>
                      <m:t>,</m:t>
                    </m:r>
                    <m:r>
                      <a:rPr lang="en-US" altLang="ja-JP" sz="1800" i="1" dirty="0">
                        <a:solidFill>
                          <a:srgbClr val="FF0000"/>
                        </a:solidFill>
                        <a:latin typeface="Cambria Math" panose="02040503050406030204" pitchFamily="18" charset="0"/>
                      </a:rPr>
                      <m:t>𝑎</m:t>
                    </m:r>
                    <m:r>
                      <a:rPr lang="en-US" altLang="ja-JP" sz="1800" i="1" dirty="0">
                        <a:solidFill>
                          <a:srgbClr val="FF0000"/>
                        </a:solidFill>
                        <a:latin typeface="Cambria Math" panose="02040503050406030204" pitchFamily="18" charset="0"/>
                      </a:rPr>
                      <m:t>,</m:t>
                    </m:r>
                    <m:sSup>
                      <m:sSupPr>
                        <m:ctrlPr>
                          <a:rPr lang="en-US" altLang="ja-JP" sz="1800" i="1" dirty="0">
                            <a:solidFill>
                              <a:srgbClr val="FF0000"/>
                            </a:solidFill>
                            <a:latin typeface="Cambria Math" panose="02040503050406030204" pitchFamily="18" charset="0"/>
                          </a:rPr>
                        </m:ctrlPr>
                      </m:sSupPr>
                      <m:e>
                        <m:r>
                          <a:rPr lang="en-US" altLang="ja-JP" sz="1800" i="1" dirty="0">
                            <a:solidFill>
                              <a:srgbClr val="FF0000"/>
                            </a:solidFill>
                            <a:latin typeface="Cambria Math" panose="02040503050406030204" pitchFamily="18" charset="0"/>
                          </a:rPr>
                          <m:t>𝑥</m:t>
                        </m:r>
                      </m:e>
                      <m:sup>
                        <m:r>
                          <a:rPr lang="en-US" altLang="ja-JP" sz="1800" i="1" dirty="0">
                            <a:solidFill>
                              <a:srgbClr val="FF0000"/>
                            </a:solidFill>
                            <a:latin typeface="Cambria Math" panose="02040503050406030204" pitchFamily="18" charset="0"/>
                          </a:rPr>
                          <m:t>′</m:t>
                        </m:r>
                      </m:sup>
                    </m:sSup>
                    <m:r>
                      <a:rPr lang="en-US" altLang="ja-JP" sz="1800" i="1" dirty="0">
                        <a:solidFill>
                          <a:srgbClr val="FF0000"/>
                        </a:solidFill>
                        <a:latin typeface="Cambria Math" panose="02040503050406030204" pitchFamily="18" charset="0"/>
                      </a:rPr>
                      <m:t>)</m:t>
                    </m:r>
                  </m:oMath>
                </a14:m>
                <a:r>
                  <a:rPr lang="en-US" altLang="ja-JP" sz="1800" dirty="0" smtClean="0">
                    <a:solidFill>
                      <a:srgbClr val="FF0000"/>
                    </a:solidFill>
                  </a:rPr>
                  <a:t> </a:t>
                </a:r>
                <a:r>
                  <a:rPr lang="en-US" altLang="ja-JP" sz="1800" dirty="0" smtClean="0"/>
                  <a:t>is the expected reward function </a:t>
                </a:r>
                <a:r>
                  <a:rPr lang="en-US" altLang="ja-JP" sz="1800" dirty="0"/>
                  <a:t>from </a:t>
                </a:r>
                <a14:m>
                  <m:oMath xmlns:m="http://schemas.openxmlformats.org/officeDocument/2006/math">
                    <m:r>
                      <a:rPr lang="en-US" altLang="ja-JP" sz="1800" i="1">
                        <a:latin typeface="Cambria Math" panose="02040503050406030204" pitchFamily="18" charset="0"/>
                      </a:rPr>
                      <m:t>𝑥</m:t>
                    </m:r>
                  </m:oMath>
                </a14:m>
                <a:r>
                  <a:rPr lang="en-US" altLang="ja-JP" sz="1800" dirty="0"/>
                  <a:t> to </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𝑥</m:t>
                        </m:r>
                      </m:e>
                      <m:sup>
                        <m:r>
                          <a:rPr lang="en-US" altLang="ja-JP" sz="1800" i="1">
                            <a:latin typeface="Cambria Math" panose="02040503050406030204" pitchFamily="18" charset="0"/>
                          </a:rPr>
                          <m:t>′</m:t>
                        </m:r>
                      </m:sup>
                    </m:sSup>
                  </m:oMath>
                </a14:m>
                <a:r>
                  <a:rPr lang="en-US" altLang="ja-JP" sz="1800" dirty="0"/>
                  <a:t> by </a:t>
                </a:r>
                <a14:m>
                  <m:oMath xmlns:m="http://schemas.openxmlformats.org/officeDocument/2006/math">
                    <m:r>
                      <a:rPr lang="en-US" altLang="ja-JP" sz="1800" i="1">
                        <a:latin typeface="Cambria Math" panose="02040503050406030204" pitchFamily="18" charset="0"/>
                      </a:rPr>
                      <m:t>𝑎</m:t>
                    </m:r>
                    <m:r>
                      <a:rPr lang="en-US" altLang="ja-JP" sz="1800" i="1">
                        <a:latin typeface="Cambria Math" panose="02040503050406030204" pitchFamily="18" charset="0"/>
                      </a:rPr>
                      <m:t>.</m:t>
                    </m:r>
                  </m:oMath>
                </a14:m>
                <a:endParaRPr lang="en-US" altLang="ja-JP" sz="1800" dirty="0">
                  <a:solidFill>
                    <a:srgbClr val="FF0000"/>
                  </a:solidFill>
                </a:endParaRPr>
              </a:p>
              <a:p>
                <a:pPr marL="0" indent="0">
                  <a:buNone/>
                </a:pPr>
                <a:endParaRPr lang="en-US" altLang="ja-JP" sz="1800" dirty="0"/>
              </a:p>
              <a:p>
                <a:pPr marL="0" indent="0">
                  <a:buNone/>
                </a:pPr>
                <a:endParaRPr lang="en-US" altLang="ja-JP" sz="1800" dirty="0">
                  <a:solidFill>
                    <a:schemeClr val="tx1"/>
                  </a:solidFill>
                </a:endParaRPr>
              </a:p>
              <a:p>
                <a:pPr marL="0" indent="0">
                  <a:buNone/>
                </a:pPr>
                <a:endParaRPr kumimoji="1"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5799468" cy="4616364"/>
              </a:xfrm>
              <a:blipFill>
                <a:blip r:embed="rId3"/>
                <a:stretch>
                  <a:fillRect l="-840" t="-1187" b="-396"/>
                </a:stretch>
              </a:blipFill>
            </p:spPr>
            <p:txBody>
              <a:bodyPr/>
              <a:lstStyle/>
              <a:p>
                <a:r>
                  <a:rPr lang="ja-JP" altLang="en-US">
                    <a:noFill/>
                  </a:rPr>
                  <a:t> </a:t>
                </a:r>
              </a:p>
            </p:txBody>
          </p:sp>
        </mc:Fallback>
      </mc:AlternateContent>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p:cNvSpPr txBox="1"/>
              <p:nvPr/>
            </p:nvSpPr>
            <p:spPr>
              <a:xfrm>
                <a:off x="8226652" y="1768494"/>
                <a:ext cx="1805923" cy="800219"/>
              </a:xfrm>
              <a:prstGeom prst="rect">
                <a:avLst/>
              </a:prstGeom>
              <a:noFill/>
            </p:spPr>
            <p:txBody>
              <a:bodyPr wrap="square" rtlCol="0">
                <a:spAutoFit/>
              </a:bodyPr>
              <a:lstStyle/>
              <a:p>
                <a:pPr algn="ctr"/>
                <a:r>
                  <a:rPr lang="en-US" altLang="ja-JP" sz="1400" dirty="0" smtClean="0">
                    <a:solidFill>
                      <a:srgbClr val="00B050"/>
                    </a:solidFill>
                    <a:latin typeface="Cambria Math" panose="02040503050406030204" pitchFamily="18" charset="0"/>
                  </a:rPr>
                  <a:t>The transition probability</a:t>
                </a:r>
              </a:p>
              <a:p>
                <a:pPr algn="ctr"/>
                <a14:m>
                  <m:oMathPara xmlns:m="http://schemas.openxmlformats.org/officeDocument/2006/math">
                    <m:oMathParaPr>
                      <m:jc m:val="centerGroup"/>
                    </m:oMathParaPr>
                    <m:oMath xmlns:m="http://schemas.openxmlformats.org/officeDocument/2006/math">
                      <m:r>
                        <a:rPr lang="en-US" altLang="ja-JP" i="1" dirty="0" smtClean="0">
                          <a:solidFill>
                            <a:srgbClr val="00B050"/>
                          </a:solidFill>
                          <a:latin typeface="Cambria Math" panose="02040503050406030204" pitchFamily="18" charset="0"/>
                        </a:rPr>
                        <m:t>𝑃</m:t>
                      </m:r>
                      <m:r>
                        <a:rPr lang="en-US" altLang="ja-JP" i="1" dirty="0" smtClean="0">
                          <a:solidFill>
                            <a:srgbClr val="00B050"/>
                          </a:solidFill>
                          <a:latin typeface="Cambria Math" panose="02040503050406030204" pitchFamily="18" charset="0"/>
                        </a:rPr>
                        <m:t>(</m:t>
                      </m:r>
                      <m:sSup>
                        <m:sSupPr>
                          <m:ctrlPr>
                            <a:rPr lang="en-US" altLang="ja-JP" i="1" dirty="0" smtClean="0">
                              <a:solidFill>
                                <a:srgbClr val="00B050"/>
                              </a:solidFill>
                              <a:latin typeface="Cambria Math" panose="02040503050406030204" pitchFamily="18" charset="0"/>
                            </a:rPr>
                          </m:ctrlPr>
                        </m:sSupPr>
                        <m:e>
                          <m:r>
                            <a:rPr lang="en-US" altLang="ja-JP" b="0" i="1" dirty="0" smtClean="0">
                              <a:solidFill>
                                <a:srgbClr val="00B050"/>
                              </a:solidFill>
                              <a:latin typeface="Cambria Math" panose="02040503050406030204" pitchFamily="18" charset="0"/>
                            </a:rPr>
                            <m:t>𝑥</m:t>
                          </m:r>
                        </m:e>
                        <m:sup>
                          <m:r>
                            <a:rPr lang="en-US" altLang="ja-JP" b="0" i="1" dirty="0" smtClean="0">
                              <a:solidFill>
                                <a:srgbClr val="00B050"/>
                              </a:solidFill>
                              <a:latin typeface="Cambria Math" panose="02040503050406030204" pitchFamily="18" charset="0"/>
                            </a:rPr>
                            <m:t>′</m:t>
                          </m:r>
                        </m:sup>
                      </m:sSup>
                      <m:r>
                        <a:rPr lang="en-US" altLang="ja-JP" b="0" i="1" dirty="0" smtClean="0">
                          <a:solidFill>
                            <a:srgbClr val="00B050"/>
                          </a:solidFill>
                          <a:latin typeface="Cambria Math" panose="02040503050406030204" pitchFamily="18" charset="0"/>
                        </a:rPr>
                        <m:t>|</m:t>
                      </m:r>
                      <m:r>
                        <a:rPr lang="en-US" altLang="ja-JP" b="0" i="1" dirty="0" smtClean="0">
                          <a:solidFill>
                            <a:srgbClr val="00B050"/>
                          </a:solidFill>
                          <a:latin typeface="Cambria Math" panose="02040503050406030204" pitchFamily="18" charset="0"/>
                        </a:rPr>
                        <m:t>𝑥</m:t>
                      </m:r>
                      <m:r>
                        <a:rPr lang="en-US" altLang="ja-JP" b="0" i="1" dirty="0" smtClean="0">
                          <a:solidFill>
                            <a:srgbClr val="00B050"/>
                          </a:solidFill>
                          <a:latin typeface="Cambria Math" panose="02040503050406030204" pitchFamily="18" charset="0"/>
                        </a:rPr>
                        <m:t>,</m:t>
                      </m:r>
                      <m:r>
                        <a:rPr lang="en-US" altLang="ja-JP" b="0" i="1" dirty="0" smtClean="0">
                          <a:solidFill>
                            <a:srgbClr val="00B050"/>
                          </a:solidFill>
                          <a:latin typeface="Cambria Math" panose="02040503050406030204" pitchFamily="18" charset="0"/>
                        </a:rPr>
                        <m:t>𝑎</m:t>
                      </m:r>
                      <m:r>
                        <a:rPr lang="en-US" altLang="ja-JP" i="1" dirty="0" smtClean="0">
                          <a:solidFill>
                            <a:srgbClr val="00B050"/>
                          </a:solidFill>
                          <a:latin typeface="Cambria Math" panose="02040503050406030204" pitchFamily="18" charset="0"/>
                        </a:rPr>
                        <m:t>)</m:t>
                      </m:r>
                    </m:oMath>
                  </m:oMathPara>
                </a14:m>
                <a:endParaRPr kumimoji="1" lang="en-US" altLang="ja-JP" dirty="0" smtClean="0">
                  <a:solidFill>
                    <a:srgbClr val="00B050"/>
                  </a:solidFill>
                </a:endParaRPr>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8226652" y="1768494"/>
                <a:ext cx="1805923" cy="800219"/>
              </a:xfrm>
              <a:prstGeom prst="rect">
                <a:avLst/>
              </a:prstGeom>
              <a:blipFill>
                <a:blip r:embed="rId4"/>
                <a:stretch>
                  <a:fillRect t="-2290" b="-61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p:cNvSpPr txBox="1"/>
              <p:nvPr/>
            </p:nvSpPr>
            <p:spPr>
              <a:xfrm>
                <a:off x="9606497" y="1770840"/>
                <a:ext cx="1805923" cy="800219"/>
              </a:xfrm>
              <a:prstGeom prst="rect">
                <a:avLst/>
              </a:prstGeom>
              <a:noFill/>
            </p:spPr>
            <p:txBody>
              <a:bodyPr wrap="square" rtlCol="0">
                <a:spAutoFit/>
              </a:bodyPr>
              <a:lstStyle/>
              <a:p>
                <a:pPr algn="ctr"/>
                <a:r>
                  <a:rPr lang="en-US" altLang="ja-JP" sz="1400" dirty="0" smtClean="0">
                    <a:solidFill>
                      <a:srgbClr val="FF0000"/>
                    </a:solidFill>
                    <a:latin typeface="Cambria Math" panose="02040503050406030204" pitchFamily="18" charset="0"/>
                    <a:ea typeface="Cambria Math" panose="02040503050406030204" pitchFamily="18" charset="0"/>
                  </a:rPr>
                  <a:t>The e</a:t>
                </a:r>
                <a:r>
                  <a:rPr kumimoji="1" lang="en-US" altLang="ja-JP" sz="1400" dirty="0" smtClean="0">
                    <a:solidFill>
                      <a:srgbClr val="FF0000"/>
                    </a:solidFill>
                    <a:latin typeface="Cambria Math" panose="02040503050406030204" pitchFamily="18" charset="0"/>
                    <a:ea typeface="Cambria Math" panose="02040503050406030204" pitchFamily="18" charset="0"/>
                  </a:rPr>
                  <a:t>xpected</a:t>
                </a:r>
              </a:p>
              <a:p>
                <a:pPr algn="ctr"/>
                <a:r>
                  <a:rPr lang="en-US" altLang="ja-JP" sz="1400" dirty="0" smtClean="0">
                    <a:solidFill>
                      <a:srgbClr val="FF0000"/>
                    </a:solidFill>
                    <a:latin typeface="Cambria Math" panose="02040503050406030204" pitchFamily="18" charset="0"/>
                    <a:ea typeface="Cambria Math" panose="02040503050406030204" pitchFamily="18" charset="0"/>
                  </a:rPr>
                  <a:t>reward</a:t>
                </a:r>
                <a:endParaRPr kumimoji="1" lang="en-US" altLang="ja-JP" sz="1400" dirty="0" smtClean="0">
                  <a:solidFill>
                    <a:srgbClr val="FF0000"/>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ja-JP" b="0" i="1" dirty="0" smtClean="0">
                          <a:solidFill>
                            <a:srgbClr val="FF0000"/>
                          </a:solidFill>
                          <a:latin typeface="Cambria Math" panose="02040503050406030204" pitchFamily="18" charset="0"/>
                        </a:rPr>
                        <m:t>𝑅</m:t>
                      </m:r>
                      <m:r>
                        <a:rPr lang="en-US" altLang="ja-JP" i="1" dirty="0" smtClean="0">
                          <a:solidFill>
                            <a:srgbClr val="FF0000"/>
                          </a:solidFill>
                          <a:latin typeface="Cambria Math" panose="02040503050406030204" pitchFamily="18" charset="0"/>
                        </a:rPr>
                        <m:t>(</m:t>
                      </m:r>
                      <m:r>
                        <a:rPr lang="en-US" altLang="ja-JP" b="0" i="1" dirty="0" smtClean="0">
                          <a:solidFill>
                            <a:srgbClr val="FF0000"/>
                          </a:solidFill>
                          <a:latin typeface="Cambria Math" panose="02040503050406030204" pitchFamily="18" charset="0"/>
                        </a:rPr>
                        <m:t>𝑥</m:t>
                      </m:r>
                      <m:r>
                        <a:rPr lang="en-US" altLang="ja-JP" b="0" i="1" dirty="0" smtClean="0">
                          <a:solidFill>
                            <a:srgbClr val="FF0000"/>
                          </a:solidFill>
                          <a:latin typeface="Cambria Math" panose="02040503050406030204" pitchFamily="18" charset="0"/>
                        </a:rPr>
                        <m:t>,</m:t>
                      </m:r>
                      <m:r>
                        <a:rPr lang="en-US" altLang="ja-JP" b="0" i="1" dirty="0" smtClean="0">
                          <a:solidFill>
                            <a:srgbClr val="FF0000"/>
                          </a:solidFill>
                          <a:latin typeface="Cambria Math" panose="02040503050406030204" pitchFamily="18" charset="0"/>
                        </a:rPr>
                        <m:t>𝑎</m:t>
                      </m:r>
                      <m:r>
                        <a:rPr lang="en-US" altLang="ja-JP" b="0" i="1" dirty="0" smtClean="0">
                          <a:solidFill>
                            <a:srgbClr val="FF0000"/>
                          </a:solidFill>
                          <a:latin typeface="Cambria Math" panose="02040503050406030204" pitchFamily="18" charset="0"/>
                        </a:rPr>
                        <m:t>,</m:t>
                      </m:r>
                      <m:sSup>
                        <m:sSupPr>
                          <m:ctrlPr>
                            <a:rPr lang="en-US" altLang="ja-JP" i="1" dirty="0" smtClean="0">
                              <a:solidFill>
                                <a:srgbClr val="FF0000"/>
                              </a:solidFill>
                              <a:latin typeface="Cambria Math" panose="02040503050406030204" pitchFamily="18" charset="0"/>
                            </a:rPr>
                          </m:ctrlPr>
                        </m:sSupPr>
                        <m:e>
                          <m:r>
                            <a:rPr lang="en-US" altLang="ja-JP" b="0" i="1" dirty="0" smtClean="0">
                              <a:solidFill>
                                <a:srgbClr val="FF0000"/>
                              </a:solidFill>
                              <a:latin typeface="Cambria Math" panose="02040503050406030204" pitchFamily="18" charset="0"/>
                            </a:rPr>
                            <m:t>𝑥</m:t>
                          </m:r>
                        </m:e>
                        <m:sup>
                          <m:r>
                            <a:rPr lang="en-US" altLang="ja-JP" b="0" i="1" dirty="0" smtClean="0">
                              <a:solidFill>
                                <a:srgbClr val="FF0000"/>
                              </a:solidFill>
                              <a:latin typeface="Cambria Math" panose="02040503050406030204" pitchFamily="18" charset="0"/>
                            </a:rPr>
                            <m:t>′</m:t>
                          </m:r>
                        </m:sup>
                      </m:sSup>
                      <m:r>
                        <a:rPr lang="en-US" altLang="ja-JP" i="1" dirty="0" smtClean="0">
                          <a:solidFill>
                            <a:srgbClr val="FF0000"/>
                          </a:solidFill>
                          <a:latin typeface="Cambria Math" panose="02040503050406030204" pitchFamily="18" charset="0"/>
                        </a:rPr>
                        <m:t>)</m:t>
                      </m:r>
                    </m:oMath>
                  </m:oMathPara>
                </a14:m>
                <a:endParaRPr kumimoji="1" lang="en-US" altLang="ja-JP" dirty="0" smtClean="0">
                  <a:solidFill>
                    <a:srgbClr val="FF0000"/>
                  </a:solidFill>
                </a:endParaRPr>
              </a:p>
            </p:txBody>
          </p:sp>
        </mc:Choice>
        <mc:Fallback xmlns="">
          <p:sp>
            <p:nvSpPr>
              <p:cNvPr id="58" name="テキスト ボックス 57"/>
              <p:cNvSpPr txBox="1">
                <a:spLocks noRot="1" noChangeAspect="1" noMove="1" noResize="1" noEditPoints="1" noAdjustHandles="1" noChangeArrowheads="1" noChangeShapeType="1" noTextEdit="1"/>
              </p:cNvSpPr>
              <p:nvPr/>
            </p:nvSpPr>
            <p:spPr>
              <a:xfrm>
                <a:off x="9606497" y="1770840"/>
                <a:ext cx="1805923" cy="800219"/>
              </a:xfrm>
              <a:prstGeom prst="rect">
                <a:avLst/>
              </a:prstGeom>
              <a:blipFill>
                <a:blip r:embed="rId5"/>
                <a:stretch>
                  <a:fillRect t="-1515" b="-53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p:cNvSpPr txBox="1"/>
              <p:nvPr/>
            </p:nvSpPr>
            <p:spPr>
              <a:xfrm>
                <a:off x="6739039" y="2280845"/>
                <a:ext cx="1805923" cy="800219"/>
              </a:xfrm>
              <a:prstGeom prst="rect">
                <a:avLst/>
              </a:prstGeom>
              <a:noFill/>
            </p:spPr>
            <p:txBody>
              <a:bodyPr wrap="square" rtlCol="0">
                <a:spAutoFit/>
              </a:bodyPr>
              <a:lstStyle/>
              <a:p>
                <a:pPr algn="ctr"/>
                <a:r>
                  <a:rPr lang="en-US" altLang="ja-JP" sz="1400" dirty="0" smtClean="0">
                    <a:solidFill>
                      <a:srgbClr val="ED7D31"/>
                    </a:solidFill>
                    <a:latin typeface="Cambria Math" panose="02040503050406030204" pitchFamily="18" charset="0"/>
                  </a:rPr>
                  <a:t>The probability of </a:t>
                </a:r>
              </a:p>
              <a:p>
                <a:pPr algn="ctr"/>
                <a:r>
                  <a:rPr lang="en-US" altLang="ja-JP" sz="1400" dirty="0" smtClean="0">
                    <a:solidFill>
                      <a:srgbClr val="ED7D31"/>
                    </a:solidFill>
                    <a:latin typeface="Cambria Math" panose="02040503050406030204" pitchFamily="18" charset="0"/>
                  </a:rPr>
                  <a:t>taking the action a</a:t>
                </a:r>
                <a:endParaRPr lang="en-US" altLang="ja-JP" sz="1400" i="1" dirty="0" smtClean="0">
                  <a:solidFill>
                    <a:srgbClr val="ED7D3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ja-JP" altLang="en-US" i="1" dirty="0" smtClean="0">
                          <a:solidFill>
                            <a:srgbClr val="ED7D31"/>
                          </a:solidFill>
                          <a:latin typeface="Cambria Math" panose="02040503050406030204" pitchFamily="18" charset="0"/>
                        </a:rPr>
                        <m:t>𝜋</m:t>
                      </m:r>
                      <m:r>
                        <a:rPr lang="en-US" altLang="ja-JP" i="1" dirty="0" smtClean="0">
                          <a:solidFill>
                            <a:srgbClr val="ED7D31"/>
                          </a:solidFill>
                          <a:latin typeface="Cambria Math" panose="02040503050406030204" pitchFamily="18" charset="0"/>
                        </a:rPr>
                        <m:t>(</m:t>
                      </m:r>
                      <m:r>
                        <a:rPr lang="en-US" altLang="ja-JP" b="0" i="1" dirty="0" smtClean="0">
                          <a:solidFill>
                            <a:srgbClr val="ED7D31"/>
                          </a:solidFill>
                          <a:latin typeface="Cambria Math" panose="02040503050406030204" pitchFamily="18" charset="0"/>
                        </a:rPr>
                        <m:t>𝑥</m:t>
                      </m:r>
                      <m:r>
                        <a:rPr lang="en-US" altLang="ja-JP" b="0" i="1" dirty="0" smtClean="0">
                          <a:solidFill>
                            <a:srgbClr val="ED7D31"/>
                          </a:solidFill>
                          <a:latin typeface="Cambria Math" panose="02040503050406030204" pitchFamily="18" charset="0"/>
                        </a:rPr>
                        <m:t>,</m:t>
                      </m:r>
                      <m:r>
                        <a:rPr lang="en-US" altLang="ja-JP" b="0" i="1" dirty="0" smtClean="0">
                          <a:solidFill>
                            <a:srgbClr val="ED7D31"/>
                          </a:solidFill>
                          <a:latin typeface="Cambria Math" panose="02040503050406030204" pitchFamily="18" charset="0"/>
                        </a:rPr>
                        <m:t>𝑎</m:t>
                      </m:r>
                      <m:r>
                        <a:rPr lang="en-US" altLang="ja-JP" i="1" dirty="0" smtClean="0">
                          <a:solidFill>
                            <a:srgbClr val="ED7D31"/>
                          </a:solidFill>
                          <a:latin typeface="Cambria Math" panose="02040503050406030204" pitchFamily="18" charset="0"/>
                        </a:rPr>
                        <m:t>)</m:t>
                      </m:r>
                    </m:oMath>
                  </m:oMathPara>
                </a14:m>
                <a:endParaRPr kumimoji="1" lang="en-US" altLang="ja-JP" dirty="0" smtClean="0">
                  <a:solidFill>
                    <a:srgbClr val="ED7D31"/>
                  </a:solidFill>
                </a:endParaRPr>
              </a:p>
            </p:txBody>
          </p:sp>
        </mc:Choice>
        <mc:Fallback xmlns="">
          <p:sp>
            <p:nvSpPr>
              <p:cNvPr id="63" name="テキスト ボックス 62"/>
              <p:cNvSpPr txBox="1">
                <a:spLocks noRot="1" noChangeAspect="1" noMove="1" noResize="1" noEditPoints="1" noAdjustHandles="1" noChangeArrowheads="1" noChangeShapeType="1" noTextEdit="1"/>
              </p:cNvSpPr>
              <p:nvPr/>
            </p:nvSpPr>
            <p:spPr>
              <a:xfrm>
                <a:off x="6739039" y="2280845"/>
                <a:ext cx="1805923" cy="800219"/>
              </a:xfrm>
              <a:prstGeom prst="rect">
                <a:avLst/>
              </a:prstGeom>
              <a:blipFill>
                <a:blip r:embed="rId6"/>
                <a:stretch>
                  <a:fillRect t="-2290" b="-6107"/>
                </a:stretch>
              </a:blipFill>
            </p:spPr>
            <p:txBody>
              <a:bodyPr/>
              <a:lstStyle/>
              <a:p>
                <a:r>
                  <a:rPr lang="ja-JP" altLang="en-US">
                    <a:noFill/>
                  </a:rPr>
                  <a:t> </a:t>
                </a:r>
              </a:p>
            </p:txBody>
          </p:sp>
        </mc:Fallback>
      </mc:AlternateContent>
      <p:sp>
        <p:nvSpPr>
          <p:cNvPr id="71" name="楕円 70"/>
          <p:cNvSpPr/>
          <p:nvPr/>
        </p:nvSpPr>
        <p:spPr>
          <a:xfrm>
            <a:off x="7283261" y="3823018"/>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2" name="テキスト ボックス 71"/>
              <p:cNvSpPr txBox="1"/>
              <p:nvPr/>
            </p:nvSpPr>
            <p:spPr>
              <a:xfrm>
                <a:off x="7015690" y="3491660"/>
                <a:ext cx="1210962"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ja-JP" i="1" dirty="0" smtClean="0">
                          <a:solidFill>
                            <a:schemeClr val="tx1"/>
                          </a:solidFill>
                          <a:latin typeface="Cambria Math" panose="02040503050406030204" pitchFamily="18" charset="0"/>
                        </a:rPr>
                        <m:t>𝑥</m:t>
                      </m:r>
                    </m:oMath>
                  </m:oMathPara>
                </a14:m>
                <a:endParaRPr kumimoji="1" lang="ja-JP" altLang="en-US" dirty="0">
                  <a:solidFill>
                    <a:schemeClr val="tx1"/>
                  </a:solidFill>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7015690" y="3491660"/>
                <a:ext cx="1210962" cy="369332"/>
              </a:xfrm>
              <a:prstGeom prst="rect">
                <a:avLst/>
              </a:prstGeom>
              <a:blipFill>
                <a:blip r:embed="rId7"/>
                <a:stretch>
                  <a:fillRect/>
                </a:stretch>
              </a:blipFill>
            </p:spPr>
            <p:txBody>
              <a:bodyPr/>
              <a:lstStyle/>
              <a:p>
                <a:r>
                  <a:rPr lang="ja-JP" altLang="en-US">
                    <a:noFill/>
                  </a:rPr>
                  <a:t> </a:t>
                </a:r>
              </a:p>
            </p:txBody>
          </p:sp>
        </mc:Fallback>
      </mc:AlternateContent>
      <p:sp>
        <p:nvSpPr>
          <p:cNvPr id="73" name="楕円 72"/>
          <p:cNvSpPr/>
          <p:nvPr/>
        </p:nvSpPr>
        <p:spPr>
          <a:xfrm>
            <a:off x="10857041" y="4207504"/>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4" name="楕円 73"/>
          <p:cNvSpPr/>
          <p:nvPr/>
        </p:nvSpPr>
        <p:spPr>
          <a:xfrm>
            <a:off x="10857041" y="5500659"/>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5" name="楕円 74"/>
          <p:cNvSpPr/>
          <p:nvPr/>
        </p:nvSpPr>
        <p:spPr>
          <a:xfrm>
            <a:off x="10857041" y="2753947"/>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正方形/長方形 75"/>
          <p:cNvSpPr/>
          <p:nvPr/>
        </p:nvSpPr>
        <p:spPr>
          <a:xfrm>
            <a:off x="8845361" y="2948940"/>
            <a:ext cx="266700" cy="2667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00B050"/>
              </a:solidFill>
            </a:endParaRPr>
          </a:p>
        </p:txBody>
      </p:sp>
      <p:cxnSp>
        <p:nvCxnSpPr>
          <p:cNvPr id="77" name="直線矢印コネクタ 76"/>
          <p:cNvCxnSpPr>
            <a:stCxn id="71" idx="7"/>
            <a:endCxn id="76" idx="1"/>
          </p:cNvCxnSpPr>
          <p:nvPr/>
        </p:nvCxnSpPr>
        <p:spPr>
          <a:xfrm flipV="1">
            <a:off x="7829603" y="3082290"/>
            <a:ext cx="1015758" cy="83446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8" name="直線矢印コネクタ 77"/>
          <p:cNvCxnSpPr>
            <a:stCxn id="76" idx="3"/>
            <a:endCxn id="75" idx="2"/>
          </p:cNvCxnSpPr>
          <p:nvPr/>
        </p:nvCxnSpPr>
        <p:spPr>
          <a:xfrm flipV="1">
            <a:off x="9112061" y="3073987"/>
            <a:ext cx="1744980" cy="83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9" name="直線矢印コネクタ 78"/>
          <p:cNvCxnSpPr>
            <a:stCxn id="76" idx="3"/>
            <a:endCxn id="73" idx="2"/>
          </p:cNvCxnSpPr>
          <p:nvPr/>
        </p:nvCxnSpPr>
        <p:spPr>
          <a:xfrm>
            <a:off x="9112061" y="3082290"/>
            <a:ext cx="1744980" cy="1445254"/>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82" name="正方形/長方形 81"/>
          <p:cNvSpPr/>
          <p:nvPr/>
        </p:nvSpPr>
        <p:spPr>
          <a:xfrm>
            <a:off x="8845361" y="5100949"/>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3" name="直線矢印コネクタ 82"/>
          <p:cNvCxnSpPr>
            <a:stCxn id="71" idx="5"/>
            <a:endCxn id="82" idx="1"/>
          </p:cNvCxnSpPr>
          <p:nvPr/>
        </p:nvCxnSpPr>
        <p:spPr>
          <a:xfrm>
            <a:off x="7829603" y="4369360"/>
            <a:ext cx="1015758" cy="864939"/>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p:cNvCxnSpPr>
            <a:stCxn id="82" idx="3"/>
            <a:endCxn id="73" idx="2"/>
          </p:cNvCxnSpPr>
          <p:nvPr/>
        </p:nvCxnSpPr>
        <p:spPr>
          <a:xfrm flipV="1">
            <a:off x="9112061" y="4527544"/>
            <a:ext cx="1744980" cy="706755"/>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p:cNvCxnSpPr>
            <a:stCxn id="82" idx="3"/>
            <a:endCxn id="74" idx="2"/>
          </p:cNvCxnSpPr>
          <p:nvPr/>
        </p:nvCxnSpPr>
        <p:spPr>
          <a:xfrm>
            <a:off x="9112061" y="5234299"/>
            <a:ext cx="1744980" cy="586400"/>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テキスト ボックス 85"/>
              <p:cNvSpPr txBox="1"/>
              <p:nvPr/>
            </p:nvSpPr>
            <p:spPr>
              <a:xfrm>
                <a:off x="7634090" y="3218091"/>
                <a:ext cx="12109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m:t>
                      </m:r>
                    </m:oMath>
                  </m:oMathPara>
                </a14:m>
                <a:endParaRPr lang="ja-JP" altLang="en-US" dirty="0"/>
              </a:p>
            </p:txBody>
          </p:sp>
        </mc:Choice>
        <mc:Fallback xmlns="">
          <p:sp>
            <p:nvSpPr>
              <p:cNvPr id="86" name="テキスト ボックス 85"/>
              <p:cNvSpPr txBox="1">
                <a:spLocks noRot="1" noChangeAspect="1" noMove="1" noResize="1" noEditPoints="1" noAdjustHandles="1" noChangeArrowheads="1" noChangeShapeType="1" noTextEdit="1"/>
              </p:cNvSpPr>
              <p:nvPr/>
            </p:nvSpPr>
            <p:spPr>
              <a:xfrm>
                <a:off x="7634090" y="3218091"/>
                <a:ext cx="1210962" cy="369332"/>
              </a:xfrm>
              <a:prstGeom prst="rect">
                <a:avLst/>
              </a:prstGeom>
              <a:blipFill>
                <a:blip r:embed="rId8"/>
                <a:stretch>
                  <a:fillRect/>
                </a:stretch>
              </a:blipFill>
            </p:spPr>
            <p:txBody>
              <a:bodyPr/>
              <a:lstStyle/>
              <a:p>
                <a:r>
                  <a:rPr lang="ja-JP" altLang="en-US">
                    <a:noFill/>
                  </a:rPr>
                  <a:t> </a:t>
                </a:r>
              </a:p>
            </p:txBody>
          </p:sp>
        </mc:Fallback>
      </mc:AlternateContent>
      <p:cxnSp>
        <p:nvCxnSpPr>
          <p:cNvPr id="90" name="直線矢印コネクタ 89"/>
          <p:cNvCxnSpPr/>
          <p:nvPr/>
        </p:nvCxnSpPr>
        <p:spPr>
          <a:xfrm>
            <a:off x="8203427" y="2819376"/>
            <a:ext cx="0" cy="4844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2" name="直線矢印コネクタ 91"/>
          <p:cNvCxnSpPr/>
          <p:nvPr/>
        </p:nvCxnSpPr>
        <p:spPr>
          <a:xfrm>
            <a:off x="9386980" y="2534227"/>
            <a:ext cx="0" cy="484496"/>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94" name="下矢印 93"/>
          <p:cNvSpPr/>
          <p:nvPr/>
        </p:nvSpPr>
        <p:spPr>
          <a:xfrm rot="10800000">
            <a:off x="10445097" y="2509613"/>
            <a:ext cx="209550" cy="48719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正方形/長方形 95"/>
              <p:cNvSpPr/>
              <p:nvPr/>
            </p:nvSpPr>
            <p:spPr>
              <a:xfrm>
                <a:off x="10986341" y="2402827"/>
                <a:ext cx="4553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i="1" dirty="0" smtClean="0">
                              <a:solidFill>
                                <a:schemeClr val="tx1"/>
                              </a:solidFill>
                              <a:latin typeface="Cambria Math" panose="02040503050406030204" pitchFamily="18" charset="0"/>
                            </a:rPr>
                          </m:ctrlPr>
                        </m:sSupPr>
                        <m:e>
                          <m:r>
                            <a:rPr lang="en-US" altLang="ja-JP" i="1" dirty="0">
                              <a:solidFill>
                                <a:schemeClr val="tx1"/>
                              </a:solidFill>
                              <a:latin typeface="Cambria Math" panose="02040503050406030204" pitchFamily="18" charset="0"/>
                            </a:rPr>
                            <m:t>𝑥</m:t>
                          </m:r>
                        </m:e>
                        <m:sup>
                          <m:r>
                            <a:rPr lang="en-US" altLang="ja-JP" i="1" dirty="0">
                              <a:solidFill>
                                <a:schemeClr val="tx1"/>
                              </a:solidFill>
                              <a:latin typeface="Cambria Math" panose="02040503050406030204" pitchFamily="18" charset="0"/>
                            </a:rPr>
                            <m:t>′</m:t>
                          </m:r>
                        </m:sup>
                      </m:sSup>
                    </m:oMath>
                  </m:oMathPara>
                </a14:m>
                <a:endParaRPr lang="ja-JP" altLang="en-US" dirty="0">
                  <a:solidFill>
                    <a:schemeClr val="tx1"/>
                  </a:solidFill>
                </a:endParaRPr>
              </a:p>
            </p:txBody>
          </p:sp>
        </mc:Choice>
        <mc:Fallback xmlns="">
          <p:sp>
            <p:nvSpPr>
              <p:cNvPr id="96" name="正方形/長方形 95"/>
              <p:cNvSpPr>
                <a:spLocks noRot="1" noChangeAspect="1" noMove="1" noResize="1" noEditPoints="1" noAdjustHandles="1" noChangeArrowheads="1" noChangeShapeType="1" noTextEdit="1"/>
              </p:cNvSpPr>
              <p:nvPr/>
            </p:nvSpPr>
            <p:spPr>
              <a:xfrm>
                <a:off x="10986341" y="2402827"/>
                <a:ext cx="455317" cy="369332"/>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80493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正方形/長方形 8"/>
              <p:cNvSpPr/>
              <p:nvPr/>
            </p:nvSpPr>
            <p:spPr>
              <a:xfrm>
                <a:off x="838200" y="4120197"/>
                <a:ext cx="10515600" cy="1637445"/>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𝑉</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r>
                        <a:rPr lang="en-US" altLang="ja-JP" i="1" dirty="0">
                          <a:latin typeface="Cambria Math" panose="02040503050406030204" pitchFamily="18" charset="0"/>
                        </a:rPr>
                        <m:t>𝑅</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r>
                        <m:rPr>
                          <m:sty m:val="p"/>
                        </m:rPr>
                        <a:rPr lang="en-US" altLang="ja-JP" i="1" dirty="0">
                          <a:latin typeface="Cambria Math" panose="02040503050406030204" pitchFamily="18" charset="0"/>
                        </a:rPr>
                        <m:t>γ</m:t>
                      </m:r>
                      <m:d>
                        <m:dPr>
                          <m:begChr m:val="{"/>
                          <m:endChr m:val="}"/>
                          <m:ctrlPr>
                            <a:rPr lang="en-US" altLang="ja-JP" i="1" dirty="0">
                              <a:latin typeface="Cambria Math" panose="02040503050406030204" pitchFamily="18" charset="0"/>
                            </a:rPr>
                          </m:ctrlPr>
                        </m:dPr>
                        <m:e>
                          <m:nary>
                            <m:naryPr>
                              <m:chr m:val="∑"/>
                              <m:ctrlPr>
                                <a:rPr lang="en-US" altLang="ja-JP" i="1" dirty="0">
                                  <a:latin typeface="Cambria Math" panose="02040503050406030204" pitchFamily="18" charset="0"/>
                                </a:rPr>
                              </m:ctrlPr>
                            </m:naryPr>
                            <m:sub>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m:rPr>
                                  <m:brk m:alnAt="23"/>
                                </m:rP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𝑋</m:t>
                              </m:r>
                            </m:sub>
                            <m:sup/>
                            <m:e>
                              <m:r>
                                <a:rPr lang="en-US" altLang="ja-JP" i="1" dirty="0">
                                  <a:latin typeface="Cambria Math" panose="02040503050406030204" pitchFamily="18" charset="0"/>
                                </a:rPr>
                                <m:t>𝑃</m:t>
                              </m:r>
                              <m:d>
                                <m:dPr>
                                  <m:ctrlPr>
                                    <a:rPr lang="en-US" altLang="ja-JP" i="1" dirty="0">
                                      <a:latin typeface="Cambria Math" panose="02040503050406030204" pitchFamily="18" charset="0"/>
                                    </a:rPr>
                                  </m:ctrlPr>
                                </m:dPr>
                                <m:e>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e>
                                <m:e>
                                  <m:r>
                                    <a:rPr lang="en-US" altLang="ja-JP" i="1" dirty="0">
                                      <a:latin typeface="Cambria Math" panose="02040503050406030204" pitchFamily="18" charset="0"/>
                                    </a:rPr>
                                    <m:t>𝑥</m:t>
                                  </m:r>
                                </m:e>
                              </m:d>
                              <m:r>
                                <a:rPr lang="en-US" altLang="ja-JP" i="1" dirty="0">
                                  <a:latin typeface="Cambria Math" panose="02040503050406030204" pitchFamily="18" charset="0"/>
                                </a:rPr>
                                <m:t>𝑉</m:t>
                              </m:r>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i="1" dirty="0">
                                  <a:latin typeface="Cambria Math" panose="02040503050406030204" pitchFamily="18" charset="0"/>
                                </a:rPr>
                                <m:t>)</m:t>
                              </m:r>
                            </m:e>
                          </m:nary>
                        </m:e>
                      </m:d>
                    </m:oMath>
                  </m:oMathPara>
                </a14:m>
                <a:endParaRPr kumimoji="1" lang="ja-JP" altLang="en-US" dirty="0"/>
              </a:p>
            </p:txBody>
          </p:sp>
        </mc:Choice>
        <mc:Fallback xmlns="">
          <p:sp>
            <p:nvSpPr>
              <p:cNvPr id="9" name="正方形/長方形 8"/>
              <p:cNvSpPr>
                <a:spLocks noRot="1" noChangeAspect="1" noMove="1" noResize="1" noEditPoints="1" noAdjustHandles="1" noChangeArrowheads="1" noChangeShapeType="1" noTextEdit="1"/>
              </p:cNvSpPr>
              <p:nvPr/>
            </p:nvSpPr>
            <p:spPr>
              <a:xfrm>
                <a:off x="838200" y="4120197"/>
                <a:ext cx="10515600" cy="1637445"/>
              </a:xfrm>
              <a:prstGeom prst="rect">
                <a:avLst/>
              </a:prstGeom>
              <a:blipFill>
                <a:blip r:embed="rId3"/>
                <a:stretch>
                  <a:fillRect/>
                </a:stretch>
              </a:blipFill>
              <a:ln>
                <a:prstDash val="lg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838200" y="2125363"/>
                <a:ext cx="10515600" cy="1218866"/>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𝑉</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r>
                        <a:rPr lang="en-US" altLang="ja-JP" i="1" dirty="0">
                          <a:latin typeface="Cambria Math" panose="02040503050406030204" pitchFamily="18" charset="0"/>
                        </a:rPr>
                        <m:t>𝑅</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r>
                        <m:rPr>
                          <m:sty m:val="p"/>
                        </m:rPr>
                        <a:rPr lang="en-US" altLang="ja-JP" i="1" dirty="0">
                          <a:latin typeface="Cambria Math" panose="02040503050406030204" pitchFamily="18" charset="0"/>
                        </a:rPr>
                        <m:t>γ</m:t>
                      </m:r>
                      <m:d>
                        <m:dPr>
                          <m:begChr m:val="{"/>
                          <m:endChr m:val="}"/>
                          <m:ctrlPr>
                            <a:rPr lang="en-US" altLang="ja-JP" i="1" dirty="0">
                              <a:latin typeface="Cambria Math" panose="02040503050406030204" pitchFamily="18" charset="0"/>
                            </a:rPr>
                          </m:ctrlPr>
                        </m:dPr>
                        <m:e>
                          <m:nary>
                            <m:naryPr>
                              <m:chr m:val="∑"/>
                              <m:ctrlPr>
                                <a:rPr lang="en-US" altLang="ja-JP" i="1" dirty="0">
                                  <a:latin typeface="Cambria Math" panose="02040503050406030204" pitchFamily="18" charset="0"/>
                                </a:rPr>
                              </m:ctrlPr>
                            </m:naryPr>
                            <m:sub>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m:rPr>
                                  <m:brk m:alnAt="23"/>
                                </m:rP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𝑋</m:t>
                              </m:r>
                            </m:sub>
                            <m:sup/>
                            <m:e>
                              <m:r>
                                <a:rPr lang="en-US" altLang="ja-JP" i="1" dirty="0">
                                  <a:latin typeface="Cambria Math" panose="02040503050406030204" pitchFamily="18" charset="0"/>
                                </a:rPr>
                                <m:t>𝑃</m:t>
                              </m:r>
                              <m:d>
                                <m:dPr>
                                  <m:ctrlPr>
                                    <a:rPr lang="en-US" altLang="ja-JP" i="1" dirty="0">
                                      <a:latin typeface="Cambria Math" panose="02040503050406030204" pitchFamily="18" charset="0"/>
                                    </a:rPr>
                                  </m:ctrlPr>
                                </m:dPr>
                                <m:e>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e>
                                <m:e>
                                  <m:r>
                                    <a:rPr lang="en-US" altLang="ja-JP" i="1" dirty="0">
                                      <a:latin typeface="Cambria Math" panose="02040503050406030204" pitchFamily="18" charset="0"/>
                                    </a:rPr>
                                    <m:t>𝑥</m:t>
                                  </m:r>
                                </m:e>
                              </m:d>
                              <m:r>
                                <a:rPr lang="en-US" altLang="ja-JP" i="1" dirty="0">
                                  <a:latin typeface="Cambria Math" panose="02040503050406030204" pitchFamily="18" charset="0"/>
                                </a:rPr>
                                <m:t>𝑉</m:t>
                              </m:r>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i="1" dirty="0">
                                  <a:latin typeface="Cambria Math" panose="02040503050406030204" pitchFamily="18" charset="0"/>
                                </a:rPr>
                                <m:t>)</m:t>
                              </m:r>
                            </m:e>
                          </m:nary>
                        </m:e>
                      </m:d>
                    </m:oMath>
                  </m:oMathPara>
                </a14:m>
                <a:endParaRPr kumimoji="1" lang="ja-JP" altLang="en-US" dirty="0"/>
              </a:p>
            </p:txBody>
          </p:sp>
        </mc:Choice>
        <mc:Fallback xmlns="">
          <p:sp>
            <p:nvSpPr>
              <p:cNvPr id="4" name="正方形/長方形 3"/>
              <p:cNvSpPr>
                <a:spLocks noRot="1" noChangeAspect="1" noMove="1" noResize="1" noEditPoints="1" noAdjustHandles="1" noChangeArrowheads="1" noChangeShapeType="1" noTextEdit="1"/>
              </p:cNvSpPr>
              <p:nvPr/>
            </p:nvSpPr>
            <p:spPr>
              <a:xfrm>
                <a:off x="838200" y="2125363"/>
                <a:ext cx="10515600" cy="1218866"/>
              </a:xfrm>
              <a:prstGeom prst="rect">
                <a:avLst/>
              </a:prstGeom>
              <a:blipFill>
                <a:blip r:embed="rId4"/>
                <a:stretch>
                  <a:fillRect/>
                </a:stretch>
              </a:blipFill>
              <a:ln>
                <a:prstDash val="lgDash"/>
              </a:ln>
            </p:spPr>
            <p:txBody>
              <a:bodyPr/>
              <a:lstStyle/>
              <a:p>
                <a:r>
                  <a:rPr lang="ja-JP" altLang="en-US">
                    <a:noFill/>
                  </a:rPr>
                  <a:t> </a:t>
                </a:r>
              </a:p>
            </p:txBody>
          </p:sp>
        </mc:Fallback>
      </mc:AlternateContent>
      <p:sp>
        <p:nvSpPr>
          <p:cNvPr id="2" name="タイトル 1"/>
          <p:cNvSpPr>
            <a:spLocks noGrp="1"/>
          </p:cNvSpPr>
          <p:nvPr>
            <p:ph type="title"/>
          </p:nvPr>
        </p:nvSpPr>
        <p:spPr>
          <a:xfrm>
            <a:off x="838200" y="60325"/>
            <a:ext cx="10515600" cy="1325563"/>
          </a:xfrm>
        </p:spPr>
        <p:txBody>
          <a:bodyPr>
            <a:normAutofit/>
          </a:bodyPr>
          <a:lstStyle/>
          <a:p>
            <a:r>
              <a:rPr kumimoji="1" lang="en-US" altLang="ja-JP" sz="4000" dirty="0" smtClean="0"/>
              <a:t>The Bellman optimality equation</a:t>
            </a:r>
            <a:endParaRPr lang="en-US" altLang="ja-JP"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279380" cy="1534795"/>
              </a:xfrm>
            </p:spPr>
            <p:txBody>
              <a:bodyPr>
                <a:normAutofit lnSpcReduction="10000"/>
              </a:bodyPr>
              <a:lstStyle/>
              <a:p>
                <a:pPr marL="0" indent="0">
                  <a:buNone/>
                </a:pPr>
                <a:r>
                  <a:rPr lang="en-US" altLang="ja-JP" sz="1800" dirty="0" smtClean="0">
                    <a:solidFill>
                      <a:srgbClr val="FF0000"/>
                    </a:solidFill>
                  </a:rPr>
                  <a:t>If the policy </a:t>
                </a:r>
                <a14:m>
                  <m:oMath xmlns:m="http://schemas.openxmlformats.org/officeDocument/2006/math">
                    <m:r>
                      <a:rPr lang="en-US" altLang="ja-JP" sz="1800" b="0" i="1" smtClean="0">
                        <a:solidFill>
                          <a:srgbClr val="FF0000"/>
                        </a:solidFill>
                        <a:latin typeface="Cambria Math" panose="02040503050406030204" pitchFamily="18" charset="0"/>
                      </a:rPr>
                      <m:t>h</m:t>
                    </m:r>
                    <m:r>
                      <a:rPr lang="en-US" altLang="ja-JP" sz="1800" b="0" i="1" smtClean="0">
                        <a:solidFill>
                          <a:srgbClr val="FF0000"/>
                        </a:solidFill>
                        <a:latin typeface="Cambria Math" panose="02040503050406030204" pitchFamily="18" charset="0"/>
                      </a:rPr>
                      <m:t> </m:t>
                    </m:r>
                  </m:oMath>
                </a14:m>
                <a:r>
                  <a:rPr lang="en-US" altLang="ja-JP" sz="1800" dirty="0" smtClean="0">
                    <a:solidFill>
                      <a:srgbClr val="FF0000"/>
                    </a:solidFill>
                  </a:rPr>
                  <a:t>is stationary </a:t>
                </a:r>
                <a:r>
                  <a:rPr lang="en-US" altLang="ja-JP" sz="1800" dirty="0" smtClean="0">
                    <a:solidFill>
                      <a:schemeClr val="tx1"/>
                    </a:solidFill>
                  </a:rPr>
                  <a:t>, the following equations are satisfied.</a:t>
                </a:r>
              </a:p>
              <a:p>
                <a:pPr marL="0" indent="0">
                  <a:buNone/>
                </a:pPr>
                <a14:m>
                  <m:oMath xmlns:m="http://schemas.openxmlformats.org/officeDocument/2006/math">
                    <m:r>
                      <a:rPr lang="en-US" altLang="ja-JP" sz="1400" b="0" i="1" dirty="0" smtClean="0">
                        <a:solidFill>
                          <a:schemeClr val="tx1"/>
                        </a:solidFill>
                        <a:latin typeface="Cambria Math" panose="02040503050406030204" pitchFamily="18" charset="0"/>
                      </a:rPr>
                      <m:t>𝑉</m:t>
                    </m:r>
                    <m:r>
                      <a:rPr lang="en-US" altLang="ja-JP" sz="1400" b="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𝑋</m:t>
                    </m:r>
                    <m:r>
                      <a:rPr lang="ja-JP" altLang="en-US" sz="1400" i="1">
                        <a:latin typeface="Cambria Math" panose="02040503050406030204" pitchFamily="18" charset="0"/>
                        <a:ea typeface="Cambria Math" panose="02040503050406030204" pitchFamily="18" charset="0"/>
                      </a:rPr>
                      <m:t>→</m:t>
                    </m:r>
                    <m:r>
                      <a:rPr lang="en-US" altLang="ja-JP" sz="1400" i="1" smtClean="0">
                        <a:latin typeface="Cambria Math" panose="02040503050406030204" pitchFamily="18" charset="0"/>
                        <a:ea typeface="Cambria Math" panose="02040503050406030204" pitchFamily="18" charset="0"/>
                      </a:rPr>
                      <m:t>ℝ</m:t>
                    </m:r>
                  </m:oMath>
                </a14:m>
                <a:r>
                  <a:rPr lang="en-US" altLang="ja-JP" sz="1400" dirty="0" smtClean="0"/>
                  <a:t>         the state value function(the </a:t>
                </a:r>
                <a:r>
                  <a:rPr lang="en-US" altLang="ja-JP" sz="1400" dirty="0" smtClean="0">
                    <a:solidFill>
                      <a:srgbClr val="FF0000"/>
                    </a:solidFill>
                  </a:rPr>
                  <a:t>expected</a:t>
                </a:r>
                <a:r>
                  <a:rPr lang="en-US" altLang="ja-JP" sz="1400" dirty="0" smtClean="0"/>
                  <a:t> discounted return of a state given the policy h)</a:t>
                </a:r>
              </a:p>
              <a:p>
                <a:pPr marL="0" indent="0">
                  <a:buNone/>
                </a:pPr>
                <a14:m>
                  <m:oMath xmlns:m="http://schemas.openxmlformats.org/officeDocument/2006/math">
                    <m:r>
                      <a:rPr lang="en-US" altLang="ja-JP" sz="1400" b="0" i="1" dirty="0" smtClean="0">
                        <a:solidFill>
                          <a:schemeClr val="tx1"/>
                        </a:solidFill>
                        <a:latin typeface="Cambria Math" panose="02040503050406030204" pitchFamily="18" charset="0"/>
                      </a:rPr>
                      <m:t>𝑄</m:t>
                    </m:r>
                    <m:r>
                      <a:rPr lang="en-US" altLang="ja-JP" sz="1400" b="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𝑋</m:t>
                    </m:r>
                    <m:r>
                      <m:rPr>
                        <m:nor/>
                      </m:rPr>
                      <a:rPr lang="en-US" altLang="ja-JP" sz="1400" dirty="0" smtClean="0"/>
                      <m:t>×</m:t>
                    </m:r>
                    <m:r>
                      <a:rPr lang="en-US" altLang="ja-JP" sz="1400" b="0" i="1" smtClean="0">
                        <a:latin typeface="Cambria Math" panose="02040503050406030204" pitchFamily="18" charset="0"/>
                        <a:ea typeface="Cambria Math" panose="02040503050406030204" pitchFamily="18" charset="0"/>
                      </a:rPr>
                      <m:t>𝐴</m:t>
                    </m:r>
                    <m:r>
                      <a:rPr lang="ja-JP" altLang="en-US" sz="1400" i="1">
                        <a:latin typeface="Cambria Math" panose="02040503050406030204" pitchFamily="18" charset="0"/>
                        <a:ea typeface="Cambria Math" panose="02040503050406030204" pitchFamily="18" charset="0"/>
                      </a:rPr>
                      <m:t>→</m:t>
                    </m:r>
                    <m:r>
                      <a:rPr lang="en-US" altLang="ja-JP" sz="1400" i="1" smtClean="0">
                        <a:latin typeface="Cambria Math" panose="02040503050406030204" pitchFamily="18" charset="0"/>
                        <a:ea typeface="Cambria Math" panose="02040503050406030204" pitchFamily="18" charset="0"/>
                      </a:rPr>
                      <m:t>ℝ</m:t>
                    </m:r>
                  </m:oMath>
                </a14:m>
                <a:r>
                  <a:rPr lang="en-US" altLang="ja-JP" sz="1400" dirty="0" smtClean="0"/>
                  <a:t>   the action value function(the </a:t>
                </a:r>
                <a:r>
                  <a:rPr lang="en-US" altLang="ja-JP" sz="1400" dirty="0" smtClean="0">
                    <a:solidFill>
                      <a:srgbClr val="FF0000"/>
                    </a:solidFill>
                  </a:rPr>
                  <a:t>expected</a:t>
                </a:r>
                <a:r>
                  <a:rPr lang="en-US" altLang="ja-JP" sz="1400" dirty="0" smtClean="0"/>
                  <a:t> discounted return of a state-action pair given the policy h)</a:t>
                </a:r>
              </a:p>
              <a:p>
                <a:pPr marL="0" indent="0">
                  <a:buNone/>
                </a:pPr>
                <a14:m>
                  <m:oMathPara xmlns:m="http://schemas.openxmlformats.org/officeDocument/2006/math">
                    <m:oMathParaPr>
                      <m:jc m:val="left"/>
                    </m:oMathParaPr>
                    <m:oMath xmlns:m="http://schemas.openxmlformats.org/officeDocument/2006/math">
                      <m:sSup>
                        <m:sSupPr>
                          <m:ctrlPr>
                            <a:rPr lang="en-US" altLang="ja-JP" sz="1400" i="1" dirty="0" smtClean="0">
                              <a:latin typeface="Cambria Math" panose="02040503050406030204" pitchFamily="18" charset="0"/>
                            </a:rPr>
                          </m:ctrlPr>
                        </m:sSupPr>
                        <m:e>
                          <m:r>
                            <m:rPr>
                              <m:sty m:val="p"/>
                            </m:rPr>
                            <a:rPr lang="en-US" altLang="ja-JP" sz="1400" i="1" dirty="0">
                              <a:latin typeface="Cambria Math" panose="02040503050406030204" pitchFamily="18" charset="0"/>
                            </a:rPr>
                            <m:t>P</m:t>
                          </m:r>
                        </m:e>
                        <m:sup>
                          <m:r>
                            <a:rPr lang="en-US" altLang="ja-JP" sz="1400" b="0" i="1" dirty="0" smtClean="0">
                              <a:latin typeface="Cambria Math" panose="02040503050406030204" pitchFamily="18" charset="0"/>
                            </a:rPr>
                            <m:t>h</m:t>
                          </m:r>
                        </m:sup>
                      </m:sSup>
                      <m:d>
                        <m:dPr>
                          <m:ctrlPr>
                            <a:rPr lang="en-US" altLang="ja-JP" sz="1400" i="1" dirty="0">
                              <a:latin typeface="Cambria Math" panose="02040503050406030204" pitchFamily="18" charset="0"/>
                            </a:rPr>
                          </m:ctrlPr>
                        </m:dPr>
                        <m:e>
                          <m:sSup>
                            <m:sSupPr>
                              <m:ctrlPr>
                                <a:rPr lang="en-US" altLang="ja-JP" sz="1400" i="1" dirty="0">
                                  <a:latin typeface="Cambria Math" panose="02040503050406030204" pitchFamily="18" charset="0"/>
                                </a:rPr>
                              </m:ctrlPr>
                            </m:sSupPr>
                            <m:e>
                              <m:r>
                                <a:rPr lang="en-US" altLang="ja-JP" sz="1400" i="1" dirty="0">
                                  <a:latin typeface="Cambria Math" panose="02040503050406030204" pitchFamily="18" charset="0"/>
                                </a:rPr>
                                <m:t>𝑥</m:t>
                              </m:r>
                            </m:e>
                            <m:sup>
                              <m:r>
                                <a:rPr lang="en-US" altLang="ja-JP" sz="1400" i="1" dirty="0">
                                  <a:latin typeface="Cambria Math" panose="02040503050406030204" pitchFamily="18" charset="0"/>
                                </a:rPr>
                                <m:t>′</m:t>
                              </m:r>
                            </m:sup>
                          </m:sSup>
                        </m:e>
                        <m:e>
                          <m:r>
                            <a:rPr lang="en-US" altLang="ja-JP" sz="1400" i="1" dirty="0">
                              <a:latin typeface="Cambria Math" panose="02040503050406030204" pitchFamily="18" charset="0"/>
                            </a:rPr>
                            <m:t>𝑥</m:t>
                          </m:r>
                        </m:e>
                      </m:d>
                      <m:r>
                        <a:rPr lang="en-US" altLang="ja-JP" sz="1400" b="0" i="1" dirty="0" smtClean="0">
                          <a:latin typeface="Cambria Math" panose="02040503050406030204" pitchFamily="18" charset="0"/>
                        </a:rPr>
                        <m:t>=</m:t>
                      </m:r>
                      <m:nary>
                        <m:naryPr>
                          <m:chr m:val="∑"/>
                          <m:ctrlPr>
                            <a:rPr lang="en-US" altLang="ja-JP" sz="1400" i="1" dirty="0" smtClean="0">
                              <a:latin typeface="Cambria Math" panose="02040503050406030204" pitchFamily="18" charset="0"/>
                            </a:rPr>
                          </m:ctrlPr>
                        </m:naryPr>
                        <m:sub>
                          <m:r>
                            <m:rPr>
                              <m:brk m:alnAt="15"/>
                            </m:rPr>
                            <a:rPr lang="en-US" altLang="ja-JP" sz="1400" b="0" i="1" dirty="0" smtClean="0">
                              <a:latin typeface="Cambria Math" panose="02040503050406030204" pitchFamily="18" charset="0"/>
                            </a:rPr>
                            <m:t>𝑎</m:t>
                          </m:r>
                          <m:r>
                            <m:rPr>
                              <m:brk m:alnAt="23"/>
                            </m:rPr>
                            <a:rPr lang="en-US" altLang="ja-JP" sz="1400" i="1" dirty="0">
                              <a:latin typeface="Cambria Math" panose="02040503050406030204" pitchFamily="18" charset="0"/>
                              <a:ea typeface="Cambria Math" panose="02040503050406030204" pitchFamily="18" charset="0"/>
                            </a:rPr>
                            <m:t>∈</m:t>
                          </m:r>
                          <m:r>
                            <a:rPr lang="en-US" altLang="ja-JP" sz="1400" b="0" i="1" dirty="0" smtClean="0">
                              <a:latin typeface="Cambria Math" panose="02040503050406030204" pitchFamily="18" charset="0"/>
                              <a:ea typeface="Cambria Math" panose="02040503050406030204" pitchFamily="18" charset="0"/>
                            </a:rPr>
                            <m:t>𝐴</m:t>
                          </m:r>
                        </m:sub>
                        <m:sup/>
                        <m:e>
                          <m:r>
                            <a:rPr lang="en-US" altLang="ja-JP" sz="1400" i="1" dirty="0">
                              <a:latin typeface="Cambria Math" panose="02040503050406030204" pitchFamily="18" charset="0"/>
                            </a:rPr>
                            <m:t>𝑃</m:t>
                          </m:r>
                          <m:d>
                            <m:dPr>
                              <m:ctrlPr>
                                <a:rPr lang="en-US" altLang="ja-JP" sz="1400" i="1" dirty="0" smtClean="0">
                                  <a:solidFill>
                                    <a:schemeClr val="tx1"/>
                                  </a:solidFill>
                                  <a:latin typeface="Cambria Math" panose="02040503050406030204" pitchFamily="18" charset="0"/>
                                </a:rPr>
                              </m:ctrlPr>
                            </m:dPr>
                            <m:e>
                              <m:sSup>
                                <m:sSupPr>
                                  <m:ctrlPr>
                                    <a:rPr lang="en-US" altLang="ja-JP" sz="1400" i="1" dirty="0">
                                      <a:solidFill>
                                        <a:schemeClr val="tx1"/>
                                      </a:solidFill>
                                      <a:latin typeface="Cambria Math" panose="02040503050406030204" pitchFamily="18" charset="0"/>
                                    </a:rPr>
                                  </m:ctrlPr>
                                </m:sSupPr>
                                <m:e>
                                  <m:r>
                                    <a:rPr lang="en-US" altLang="ja-JP" sz="1400" i="1" dirty="0">
                                      <a:solidFill>
                                        <a:schemeClr val="tx1"/>
                                      </a:solidFill>
                                      <a:latin typeface="Cambria Math" panose="02040503050406030204" pitchFamily="18" charset="0"/>
                                    </a:rPr>
                                    <m:t>𝑥</m:t>
                                  </m:r>
                                </m:e>
                                <m:sup>
                                  <m:r>
                                    <a:rPr lang="en-US" altLang="ja-JP" sz="1400" i="1" dirty="0">
                                      <a:solidFill>
                                        <a:schemeClr val="tx1"/>
                                      </a:solidFill>
                                      <a:latin typeface="Cambria Math" panose="02040503050406030204" pitchFamily="18" charset="0"/>
                                    </a:rPr>
                                    <m:t>′</m:t>
                                  </m:r>
                                </m:sup>
                              </m:sSup>
                            </m:e>
                            <m:e>
                              <m:r>
                                <a:rPr lang="en-US" altLang="ja-JP" sz="1400" i="1" dirty="0">
                                  <a:solidFill>
                                    <a:schemeClr val="tx1"/>
                                  </a:solidFill>
                                  <a:latin typeface="Cambria Math" panose="02040503050406030204" pitchFamily="18" charset="0"/>
                                </a:rPr>
                                <m:t>𝑥</m:t>
                              </m:r>
                              <m:r>
                                <a:rPr lang="en-US" altLang="ja-JP" sz="1400" b="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𝑎</m:t>
                              </m:r>
                            </m:e>
                          </m:d>
                          <m:r>
                            <a:rPr lang="ja-JP" altLang="en-US" sz="1400" i="1" dirty="0" smtClean="0">
                              <a:solidFill>
                                <a:schemeClr val="tx1"/>
                              </a:solidFill>
                              <a:latin typeface="Cambria Math" panose="02040503050406030204" pitchFamily="18" charset="0"/>
                            </a:rPr>
                            <m:t>𝜋</m:t>
                          </m:r>
                          <m:r>
                            <a:rPr lang="en-US" altLang="ja-JP" sz="140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𝑥</m:t>
                          </m:r>
                          <m:r>
                            <a:rPr lang="en-US" altLang="ja-JP" sz="1400" b="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𝑎</m:t>
                          </m:r>
                          <m:r>
                            <a:rPr lang="en-US" altLang="ja-JP" sz="1400" i="1" dirty="0" smtClean="0">
                              <a:solidFill>
                                <a:schemeClr val="tx1"/>
                              </a:solidFill>
                              <a:latin typeface="Cambria Math" panose="02040503050406030204" pitchFamily="18" charset="0"/>
                            </a:rPr>
                            <m:t>)</m:t>
                          </m:r>
                          <m:r>
                            <m:rPr>
                              <m:nor/>
                            </m:rPr>
                            <a:rPr lang="en-US" altLang="ja-JP" sz="1400" dirty="0">
                              <a:solidFill>
                                <a:schemeClr val="tx1"/>
                              </a:solidFill>
                            </a:rPr>
                            <m:t> </m:t>
                          </m:r>
                        </m:e>
                      </m:nary>
                      <m:sSup>
                        <m:sSupPr>
                          <m:ctrlPr>
                            <a:rPr lang="en-US" altLang="ja-JP" sz="1400" i="1" dirty="0" smtClean="0">
                              <a:latin typeface="Cambria Math" panose="02040503050406030204" pitchFamily="18" charset="0"/>
                            </a:rPr>
                          </m:ctrlPr>
                        </m:sSupPr>
                        <m:e>
                          <m:r>
                            <a:rPr lang="en-US" altLang="ja-JP" sz="1400" b="0" i="1" dirty="0" smtClean="0">
                              <a:latin typeface="Cambria Math" panose="02040503050406030204" pitchFamily="18" charset="0"/>
                            </a:rPr>
                            <m:t>    </m:t>
                          </m:r>
                          <m:r>
                            <m:rPr>
                              <m:sty m:val="p"/>
                            </m:rPr>
                            <a:rPr lang="en-US" altLang="ja-JP" sz="1400" i="1" dirty="0">
                              <a:latin typeface="Cambria Math" panose="02040503050406030204" pitchFamily="18" charset="0"/>
                            </a:rPr>
                            <m:t>R</m:t>
                          </m:r>
                        </m:e>
                        <m:sup>
                          <m:r>
                            <a:rPr lang="en-US" altLang="ja-JP" sz="1400" b="0" i="1" dirty="0" smtClean="0">
                              <a:latin typeface="Cambria Math" panose="02040503050406030204" pitchFamily="18" charset="0"/>
                            </a:rPr>
                            <m:t>h</m:t>
                          </m:r>
                        </m:sup>
                      </m:sSup>
                      <m:d>
                        <m:dPr>
                          <m:ctrlPr>
                            <a:rPr lang="en-US" altLang="ja-JP" sz="1400" i="1" dirty="0">
                              <a:latin typeface="Cambria Math" panose="02040503050406030204" pitchFamily="18" charset="0"/>
                            </a:rPr>
                          </m:ctrlPr>
                        </m:dPr>
                        <m:e>
                          <m:r>
                            <a:rPr lang="en-US" altLang="ja-JP" sz="1400" i="1" dirty="0">
                              <a:latin typeface="Cambria Math" panose="02040503050406030204" pitchFamily="18" charset="0"/>
                            </a:rPr>
                            <m:t>𝑥</m:t>
                          </m:r>
                        </m:e>
                      </m:d>
                      <m:r>
                        <a:rPr lang="en-US" altLang="ja-JP" sz="1400" b="0" i="1" dirty="0" smtClean="0">
                          <a:latin typeface="Cambria Math" panose="02040503050406030204" pitchFamily="18" charset="0"/>
                        </a:rPr>
                        <m:t>=</m:t>
                      </m:r>
                      <m:nary>
                        <m:naryPr>
                          <m:chr m:val="∑"/>
                          <m:ctrlPr>
                            <a:rPr lang="en-US" altLang="ja-JP" sz="1400" b="0" i="1" dirty="0" smtClean="0">
                              <a:latin typeface="Cambria Math" panose="02040503050406030204" pitchFamily="18" charset="0"/>
                            </a:rPr>
                          </m:ctrlPr>
                        </m:naryPr>
                        <m:sub>
                          <m:sSup>
                            <m:sSupPr>
                              <m:ctrlPr>
                                <a:rPr lang="en-US" altLang="ja-JP" sz="1400" i="1" dirty="0" smtClean="0">
                                  <a:latin typeface="Cambria Math" panose="02040503050406030204" pitchFamily="18" charset="0"/>
                                </a:rPr>
                              </m:ctrlPr>
                            </m:sSupPr>
                            <m:e>
                              <m:r>
                                <a:rPr lang="en-US" altLang="ja-JP" sz="1400" i="1" dirty="0">
                                  <a:latin typeface="Cambria Math" panose="02040503050406030204" pitchFamily="18" charset="0"/>
                                </a:rPr>
                                <m:t>𝑥</m:t>
                              </m:r>
                            </m:e>
                            <m:sup>
                              <m:r>
                                <a:rPr lang="en-US" altLang="ja-JP" sz="1400" i="1" dirty="0">
                                  <a:latin typeface="Cambria Math" panose="02040503050406030204" pitchFamily="18" charset="0"/>
                                </a:rPr>
                                <m:t>′</m:t>
                              </m:r>
                            </m:sup>
                          </m:sSup>
                          <m:r>
                            <m:rPr>
                              <m:brk m:alnAt="23"/>
                            </m:rPr>
                            <a:rPr lang="en-US" altLang="ja-JP" sz="1400" i="1" dirty="0">
                              <a:latin typeface="Cambria Math" panose="02040503050406030204" pitchFamily="18" charset="0"/>
                              <a:ea typeface="Cambria Math" panose="02040503050406030204" pitchFamily="18" charset="0"/>
                            </a:rPr>
                            <m:t>∈</m:t>
                          </m:r>
                          <m:r>
                            <a:rPr lang="en-US" altLang="ja-JP" sz="1400" i="1" dirty="0">
                              <a:latin typeface="Cambria Math" panose="02040503050406030204" pitchFamily="18" charset="0"/>
                              <a:ea typeface="Cambria Math" panose="02040503050406030204" pitchFamily="18" charset="0"/>
                            </a:rPr>
                            <m:t>𝑋</m:t>
                          </m:r>
                        </m:sub>
                        <m:sup/>
                        <m:e>
                          <m:nary>
                            <m:naryPr>
                              <m:chr m:val="∑"/>
                              <m:ctrlPr>
                                <a:rPr lang="en-US" altLang="ja-JP" sz="1400" i="1" dirty="0" smtClean="0">
                                  <a:latin typeface="Cambria Math" panose="02040503050406030204" pitchFamily="18" charset="0"/>
                                </a:rPr>
                              </m:ctrlPr>
                            </m:naryPr>
                            <m:sub>
                              <m:r>
                                <m:rPr>
                                  <m:brk m:alnAt="15"/>
                                </m:rPr>
                                <a:rPr lang="en-US" altLang="ja-JP" sz="1400" b="0" i="1" dirty="0" smtClean="0">
                                  <a:latin typeface="Cambria Math" panose="02040503050406030204" pitchFamily="18" charset="0"/>
                                </a:rPr>
                                <m:t>𝑎</m:t>
                              </m:r>
                              <m:r>
                                <m:rPr>
                                  <m:brk m:alnAt="23"/>
                                </m:rPr>
                                <a:rPr lang="en-US" altLang="ja-JP" sz="1400" i="1" dirty="0">
                                  <a:latin typeface="Cambria Math" panose="02040503050406030204" pitchFamily="18" charset="0"/>
                                  <a:ea typeface="Cambria Math" panose="02040503050406030204" pitchFamily="18" charset="0"/>
                                </a:rPr>
                                <m:t>∈</m:t>
                              </m:r>
                              <m:r>
                                <a:rPr lang="en-US" altLang="ja-JP" sz="1400" b="0" i="1" dirty="0" smtClean="0">
                                  <a:latin typeface="Cambria Math" panose="02040503050406030204" pitchFamily="18" charset="0"/>
                                  <a:ea typeface="Cambria Math" panose="02040503050406030204" pitchFamily="18" charset="0"/>
                                </a:rPr>
                                <m:t>𝐴</m:t>
                              </m:r>
                            </m:sub>
                            <m:sup/>
                            <m:e>
                              <m:r>
                                <a:rPr lang="en-US" altLang="ja-JP" sz="1400" i="1" dirty="0">
                                  <a:latin typeface="Cambria Math" panose="02040503050406030204" pitchFamily="18" charset="0"/>
                                </a:rPr>
                                <m:t>𝑃</m:t>
                              </m:r>
                              <m:d>
                                <m:dPr>
                                  <m:ctrlPr>
                                    <a:rPr lang="en-US" altLang="ja-JP" sz="1400" i="1" dirty="0" smtClean="0">
                                      <a:solidFill>
                                        <a:schemeClr val="tx1"/>
                                      </a:solidFill>
                                      <a:latin typeface="Cambria Math" panose="02040503050406030204" pitchFamily="18" charset="0"/>
                                    </a:rPr>
                                  </m:ctrlPr>
                                </m:dPr>
                                <m:e>
                                  <m:sSup>
                                    <m:sSupPr>
                                      <m:ctrlPr>
                                        <a:rPr lang="en-US" altLang="ja-JP" sz="1400" i="1" dirty="0">
                                          <a:solidFill>
                                            <a:schemeClr val="tx1"/>
                                          </a:solidFill>
                                          <a:latin typeface="Cambria Math" panose="02040503050406030204" pitchFamily="18" charset="0"/>
                                        </a:rPr>
                                      </m:ctrlPr>
                                    </m:sSupPr>
                                    <m:e>
                                      <m:r>
                                        <a:rPr lang="en-US" altLang="ja-JP" sz="1400" i="1" dirty="0">
                                          <a:solidFill>
                                            <a:schemeClr val="tx1"/>
                                          </a:solidFill>
                                          <a:latin typeface="Cambria Math" panose="02040503050406030204" pitchFamily="18" charset="0"/>
                                        </a:rPr>
                                        <m:t>𝑥</m:t>
                                      </m:r>
                                    </m:e>
                                    <m:sup>
                                      <m:r>
                                        <a:rPr lang="en-US" altLang="ja-JP" sz="1400" i="1" dirty="0">
                                          <a:solidFill>
                                            <a:schemeClr val="tx1"/>
                                          </a:solidFill>
                                          <a:latin typeface="Cambria Math" panose="02040503050406030204" pitchFamily="18" charset="0"/>
                                        </a:rPr>
                                        <m:t>′</m:t>
                                      </m:r>
                                    </m:sup>
                                  </m:sSup>
                                </m:e>
                                <m:e>
                                  <m:r>
                                    <a:rPr lang="en-US" altLang="ja-JP" sz="1400" i="1" dirty="0">
                                      <a:solidFill>
                                        <a:schemeClr val="tx1"/>
                                      </a:solidFill>
                                      <a:latin typeface="Cambria Math" panose="02040503050406030204" pitchFamily="18" charset="0"/>
                                    </a:rPr>
                                    <m:t>𝑥</m:t>
                                  </m:r>
                                  <m:r>
                                    <a:rPr lang="en-US" altLang="ja-JP" sz="1400" b="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𝑎</m:t>
                                  </m:r>
                                </m:e>
                              </m:d>
                              <m:r>
                                <a:rPr lang="ja-JP" altLang="en-US" sz="1400" i="1" dirty="0" smtClean="0">
                                  <a:solidFill>
                                    <a:schemeClr val="tx1"/>
                                  </a:solidFill>
                                  <a:latin typeface="Cambria Math" panose="02040503050406030204" pitchFamily="18" charset="0"/>
                                </a:rPr>
                                <m:t>𝜋</m:t>
                              </m:r>
                              <m:r>
                                <a:rPr lang="en-US" altLang="ja-JP" sz="140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𝑥</m:t>
                              </m:r>
                              <m:r>
                                <a:rPr lang="en-US" altLang="ja-JP" sz="1400" b="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𝑎</m:t>
                              </m:r>
                              <m:r>
                                <a:rPr lang="en-US" altLang="ja-JP" sz="140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𝑅</m:t>
                              </m:r>
                              <m:r>
                                <a:rPr lang="en-US" altLang="ja-JP" sz="140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𝑥</m:t>
                              </m:r>
                              <m:r>
                                <a:rPr lang="en-US" altLang="ja-JP" sz="1400" b="0" i="1" dirty="0" smtClean="0">
                                  <a:solidFill>
                                    <a:schemeClr val="tx1"/>
                                  </a:solidFill>
                                  <a:latin typeface="Cambria Math" panose="02040503050406030204" pitchFamily="18" charset="0"/>
                                </a:rPr>
                                <m:t>,</m:t>
                              </m:r>
                              <m:r>
                                <a:rPr lang="en-US" altLang="ja-JP" sz="1400" b="0" i="1" dirty="0" smtClean="0">
                                  <a:solidFill>
                                    <a:schemeClr val="tx1"/>
                                  </a:solidFill>
                                  <a:latin typeface="Cambria Math" panose="02040503050406030204" pitchFamily="18" charset="0"/>
                                </a:rPr>
                                <m:t>𝑎</m:t>
                              </m:r>
                              <m:r>
                                <a:rPr lang="en-US" altLang="ja-JP" sz="1400" b="0" i="1" dirty="0" smtClean="0">
                                  <a:solidFill>
                                    <a:schemeClr val="tx1"/>
                                  </a:solidFill>
                                  <a:latin typeface="Cambria Math" panose="02040503050406030204" pitchFamily="18" charset="0"/>
                                </a:rPr>
                                <m:t>,</m:t>
                              </m:r>
                              <m:sSup>
                                <m:sSupPr>
                                  <m:ctrlPr>
                                    <a:rPr lang="en-US" altLang="ja-JP" sz="1400" i="1" dirty="0" smtClean="0">
                                      <a:solidFill>
                                        <a:schemeClr val="tx1"/>
                                      </a:solidFill>
                                      <a:latin typeface="Cambria Math" panose="02040503050406030204" pitchFamily="18" charset="0"/>
                                    </a:rPr>
                                  </m:ctrlPr>
                                </m:sSupPr>
                                <m:e>
                                  <m:r>
                                    <a:rPr lang="en-US" altLang="ja-JP" sz="1400" b="0" i="1" dirty="0" smtClean="0">
                                      <a:solidFill>
                                        <a:schemeClr val="tx1"/>
                                      </a:solidFill>
                                      <a:latin typeface="Cambria Math" panose="02040503050406030204" pitchFamily="18" charset="0"/>
                                    </a:rPr>
                                    <m:t>𝑥</m:t>
                                  </m:r>
                                </m:e>
                                <m:sup>
                                  <m:r>
                                    <a:rPr lang="en-US" altLang="ja-JP" sz="1400" b="0" i="1" dirty="0" smtClean="0">
                                      <a:solidFill>
                                        <a:schemeClr val="tx1"/>
                                      </a:solidFill>
                                      <a:latin typeface="Cambria Math" panose="02040503050406030204" pitchFamily="18" charset="0"/>
                                    </a:rPr>
                                    <m:t>′</m:t>
                                  </m:r>
                                </m:sup>
                              </m:sSup>
                              <m:r>
                                <a:rPr lang="en-US" altLang="ja-JP" sz="1400" i="1" dirty="0" smtClean="0">
                                  <a:solidFill>
                                    <a:schemeClr val="tx1"/>
                                  </a:solidFill>
                                  <a:latin typeface="Cambria Math" panose="02040503050406030204" pitchFamily="18" charset="0"/>
                                </a:rPr>
                                <m:t>)</m:t>
                              </m:r>
                              <m:r>
                                <m:rPr>
                                  <m:nor/>
                                </m:rPr>
                                <a:rPr lang="en-US" altLang="ja-JP" sz="1400" dirty="0">
                                  <a:solidFill>
                                    <a:schemeClr val="tx1"/>
                                  </a:solidFill>
                                </a:rPr>
                                <m:t> </m:t>
                              </m:r>
                            </m:e>
                          </m:nary>
                        </m:e>
                      </m:nary>
                    </m:oMath>
                  </m:oMathPara>
                </a14:m>
                <a:endParaRPr lang="en-US" altLang="ja-JP" sz="1800" dirty="0" smtClean="0">
                  <a:solidFill>
                    <a:schemeClr val="tx1"/>
                  </a:solidFill>
                </a:endParaRPr>
              </a:p>
              <a:p>
                <a:pPr marL="0" indent="0" algn="ctr">
                  <a:buNone/>
                </a:pPr>
                <a:endParaRPr lang="en-US" altLang="ja-JP" sz="1800" dirty="0" smtClean="0">
                  <a:solidFill>
                    <a:schemeClr val="tx1"/>
                  </a:solidFill>
                </a:endParaRPr>
              </a:p>
              <a:p>
                <a:pPr marL="0" indent="0" algn="ctr">
                  <a:buNone/>
                </a:pPr>
                <a:endParaRPr lang="en-US" altLang="ja-JP" sz="1800" dirty="0" smtClean="0">
                  <a:solidFill>
                    <a:schemeClr val="tx1"/>
                  </a:solidFill>
                </a:endParaRPr>
              </a:p>
              <a:p>
                <a:pPr marL="0" indent="0">
                  <a:buNone/>
                </a:pPr>
                <a:endParaRPr kumimoji="1" lang="ja-JP" altLang="en-US"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279380" cy="1534795"/>
              </a:xfrm>
              <a:blipFill>
                <a:blip r:embed="rId5"/>
                <a:stretch>
                  <a:fillRect l="-534" t="-4762"/>
                </a:stretch>
              </a:blipFill>
            </p:spPr>
            <p:txBody>
              <a:bodyPr/>
              <a:lstStyle/>
              <a:p>
                <a:r>
                  <a:rPr lang="ja-JP" altLang="en-US">
                    <a:noFill/>
                  </a:rPr>
                  <a:t> </a:t>
                </a:r>
              </a:p>
            </p:txBody>
          </p:sp>
        </mc:Fallback>
      </mc:AlternateContent>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テキスト ボックス 6"/>
          <p:cNvSpPr txBox="1"/>
          <p:nvPr/>
        </p:nvSpPr>
        <p:spPr>
          <a:xfrm>
            <a:off x="4152900" y="3799302"/>
            <a:ext cx="10226040" cy="646331"/>
          </a:xfrm>
          <a:prstGeom prst="rect">
            <a:avLst/>
          </a:prstGeom>
          <a:noFill/>
        </p:spPr>
        <p:txBody>
          <a:bodyPr wrap="square" rtlCol="0">
            <a:spAutoFit/>
          </a:bodyPr>
          <a:lstStyle/>
          <a:p>
            <a:r>
              <a:rPr lang="en-US" altLang="ja-JP" dirty="0"/>
              <a:t>The Bellman optimality equation</a:t>
            </a:r>
          </a:p>
          <a:p>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838200" y="3983036"/>
                <a:ext cx="10515600" cy="17172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𝑉</m:t>
                          </m:r>
                        </m:e>
                        <m:sup>
                          <m:r>
                            <a:rPr lang="en-US" altLang="ja-JP" b="0" i="1" dirty="0" smtClean="0">
                              <a:latin typeface="Cambria Math" panose="02040503050406030204" pitchFamily="18" charset="0"/>
                            </a:rPr>
                            <m:t>∗</m:t>
                          </m:r>
                        </m:sup>
                      </m:s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limLow>
                        <m:limLowPr>
                          <m:ctrlPr>
                            <a:rPr lang="en-US" altLang="ja-JP" i="1" dirty="0" smtClean="0">
                              <a:latin typeface="Cambria Math" panose="02040503050406030204" pitchFamily="18" charset="0"/>
                            </a:rPr>
                          </m:ctrlPr>
                        </m:limLowPr>
                        <m:e>
                          <m:r>
                            <m:rPr>
                              <m:sty m:val="p"/>
                            </m:rPr>
                            <a:rPr lang="en-US" altLang="ja-JP" i="0" dirty="0" smtClean="0">
                              <a:latin typeface="Cambria Math" panose="02040503050406030204" pitchFamily="18" charset="0"/>
                            </a:rPr>
                            <m:t>max</m:t>
                          </m:r>
                        </m:e>
                        <m:lim>
                          <m:r>
                            <a:rPr lang="en-US" altLang="ja-JP" b="0" i="1" dirty="0" smtClean="0">
                              <a:latin typeface="Cambria Math" panose="02040503050406030204" pitchFamily="18" charset="0"/>
                            </a:rPr>
                            <m:t>𝑎</m:t>
                          </m:r>
                        </m:lim>
                      </m:limLow>
                      <m:nary>
                        <m:naryPr>
                          <m:chr m:val="∑"/>
                          <m:ctrlPr>
                            <a:rPr lang="en-US" altLang="ja-JP" i="1" dirty="0" smtClean="0">
                              <a:latin typeface="Cambria Math" panose="02040503050406030204" pitchFamily="18" charset="0"/>
                            </a:rPr>
                          </m:ctrlPr>
                        </m:naryPr>
                        <m:sub>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m:rPr>
                              <m:brk m:alnAt="23"/>
                            </m:rP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𝑋</m:t>
                          </m:r>
                        </m:sub>
                        <m:sup/>
                        <m:e>
                          <m:r>
                            <a:rPr lang="en-US" altLang="ja-JP" i="1" dirty="0">
                              <a:latin typeface="Cambria Math" panose="02040503050406030204" pitchFamily="18" charset="0"/>
                            </a:rPr>
                            <m:t>𝑃</m:t>
                          </m:r>
                          <m:d>
                            <m:dPr>
                              <m:ctrlPr>
                                <a:rPr lang="en-US" altLang="ja-JP" i="1" dirty="0">
                                  <a:latin typeface="Cambria Math" panose="02040503050406030204" pitchFamily="18" charset="0"/>
                                </a:rPr>
                              </m:ctrlPr>
                            </m:dPr>
                            <m:e>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e>
                            <m:e>
                              <m:r>
                                <a:rPr lang="en-US" altLang="ja-JP" i="1" dirty="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d>
                            <m:dPr>
                              <m:ctrlPr>
                                <a:rPr lang="en-US" altLang="ja-JP" i="1" dirty="0" smtClean="0">
                                  <a:latin typeface="Cambria Math" panose="02040503050406030204" pitchFamily="18" charset="0"/>
                                </a:rPr>
                              </m:ctrlPr>
                            </m:dPr>
                            <m:e>
                              <m:r>
                                <a:rPr lang="en-US" altLang="ja-JP" i="1" dirty="0">
                                  <a:latin typeface="Cambria Math" panose="02040503050406030204" pitchFamily="18" charset="0"/>
                                </a:rPr>
                                <m:t>𝑅</m:t>
                              </m:r>
                              <m:r>
                                <a:rPr lang="en-US" altLang="ja-JP" i="1" dirty="0">
                                  <a:latin typeface="Cambria Math" panose="02040503050406030204" pitchFamily="18" charset="0"/>
                                </a:rPr>
                                <m:t>(</m:t>
                              </m:r>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i="1" dirty="0">
                                  <a:latin typeface="Cambria Math" panose="02040503050406030204" pitchFamily="18" charset="0"/>
                                </a:rPr>
                                <m:t>)</m:t>
                              </m:r>
                              <m:r>
                                <a:rPr lang="en-US" altLang="ja-JP" i="1" dirty="0" smtClean="0">
                                  <a:latin typeface="Cambria Math" panose="02040503050406030204" pitchFamily="18" charset="0"/>
                                </a:rPr>
                                <m:t>+</m:t>
                              </m:r>
                              <m:r>
                                <m:rPr>
                                  <m:sty m:val="p"/>
                                </m:rPr>
                                <a:rPr lang="en-US" altLang="ja-JP" i="1" dirty="0">
                                  <a:latin typeface="Cambria Math" panose="02040503050406030204" pitchFamily="18" charset="0"/>
                                </a:rPr>
                                <m:t>γ</m:t>
                              </m:r>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𝑉</m:t>
                                  </m:r>
                                </m:e>
                                <m:sup>
                                  <m:r>
                                    <a:rPr lang="en-US" altLang="ja-JP" b="0" i="1" dirty="0" smtClean="0">
                                      <a:latin typeface="Cambria Math" panose="02040503050406030204" pitchFamily="18" charset="0"/>
                                    </a:rPr>
                                    <m:t>∗</m:t>
                                  </m:r>
                                </m:sup>
                              </m:sSup>
                              <m:r>
                                <a:rPr lang="en-US" altLang="ja-JP" i="1" dirty="0" smtClean="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i="1" dirty="0">
                                  <a:latin typeface="Cambria Math" panose="02040503050406030204" pitchFamily="18" charset="0"/>
                                </a:rPr>
                                <m:t>)</m:t>
                              </m:r>
                            </m:e>
                          </m:d>
                        </m:e>
                      </m:nary>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𝑉</m:t>
                          </m:r>
                        </m:e>
                        <m:sup>
                          <m:r>
                            <a:rPr lang="en-US" altLang="ja-JP" b="0" i="1" dirty="0" smtClean="0">
                              <a:latin typeface="Cambria Math" panose="02040503050406030204" pitchFamily="18" charset="0"/>
                            </a:rPr>
                            <m:t>∗</m:t>
                          </m:r>
                        </m:sup>
                      </m:s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func>
                        <m:funcPr>
                          <m:ctrlPr>
                            <a:rPr lang="en-US" altLang="ja-JP" i="1" dirty="0" smtClean="0">
                              <a:latin typeface="Cambria Math" panose="02040503050406030204" pitchFamily="18" charset="0"/>
                            </a:rPr>
                          </m:ctrlPr>
                        </m:funcPr>
                        <m:fName>
                          <m:limLow>
                            <m:limLowPr>
                              <m:ctrlPr>
                                <a:rPr lang="en-US" altLang="ja-JP" i="1" dirty="0" smtClean="0">
                                  <a:latin typeface="Cambria Math" panose="02040503050406030204" pitchFamily="18" charset="0"/>
                                </a:rPr>
                              </m:ctrlPr>
                            </m:limLowPr>
                            <m:e>
                              <m:r>
                                <m:rPr>
                                  <m:sty m:val="p"/>
                                </m:rPr>
                                <a:rPr lang="en-US" altLang="ja-JP" i="0" dirty="0" smtClean="0">
                                  <a:latin typeface="Cambria Math" panose="02040503050406030204" pitchFamily="18" charset="0"/>
                                </a:rPr>
                                <m:t>max</m:t>
                              </m:r>
                            </m:e>
                            <m:lim>
                              <m:r>
                                <m:rPr>
                                  <m:sty m:val="p"/>
                                </m:rPr>
                                <a:rPr lang="en-US" altLang="ja-JP" i="1" dirty="0">
                                  <a:latin typeface="Cambria Math" panose="02040503050406030204" pitchFamily="18" charset="0"/>
                                </a:rPr>
                                <m:t>π</m:t>
                              </m:r>
                            </m:lim>
                          </m:limLow>
                        </m:fName>
                        <m:e>
                          <m:r>
                            <a:rPr lang="en-US" altLang="ja-JP" i="1" dirty="0" smtClean="0">
                              <a:latin typeface="Cambria Math" panose="02040503050406030204" pitchFamily="18" charset="0"/>
                            </a:rPr>
                            <m:t>𝑉</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e>
                      </m:func>
                    </m:oMath>
                  </m:oMathPara>
                </a14:m>
                <a:endParaRPr lang="en-US" altLang="ja-JP" dirty="0" smtClean="0"/>
              </a:p>
              <a:p>
                <a:pPr/>
                <a14:m>
                  <m:oMathPara xmlns:m="http://schemas.openxmlformats.org/officeDocument/2006/math">
                    <m:oMathParaPr>
                      <m:jc m:val="centerGroup"/>
                    </m:oMathParaPr>
                    <m:oMath xmlns:m="http://schemas.openxmlformats.org/officeDocument/2006/math">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𝑄</m:t>
                          </m:r>
                        </m:e>
                        <m:sup>
                          <m:r>
                            <a:rPr lang="en-US" altLang="ja-JP" b="0" i="1" dirty="0" smtClean="0">
                              <a:latin typeface="Cambria Math" panose="02040503050406030204" pitchFamily="18" charset="0"/>
                            </a:rPr>
                            <m:t>∗</m:t>
                          </m:r>
                        </m:sup>
                      </m:s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r>
                        <a:rPr lang="en-US" altLang="ja-JP" i="1" dirty="0">
                          <a:latin typeface="Cambria Math" panose="02040503050406030204" pitchFamily="18" charset="0"/>
                        </a:rPr>
                        <m:t>=</m:t>
                      </m:r>
                      <m:nary>
                        <m:naryPr>
                          <m:chr m:val="∑"/>
                          <m:ctrlPr>
                            <a:rPr lang="en-US" altLang="ja-JP" i="1" dirty="0" smtClean="0">
                              <a:latin typeface="Cambria Math" panose="02040503050406030204" pitchFamily="18" charset="0"/>
                            </a:rPr>
                          </m:ctrlPr>
                        </m:naryPr>
                        <m:sub>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m:rPr>
                              <m:brk m:alnAt="23"/>
                            </m:rP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𝑋</m:t>
                          </m:r>
                        </m:sub>
                        <m:sup/>
                        <m:e>
                          <m:r>
                            <a:rPr lang="en-US" altLang="ja-JP" i="1" dirty="0">
                              <a:latin typeface="Cambria Math" panose="02040503050406030204" pitchFamily="18" charset="0"/>
                            </a:rPr>
                            <m:t>𝑃</m:t>
                          </m:r>
                          <m:d>
                            <m:dPr>
                              <m:ctrlPr>
                                <a:rPr lang="en-US" altLang="ja-JP" i="1" dirty="0">
                                  <a:latin typeface="Cambria Math" panose="02040503050406030204" pitchFamily="18" charset="0"/>
                                </a:rPr>
                              </m:ctrlPr>
                            </m:dPr>
                            <m:e>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e>
                            <m:e>
                              <m:r>
                                <a:rPr lang="en-US" altLang="ja-JP" i="1" dirty="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d>
                            <m:dPr>
                              <m:ctrlPr>
                                <a:rPr lang="en-US" altLang="ja-JP" i="1" dirty="0" smtClean="0">
                                  <a:latin typeface="Cambria Math" panose="02040503050406030204" pitchFamily="18" charset="0"/>
                                </a:rPr>
                              </m:ctrlPr>
                            </m:dPr>
                            <m:e>
                              <m:r>
                                <a:rPr lang="en-US" altLang="ja-JP" i="1" dirty="0">
                                  <a:latin typeface="Cambria Math" panose="02040503050406030204" pitchFamily="18" charset="0"/>
                                </a:rPr>
                                <m:t>𝑅</m:t>
                              </m:r>
                              <m:r>
                                <a:rPr lang="en-US" altLang="ja-JP" i="1" dirty="0">
                                  <a:latin typeface="Cambria Math" panose="02040503050406030204" pitchFamily="18" charset="0"/>
                                </a:rPr>
                                <m:t>(</m:t>
                              </m:r>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i="1" dirty="0">
                                  <a:latin typeface="Cambria Math" panose="02040503050406030204" pitchFamily="18" charset="0"/>
                                </a:rPr>
                                <m:t>)</m:t>
                              </m:r>
                              <m:r>
                                <a:rPr lang="en-US" altLang="ja-JP" i="1" dirty="0" smtClean="0">
                                  <a:latin typeface="Cambria Math" panose="02040503050406030204" pitchFamily="18" charset="0"/>
                                </a:rPr>
                                <m:t>+</m:t>
                              </m:r>
                              <m:r>
                                <m:rPr>
                                  <m:sty m:val="p"/>
                                </m:rPr>
                                <a:rPr lang="en-US" altLang="ja-JP" i="1" dirty="0">
                                  <a:latin typeface="Cambria Math" panose="02040503050406030204" pitchFamily="18" charset="0"/>
                                </a:rPr>
                                <m:t>γ</m:t>
                              </m:r>
                              <m:func>
                                <m:funcPr>
                                  <m:ctrlPr>
                                    <a:rPr lang="en-US" altLang="ja-JP" i="1" dirty="0" smtClean="0">
                                      <a:latin typeface="Cambria Math" panose="02040503050406030204" pitchFamily="18" charset="0"/>
                                    </a:rPr>
                                  </m:ctrlPr>
                                </m:funcPr>
                                <m:fName>
                                  <m:limLow>
                                    <m:limLowPr>
                                      <m:ctrlPr>
                                        <a:rPr lang="en-US" altLang="ja-JP" i="1" dirty="0" smtClean="0">
                                          <a:latin typeface="Cambria Math" panose="02040503050406030204" pitchFamily="18" charset="0"/>
                                        </a:rPr>
                                      </m:ctrlPr>
                                    </m:limLowPr>
                                    <m:e>
                                      <m:r>
                                        <m:rPr>
                                          <m:sty m:val="p"/>
                                        </m:rPr>
                                        <a:rPr lang="en-US" altLang="ja-JP" i="0" dirty="0" smtClean="0">
                                          <a:latin typeface="Cambria Math" panose="02040503050406030204" pitchFamily="18" charset="0"/>
                                        </a:rPr>
                                        <m:t>max</m:t>
                                      </m:r>
                                    </m:e>
                                    <m:lim>
                                      <m:r>
                                        <a:rPr lang="en-US" altLang="ja-JP" b="0" i="1" dirty="0" smtClean="0">
                                          <a:latin typeface="Cambria Math" panose="02040503050406030204" pitchFamily="18" charset="0"/>
                                        </a:rPr>
                                        <m:t>𝑎</m:t>
                                      </m:r>
                                    </m:lim>
                                  </m:limLow>
                                </m:fName>
                                <m:e>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𝑄</m:t>
                                      </m:r>
                                    </m:e>
                                    <m:sup>
                                      <m:r>
                                        <a:rPr lang="en-US" altLang="ja-JP" b="0" i="1" dirty="0" smtClean="0">
                                          <a:latin typeface="Cambria Math" panose="02040503050406030204" pitchFamily="18" charset="0"/>
                                        </a:rPr>
                                        <m:t>∗</m:t>
                                      </m:r>
                                    </m:sup>
                                  </m:sSup>
                                </m:e>
                              </m:func>
                              <m:r>
                                <a:rPr lang="en-US" altLang="ja-JP" i="1" dirty="0" smtClean="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i="1" dirty="0">
                                  <a:latin typeface="Cambria Math" panose="02040503050406030204" pitchFamily="18" charset="0"/>
                                </a:rPr>
                                <m:t>)</m:t>
                              </m:r>
                            </m:e>
                          </m:d>
                        </m:e>
                      </m:nary>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𝑄</m:t>
                          </m:r>
                        </m:e>
                        <m:sup>
                          <m:r>
                            <a:rPr lang="en-US" altLang="ja-JP" b="0" i="1" dirty="0" smtClean="0">
                              <a:latin typeface="Cambria Math" panose="02040503050406030204" pitchFamily="18" charset="0"/>
                            </a:rPr>
                            <m:t>∗</m:t>
                          </m:r>
                        </m:sup>
                      </m:s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r>
                        <a:rPr lang="en-US" altLang="ja-JP" i="1" dirty="0">
                          <a:latin typeface="Cambria Math" panose="02040503050406030204" pitchFamily="18" charset="0"/>
                        </a:rPr>
                        <m:t>=</m:t>
                      </m:r>
                      <m:func>
                        <m:funcPr>
                          <m:ctrlPr>
                            <a:rPr lang="en-US" altLang="ja-JP" i="1" dirty="0" smtClean="0">
                              <a:latin typeface="Cambria Math" panose="02040503050406030204" pitchFamily="18" charset="0"/>
                            </a:rPr>
                          </m:ctrlPr>
                        </m:funcPr>
                        <m:fName>
                          <m:limLow>
                            <m:limLowPr>
                              <m:ctrlPr>
                                <a:rPr lang="en-US" altLang="ja-JP" i="1" dirty="0" smtClean="0">
                                  <a:latin typeface="Cambria Math" panose="02040503050406030204" pitchFamily="18" charset="0"/>
                                </a:rPr>
                              </m:ctrlPr>
                            </m:limLowPr>
                            <m:e>
                              <m:r>
                                <m:rPr>
                                  <m:sty m:val="p"/>
                                </m:rPr>
                                <a:rPr lang="en-US" altLang="ja-JP" i="0" dirty="0" smtClean="0">
                                  <a:latin typeface="Cambria Math" panose="02040503050406030204" pitchFamily="18" charset="0"/>
                                </a:rPr>
                                <m:t>max</m:t>
                              </m:r>
                            </m:e>
                            <m:lim>
                              <m:r>
                                <m:rPr>
                                  <m:sty m:val="p"/>
                                </m:rPr>
                                <a:rPr lang="en-US" altLang="ja-JP" i="1" dirty="0">
                                  <a:latin typeface="Cambria Math" panose="02040503050406030204" pitchFamily="18" charset="0"/>
                                </a:rPr>
                                <m:t>π</m:t>
                              </m:r>
                            </m:lim>
                          </m:limLow>
                        </m:fName>
                        <m:e>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e>
                      </m:func>
                    </m:oMath>
                  </m:oMathPara>
                </a14:m>
                <a:endParaRPr lang="en-US" altLang="ja-JP" dirty="0" smtClean="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38200" y="3983036"/>
                <a:ext cx="10515600" cy="1717265"/>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4256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0325"/>
            <a:ext cx="10515600" cy="1325563"/>
          </a:xfrm>
        </p:spPr>
        <p:txBody>
          <a:bodyPr/>
          <a:lstStyle/>
          <a:p>
            <a:r>
              <a:rPr lang="en-US" altLang="ja-JP" dirty="0" smtClean="0"/>
              <a:t>Q-learning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14:m>
                  <m:oMath xmlns:m="http://schemas.openxmlformats.org/officeDocument/2006/math">
                    <m:r>
                      <a:rPr kumimoji="1" lang="en-US" altLang="ja-JP" sz="1800" i="1" dirty="0" smtClean="0">
                        <a:latin typeface="Cambria Math" panose="02040503050406030204" pitchFamily="18" charset="0"/>
                      </a:rPr>
                      <m:t>𝑄</m:t>
                    </m:r>
                  </m:oMath>
                </a14:m>
                <a:r>
                  <a:rPr kumimoji="1" lang="en-US" altLang="ja-JP" sz="1800" dirty="0" smtClean="0"/>
                  <a:t>-</a:t>
                </a:r>
                <a14:m>
                  <m:oMath xmlns:m="http://schemas.openxmlformats.org/officeDocument/2006/math">
                    <m:r>
                      <a:rPr kumimoji="1" lang="en-US" altLang="ja-JP" sz="1800" i="1" dirty="0" smtClean="0">
                        <a:latin typeface="Cambria Math" panose="02040503050406030204" pitchFamily="18" charset="0"/>
                      </a:rPr>
                      <m:t>𝑙𝑒𝑎𝑟𝑛𝑖𝑛𝑔</m:t>
                    </m:r>
                  </m:oMath>
                </a14:m>
                <a:r>
                  <a:rPr kumimoji="1" lang="en-US" altLang="ja-JP" sz="1800" dirty="0" smtClean="0"/>
                  <a:t> is a learning algorithm of estimating</a:t>
                </a:r>
                <a14:m>
                  <m:oMath xmlns:m="http://schemas.openxmlformats.org/officeDocument/2006/math">
                    <m:r>
                      <a:rPr kumimoji="1" lang="en-US" altLang="ja-JP" sz="1800" b="0" i="0" smtClean="0">
                        <a:latin typeface="Cambria Math" panose="02040503050406030204" pitchFamily="18" charset="0"/>
                      </a:rPr>
                      <m:t> </m:t>
                    </m:r>
                    <m:sSup>
                      <m:sSupPr>
                        <m:ctrlPr>
                          <a:rPr lang="en-US" altLang="ja-JP" sz="1800" i="1" dirty="0" smtClean="0">
                            <a:latin typeface="Cambria Math" panose="02040503050406030204" pitchFamily="18" charset="0"/>
                          </a:rPr>
                        </m:ctrlPr>
                      </m:sSupPr>
                      <m:e>
                        <m:r>
                          <a:rPr lang="en-US" altLang="ja-JP" sz="1800" b="0" i="1" dirty="0" smtClean="0">
                            <a:latin typeface="Cambria Math" panose="02040503050406030204" pitchFamily="18" charset="0"/>
                          </a:rPr>
                          <m:t>𝑄</m:t>
                        </m:r>
                      </m:e>
                      <m:sup>
                        <m:r>
                          <a:rPr lang="en-US" altLang="ja-JP" sz="1800" b="0" i="1" dirty="0" smtClean="0">
                            <a:latin typeface="Cambria Math" panose="02040503050406030204" pitchFamily="18" charset="0"/>
                          </a:rPr>
                          <m:t>∗</m:t>
                        </m:r>
                      </m:sup>
                    </m:sSup>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𝑥</m:t>
                        </m:r>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𝑎</m:t>
                        </m:r>
                      </m:e>
                    </m:d>
                  </m:oMath>
                </a14:m>
                <a:r>
                  <a:rPr lang="en-US" altLang="ja-JP" sz="1800" b="0" dirty="0" smtClean="0"/>
                  <a:t>.</a:t>
                </a:r>
              </a:p>
              <a:p>
                <a:pPr marL="0" indent="0">
                  <a:buNone/>
                </a:pPr>
                <a:endParaRPr kumimoji="1" lang="ja-JP" altLang="en-US"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16" t="-1261"/>
                </a:stretch>
              </a:blipFill>
            </p:spPr>
            <p:txBody>
              <a:bodyPr/>
              <a:lstStyle/>
              <a:p>
                <a:r>
                  <a:rPr lang="ja-JP" altLang="en-US">
                    <a:noFill/>
                  </a:rPr>
                  <a:t> </a:t>
                </a:r>
              </a:p>
            </p:txBody>
          </p:sp>
        </mc:Fallback>
      </mc:AlternateContent>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正方形/長方形 5"/>
          <p:cNvSpPr/>
          <p:nvPr/>
        </p:nvSpPr>
        <p:spPr>
          <a:xfrm>
            <a:off x="922020" y="2485109"/>
            <a:ext cx="10515600" cy="1736080"/>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922020" y="2155894"/>
            <a:ext cx="10515600" cy="369332"/>
          </a:xfrm>
          <a:prstGeom prst="rect">
            <a:avLst/>
          </a:prstGeom>
          <a:noFill/>
        </p:spPr>
        <p:txBody>
          <a:bodyPr wrap="square" rtlCol="0">
            <a:spAutoFit/>
          </a:bodyPr>
          <a:lstStyle/>
          <a:p>
            <a:pPr algn="ctr"/>
            <a:r>
              <a:rPr lang="en-US" altLang="ja-JP" dirty="0" smtClean="0"/>
              <a:t>Theorem</a:t>
            </a:r>
            <a:endParaRPr kumimoji="1" lang="ja-JP" altLang="en-US" dirty="0"/>
          </a:p>
        </p:txBody>
      </p:sp>
      <mc:AlternateContent xmlns:mc="http://schemas.openxmlformats.org/markup-compatibility/2006" xmlns:a14="http://schemas.microsoft.com/office/drawing/2010/main">
        <mc:Choice Requires="a14">
          <p:sp>
            <p:nvSpPr>
              <p:cNvPr id="9" name="テキスト ボックス 8"/>
              <p:cNvSpPr txBox="1"/>
              <p:nvPr/>
            </p:nvSpPr>
            <p:spPr>
              <a:xfrm>
                <a:off x="982978" y="2613232"/>
                <a:ext cx="10454641" cy="1151021"/>
              </a:xfrm>
              <a:prstGeom prst="rect">
                <a:avLst/>
              </a:prstGeom>
              <a:noFill/>
            </p:spPr>
            <p:txBody>
              <a:bodyPr wrap="square" rtlCol="0">
                <a:spAutoFit/>
              </a:bodyPr>
              <a:lstStyle/>
              <a:p>
                <a:r>
                  <a:rPr lang="en-US" altLang="ja-JP" sz="1600" dirty="0" smtClean="0"/>
                  <a:t>When the agent gets </a:t>
                </a:r>
                <a14:m>
                  <m:oMath xmlns:m="http://schemas.openxmlformats.org/officeDocument/2006/math">
                    <m:r>
                      <a:rPr lang="en-US" altLang="ja-JP" sz="1600" b="0" i="1" dirty="0" smtClean="0">
                        <a:latin typeface="Cambria Math" panose="02040503050406030204" pitchFamily="18" charset="0"/>
                      </a:rPr>
                      <m:t>𝑄</m:t>
                    </m:r>
                    <m:d>
                      <m:dPr>
                        <m:ctrlPr>
                          <a:rPr lang="en-US" altLang="ja-JP" sz="1600" i="1" dirty="0">
                            <a:latin typeface="Cambria Math" panose="02040503050406030204" pitchFamily="18" charset="0"/>
                          </a:rPr>
                        </m:ctrlPr>
                      </m:dPr>
                      <m:e>
                        <m:r>
                          <a:rPr lang="en-US" altLang="ja-JP" sz="1600" i="1" dirty="0">
                            <a:latin typeface="Cambria Math" panose="02040503050406030204" pitchFamily="18" charset="0"/>
                          </a:rPr>
                          <m:t>𝑥</m:t>
                        </m:r>
                        <m:r>
                          <a:rPr lang="en-US" altLang="ja-JP" sz="1600" i="1" dirty="0">
                            <a:latin typeface="Cambria Math" panose="02040503050406030204" pitchFamily="18" charset="0"/>
                          </a:rPr>
                          <m:t>,</m:t>
                        </m:r>
                        <m:r>
                          <a:rPr lang="en-US" altLang="ja-JP" sz="1600" i="1" dirty="0">
                            <a:latin typeface="Cambria Math" panose="02040503050406030204" pitchFamily="18" charset="0"/>
                          </a:rPr>
                          <m:t>𝑎</m:t>
                        </m:r>
                      </m:e>
                    </m:d>
                  </m:oMath>
                </a14:m>
                <a:r>
                  <a:rPr lang="en-US" altLang="ja-JP" sz="1600" dirty="0" smtClean="0"/>
                  <a:t> in the policy </a:t>
                </a:r>
                <a14:m>
                  <m:oMath xmlns:m="http://schemas.openxmlformats.org/officeDocument/2006/math">
                    <m:r>
                      <a:rPr lang="en-US" altLang="ja-JP" sz="1600" i="1" dirty="0" smtClean="0">
                        <a:latin typeface="Cambria Math" panose="02040503050406030204" pitchFamily="18" charset="0"/>
                      </a:rPr>
                      <m:t>h</m:t>
                    </m:r>
                    <m:r>
                      <a:rPr lang="en-US" altLang="ja-JP" sz="1600" b="0" i="0" dirty="0" smtClean="0">
                        <a:latin typeface="Cambria Math" panose="02040503050406030204" pitchFamily="18" charset="0"/>
                      </a:rPr>
                      <m:t> </m:t>
                    </m:r>
                  </m:oMath>
                </a14:m>
                <a:r>
                  <a:rPr lang="en-US" altLang="ja-JP" sz="1600" dirty="0" smtClean="0"/>
                  <a:t>, if the following inequality is satisfied , </a:t>
                </a:r>
                <a14:m>
                  <m:oMath xmlns:m="http://schemas.openxmlformats.org/officeDocument/2006/math">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h</m:t>
                        </m:r>
                      </m:e>
                      <m:sup>
                        <m:r>
                          <a:rPr lang="en-US" altLang="ja-JP" sz="1600" b="0" i="1" smtClean="0">
                            <a:latin typeface="Cambria Math" panose="02040503050406030204" pitchFamily="18" charset="0"/>
                          </a:rPr>
                          <m:t>′</m:t>
                        </m:r>
                      </m:sup>
                    </m:sSup>
                  </m:oMath>
                </a14:m>
                <a:r>
                  <a:rPr lang="en-US" altLang="ja-JP" sz="1600" dirty="0" smtClean="0"/>
                  <a:t> is better than </a:t>
                </a:r>
                <a14:m>
                  <m:oMath xmlns:m="http://schemas.openxmlformats.org/officeDocument/2006/math">
                    <m:r>
                      <a:rPr lang="en-US" altLang="ja-JP" sz="1600" b="0" i="1" smtClean="0">
                        <a:latin typeface="Cambria Math" panose="02040503050406030204" pitchFamily="18" charset="0"/>
                      </a:rPr>
                      <m:t>h</m:t>
                    </m:r>
                    <m:r>
                      <a:rPr lang="en-US" altLang="ja-JP" sz="1600" b="0" i="1" smtClean="0">
                        <a:latin typeface="Cambria Math" panose="02040503050406030204" pitchFamily="18" charset="0"/>
                      </a:rPr>
                      <m:t>.</m:t>
                    </m:r>
                  </m:oMath>
                </a14:m>
                <a:r>
                  <a:rPr lang="en-US" altLang="ja-JP" sz="1600" dirty="0" smtClean="0"/>
                  <a:t> </a:t>
                </a:r>
              </a:p>
              <a:p>
                <a:pPr algn="ctr"/>
                <a14:m>
                  <m:oMathPara xmlns:m="http://schemas.openxmlformats.org/officeDocument/2006/math">
                    <m:oMathParaPr>
                      <m:jc m:val="centerGroup"/>
                    </m:oMathParaPr>
                    <m:oMath xmlns:m="http://schemas.openxmlformats.org/officeDocument/2006/math">
                      <m:sSup>
                        <m:sSupPr>
                          <m:ctrlPr>
                            <a:rPr kumimoji="1" lang="en-US" altLang="ja-JP" i="1" dirty="0" smtClean="0">
                              <a:latin typeface="Cambria Math" panose="02040503050406030204" pitchFamily="18" charset="0"/>
                            </a:rPr>
                          </m:ctrlPr>
                        </m:sSupPr>
                        <m:e>
                          <m:r>
                            <a:rPr lang="en-US" altLang="ja-JP" i="1" dirty="0">
                              <a:latin typeface="Cambria Math" panose="02040503050406030204" pitchFamily="18" charset="0"/>
                            </a:rPr>
                            <m:t>𝑅</m:t>
                          </m:r>
                        </m:e>
                        <m:sup>
                          <m:sSup>
                            <m:sSupPr>
                              <m:ctrlPr>
                                <a:rPr kumimoji="1" lang="en-US" altLang="ja-JP" i="1" dirty="0" smtClean="0">
                                  <a:latin typeface="Cambria Math" panose="02040503050406030204" pitchFamily="18" charset="0"/>
                                </a:rPr>
                              </m:ctrlPr>
                            </m:sSupPr>
                            <m:e>
                              <m:r>
                                <a:rPr lang="en-US" altLang="ja-JP" i="1" dirty="0">
                                  <a:latin typeface="Cambria Math" panose="02040503050406030204" pitchFamily="18" charset="0"/>
                                </a:rPr>
                                <m:t>h</m:t>
                              </m:r>
                            </m:e>
                            <m:sup>
                              <m:r>
                                <a:rPr kumimoji="1" lang="en-US" altLang="ja-JP" b="0" i="1" dirty="0" smtClean="0">
                                  <a:latin typeface="Cambria Math" panose="02040503050406030204" pitchFamily="18" charset="0"/>
                                </a:rPr>
                                <m:t>′</m:t>
                              </m:r>
                            </m:sup>
                          </m:sSup>
                        </m:sup>
                      </m:sSup>
                      <m:d>
                        <m:dPr>
                          <m:ctrlPr>
                            <a:rPr kumimoji="1" lang="en-US" altLang="ja-JP" i="1" dirty="0" smtClean="0">
                              <a:latin typeface="Cambria Math" panose="02040503050406030204" pitchFamily="18" charset="0"/>
                            </a:rPr>
                          </m:ctrlPr>
                        </m:dPr>
                        <m:e>
                          <m:r>
                            <a:rPr kumimoji="1" lang="en-US" altLang="ja-JP" i="1" dirty="0" smtClean="0">
                              <a:latin typeface="Cambria Math" panose="02040503050406030204" pitchFamily="18" charset="0"/>
                            </a:rPr>
                            <m:t>𝑥</m:t>
                          </m:r>
                        </m:e>
                      </m:d>
                      <m:r>
                        <a:rPr kumimoji="1" lang="en-US" altLang="ja-JP" b="0" i="1" dirty="0" smtClean="0">
                          <a:latin typeface="Cambria Math" panose="02040503050406030204" pitchFamily="18" charset="0"/>
                        </a:rPr>
                        <m:t>+</m:t>
                      </m:r>
                      <m:r>
                        <m:rPr>
                          <m:sty m:val="p"/>
                        </m:rPr>
                        <a:rPr lang="en-US" altLang="ja-JP" i="1" dirty="0">
                          <a:latin typeface="Cambria Math" panose="02040503050406030204" pitchFamily="18" charset="0"/>
                        </a:rPr>
                        <m:t>γ</m:t>
                      </m:r>
                      <m:nary>
                        <m:naryPr>
                          <m:chr m:val="∑"/>
                          <m:ctrlPr>
                            <a:rPr lang="en-US" altLang="ja-JP" i="1" dirty="0" smtClean="0">
                              <a:latin typeface="Cambria Math" panose="02040503050406030204" pitchFamily="18" charset="0"/>
                            </a:rPr>
                          </m:ctrlPr>
                        </m:naryPr>
                        <m:sub>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m:rPr>
                              <m:brk m:alnAt="23"/>
                            </m:rP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𝑋</m:t>
                          </m:r>
                        </m:sub>
                        <m:sup/>
                        <m:e>
                          <m:sSup>
                            <m:sSupPr>
                              <m:ctrlPr>
                                <a:rPr lang="en-US" altLang="ja-JP" i="1" dirty="0">
                                  <a:latin typeface="Cambria Math" panose="02040503050406030204" pitchFamily="18" charset="0"/>
                                </a:rPr>
                              </m:ctrlPr>
                            </m:sSupPr>
                            <m:e>
                              <m:r>
                                <a:rPr lang="en-US" altLang="ja-JP" b="0" i="1" dirty="0" smtClean="0">
                                  <a:latin typeface="Cambria Math" panose="02040503050406030204" pitchFamily="18" charset="0"/>
                                </a:rPr>
                                <m:t>𝑃</m:t>
                              </m:r>
                            </m:e>
                            <m:sup>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h</m:t>
                                  </m:r>
                                </m:e>
                                <m:sup>
                                  <m:r>
                                    <a:rPr lang="en-US" altLang="ja-JP" i="1" dirty="0">
                                      <a:latin typeface="Cambria Math" panose="02040503050406030204" pitchFamily="18" charset="0"/>
                                    </a:rPr>
                                    <m:t>′</m:t>
                                  </m:r>
                                </m:sup>
                              </m:sSup>
                            </m:sup>
                          </m:sSup>
                          <m:d>
                            <m:dPr>
                              <m:ctrlPr>
                                <a:rPr lang="en-US" altLang="ja-JP" i="1" dirty="0">
                                  <a:latin typeface="Cambria Math" panose="02040503050406030204" pitchFamily="18" charset="0"/>
                                </a:rPr>
                              </m:ctrlPr>
                            </m:dPr>
                            <m:e>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e>
                            <m:e>
                              <m:r>
                                <a:rPr lang="en-US" altLang="ja-JP" i="1" dirty="0">
                                  <a:latin typeface="Cambria Math" panose="02040503050406030204" pitchFamily="18" charset="0"/>
                                </a:rPr>
                                <m:t>𝑥</m:t>
                              </m:r>
                              <m:r>
                                <a:rPr lang="en-US" altLang="ja-JP" b="0" i="1" dirty="0" smtClean="0">
                                  <a:latin typeface="Cambria Math" panose="02040503050406030204" pitchFamily="18" charset="0"/>
                                </a:rPr>
                                <m:t> </m:t>
                              </m:r>
                            </m:e>
                          </m:d>
                        </m:e>
                      </m:nary>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r>
                        <a:rPr lang="en-US" altLang="ja-JP" b="0" i="1" dirty="0" smtClean="0">
                          <a:latin typeface="Cambria Math" panose="02040503050406030204" pitchFamily="18" charset="0"/>
                        </a:rPr>
                        <m:t>&gt;0</m:t>
                      </m:r>
                    </m:oMath>
                  </m:oMathPara>
                </a14:m>
                <a:endParaRPr kumimoji="1" lang="en-US" altLang="ja-JP" dirty="0" smtClean="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982978" y="2613232"/>
                <a:ext cx="10454641" cy="1151021"/>
              </a:xfrm>
              <a:prstGeom prst="rect">
                <a:avLst/>
              </a:prstGeom>
              <a:blipFill>
                <a:blip r:embed="rId4"/>
                <a:stretch>
                  <a:fillRect l="-292" t="-1596"/>
                </a:stretch>
              </a:blipFill>
            </p:spPr>
            <p:txBody>
              <a:bodyPr/>
              <a:lstStyle/>
              <a:p>
                <a:r>
                  <a:rPr lang="ja-JP" altLang="en-US">
                    <a:noFill/>
                  </a:rPr>
                  <a:t> </a:t>
                </a:r>
              </a:p>
            </p:txBody>
          </p:sp>
        </mc:Fallback>
      </mc:AlternateContent>
      <p:sp>
        <p:nvSpPr>
          <p:cNvPr id="10" name="正方形/長方形 9"/>
          <p:cNvSpPr/>
          <p:nvPr/>
        </p:nvSpPr>
        <p:spPr>
          <a:xfrm>
            <a:off x="922019" y="4550404"/>
            <a:ext cx="10515600" cy="1769673"/>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1" name="テキスト ボックス 10"/>
              <p:cNvSpPr txBox="1"/>
              <p:nvPr/>
            </p:nvSpPr>
            <p:spPr>
              <a:xfrm>
                <a:off x="922019" y="4221189"/>
                <a:ext cx="10515600" cy="369332"/>
              </a:xfrm>
              <a:prstGeom prst="rect">
                <a:avLst/>
              </a:prstGeom>
              <a:noFill/>
            </p:spPr>
            <p:txBody>
              <a:bodyPr wrap="square" rtlCol="0">
                <a:spAutoFit/>
              </a:bodyPr>
              <a:lstStyle/>
              <a:p>
                <a:pPr algn="ctr"/>
                <a14:m>
                  <m:oMath xmlns:m="http://schemas.openxmlformats.org/officeDocument/2006/math">
                    <m:r>
                      <a:rPr lang="en-US" altLang="ja-JP" i="1" dirty="0">
                        <a:latin typeface="Cambria Math" panose="02040503050406030204" pitchFamily="18" charset="0"/>
                      </a:rPr>
                      <m:t>𝑄</m:t>
                    </m:r>
                  </m:oMath>
                </a14:m>
                <a:r>
                  <a:rPr lang="en-US" altLang="ja-JP" dirty="0"/>
                  <a:t>-</a:t>
                </a:r>
                <a14:m>
                  <m:oMath xmlns:m="http://schemas.openxmlformats.org/officeDocument/2006/math">
                    <m:r>
                      <a:rPr lang="en-US" altLang="ja-JP" i="1" dirty="0">
                        <a:latin typeface="Cambria Math" panose="02040503050406030204" pitchFamily="18" charset="0"/>
                      </a:rPr>
                      <m:t>𝑙𝑒𝑎𝑟𝑛𝑖𝑛𝑔</m:t>
                    </m:r>
                    <m:r>
                      <a:rPr lang="en-US" altLang="ja-JP" i="1" dirty="0">
                        <a:latin typeface="Cambria Math" panose="02040503050406030204" pitchFamily="18" charset="0"/>
                      </a:rPr>
                      <m:t> </m:t>
                    </m:r>
                  </m:oMath>
                </a14:m>
                <a:r>
                  <a:rPr lang="en-US" altLang="ja-JP" dirty="0" smtClean="0"/>
                  <a:t>algorithm</a:t>
                </a:r>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922019" y="4221189"/>
                <a:ext cx="10515600" cy="369332"/>
              </a:xfrm>
              <a:prstGeom prst="rect">
                <a:avLst/>
              </a:prstGeom>
              <a:blipFill>
                <a:blip r:embed="rId5"/>
                <a:stretch>
                  <a:fillRect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982978" y="4653604"/>
                <a:ext cx="10454641" cy="1666225"/>
              </a:xfrm>
              <a:prstGeom prst="rect">
                <a:avLst/>
              </a:prstGeom>
              <a:noFill/>
            </p:spPr>
            <p:txBody>
              <a:bodyPr wrap="square" rtlCol="0">
                <a:spAutoFit/>
              </a:bodyPr>
              <a:lstStyle/>
              <a:p>
                <a:r>
                  <a:rPr lang="en-US" altLang="ja-JP" dirty="0" smtClean="0"/>
                  <a:t>Initialize </a:t>
                </a:r>
                <a14:m>
                  <m:oMath xmlns:m="http://schemas.openxmlformats.org/officeDocument/2006/math">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oMath>
                </a14:m>
                <a:r>
                  <a:rPr lang="en-US" altLang="ja-JP" dirty="0" smtClean="0"/>
                  <a:t> for each state-action pair and repeat</a:t>
                </a:r>
                <a:r>
                  <a:rPr lang="ja-JP" altLang="en-US" dirty="0"/>
                  <a:t> </a:t>
                </a:r>
                <a:r>
                  <a:rPr lang="en-US" altLang="ja-JP" dirty="0" smtClean="0"/>
                  <a:t>the following steps.</a:t>
                </a:r>
              </a:p>
              <a:p>
                <a:pPr marL="342900" indent="-342900">
                  <a:buFont typeface="+mj-lt"/>
                  <a:buAutoNum type="arabicPeriod"/>
                </a:pPr>
                <a:r>
                  <a:rPr lang="en-US" altLang="ja-JP" dirty="0" smtClean="0"/>
                  <a:t>Observe state </a:t>
                </a:r>
                <a14:m>
                  <m:oMath xmlns:m="http://schemas.openxmlformats.org/officeDocument/2006/math">
                    <m:r>
                      <a:rPr lang="en-US" altLang="ja-JP" i="1" dirty="0" smtClean="0">
                        <a:latin typeface="Cambria Math" panose="02040503050406030204" pitchFamily="18" charset="0"/>
                      </a:rPr>
                      <m:t>𝑥</m:t>
                    </m:r>
                  </m:oMath>
                </a14:m>
                <a:r>
                  <a:rPr lang="en-US" altLang="ja-JP" dirty="0" smtClean="0"/>
                  <a:t> and decide </a:t>
                </a:r>
                <a14:m>
                  <m:oMath xmlns:m="http://schemas.openxmlformats.org/officeDocument/2006/math">
                    <m:r>
                      <a:rPr lang="en-US" altLang="ja-JP" i="1" dirty="0" smtClean="0">
                        <a:latin typeface="Cambria Math" panose="02040503050406030204" pitchFamily="18" charset="0"/>
                      </a:rPr>
                      <m:t>𝑎</m:t>
                    </m:r>
                    <m:r>
                      <a:rPr lang="en-US" altLang="ja-JP" i="1" dirty="0" smtClean="0">
                        <a:latin typeface="Cambria Math" panose="02040503050406030204" pitchFamily="18" charset="0"/>
                        <a:ea typeface="Cambria Math" panose="02040503050406030204" pitchFamily="18" charset="0"/>
                      </a:rPr>
                      <m:t>∈</m:t>
                    </m:r>
                    <m:func>
                      <m:funcPr>
                        <m:ctrlPr>
                          <a:rPr lang="en-US" altLang="ja-JP" b="0" i="1" dirty="0" smtClean="0">
                            <a:latin typeface="Cambria Math" panose="02040503050406030204" pitchFamily="18" charset="0"/>
                            <a:ea typeface="Cambria Math" panose="02040503050406030204" pitchFamily="18" charset="0"/>
                          </a:rPr>
                        </m:ctrlPr>
                      </m:funcPr>
                      <m:fName>
                        <m:r>
                          <m:rPr>
                            <m:sty m:val="p"/>
                          </m:rPr>
                          <a:rPr lang="en-US" altLang="ja-JP" b="0" i="0" dirty="0" smtClean="0">
                            <a:latin typeface="Cambria Math" panose="02040503050406030204" pitchFamily="18" charset="0"/>
                            <a:ea typeface="Cambria Math" panose="02040503050406030204" pitchFamily="18" charset="0"/>
                          </a:rPr>
                          <m:t>arg</m:t>
                        </m:r>
                      </m:fName>
                      <m:e>
                        <m:func>
                          <m:funcPr>
                            <m:ctrlPr>
                              <a:rPr lang="en-US" altLang="ja-JP" b="0" i="1" dirty="0" smtClean="0">
                                <a:latin typeface="Cambria Math" panose="02040503050406030204" pitchFamily="18" charset="0"/>
                                <a:ea typeface="Cambria Math" panose="02040503050406030204" pitchFamily="18" charset="0"/>
                              </a:rPr>
                            </m:ctrlPr>
                          </m:funcPr>
                          <m:fName>
                            <m:limLow>
                              <m:limLowPr>
                                <m:ctrlPr>
                                  <a:rPr lang="en-US" altLang="ja-JP" b="0" i="1" dirty="0" smtClean="0">
                                    <a:latin typeface="Cambria Math" panose="02040503050406030204" pitchFamily="18" charset="0"/>
                                    <a:ea typeface="Cambria Math" panose="02040503050406030204" pitchFamily="18" charset="0"/>
                                  </a:rPr>
                                </m:ctrlPr>
                              </m:limLowPr>
                              <m:e>
                                <m:r>
                                  <m:rPr>
                                    <m:sty m:val="p"/>
                                  </m:rPr>
                                  <a:rPr lang="en-US" altLang="ja-JP" b="0" i="0" dirty="0" smtClean="0">
                                    <a:latin typeface="Cambria Math" panose="02040503050406030204" pitchFamily="18" charset="0"/>
                                    <a:ea typeface="Cambria Math" panose="02040503050406030204" pitchFamily="18" charset="0"/>
                                  </a:rPr>
                                  <m:t>max</m:t>
                                </m:r>
                              </m:e>
                              <m:lim>
                                <m:r>
                                  <a:rPr lang="en-US" altLang="ja-JP" b="0" i="1" dirty="0" smtClean="0">
                                    <a:latin typeface="Cambria Math" panose="02040503050406030204" pitchFamily="18" charset="0"/>
                                    <a:ea typeface="Cambria Math" panose="02040503050406030204" pitchFamily="18" charset="0"/>
                                  </a:rPr>
                                  <m:t>𝑎</m:t>
                                </m:r>
                              </m:lim>
                            </m:limLow>
                          </m:fName>
                          <m:e>
                            <m:r>
                              <a:rPr lang="en-US" altLang="ja-JP" i="1" dirty="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e>
                        </m:func>
                      </m:e>
                    </m:func>
                  </m:oMath>
                </a14:m>
                <a:r>
                  <a:rPr lang="en-US" altLang="ja-JP" dirty="0" smtClean="0"/>
                  <a:t>.</a:t>
                </a:r>
              </a:p>
              <a:p>
                <a:pPr marL="342900" indent="-342900">
                  <a:buFont typeface="+mj-lt"/>
                  <a:buAutoNum type="arabicPeriod"/>
                </a:pPr>
                <a:r>
                  <a:rPr lang="en-US" altLang="ja-JP" dirty="0" smtClean="0"/>
                  <a:t>Acquire reward r and observe state transition to </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oMath>
                </a14:m>
                <a:endParaRPr lang="en-US" altLang="ja-JP" dirty="0" smtClean="0"/>
              </a:p>
              <a:p>
                <a:pPr marL="342900" indent="-342900">
                  <a:buFont typeface="+mj-lt"/>
                  <a:buAutoNum type="arabicPeriod"/>
                </a:pPr>
                <a:r>
                  <a:rPr lang="en-US" altLang="ja-JP" dirty="0" smtClean="0"/>
                  <a:t>Update </a:t>
                </a:r>
                <a14:m>
                  <m:oMath xmlns:m="http://schemas.openxmlformats.org/officeDocument/2006/math">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oMath>
                </a14:m>
                <a:r>
                  <a:rPr lang="en-US" altLang="ja-JP" dirty="0" smtClean="0"/>
                  <a:t>  :</a:t>
                </a:r>
                <a:r>
                  <a:rPr lang="ja-JP" altLang="en-US" dirty="0" smtClean="0"/>
                  <a:t>  </a:t>
                </a:r>
                <a14:m>
                  <m:oMath xmlns:m="http://schemas.openxmlformats.org/officeDocument/2006/math">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r>
                      <a:rPr lang="ja-JP" altLang="en-US" i="1" dirty="0">
                        <a:latin typeface="Cambria Math" panose="02040503050406030204" pitchFamily="18" charset="0"/>
                      </a:rPr>
                      <m:t>←</m:t>
                    </m:r>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r>
                      <a:rPr lang="en-US" altLang="ja-JP" b="0" i="1" dirty="0" smtClean="0">
                        <a:latin typeface="Cambria Math" panose="02040503050406030204" pitchFamily="18" charset="0"/>
                      </a:rPr>
                      <m:t>+</m:t>
                    </m:r>
                    <m:r>
                      <m:rPr>
                        <m:sty m:val="p"/>
                      </m:rPr>
                      <a:rPr lang="en-US" altLang="ja-JP" i="1" dirty="0">
                        <a:latin typeface="Cambria Math" panose="02040503050406030204" pitchFamily="18" charset="0"/>
                      </a:rPr>
                      <m:t>α</m:t>
                    </m:r>
                    <m:d>
                      <m:dPr>
                        <m:begChr m:val="["/>
                        <m:endChr m:val="]"/>
                        <m:ctrlPr>
                          <a:rPr lang="en-US" altLang="ja-JP" i="1" dirty="0" smtClean="0">
                            <a:latin typeface="Cambria Math" panose="02040503050406030204" pitchFamily="18" charset="0"/>
                          </a:rPr>
                        </m:ctrlPr>
                      </m:dPr>
                      <m:e>
                        <m:r>
                          <a:rPr lang="en-US" altLang="ja-JP" b="0" i="1" dirty="0" smtClean="0">
                            <a:latin typeface="Cambria Math" panose="02040503050406030204" pitchFamily="18" charset="0"/>
                          </a:rPr>
                          <m:t>𝑟</m:t>
                        </m:r>
                        <m:r>
                          <a:rPr lang="en-US" altLang="ja-JP" b="0" i="1" dirty="0" smtClean="0">
                            <a:latin typeface="Cambria Math" panose="02040503050406030204" pitchFamily="18" charset="0"/>
                          </a:rPr>
                          <m:t>+</m:t>
                        </m:r>
                        <m:r>
                          <m:rPr>
                            <m:sty m:val="p"/>
                          </m:rPr>
                          <a:rPr lang="en-US" altLang="ja-JP" i="1" dirty="0">
                            <a:latin typeface="Cambria Math" panose="02040503050406030204" pitchFamily="18" charset="0"/>
                          </a:rPr>
                          <m:t>γ</m:t>
                        </m:r>
                        <m:func>
                          <m:funcPr>
                            <m:ctrlPr>
                              <a:rPr lang="en-US" altLang="ja-JP" i="1" dirty="0" smtClean="0">
                                <a:latin typeface="Cambria Math" panose="02040503050406030204" pitchFamily="18" charset="0"/>
                              </a:rPr>
                            </m:ctrlPr>
                          </m:funcPr>
                          <m:fName>
                            <m:limLow>
                              <m:limLowPr>
                                <m:ctrlPr>
                                  <a:rPr lang="en-US" altLang="ja-JP" i="1" dirty="0" smtClean="0">
                                    <a:latin typeface="Cambria Math" panose="02040503050406030204" pitchFamily="18" charset="0"/>
                                  </a:rPr>
                                </m:ctrlPr>
                              </m:limLowPr>
                              <m:e>
                                <m:r>
                                  <m:rPr>
                                    <m:sty m:val="p"/>
                                  </m:rPr>
                                  <a:rPr lang="en-US" altLang="ja-JP" i="0" dirty="0" smtClean="0">
                                    <a:latin typeface="Cambria Math" panose="02040503050406030204" pitchFamily="18" charset="0"/>
                                  </a:rPr>
                                  <m:t>max</m:t>
                                </m:r>
                              </m:e>
                              <m:lim>
                                <m:r>
                                  <a:rPr lang="en-US" altLang="ja-JP" b="0" i="1" dirty="0" smtClean="0">
                                    <a:latin typeface="Cambria Math" panose="02040503050406030204" pitchFamily="18" charset="0"/>
                                  </a:rPr>
                                  <m:t>𝑎</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𝐴</m:t>
                                </m:r>
                              </m:lim>
                            </m:limLow>
                          </m:fName>
                          <m:e>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sSup>
                                  <m:sSupPr>
                                    <m:ctrlPr>
                                      <a:rPr lang="en-US" altLang="ja-JP" i="1" dirty="0" smtClean="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e>
                        </m:func>
                      </m:e>
                    </m:d>
                    <m:r>
                      <a:rPr lang="en-US" altLang="ja-JP" b="0" i="0" dirty="0">
                        <a:latin typeface="Cambria Math" panose="02040503050406030204" pitchFamily="18" charset="0"/>
                      </a:rPr>
                      <m:t> </m:t>
                    </m:r>
                  </m:oMath>
                </a14:m>
                <a:r>
                  <a:rPr lang="en-US" altLang="ja-JP" b="0" dirty="0" smtClean="0"/>
                  <a:t> (</a:t>
                </a:r>
                <a14:m>
                  <m:oMath xmlns:m="http://schemas.openxmlformats.org/officeDocument/2006/math">
                    <m:r>
                      <m:rPr>
                        <m:sty m:val="p"/>
                      </m:rPr>
                      <a:rPr lang="en-US" altLang="ja-JP" i="1" dirty="0" smtClean="0">
                        <a:latin typeface="Cambria Math" panose="02040503050406030204" pitchFamily="18" charset="0"/>
                      </a:rPr>
                      <m:t>α</m:t>
                    </m:r>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(0,1]</m:t>
                    </m:r>
                  </m:oMath>
                </a14:m>
                <a:r>
                  <a:rPr lang="en-US" altLang="ja-JP" b="0" dirty="0" smtClean="0"/>
                  <a:t>:the learning rate)</a:t>
                </a:r>
              </a:p>
              <a:p>
                <a:pPr marL="342900" indent="-342900">
                  <a:buFont typeface="+mj-lt"/>
                  <a:buAutoNum type="arabicPeriod"/>
                </a:pPr>
                <a:r>
                  <a:rPr lang="en-US" altLang="ja-JP" dirty="0" smtClean="0"/>
                  <a:t>t</a:t>
                </a:r>
                <a:r>
                  <a:rPr lang="ja-JP" altLang="en-US" dirty="0" smtClean="0"/>
                  <a:t>←</a:t>
                </a:r>
                <a:r>
                  <a:rPr lang="en-US" altLang="ja-JP" dirty="0" smtClean="0"/>
                  <a:t>t+1</a:t>
                </a:r>
                <a:endParaRPr lang="en-US" altLang="ja-JP"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982978" y="4653604"/>
                <a:ext cx="10454641" cy="1666225"/>
              </a:xfrm>
              <a:prstGeom prst="rect">
                <a:avLst/>
              </a:prstGeom>
              <a:blipFill>
                <a:blip r:embed="rId6"/>
                <a:stretch>
                  <a:fillRect l="-525" t="-1460" r="-175" b="-3285"/>
                </a:stretch>
              </a:blipFill>
            </p:spPr>
            <p:txBody>
              <a:bodyPr/>
              <a:lstStyle/>
              <a:p>
                <a:r>
                  <a:rPr lang="ja-JP" altLang="en-US">
                    <a:noFill/>
                  </a:rPr>
                  <a:t> </a:t>
                </a:r>
              </a:p>
            </p:txBody>
          </p:sp>
        </mc:Fallback>
      </mc:AlternateContent>
      <p:sp>
        <p:nvSpPr>
          <p:cNvPr id="13" name="正方形/長方形 12"/>
          <p:cNvSpPr/>
          <p:nvPr/>
        </p:nvSpPr>
        <p:spPr>
          <a:xfrm>
            <a:off x="3800475" y="2971679"/>
            <a:ext cx="3343275" cy="79257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p:cNvSpPr txBox="1"/>
          <p:nvPr/>
        </p:nvSpPr>
        <p:spPr>
          <a:xfrm>
            <a:off x="4821551" y="3754914"/>
            <a:ext cx="1388747" cy="338554"/>
          </a:xfrm>
          <a:prstGeom prst="rect">
            <a:avLst/>
          </a:prstGeom>
          <a:noFill/>
        </p:spPr>
        <p:txBody>
          <a:bodyPr wrap="square" rtlCol="0">
            <a:spAutoFit/>
          </a:bodyPr>
          <a:lstStyle/>
          <a:p>
            <a:r>
              <a:rPr lang="en-US" altLang="ja-JP" sz="1600" dirty="0" smtClean="0"/>
              <a:t>New Q value</a:t>
            </a:r>
            <a:endParaRPr kumimoji="1" lang="en-US" altLang="ja-JP" dirty="0" smtClean="0"/>
          </a:p>
        </p:txBody>
      </p:sp>
    </p:spTree>
    <p:extLst>
      <p:ext uri="{BB962C8B-B14F-4D97-AF65-F5344CB8AC3E}">
        <p14:creationId xmlns:p14="http://schemas.microsoft.com/office/powerpoint/2010/main" val="3825727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4" name="直線矢印コネクタ 133"/>
          <p:cNvCxnSpPr>
            <a:endCxn id="130" idx="1"/>
          </p:cNvCxnSpPr>
          <p:nvPr/>
        </p:nvCxnSpPr>
        <p:spPr>
          <a:xfrm>
            <a:off x="4090649" y="4236010"/>
            <a:ext cx="1033799" cy="735408"/>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a:xfrm>
            <a:off x="838200" y="43222"/>
            <a:ext cx="10515600" cy="1325563"/>
          </a:xfrm>
        </p:spPr>
        <p:txBody>
          <a:bodyPr>
            <a:noAutofit/>
          </a:bodyPr>
          <a:lstStyle/>
          <a:p>
            <a:r>
              <a:rPr lang="en-US" altLang="ja-JP" sz="4000" dirty="0" smtClean="0"/>
              <a:t>Supervisory control</a:t>
            </a:r>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102" name="コンテンツ プレースホルダー 2"/>
              <p:cNvSpPr txBox="1">
                <a:spLocks/>
              </p:cNvSpPr>
              <p:nvPr/>
            </p:nvSpPr>
            <p:spPr>
              <a:xfrm>
                <a:off x="838197" y="1819583"/>
                <a:ext cx="9850431" cy="939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Supervisors assign </a:t>
                </a:r>
                <a:r>
                  <a:rPr lang="en-US" altLang="ja-JP" sz="1800" dirty="0" smtClean="0">
                    <a:solidFill>
                      <a:srgbClr val="FF0000"/>
                    </a:solidFill>
                  </a:rPr>
                  <a:t>a control pattern</a:t>
                </a:r>
                <a14:m>
                  <m:oMath xmlns:m="http://schemas.openxmlformats.org/officeDocument/2006/math">
                    <m:r>
                      <a:rPr lang="en-US" altLang="ja-JP" sz="1800" b="0" i="0" smtClean="0">
                        <a:solidFill>
                          <a:srgbClr val="FF0000"/>
                        </a:solidFill>
                        <a:latin typeface="Cambria Math" panose="02040503050406030204" pitchFamily="18" charset="0"/>
                      </a:rPr>
                      <m:t> </m:t>
                    </m:r>
                    <m:r>
                      <m:rPr>
                        <m:sty m:val="p"/>
                      </m:rPr>
                      <a:rPr lang="en-US" altLang="ja-JP" sz="1800" i="1">
                        <a:solidFill>
                          <a:srgbClr val="FF0000"/>
                        </a:solidFill>
                        <a:latin typeface="Cambria Math" panose="02040503050406030204" pitchFamily="18" charset="0"/>
                      </a:rPr>
                      <m:t>π</m:t>
                    </m:r>
                  </m:oMath>
                </a14:m>
                <a:r>
                  <a:rPr lang="en-US" altLang="ja-JP" sz="1800" dirty="0" smtClean="0"/>
                  <a:t> </a:t>
                </a:r>
                <a:r>
                  <a:rPr lang="en-US" altLang="ja-JP" sz="1800" dirty="0" smtClean="0"/>
                  <a:t>which enables or </a:t>
                </a:r>
                <a:r>
                  <a:rPr lang="en-US" altLang="ja-JP" sz="1800" dirty="0" smtClean="0">
                    <a:solidFill>
                      <a:srgbClr val="FF0000"/>
                    </a:solidFill>
                  </a:rPr>
                  <a:t>prohibits</a:t>
                </a:r>
                <a:r>
                  <a:rPr lang="en-US" altLang="ja-JP" sz="1800" dirty="0" smtClean="0"/>
                  <a:t> </a:t>
                </a:r>
                <a:r>
                  <a:rPr lang="en-US" altLang="ja-JP" sz="1800" dirty="0" smtClean="0">
                    <a:solidFill>
                      <a:srgbClr val="FF0000"/>
                    </a:solidFill>
                  </a:rPr>
                  <a:t>some controllable events </a:t>
                </a:r>
                <a:r>
                  <a:rPr lang="en-US" altLang="ja-JP" sz="1800" dirty="0" smtClean="0"/>
                  <a:t>so that </a:t>
                </a:r>
                <a:r>
                  <a:rPr lang="en-US" altLang="ja-JP" sz="1800" dirty="0" smtClean="0">
                    <a:solidFill>
                      <a:srgbClr val="FF0000"/>
                    </a:solidFill>
                  </a:rPr>
                  <a:t>a given specification is satisfied</a:t>
                </a:r>
                <a:r>
                  <a:rPr lang="en-US" altLang="ja-JP" sz="1800" dirty="0" smtClean="0"/>
                  <a:t>.</a:t>
                </a:r>
                <a:endParaRPr lang="en-US" altLang="ja-JP" sz="1200" dirty="0">
                  <a:ea typeface="Cambria Math" panose="02040503050406030204" pitchFamily="18" charset="0"/>
                </a:endParaRPr>
              </a:p>
            </p:txBody>
          </p:sp>
        </mc:Choice>
        <mc:Fallback>
          <p:sp>
            <p:nvSpPr>
              <p:cNvPr id="102" name="コンテンツ プレースホルダー 2"/>
              <p:cNvSpPr txBox="1">
                <a:spLocks noRot="1" noChangeAspect="1" noMove="1" noResize="1" noEditPoints="1" noAdjustHandles="1" noChangeArrowheads="1" noChangeShapeType="1" noTextEdit="1"/>
              </p:cNvSpPr>
              <p:nvPr/>
            </p:nvSpPr>
            <p:spPr>
              <a:xfrm>
                <a:off x="838197" y="1819583"/>
                <a:ext cx="9850431" cy="939622"/>
              </a:xfrm>
              <a:prstGeom prst="rect">
                <a:avLst/>
              </a:prstGeom>
              <a:blipFill>
                <a:blip r:embed="rId3"/>
                <a:stretch>
                  <a:fillRect l="-495" t="-5806"/>
                </a:stretch>
              </a:blipFill>
            </p:spPr>
            <p:txBody>
              <a:bodyPr/>
              <a:lstStyle/>
              <a:p>
                <a:r>
                  <a:rPr lang="ja-JP" altLang="en-US">
                    <a:noFill/>
                  </a:rPr>
                  <a:t> </a:t>
                </a:r>
              </a:p>
            </p:txBody>
          </p:sp>
        </mc:Fallback>
      </mc:AlternateContent>
      <p:sp>
        <p:nvSpPr>
          <p:cNvPr id="69" name="楕円 68"/>
          <p:cNvSpPr/>
          <p:nvPr/>
        </p:nvSpPr>
        <p:spPr>
          <a:xfrm>
            <a:off x="3562348" y="3823018"/>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0" name="楕円 69"/>
          <p:cNvSpPr/>
          <p:nvPr/>
        </p:nvSpPr>
        <p:spPr>
          <a:xfrm>
            <a:off x="7136128" y="4082248"/>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1" name="楕円 70"/>
          <p:cNvSpPr/>
          <p:nvPr/>
        </p:nvSpPr>
        <p:spPr>
          <a:xfrm>
            <a:off x="7136128" y="5500659"/>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2" name="楕円 71"/>
          <p:cNvSpPr/>
          <p:nvPr/>
        </p:nvSpPr>
        <p:spPr>
          <a:xfrm>
            <a:off x="7136128" y="2753947"/>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4" name="正方形/長方形 73"/>
          <p:cNvSpPr/>
          <p:nvPr/>
        </p:nvSpPr>
        <p:spPr>
          <a:xfrm>
            <a:off x="5124448" y="2948940"/>
            <a:ext cx="266700" cy="2667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00B050"/>
              </a:solidFill>
            </a:endParaRPr>
          </a:p>
        </p:txBody>
      </p:sp>
      <p:cxnSp>
        <p:nvCxnSpPr>
          <p:cNvPr id="75" name="直線矢印コネクタ 74"/>
          <p:cNvCxnSpPr>
            <a:stCxn id="69" idx="7"/>
            <a:endCxn id="74" idx="1"/>
          </p:cNvCxnSpPr>
          <p:nvPr/>
        </p:nvCxnSpPr>
        <p:spPr>
          <a:xfrm flipV="1">
            <a:off x="4108690" y="3082290"/>
            <a:ext cx="1015758" cy="834466"/>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76" name="直線矢印コネクタ 75"/>
          <p:cNvCxnSpPr>
            <a:stCxn id="74" idx="3"/>
            <a:endCxn id="72" idx="2"/>
          </p:cNvCxnSpPr>
          <p:nvPr/>
        </p:nvCxnSpPr>
        <p:spPr>
          <a:xfrm flipV="1">
            <a:off x="5391148" y="3073987"/>
            <a:ext cx="1744980" cy="83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7" name="直線矢印コネクタ 76"/>
          <p:cNvCxnSpPr>
            <a:stCxn id="74" idx="3"/>
            <a:endCxn id="70" idx="2"/>
          </p:cNvCxnSpPr>
          <p:nvPr/>
        </p:nvCxnSpPr>
        <p:spPr>
          <a:xfrm>
            <a:off x="5391148" y="3082290"/>
            <a:ext cx="1744980" cy="1319998"/>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78" name="正方形/長方形 77"/>
          <p:cNvSpPr/>
          <p:nvPr/>
        </p:nvSpPr>
        <p:spPr>
          <a:xfrm>
            <a:off x="5124448" y="3798221"/>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9" name="直線矢印コネクタ 78"/>
          <p:cNvCxnSpPr>
            <a:stCxn id="69" idx="6"/>
            <a:endCxn id="78" idx="1"/>
          </p:cNvCxnSpPr>
          <p:nvPr/>
        </p:nvCxnSpPr>
        <p:spPr>
          <a:xfrm flipV="1">
            <a:off x="4202428" y="3931571"/>
            <a:ext cx="922020" cy="211487"/>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80" name="直線矢印コネクタ 79"/>
          <p:cNvCxnSpPr>
            <a:stCxn id="78" idx="3"/>
            <a:endCxn id="70" idx="2"/>
          </p:cNvCxnSpPr>
          <p:nvPr/>
        </p:nvCxnSpPr>
        <p:spPr>
          <a:xfrm>
            <a:off x="5391148" y="3931571"/>
            <a:ext cx="1744980" cy="470717"/>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81" name="直線矢印コネクタ 80"/>
          <p:cNvCxnSpPr>
            <a:stCxn id="78" idx="3"/>
            <a:endCxn id="71" idx="2"/>
          </p:cNvCxnSpPr>
          <p:nvPr/>
        </p:nvCxnSpPr>
        <p:spPr>
          <a:xfrm>
            <a:off x="5391148" y="3931571"/>
            <a:ext cx="1744980" cy="1889128"/>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89" name="ドーナツ 88"/>
          <p:cNvSpPr/>
          <p:nvPr/>
        </p:nvSpPr>
        <p:spPr>
          <a:xfrm>
            <a:off x="4409288" y="3331264"/>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禁止 89"/>
          <p:cNvSpPr/>
          <p:nvPr/>
        </p:nvSpPr>
        <p:spPr>
          <a:xfrm>
            <a:off x="4409288" y="4405454"/>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6" name="正方形/長方形 105"/>
          <p:cNvSpPr/>
          <p:nvPr/>
        </p:nvSpPr>
        <p:spPr>
          <a:xfrm>
            <a:off x="5124448" y="5687349"/>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7" name="直線矢印コネクタ 106"/>
          <p:cNvCxnSpPr>
            <a:stCxn id="69" idx="5"/>
            <a:endCxn id="106" idx="1"/>
          </p:cNvCxnSpPr>
          <p:nvPr/>
        </p:nvCxnSpPr>
        <p:spPr>
          <a:xfrm>
            <a:off x="4108690" y="4369360"/>
            <a:ext cx="1015758" cy="1451339"/>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p:cNvCxnSpPr>
            <a:stCxn id="106" idx="3"/>
            <a:endCxn id="71" idx="2"/>
          </p:cNvCxnSpPr>
          <p:nvPr/>
        </p:nvCxnSpPr>
        <p:spPr>
          <a:xfrm>
            <a:off x="5391148" y="5820699"/>
            <a:ext cx="1744980" cy="0"/>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95" name="テキスト ボックス 94"/>
          <p:cNvSpPr txBox="1"/>
          <p:nvPr/>
        </p:nvSpPr>
        <p:spPr>
          <a:xfrm>
            <a:off x="2681415" y="2937267"/>
            <a:ext cx="2242811" cy="369332"/>
          </a:xfrm>
          <a:prstGeom prst="rect">
            <a:avLst/>
          </a:prstGeom>
          <a:noFill/>
        </p:spPr>
        <p:txBody>
          <a:bodyPr wrap="square" rtlCol="0">
            <a:spAutoFit/>
          </a:bodyPr>
          <a:lstStyle/>
          <a:p>
            <a:r>
              <a:rPr lang="en-US" altLang="ja-JP" dirty="0">
                <a:solidFill>
                  <a:srgbClr val="ED7D31"/>
                </a:solidFill>
              </a:rPr>
              <a:t>c</a:t>
            </a:r>
            <a:r>
              <a:rPr kumimoji="1" lang="en-US" altLang="ja-JP" dirty="0" smtClean="0">
                <a:solidFill>
                  <a:srgbClr val="ED7D31"/>
                </a:solidFill>
              </a:rPr>
              <a:t>ontrollable events</a:t>
            </a:r>
            <a:endParaRPr kumimoji="1" lang="ja-JP" altLang="en-US" dirty="0">
              <a:solidFill>
                <a:srgbClr val="ED7D31"/>
              </a:solidFill>
            </a:endParaRPr>
          </a:p>
        </p:txBody>
      </p:sp>
      <p:sp>
        <p:nvSpPr>
          <p:cNvPr id="110" name="テキスト ボックス 109"/>
          <p:cNvSpPr txBox="1"/>
          <p:nvPr/>
        </p:nvSpPr>
        <p:spPr>
          <a:xfrm>
            <a:off x="2613462" y="5495868"/>
            <a:ext cx="2377636" cy="369332"/>
          </a:xfrm>
          <a:prstGeom prst="rect">
            <a:avLst/>
          </a:prstGeom>
          <a:noFill/>
        </p:spPr>
        <p:txBody>
          <a:bodyPr wrap="square" rtlCol="0">
            <a:spAutoFit/>
          </a:bodyPr>
          <a:lstStyle/>
          <a:p>
            <a:r>
              <a:rPr lang="en-US" altLang="ja-JP" dirty="0">
                <a:solidFill>
                  <a:srgbClr val="0070C0"/>
                </a:solidFill>
              </a:rPr>
              <a:t>u</a:t>
            </a:r>
            <a:r>
              <a:rPr kumimoji="1" lang="en-US" altLang="ja-JP" dirty="0" smtClean="0">
                <a:solidFill>
                  <a:srgbClr val="0070C0"/>
                </a:solidFill>
              </a:rPr>
              <a:t>ncontrollable </a:t>
            </a:r>
            <a:r>
              <a:rPr kumimoji="1" lang="en-US" altLang="ja-JP" dirty="0" smtClean="0">
                <a:solidFill>
                  <a:srgbClr val="0070C0"/>
                </a:solidFill>
              </a:rPr>
              <a:t>event</a:t>
            </a:r>
            <a:endParaRPr kumimoji="1" lang="ja-JP" altLang="en-US" dirty="0">
              <a:solidFill>
                <a:srgbClr val="0070C0"/>
              </a:solidFill>
            </a:endParaRPr>
          </a:p>
        </p:txBody>
      </p:sp>
      <p:cxnSp>
        <p:nvCxnSpPr>
          <p:cNvPr id="108" name="直線矢印コネクタ 107"/>
          <p:cNvCxnSpPr>
            <a:stCxn id="109" idx="3"/>
            <a:endCxn id="89" idx="2"/>
          </p:cNvCxnSpPr>
          <p:nvPr/>
        </p:nvCxnSpPr>
        <p:spPr>
          <a:xfrm flipV="1">
            <a:off x="3767354" y="3521438"/>
            <a:ext cx="641934" cy="433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09" name="正方形/長方形 108"/>
              <p:cNvSpPr/>
              <p:nvPr/>
            </p:nvSpPr>
            <p:spPr>
              <a:xfrm>
                <a:off x="1606185" y="3380142"/>
                <a:ext cx="2161169" cy="369332"/>
              </a:xfrm>
              <a:prstGeom prst="rect">
                <a:avLst/>
              </a:prstGeom>
            </p:spPr>
            <p:txBody>
              <a:bodyPr wrap="none">
                <a:spAutoFit/>
              </a:bodyPr>
              <a:lstStyle/>
              <a:p>
                <a:r>
                  <a:rPr lang="en-US" altLang="ja-JP" dirty="0">
                    <a:solidFill>
                      <a:srgbClr val="FF0000"/>
                    </a:solidFill>
                  </a:rPr>
                  <a:t>a control pattern</a:t>
                </a:r>
                <a:r>
                  <a:rPr lang="en-US" altLang="ja-JP" dirty="0" smtClean="0">
                    <a:solidFill>
                      <a:srgbClr val="FF0000"/>
                    </a:solidFill>
                  </a:rPr>
                  <a:t> </a:t>
                </a:r>
                <a14:m>
                  <m:oMath xmlns:m="http://schemas.openxmlformats.org/officeDocument/2006/math">
                    <m:r>
                      <m:rPr>
                        <m:sty m:val="p"/>
                      </m:rPr>
                      <a:rPr lang="en-US" altLang="ja-JP" i="1">
                        <a:solidFill>
                          <a:srgbClr val="FF0000"/>
                        </a:solidFill>
                        <a:latin typeface="Cambria Math" panose="02040503050406030204" pitchFamily="18" charset="0"/>
                      </a:rPr>
                      <m:t>π</m:t>
                    </m:r>
                  </m:oMath>
                </a14:m>
                <a:endParaRPr lang="ja-JP" altLang="en-US" dirty="0"/>
              </a:p>
            </p:txBody>
          </p:sp>
        </mc:Choice>
        <mc:Fallback>
          <p:sp>
            <p:nvSpPr>
              <p:cNvPr id="109" name="正方形/長方形 108"/>
              <p:cNvSpPr>
                <a:spLocks noRot="1" noChangeAspect="1" noMove="1" noResize="1" noEditPoints="1" noAdjustHandles="1" noChangeArrowheads="1" noChangeShapeType="1" noTextEdit="1"/>
              </p:cNvSpPr>
              <p:nvPr/>
            </p:nvSpPr>
            <p:spPr>
              <a:xfrm>
                <a:off x="1606185" y="3380142"/>
                <a:ext cx="2161169" cy="369332"/>
              </a:xfrm>
              <a:prstGeom prst="rect">
                <a:avLst/>
              </a:prstGeom>
              <a:blipFill>
                <a:blip r:embed="rId4"/>
                <a:stretch>
                  <a:fillRect l="-2254" t="-6557" b="-26230"/>
                </a:stretch>
              </a:blipFill>
            </p:spPr>
            <p:txBody>
              <a:bodyPr/>
              <a:lstStyle/>
              <a:p>
                <a:r>
                  <a:rPr lang="ja-JP" altLang="en-US">
                    <a:noFill/>
                  </a:rPr>
                  <a:t> </a:t>
                </a:r>
              </a:p>
            </p:txBody>
          </p:sp>
        </mc:Fallback>
      </mc:AlternateContent>
      <p:cxnSp>
        <p:nvCxnSpPr>
          <p:cNvPr id="118" name="直線矢印コネクタ 117"/>
          <p:cNvCxnSpPr>
            <a:stCxn id="109" idx="3"/>
            <a:endCxn id="90" idx="1"/>
          </p:cNvCxnSpPr>
          <p:nvPr/>
        </p:nvCxnSpPr>
        <p:spPr>
          <a:xfrm>
            <a:off x="3767354" y="3564808"/>
            <a:ext cx="700003" cy="89871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2" name="カギ線コネクタ 121"/>
          <p:cNvCxnSpPr>
            <a:stCxn id="109" idx="2"/>
          </p:cNvCxnSpPr>
          <p:nvPr/>
        </p:nvCxnSpPr>
        <p:spPr>
          <a:xfrm rot="16200000" flipH="1">
            <a:off x="2937518" y="3498726"/>
            <a:ext cx="1230042" cy="1731538"/>
          </a:xfrm>
          <a:prstGeom prst="bentConnector2">
            <a:avLst/>
          </a:prstGeom>
          <a:ln>
            <a:prstDash val="sysDash"/>
            <a:tailEnd type="triangle"/>
          </a:ln>
        </p:spPr>
        <p:style>
          <a:lnRef idx="3">
            <a:schemeClr val="accent1"/>
          </a:lnRef>
          <a:fillRef idx="0">
            <a:schemeClr val="accent1"/>
          </a:fillRef>
          <a:effectRef idx="2">
            <a:schemeClr val="accent1"/>
          </a:effectRef>
          <a:fontRef idx="minor">
            <a:schemeClr val="tx1"/>
          </a:fontRef>
        </p:style>
      </p:cxnSp>
      <p:sp>
        <p:nvSpPr>
          <p:cNvPr id="123" name="正方形/長方形 122"/>
          <p:cNvSpPr/>
          <p:nvPr/>
        </p:nvSpPr>
        <p:spPr>
          <a:xfrm>
            <a:off x="1208569" y="4348513"/>
            <a:ext cx="1457450" cy="646331"/>
          </a:xfrm>
          <a:prstGeom prst="rect">
            <a:avLst/>
          </a:prstGeom>
        </p:spPr>
        <p:txBody>
          <a:bodyPr wrap="none">
            <a:spAutoFit/>
          </a:bodyPr>
          <a:lstStyle/>
          <a:p>
            <a:r>
              <a:rPr lang="en-US" altLang="ja-JP" dirty="0" smtClean="0">
                <a:solidFill>
                  <a:srgbClr val="0070C0"/>
                </a:solidFill>
              </a:rPr>
              <a:t>Supervisors</a:t>
            </a:r>
          </a:p>
          <a:p>
            <a:r>
              <a:rPr lang="en-US" altLang="ja-JP" dirty="0" smtClean="0">
                <a:solidFill>
                  <a:srgbClr val="0070C0"/>
                </a:solidFill>
              </a:rPr>
              <a:t>can’t assign</a:t>
            </a:r>
            <a:endParaRPr lang="ja-JP" altLang="en-US" dirty="0">
              <a:solidFill>
                <a:srgbClr val="0070C0"/>
              </a:solidFill>
            </a:endParaRPr>
          </a:p>
        </p:txBody>
      </p:sp>
      <p:sp>
        <p:nvSpPr>
          <p:cNvPr id="130" name="正方形/長方形 129"/>
          <p:cNvSpPr/>
          <p:nvPr/>
        </p:nvSpPr>
        <p:spPr>
          <a:xfrm>
            <a:off x="5124448" y="4838068"/>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40" name="直線矢印コネクタ 139"/>
          <p:cNvCxnSpPr>
            <a:stCxn id="130" idx="3"/>
            <a:endCxn id="71" idx="2"/>
          </p:cNvCxnSpPr>
          <p:nvPr/>
        </p:nvCxnSpPr>
        <p:spPr>
          <a:xfrm>
            <a:off x="5391148" y="4971418"/>
            <a:ext cx="1744980" cy="849281"/>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43" name="直線矢印コネクタ 142"/>
          <p:cNvCxnSpPr>
            <a:stCxn id="74" idx="3"/>
            <a:endCxn id="71" idx="2"/>
          </p:cNvCxnSpPr>
          <p:nvPr/>
        </p:nvCxnSpPr>
        <p:spPr>
          <a:xfrm>
            <a:off x="5391148" y="3082290"/>
            <a:ext cx="1744980" cy="2738409"/>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149" name="ドーナツ 148"/>
          <p:cNvSpPr/>
          <p:nvPr/>
        </p:nvSpPr>
        <p:spPr>
          <a:xfrm>
            <a:off x="4426395" y="3879403"/>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1" name="直線矢印コネクタ 150"/>
          <p:cNvCxnSpPr>
            <a:stCxn id="109" idx="3"/>
            <a:endCxn id="149" idx="2"/>
          </p:cNvCxnSpPr>
          <p:nvPr/>
        </p:nvCxnSpPr>
        <p:spPr>
          <a:xfrm>
            <a:off x="3767354" y="3564808"/>
            <a:ext cx="659041" cy="50476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4" name="テキスト ボックス 153"/>
          <p:cNvSpPr txBox="1"/>
          <p:nvPr/>
        </p:nvSpPr>
        <p:spPr>
          <a:xfrm>
            <a:off x="4810025" y="3432512"/>
            <a:ext cx="898828" cy="369332"/>
          </a:xfrm>
          <a:prstGeom prst="rect">
            <a:avLst/>
          </a:prstGeom>
          <a:noFill/>
        </p:spPr>
        <p:txBody>
          <a:bodyPr wrap="square" rtlCol="0">
            <a:spAutoFit/>
          </a:bodyPr>
          <a:lstStyle/>
          <a:p>
            <a:r>
              <a:rPr kumimoji="1" lang="en-US" altLang="ja-JP" dirty="0" smtClean="0"/>
              <a:t>enable</a:t>
            </a:r>
            <a:endParaRPr kumimoji="1" lang="ja-JP" altLang="en-US" dirty="0"/>
          </a:p>
        </p:txBody>
      </p:sp>
      <p:sp>
        <p:nvSpPr>
          <p:cNvPr id="155" name="テキスト ボックス 154"/>
          <p:cNvSpPr txBox="1"/>
          <p:nvPr/>
        </p:nvSpPr>
        <p:spPr>
          <a:xfrm>
            <a:off x="4819757" y="4508912"/>
            <a:ext cx="1019002" cy="369332"/>
          </a:xfrm>
          <a:prstGeom prst="rect">
            <a:avLst/>
          </a:prstGeom>
          <a:noFill/>
        </p:spPr>
        <p:txBody>
          <a:bodyPr wrap="square" rtlCol="0">
            <a:spAutoFit/>
          </a:bodyPr>
          <a:lstStyle/>
          <a:p>
            <a:r>
              <a:rPr kumimoji="1" lang="en-US" altLang="ja-JP" dirty="0" smtClean="0"/>
              <a:t>prohibit</a:t>
            </a:r>
            <a:endParaRPr kumimoji="1" lang="ja-JP" altLang="en-US" dirty="0"/>
          </a:p>
        </p:txBody>
      </p:sp>
      <p:cxnSp>
        <p:nvCxnSpPr>
          <p:cNvPr id="157" name="直線矢印コネクタ 156"/>
          <p:cNvCxnSpPr>
            <a:stCxn id="159" idx="1"/>
          </p:cNvCxnSpPr>
          <p:nvPr/>
        </p:nvCxnSpPr>
        <p:spPr>
          <a:xfrm flipH="1" flipV="1">
            <a:off x="5629276" y="3617178"/>
            <a:ext cx="2341672" cy="186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9" name="正方形/長方形 158"/>
          <p:cNvSpPr/>
          <p:nvPr/>
        </p:nvSpPr>
        <p:spPr>
          <a:xfrm>
            <a:off x="7970948" y="3035681"/>
            <a:ext cx="3133726" cy="1200329"/>
          </a:xfrm>
          <a:prstGeom prst="rect">
            <a:avLst/>
          </a:prstGeom>
          <a:ln w="15875">
            <a:solidFill>
              <a:srgbClr val="00B050"/>
            </a:solidFill>
            <a:prstDash val="lg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t>Supervisors </a:t>
            </a:r>
            <a:r>
              <a:rPr lang="en-US" altLang="ja-JP" dirty="0" smtClean="0"/>
              <a:t>don’t cause a controllable event directly.(The environment cause a </a:t>
            </a:r>
            <a:r>
              <a:rPr lang="en-US" altLang="ja-JP" dirty="0"/>
              <a:t>controllable </a:t>
            </a:r>
            <a:r>
              <a:rPr lang="en-US" altLang="ja-JP" dirty="0" smtClean="0"/>
              <a:t>event.)</a:t>
            </a:r>
            <a:endParaRPr lang="en-US" altLang="ja-JP" sz="1200" dirty="0">
              <a:ea typeface="Cambria Math" panose="02040503050406030204" pitchFamily="18" charset="0"/>
            </a:endParaRPr>
          </a:p>
        </p:txBody>
      </p:sp>
      <p:sp>
        <p:nvSpPr>
          <p:cNvPr id="39" name="タイトル 1"/>
          <p:cNvSpPr txBox="1">
            <a:spLocks/>
          </p:cNvSpPr>
          <p:nvPr/>
        </p:nvSpPr>
        <p:spPr>
          <a:xfrm>
            <a:off x="5953125" y="96534"/>
            <a:ext cx="61481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200" dirty="0" smtClean="0"/>
              <a:t>Reference</a:t>
            </a:r>
          </a:p>
          <a:p>
            <a:r>
              <a:rPr lang="en-US" altLang="ja-JP" sz="1200" dirty="0" err="1" smtClean="0"/>
              <a:t>Tatsushi</a:t>
            </a:r>
            <a:r>
              <a:rPr lang="en-US" altLang="ja-JP" sz="1200" dirty="0" smtClean="0"/>
              <a:t> YAMASAKI and </a:t>
            </a:r>
            <a:r>
              <a:rPr lang="en-US" altLang="ja-JP" sz="1200" dirty="0" err="1" smtClean="0"/>
              <a:t>Toshimitsu</a:t>
            </a:r>
            <a:r>
              <a:rPr lang="en-US" altLang="ja-JP" sz="1200" dirty="0" smtClean="0"/>
              <a:t> USHIO ,</a:t>
            </a:r>
            <a:r>
              <a:rPr lang="en-US" altLang="ja-JP" sz="1200" dirty="0" err="1" smtClean="0"/>
              <a:t>Members,”Decentralized</a:t>
            </a:r>
            <a:r>
              <a:rPr lang="en-US" altLang="ja-JP" sz="1200" dirty="0" smtClean="0"/>
              <a:t> Supervisory Control of Discrete Event Systems Based on Reinforcement </a:t>
            </a:r>
            <a:r>
              <a:rPr lang="en-US" altLang="ja-JP" sz="1200" dirty="0" err="1" smtClean="0"/>
              <a:t>Learning”,IEICE</a:t>
            </a:r>
            <a:r>
              <a:rPr lang="en-US" altLang="ja-JP" sz="1200" dirty="0" smtClean="0"/>
              <a:t> TRANS.FUNDAMENTALS,VOL.E88-A,NO.11 NOVEMBER 2005</a:t>
            </a:r>
          </a:p>
        </p:txBody>
      </p:sp>
    </p:spTree>
    <p:extLst>
      <p:ext uri="{BB962C8B-B14F-4D97-AF65-F5344CB8AC3E}">
        <p14:creationId xmlns:p14="http://schemas.microsoft.com/office/powerpoint/2010/main" val="1649165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8419409" y="1325563"/>
            <a:ext cx="0" cy="53771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838199" y="2156460"/>
            <a:ext cx="4389121" cy="1203960"/>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8199" y="0"/>
            <a:ext cx="7267576" cy="1325563"/>
          </a:xfrm>
        </p:spPr>
        <p:txBody>
          <a:bodyPr>
            <a:normAutofit/>
          </a:bodyPr>
          <a:lstStyle/>
          <a:p>
            <a:r>
              <a:rPr lang="en-US" altLang="ja-JP" sz="4000" dirty="0" smtClean="0"/>
              <a:t>Markov decision process (MDP)</a:t>
            </a:r>
            <a:endParaRPr lang="en-US" altLang="ja-JP" sz="40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199" y="1825625"/>
                <a:ext cx="5269756" cy="1534795"/>
              </a:xfrm>
            </p:spPr>
            <p:txBody>
              <a:bodyPr>
                <a:normAutofit/>
              </a:bodyPr>
              <a:lstStyle/>
              <a:p>
                <a:pPr marL="0" indent="0">
                  <a:buNone/>
                </a:pPr>
                <a:r>
                  <a:rPr lang="en-US" altLang="ja-JP" sz="1800" dirty="0" smtClean="0"/>
                  <a:t>A finite MDP : </a:t>
                </a:r>
                <a14:m>
                  <m:oMath xmlns:m="http://schemas.openxmlformats.org/officeDocument/2006/math">
                    <m:r>
                      <a:rPr lang="en-US" altLang="ja-JP" sz="1800" i="1" dirty="0" smtClean="0">
                        <a:latin typeface="Cambria Math" panose="02040503050406030204" pitchFamily="18" charset="0"/>
                      </a:rPr>
                      <m:t>&lt;</m:t>
                    </m:r>
                    <m:r>
                      <a:rPr lang="en-US" altLang="ja-JP" sz="1800" i="1" dirty="0" smtClean="0">
                        <a:latin typeface="Cambria Math" panose="02040503050406030204" pitchFamily="18" charset="0"/>
                      </a:rPr>
                      <m:t>𝑋</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𝑈</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𝑃</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𝑅</m:t>
                    </m:r>
                    <m:r>
                      <a:rPr lang="en-US" altLang="ja-JP" sz="1800" i="1" dirty="0" smtClean="0">
                        <a:latin typeface="Cambria Math" panose="02040503050406030204" pitchFamily="18" charset="0"/>
                      </a:rPr>
                      <m:t>&gt;</m:t>
                    </m:r>
                  </m:oMath>
                </a14:m>
                <a:endParaRPr lang="en-US" altLang="ja-JP" sz="1800" dirty="0"/>
              </a:p>
              <a:p>
                <a:pPr marL="0" indent="0">
                  <a:buNone/>
                </a:pPr>
                <a14:m>
                  <m:oMath xmlns:m="http://schemas.openxmlformats.org/officeDocument/2006/math">
                    <m:r>
                      <a:rPr lang="en-US" altLang="ja-JP" sz="1200" i="1">
                        <a:latin typeface="Cambria Math" panose="02040503050406030204" pitchFamily="18" charset="0"/>
                        <a:ea typeface="Cambria Math" panose="02040503050406030204" pitchFamily="18" charset="0"/>
                      </a:rPr>
                      <m:t>𝑋</m:t>
                    </m:r>
                    <m:r>
                      <a:rPr lang="en-US" altLang="ja-JP" sz="1200" b="0" i="1" smtClean="0">
                        <a:latin typeface="Cambria Math" panose="02040503050406030204" pitchFamily="18" charset="0"/>
                        <a:ea typeface="Cambria Math" panose="02040503050406030204" pitchFamily="18" charset="0"/>
                      </a:rPr>
                      <m:t>:</m:t>
                    </m:r>
                  </m:oMath>
                </a14:m>
                <a:r>
                  <a:rPr kumimoji="1" lang="en-US" altLang="ja-JP" sz="1200" dirty="0" smtClean="0"/>
                  <a:t>the finite set of environment states</a:t>
                </a:r>
                <a:endParaRPr lang="en-US" altLang="ja-JP" sz="1200" dirty="0"/>
              </a:p>
              <a:p>
                <a:pPr marL="0" indent="0">
                  <a:buNone/>
                </a:pPr>
                <a14:m>
                  <m:oMath xmlns:m="http://schemas.openxmlformats.org/officeDocument/2006/math">
                    <m:r>
                      <a:rPr lang="en-US" altLang="ja-JP" sz="1200" b="0" i="1" smtClean="0">
                        <a:latin typeface="Cambria Math" panose="02040503050406030204" pitchFamily="18" charset="0"/>
                        <a:ea typeface="Cambria Math" panose="02040503050406030204" pitchFamily="18" charset="0"/>
                      </a:rPr>
                      <m:t>𝐴</m:t>
                    </m:r>
                    <m:r>
                      <a:rPr lang="en-US" altLang="ja-JP" sz="1200" b="0" i="1" smtClean="0">
                        <a:latin typeface="Cambria Math" panose="02040503050406030204" pitchFamily="18" charset="0"/>
                        <a:ea typeface="Cambria Math" panose="02040503050406030204" pitchFamily="18" charset="0"/>
                      </a:rPr>
                      <m:t>:</m:t>
                    </m:r>
                  </m:oMath>
                </a14:m>
                <a:r>
                  <a:rPr lang="en-US" altLang="ja-JP" sz="1200" dirty="0"/>
                  <a:t>the </a:t>
                </a:r>
                <a:r>
                  <a:rPr lang="en-US" altLang="ja-JP" sz="1200" dirty="0" smtClean="0"/>
                  <a:t>finite set </a:t>
                </a:r>
                <a:r>
                  <a:rPr lang="en-US" altLang="ja-JP" sz="1200" dirty="0"/>
                  <a:t>of </a:t>
                </a:r>
                <a:r>
                  <a:rPr lang="en-US" altLang="ja-JP" sz="1200" dirty="0" smtClean="0"/>
                  <a:t>agent actions</a:t>
                </a:r>
              </a:p>
              <a:p>
                <a:pPr marL="0" indent="0">
                  <a:buNone/>
                </a:pPr>
                <a14:m>
                  <m:oMath xmlns:m="http://schemas.openxmlformats.org/officeDocument/2006/math">
                    <m:r>
                      <a:rPr lang="en-US" altLang="ja-JP" sz="1200" b="0" i="1" smtClean="0">
                        <a:latin typeface="Cambria Math" panose="02040503050406030204" pitchFamily="18" charset="0"/>
                        <a:ea typeface="Cambria Math" panose="02040503050406030204" pitchFamily="18" charset="0"/>
                      </a:rPr>
                      <m:t>𝑃</m:t>
                    </m:r>
                    <m:r>
                      <a:rPr lang="en-US" altLang="ja-JP" sz="1200" b="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𝑋</m:t>
                    </m:r>
                    <m:r>
                      <a:rPr lang="en-US" altLang="ja-JP" sz="1200" i="1">
                        <a:latin typeface="Cambria Math" panose="02040503050406030204" pitchFamily="18" charset="0"/>
                        <a:ea typeface="Cambria Math" panose="02040503050406030204" pitchFamily="18" charset="0"/>
                      </a:rPr>
                      <m:t>×</m:t>
                    </m:r>
                    <m:r>
                      <a:rPr lang="en-US" altLang="ja-JP" sz="1200" b="0" i="1" smtClean="0">
                        <a:latin typeface="Cambria Math" panose="02040503050406030204" pitchFamily="18" charset="0"/>
                        <a:ea typeface="Cambria Math" panose="02040503050406030204" pitchFamily="18" charset="0"/>
                      </a:rPr>
                      <m:t>𝐴</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𝑋</m:t>
                    </m:r>
                    <m:r>
                      <a:rPr lang="ja-JP" altLang="en-US" sz="1200" i="1">
                        <a:latin typeface="Cambria Math" panose="02040503050406030204" pitchFamily="18" charset="0"/>
                        <a:ea typeface="Cambria Math" panose="02040503050406030204" pitchFamily="18" charset="0"/>
                      </a:rPr>
                      <m:t>→</m:t>
                    </m:r>
                    <m:d>
                      <m:dPr>
                        <m:begChr m:val="["/>
                        <m:endChr m:val="]"/>
                        <m:ctrlPr>
                          <a:rPr lang="en-US" altLang="ja-JP" sz="1200" b="0" i="1" smtClean="0">
                            <a:latin typeface="Cambria Math" panose="02040503050406030204" pitchFamily="18" charset="0"/>
                            <a:ea typeface="Cambria Math" panose="02040503050406030204" pitchFamily="18" charset="0"/>
                          </a:rPr>
                        </m:ctrlPr>
                      </m:dPr>
                      <m:e>
                        <m:r>
                          <a:rPr lang="en-US" altLang="ja-JP" sz="1200" b="0" i="1" smtClean="0">
                            <a:latin typeface="Cambria Math" panose="02040503050406030204" pitchFamily="18" charset="0"/>
                            <a:ea typeface="Cambria Math" panose="02040503050406030204" pitchFamily="18" charset="0"/>
                          </a:rPr>
                          <m:t>0,1</m:t>
                        </m:r>
                      </m:e>
                    </m:d>
                  </m:oMath>
                </a14:m>
                <a:r>
                  <a:rPr lang="en-US" altLang="ja-JP" sz="1200" b="0" dirty="0" smtClean="0">
                    <a:ea typeface="Cambria Math" panose="02040503050406030204" pitchFamily="18" charset="0"/>
                  </a:rPr>
                  <a:t>   the transition probability function</a:t>
                </a:r>
              </a:p>
              <a:p>
                <a:pPr marL="0" indent="0">
                  <a:buNone/>
                </a:pPr>
                <a14:m>
                  <m:oMath xmlns:m="http://schemas.openxmlformats.org/officeDocument/2006/math">
                    <m:r>
                      <a:rPr lang="en-US" altLang="ja-JP" sz="1200" b="0" i="1" smtClean="0">
                        <a:latin typeface="Cambria Math" panose="02040503050406030204" pitchFamily="18" charset="0"/>
                        <a:ea typeface="Cambria Math" panose="02040503050406030204" pitchFamily="18" charset="0"/>
                      </a:rPr>
                      <m:t>𝑅</m:t>
                    </m:r>
                    <m:r>
                      <a:rPr lang="en-US" altLang="ja-JP" sz="1200" b="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𝑋</m:t>
                    </m:r>
                    <m:r>
                      <a:rPr lang="en-US" altLang="ja-JP" sz="1200" i="1">
                        <a:latin typeface="Cambria Math" panose="02040503050406030204" pitchFamily="18" charset="0"/>
                        <a:ea typeface="Cambria Math" panose="02040503050406030204" pitchFamily="18" charset="0"/>
                      </a:rPr>
                      <m:t>×</m:t>
                    </m:r>
                    <m:r>
                      <a:rPr lang="en-US" altLang="ja-JP" sz="1200" b="0" i="1" smtClean="0">
                        <a:latin typeface="Cambria Math" panose="02040503050406030204" pitchFamily="18" charset="0"/>
                        <a:ea typeface="Cambria Math" panose="02040503050406030204" pitchFamily="18" charset="0"/>
                      </a:rPr>
                      <m:t>𝐴</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𝑋</m:t>
                    </m:r>
                    <m:r>
                      <a:rPr lang="ja-JP" altLang="en-US" sz="120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ℝ</m:t>
                    </m:r>
                  </m:oMath>
                </a14:m>
                <a:r>
                  <a:rPr lang="en-US" altLang="ja-JP" sz="1200" b="0" dirty="0" smtClean="0">
                    <a:ea typeface="Cambria Math" panose="02040503050406030204" pitchFamily="18" charset="0"/>
                  </a:rPr>
                  <a:t>        the reward </a:t>
                </a:r>
                <a:r>
                  <a:rPr lang="en-US" altLang="ja-JP" sz="1200" b="0" dirty="0" smtClean="0">
                    <a:ea typeface="Cambria Math" panose="02040503050406030204" pitchFamily="18" charset="0"/>
                  </a:rPr>
                  <a:t>function</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5269756" cy="1534795"/>
              </a:xfrm>
              <a:blipFill>
                <a:blip r:embed="rId3"/>
                <a:stretch>
                  <a:fillRect l="-925" t="-3571" b="-1190"/>
                </a:stretch>
              </a:blipFill>
            </p:spPr>
            <p:txBody>
              <a:bodyPr/>
              <a:lstStyle/>
              <a:p>
                <a:r>
                  <a:rPr lang="ja-JP" altLang="en-US">
                    <a:noFill/>
                  </a:rPr>
                  <a:t> </a:t>
                </a:r>
              </a:p>
            </p:txBody>
          </p:sp>
        </mc:Fallback>
      </mc:AlternateContent>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58" name="テキスト ボックス 57"/>
              <p:cNvSpPr txBox="1"/>
              <p:nvPr/>
            </p:nvSpPr>
            <p:spPr>
              <a:xfrm>
                <a:off x="9703712" y="5564312"/>
                <a:ext cx="1805923" cy="923330"/>
              </a:xfrm>
              <a:prstGeom prst="rect">
                <a:avLst/>
              </a:prstGeom>
              <a:noFill/>
            </p:spPr>
            <p:txBody>
              <a:bodyPr wrap="square" rtlCol="0">
                <a:spAutoFit/>
              </a:bodyPr>
              <a:lstStyle/>
              <a:p>
                <a:pPr algn="ctr"/>
                <a:r>
                  <a:rPr lang="en-US" altLang="ja-JP" dirty="0" smtClean="0">
                    <a:solidFill>
                      <a:srgbClr val="FF0000"/>
                    </a:solidFill>
                    <a:latin typeface="Cambria Math" panose="02040503050406030204" pitchFamily="18" charset="0"/>
                    <a:ea typeface="Cambria Math" panose="02040503050406030204" pitchFamily="18" charset="0"/>
                  </a:rPr>
                  <a:t>The </a:t>
                </a:r>
                <a:r>
                  <a:rPr lang="en-US" altLang="ja-JP" dirty="0" smtClean="0">
                    <a:solidFill>
                      <a:srgbClr val="FF0000"/>
                    </a:solidFill>
                    <a:latin typeface="Cambria Math" panose="02040503050406030204" pitchFamily="18" charset="0"/>
                    <a:ea typeface="Cambria Math" panose="02040503050406030204" pitchFamily="18" charset="0"/>
                  </a:rPr>
                  <a:t>e</a:t>
                </a:r>
                <a:r>
                  <a:rPr kumimoji="1" lang="en-US" altLang="ja-JP" dirty="0" smtClean="0">
                    <a:solidFill>
                      <a:srgbClr val="FF0000"/>
                    </a:solidFill>
                    <a:latin typeface="Cambria Math" panose="02040503050406030204" pitchFamily="18" charset="0"/>
                    <a:ea typeface="Cambria Math" panose="02040503050406030204" pitchFamily="18" charset="0"/>
                  </a:rPr>
                  <a:t>xpected</a:t>
                </a:r>
              </a:p>
              <a:p>
                <a:pPr algn="ctr"/>
                <a:r>
                  <a:rPr lang="en-US" altLang="ja-JP" dirty="0">
                    <a:solidFill>
                      <a:srgbClr val="FF0000"/>
                    </a:solidFill>
                    <a:latin typeface="Cambria Math" panose="02040503050406030204" pitchFamily="18" charset="0"/>
                    <a:ea typeface="Cambria Math" panose="02040503050406030204" pitchFamily="18" charset="0"/>
                  </a:rPr>
                  <a:t>r</a:t>
                </a:r>
                <a:r>
                  <a:rPr lang="en-US" altLang="ja-JP" dirty="0" smtClean="0">
                    <a:solidFill>
                      <a:srgbClr val="FF0000"/>
                    </a:solidFill>
                    <a:latin typeface="Cambria Math" panose="02040503050406030204" pitchFamily="18" charset="0"/>
                    <a:ea typeface="Cambria Math" panose="02040503050406030204" pitchFamily="18" charset="0"/>
                  </a:rPr>
                  <a:t>eward r</a:t>
                </a:r>
                <a:endParaRPr kumimoji="1" lang="en-US" altLang="ja-JP" dirty="0" smtClean="0">
                  <a:solidFill>
                    <a:srgbClr val="FF0000"/>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ja-JP" b="0" i="1" dirty="0" smtClean="0">
                          <a:solidFill>
                            <a:srgbClr val="FF0000"/>
                          </a:solidFill>
                          <a:latin typeface="Cambria Math" panose="02040503050406030204" pitchFamily="18" charset="0"/>
                        </a:rPr>
                        <m:t>𝑅</m:t>
                      </m:r>
                      <m:r>
                        <a:rPr lang="en-US" altLang="ja-JP" i="1" dirty="0" smtClean="0">
                          <a:solidFill>
                            <a:srgbClr val="FF0000"/>
                          </a:solidFill>
                          <a:latin typeface="Cambria Math" panose="02040503050406030204" pitchFamily="18" charset="0"/>
                        </a:rPr>
                        <m:t>(</m:t>
                      </m:r>
                      <m:r>
                        <a:rPr lang="en-US" altLang="ja-JP" b="0" i="1" dirty="0" smtClean="0">
                          <a:solidFill>
                            <a:srgbClr val="FF0000"/>
                          </a:solidFill>
                          <a:latin typeface="Cambria Math" panose="02040503050406030204" pitchFamily="18" charset="0"/>
                        </a:rPr>
                        <m:t>𝑥</m:t>
                      </m:r>
                      <m:r>
                        <a:rPr lang="en-US" altLang="ja-JP" b="0" i="1" dirty="0" smtClean="0">
                          <a:solidFill>
                            <a:srgbClr val="FF0000"/>
                          </a:solidFill>
                          <a:latin typeface="Cambria Math" panose="02040503050406030204" pitchFamily="18" charset="0"/>
                        </a:rPr>
                        <m:t>,</m:t>
                      </m:r>
                      <m:r>
                        <a:rPr lang="en-US" altLang="ja-JP" b="0" i="1" dirty="0" smtClean="0">
                          <a:solidFill>
                            <a:srgbClr val="FF0000"/>
                          </a:solidFill>
                          <a:latin typeface="Cambria Math" panose="02040503050406030204" pitchFamily="18" charset="0"/>
                        </a:rPr>
                        <m:t>𝑎</m:t>
                      </m:r>
                      <m:r>
                        <a:rPr lang="en-US" altLang="ja-JP" b="0" i="1" dirty="0" smtClean="0">
                          <a:solidFill>
                            <a:srgbClr val="FF0000"/>
                          </a:solidFill>
                          <a:latin typeface="Cambria Math" panose="02040503050406030204" pitchFamily="18" charset="0"/>
                        </a:rPr>
                        <m:t>,</m:t>
                      </m:r>
                      <m:sSup>
                        <m:sSupPr>
                          <m:ctrlPr>
                            <a:rPr lang="en-US" altLang="ja-JP" i="1" dirty="0" smtClean="0">
                              <a:solidFill>
                                <a:srgbClr val="FF0000"/>
                              </a:solidFill>
                              <a:latin typeface="Cambria Math" panose="02040503050406030204" pitchFamily="18" charset="0"/>
                            </a:rPr>
                          </m:ctrlPr>
                        </m:sSupPr>
                        <m:e>
                          <m:r>
                            <a:rPr lang="en-US" altLang="ja-JP" b="0" i="1" dirty="0" smtClean="0">
                              <a:solidFill>
                                <a:srgbClr val="FF0000"/>
                              </a:solidFill>
                              <a:latin typeface="Cambria Math" panose="02040503050406030204" pitchFamily="18" charset="0"/>
                            </a:rPr>
                            <m:t>𝑥</m:t>
                          </m:r>
                        </m:e>
                        <m:sup>
                          <m:r>
                            <a:rPr lang="en-US" altLang="ja-JP" b="0" i="1" dirty="0" smtClean="0">
                              <a:solidFill>
                                <a:srgbClr val="FF0000"/>
                              </a:solidFill>
                              <a:latin typeface="Cambria Math" panose="02040503050406030204" pitchFamily="18" charset="0"/>
                            </a:rPr>
                            <m:t>′</m:t>
                          </m:r>
                        </m:sup>
                      </m:sSup>
                      <m:r>
                        <a:rPr lang="en-US" altLang="ja-JP" i="1" dirty="0" smtClean="0">
                          <a:solidFill>
                            <a:srgbClr val="FF0000"/>
                          </a:solidFill>
                          <a:latin typeface="Cambria Math" panose="02040503050406030204" pitchFamily="18" charset="0"/>
                        </a:rPr>
                        <m:t>)</m:t>
                      </m:r>
                    </m:oMath>
                  </m:oMathPara>
                </a14:m>
                <a:endParaRPr kumimoji="1" lang="en-US" altLang="ja-JP" dirty="0" smtClean="0">
                  <a:solidFill>
                    <a:srgbClr val="FF0000"/>
                  </a:solidFill>
                </a:endParaRPr>
              </a:p>
            </p:txBody>
          </p:sp>
        </mc:Choice>
        <mc:Fallback>
          <p:sp>
            <p:nvSpPr>
              <p:cNvPr id="58" name="テキスト ボックス 57"/>
              <p:cNvSpPr txBox="1">
                <a:spLocks noRot="1" noChangeAspect="1" noMove="1" noResize="1" noEditPoints="1" noAdjustHandles="1" noChangeArrowheads="1" noChangeShapeType="1" noTextEdit="1"/>
              </p:cNvSpPr>
              <p:nvPr/>
            </p:nvSpPr>
            <p:spPr>
              <a:xfrm>
                <a:off x="9703712" y="5564312"/>
                <a:ext cx="1805923" cy="923330"/>
              </a:xfrm>
              <a:prstGeom prst="rect">
                <a:avLst/>
              </a:prstGeom>
              <a:blipFill>
                <a:blip r:embed="rId4"/>
                <a:stretch>
                  <a:fillRect t="-4636" b="-4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3" name="テキスト ボックス 62"/>
              <p:cNvSpPr txBox="1"/>
              <p:nvPr/>
            </p:nvSpPr>
            <p:spPr>
              <a:xfrm>
                <a:off x="5714826" y="5513864"/>
                <a:ext cx="2704583" cy="923330"/>
              </a:xfrm>
              <a:prstGeom prst="rect">
                <a:avLst/>
              </a:prstGeom>
              <a:noFill/>
            </p:spPr>
            <p:txBody>
              <a:bodyPr wrap="square" rtlCol="0">
                <a:spAutoFit/>
              </a:bodyPr>
              <a:lstStyle/>
              <a:p>
                <a:pPr algn="ctr"/>
                <a:r>
                  <a:rPr lang="en-US" altLang="ja-JP" dirty="0" smtClean="0">
                    <a:solidFill>
                      <a:srgbClr val="ED7D31"/>
                    </a:solidFill>
                    <a:latin typeface="Cambria Math" panose="02040503050406030204" pitchFamily="18" charset="0"/>
                  </a:rPr>
                  <a:t>The probability of </a:t>
                </a:r>
              </a:p>
              <a:p>
                <a:pPr algn="ctr"/>
                <a:r>
                  <a:rPr lang="en-US" altLang="ja-JP" dirty="0" smtClean="0">
                    <a:solidFill>
                      <a:srgbClr val="ED7D31"/>
                    </a:solidFill>
                    <a:latin typeface="Cambria Math" panose="02040503050406030204" pitchFamily="18" charset="0"/>
                  </a:rPr>
                  <a:t>taking </a:t>
                </a:r>
                <a:r>
                  <a:rPr lang="en-US" altLang="ja-JP" dirty="0" smtClean="0">
                    <a:solidFill>
                      <a:srgbClr val="ED7D31"/>
                    </a:solidFill>
                    <a:latin typeface="Cambria Math" panose="02040503050406030204" pitchFamily="18" charset="0"/>
                  </a:rPr>
                  <a:t>an </a:t>
                </a:r>
                <a:r>
                  <a:rPr lang="en-US" altLang="ja-JP" dirty="0" smtClean="0">
                    <a:solidFill>
                      <a:srgbClr val="ED7D31"/>
                    </a:solidFill>
                    <a:latin typeface="Cambria Math" panose="02040503050406030204" pitchFamily="18" charset="0"/>
                  </a:rPr>
                  <a:t>action a</a:t>
                </a:r>
                <a:endParaRPr lang="en-US" altLang="ja-JP" i="1" dirty="0" smtClean="0">
                  <a:solidFill>
                    <a:srgbClr val="ED7D3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ja-JP" b="0" i="1" dirty="0" smtClean="0">
                          <a:solidFill>
                            <a:srgbClr val="ED7D31"/>
                          </a:solidFill>
                          <a:latin typeface="Cambria Math" panose="02040503050406030204" pitchFamily="18" charset="0"/>
                        </a:rPr>
                        <m:t>h</m:t>
                      </m:r>
                    </m:oMath>
                  </m:oMathPara>
                </a14:m>
                <a:endParaRPr kumimoji="1" lang="en-US" altLang="ja-JP" dirty="0" smtClean="0">
                  <a:solidFill>
                    <a:srgbClr val="ED7D31"/>
                  </a:solidFill>
                </a:endParaRPr>
              </a:p>
            </p:txBody>
          </p:sp>
        </mc:Choice>
        <mc:Fallback>
          <p:sp>
            <p:nvSpPr>
              <p:cNvPr id="63" name="テキスト ボックス 62"/>
              <p:cNvSpPr txBox="1">
                <a:spLocks noRot="1" noChangeAspect="1" noMove="1" noResize="1" noEditPoints="1" noAdjustHandles="1" noChangeArrowheads="1" noChangeShapeType="1" noTextEdit="1"/>
              </p:cNvSpPr>
              <p:nvPr/>
            </p:nvSpPr>
            <p:spPr>
              <a:xfrm>
                <a:off x="5714826" y="5513864"/>
                <a:ext cx="2704583" cy="923330"/>
              </a:xfrm>
              <a:prstGeom prst="rect">
                <a:avLst/>
              </a:prstGeom>
              <a:blipFill>
                <a:blip r:embed="rId5"/>
                <a:stretch>
                  <a:fillRect t="-4636"/>
                </a:stretch>
              </a:blipFill>
            </p:spPr>
            <p:txBody>
              <a:bodyPr/>
              <a:lstStyle/>
              <a:p>
                <a:r>
                  <a:rPr lang="ja-JP" altLang="en-US">
                    <a:noFill/>
                  </a:rPr>
                  <a:t> </a:t>
                </a:r>
              </a:p>
            </p:txBody>
          </p:sp>
        </mc:Fallback>
      </mc:AlternateContent>
      <p:sp>
        <p:nvSpPr>
          <p:cNvPr id="71" name="楕円 70"/>
          <p:cNvSpPr/>
          <p:nvPr/>
        </p:nvSpPr>
        <p:spPr>
          <a:xfrm>
            <a:off x="5816498" y="3176134"/>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2" name="テキスト ボックス 71"/>
              <p:cNvSpPr txBox="1"/>
              <p:nvPr/>
            </p:nvSpPr>
            <p:spPr>
              <a:xfrm>
                <a:off x="5563516" y="2853198"/>
                <a:ext cx="1210962"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ja-JP" i="1" dirty="0" smtClean="0">
                          <a:solidFill>
                            <a:schemeClr val="tx1"/>
                          </a:solidFill>
                          <a:latin typeface="Cambria Math" panose="02040503050406030204" pitchFamily="18" charset="0"/>
                        </a:rPr>
                        <m:t>𝑥</m:t>
                      </m:r>
                    </m:oMath>
                  </m:oMathPara>
                </a14:m>
                <a:endParaRPr kumimoji="1" lang="ja-JP" altLang="en-US" dirty="0">
                  <a:solidFill>
                    <a:schemeClr val="tx1"/>
                  </a:solidFill>
                </a:endParaRPr>
              </a:p>
            </p:txBody>
          </p:sp>
        </mc:Choice>
        <mc:Fallback>
          <p:sp>
            <p:nvSpPr>
              <p:cNvPr id="72" name="テキスト ボックス 71"/>
              <p:cNvSpPr txBox="1">
                <a:spLocks noRot="1" noChangeAspect="1" noMove="1" noResize="1" noEditPoints="1" noAdjustHandles="1" noChangeArrowheads="1" noChangeShapeType="1" noTextEdit="1"/>
              </p:cNvSpPr>
              <p:nvPr/>
            </p:nvSpPr>
            <p:spPr>
              <a:xfrm>
                <a:off x="5563516" y="2853198"/>
                <a:ext cx="1210962" cy="369332"/>
              </a:xfrm>
              <a:prstGeom prst="rect">
                <a:avLst/>
              </a:prstGeom>
              <a:blipFill>
                <a:blip r:embed="rId6"/>
                <a:stretch>
                  <a:fillRect/>
                </a:stretch>
              </a:blipFill>
            </p:spPr>
            <p:txBody>
              <a:bodyPr/>
              <a:lstStyle/>
              <a:p>
                <a:r>
                  <a:rPr lang="ja-JP" altLang="en-US">
                    <a:noFill/>
                  </a:rPr>
                  <a:t> </a:t>
                </a:r>
              </a:p>
            </p:txBody>
          </p:sp>
        </mc:Fallback>
      </mc:AlternateContent>
      <p:sp>
        <p:nvSpPr>
          <p:cNvPr id="73" name="楕円 72"/>
          <p:cNvSpPr/>
          <p:nvPr/>
        </p:nvSpPr>
        <p:spPr>
          <a:xfrm>
            <a:off x="10892200" y="3465086"/>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4" name="楕円 73"/>
          <p:cNvSpPr/>
          <p:nvPr/>
        </p:nvSpPr>
        <p:spPr>
          <a:xfrm>
            <a:off x="10892200" y="4736170"/>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5" name="楕円 74"/>
          <p:cNvSpPr/>
          <p:nvPr/>
        </p:nvSpPr>
        <p:spPr>
          <a:xfrm>
            <a:off x="10887399" y="2084419"/>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正方形/長方形 75"/>
          <p:cNvSpPr/>
          <p:nvPr/>
        </p:nvSpPr>
        <p:spPr>
          <a:xfrm>
            <a:off x="8286059" y="2271783"/>
            <a:ext cx="266700" cy="2667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00B050"/>
              </a:solidFill>
            </a:endParaRPr>
          </a:p>
        </p:txBody>
      </p:sp>
      <p:cxnSp>
        <p:nvCxnSpPr>
          <p:cNvPr id="77" name="直線矢印コネクタ 76"/>
          <p:cNvCxnSpPr>
            <a:stCxn id="71" idx="7"/>
            <a:endCxn id="76" idx="1"/>
          </p:cNvCxnSpPr>
          <p:nvPr/>
        </p:nvCxnSpPr>
        <p:spPr>
          <a:xfrm flipV="1">
            <a:off x="6362840" y="2405133"/>
            <a:ext cx="1923219" cy="86473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8" name="直線矢印コネクタ 77"/>
          <p:cNvCxnSpPr>
            <a:stCxn id="76" idx="3"/>
            <a:endCxn id="75" idx="2"/>
          </p:cNvCxnSpPr>
          <p:nvPr/>
        </p:nvCxnSpPr>
        <p:spPr>
          <a:xfrm flipV="1">
            <a:off x="8552759" y="2404459"/>
            <a:ext cx="2334640" cy="67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9" name="直線矢印コネクタ 78"/>
          <p:cNvCxnSpPr>
            <a:stCxn id="76" idx="3"/>
            <a:endCxn id="73" idx="2"/>
          </p:cNvCxnSpPr>
          <p:nvPr/>
        </p:nvCxnSpPr>
        <p:spPr>
          <a:xfrm>
            <a:off x="8552759" y="2405133"/>
            <a:ext cx="2339441" cy="1379993"/>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82" name="正方形/長方形 81"/>
          <p:cNvSpPr/>
          <p:nvPr/>
        </p:nvSpPr>
        <p:spPr>
          <a:xfrm>
            <a:off x="8338064" y="4730787"/>
            <a:ext cx="266700" cy="26670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3" name="直線矢印コネクタ 82"/>
          <p:cNvCxnSpPr>
            <a:stCxn id="71" idx="5"/>
            <a:endCxn id="82" idx="1"/>
          </p:cNvCxnSpPr>
          <p:nvPr/>
        </p:nvCxnSpPr>
        <p:spPr>
          <a:xfrm>
            <a:off x="6362840" y="3722476"/>
            <a:ext cx="1975224" cy="1141661"/>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p:cNvCxnSpPr>
            <a:stCxn id="82" idx="3"/>
            <a:endCxn id="73" idx="2"/>
          </p:cNvCxnSpPr>
          <p:nvPr/>
        </p:nvCxnSpPr>
        <p:spPr>
          <a:xfrm flipV="1">
            <a:off x="8604764" y="3785126"/>
            <a:ext cx="2287436" cy="1079011"/>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p:cNvCxnSpPr>
            <a:stCxn id="82" idx="3"/>
            <a:endCxn id="74" idx="2"/>
          </p:cNvCxnSpPr>
          <p:nvPr/>
        </p:nvCxnSpPr>
        <p:spPr>
          <a:xfrm>
            <a:off x="8604764" y="4864137"/>
            <a:ext cx="2287436" cy="192073"/>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86" name="テキスト ボックス 85"/>
              <p:cNvSpPr txBox="1"/>
              <p:nvPr/>
            </p:nvSpPr>
            <p:spPr>
              <a:xfrm>
                <a:off x="6591526" y="2519269"/>
                <a:ext cx="12109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m:t>
                      </m:r>
                    </m:oMath>
                  </m:oMathPara>
                </a14:m>
                <a:endParaRPr lang="ja-JP" altLang="en-US" dirty="0"/>
              </a:p>
            </p:txBody>
          </p:sp>
        </mc:Choice>
        <mc:Fallback>
          <p:sp>
            <p:nvSpPr>
              <p:cNvPr id="86" name="テキスト ボックス 85"/>
              <p:cNvSpPr txBox="1">
                <a:spLocks noRot="1" noChangeAspect="1" noMove="1" noResize="1" noEditPoints="1" noAdjustHandles="1" noChangeArrowheads="1" noChangeShapeType="1" noTextEdit="1"/>
              </p:cNvSpPr>
              <p:nvPr/>
            </p:nvSpPr>
            <p:spPr>
              <a:xfrm>
                <a:off x="6591526" y="2519269"/>
                <a:ext cx="1210962" cy="369332"/>
              </a:xfrm>
              <a:prstGeom prst="rect">
                <a:avLst/>
              </a:prstGeom>
              <a:blipFill>
                <a:blip r:embed="rId7"/>
                <a:stretch>
                  <a:fillRect/>
                </a:stretch>
              </a:blipFill>
            </p:spPr>
            <p:txBody>
              <a:bodyPr/>
              <a:lstStyle/>
              <a:p>
                <a:r>
                  <a:rPr lang="ja-JP" altLang="en-US">
                    <a:noFill/>
                  </a:rPr>
                  <a:t> </a:t>
                </a:r>
              </a:p>
            </p:txBody>
          </p:sp>
        </mc:Fallback>
      </mc:AlternateContent>
      <p:cxnSp>
        <p:nvCxnSpPr>
          <p:cNvPr id="90" name="直線矢印コネクタ 89"/>
          <p:cNvCxnSpPr/>
          <p:nvPr/>
        </p:nvCxnSpPr>
        <p:spPr>
          <a:xfrm flipV="1">
            <a:off x="7163913" y="2984680"/>
            <a:ext cx="0" cy="25291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2" name="直線矢印コネクタ 91"/>
          <p:cNvCxnSpPr/>
          <p:nvPr/>
        </p:nvCxnSpPr>
        <p:spPr>
          <a:xfrm flipV="1">
            <a:off x="8980740" y="2447273"/>
            <a:ext cx="0" cy="843807"/>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94" name="下矢印 93"/>
          <p:cNvSpPr/>
          <p:nvPr/>
        </p:nvSpPr>
        <p:spPr>
          <a:xfrm rot="10800000" flipV="1">
            <a:off x="10498311" y="2472136"/>
            <a:ext cx="244773" cy="30921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6" name="正方形/長方形 95"/>
              <p:cNvSpPr/>
              <p:nvPr/>
            </p:nvSpPr>
            <p:spPr>
              <a:xfrm>
                <a:off x="11032747" y="1712865"/>
                <a:ext cx="4553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i="1" dirty="0" smtClean="0">
                              <a:solidFill>
                                <a:schemeClr val="tx1"/>
                              </a:solidFill>
                              <a:latin typeface="Cambria Math" panose="02040503050406030204" pitchFamily="18" charset="0"/>
                            </a:rPr>
                          </m:ctrlPr>
                        </m:sSupPr>
                        <m:e>
                          <m:r>
                            <a:rPr lang="en-US" altLang="ja-JP" i="1" dirty="0">
                              <a:solidFill>
                                <a:schemeClr val="tx1"/>
                              </a:solidFill>
                              <a:latin typeface="Cambria Math" panose="02040503050406030204" pitchFamily="18" charset="0"/>
                            </a:rPr>
                            <m:t>𝑥</m:t>
                          </m:r>
                        </m:e>
                        <m:sup>
                          <m:r>
                            <a:rPr lang="en-US" altLang="ja-JP" i="1" dirty="0">
                              <a:solidFill>
                                <a:schemeClr val="tx1"/>
                              </a:solidFill>
                              <a:latin typeface="Cambria Math" panose="02040503050406030204" pitchFamily="18" charset="0"/>
                            </a:rPr>
                            <m:t>′</m:t>
                          </m:r>
                        </m:sup>
                      </m:sSup>
                    </m:oMath>
                  </m:oMathPara>
                </a14:m>
                <a:endParaRPr lang="ja-JP" altLang="en-US" dirty="0">
                  <a:solidFill>
                    <a:schemeClr val="tx1"/>
                  </a:solidFill>
                </a:endParaRPr>
              </a:p>
            </p:txBody>
          </p:sp>
        </mc:Choice>
        <mc:Fallback>
          <p:sp>
            <p:nvSpPr>
              <p:cNvPr id="96" name="正方形/長方形 95"/>
              <p:cNvSpPr>
                <a:spLocks noRot="1" noChangeAspect="1" noMove="1" noResize="1" noEditPoints="1" noAdjustHandles="1" noChangeArrowheads="1" noChangeShapeType="1" noTextEdit="1"/>
              </p:cNvSpPr>
              <p:nvPr/>
            </p:nvSpPr>
            <p:spPr>
              <a:xfrm>
                <a:off x="11032747" y="1712865"/>
                <a:ext cx="455317"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正方形/長方形 47"/>
              <p:cNvSpPr/>
              <p:nvPr/>
            </p:nvSpPr>
            <p:spPr>
              <a:xfrm>
                <a:off x="6169507" y="1435866"/>
                <a:ext cx="2098662" cy="64633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a:solidFill>
                      <a:schemeClr val="tx1"/>
                    </a:solidFill>
                    <a:latin typeface="Cambria Math" panose="02040503050406030204" pitchFamily="18" charset="0"/>
                  </a:rPr>
                  <a:t>A transition caused by action </a:t>
                </a:r>
                <a14:m>
                  <m:oMath xmlns:m="http://schemas.openxmlformats.org/officeDocument/2006/math">
                    <m:r>
                      <a:rPr lang="en-US" altLang="ja-JP" i="1" dirty="0">
                        <a:solidFill>
                          <a:schemeClr val="tx1"/>
                        </a:solidFill>
                        <a:latin typeface="Cambria Math" panose="02040503050406030204" pitchFamily="18" charset="0"/>
                      </a:rPr>
                      <m:t>𝑎</m:t>
                    </m:r>
                  </m:oMath>
                </a14:m>
                <a:endParaRPr lang="en-US" altLang="ja-JP" sz="2400" dirty="0">
                  <a:solidFill>
                    <a:schemeClr val="tx1"/>
                  </a:solidFill>
                </a:endParaRPr>
              </a:p>
            </p:txBody>
          </p:sp>
        </mc:Choice>
        <mc:Fallback>
          <p:sp>
            <p:nvSpPr>
              <p:cNvPr id="48" name="正方形/長方形 47"/>
              <p:cNvSpPr>
                <a:spLocks noRot="1" noChangeAspect="1" noMove="1" noResize="1" noEditPoints="1" noAdjustHandles="1" noChangeArrowheads="1" noChangeShapeType="1" noTextEdit="1"/>
              </p:cNvSpPr>
              <p:nvPr/>
            </p:nvSpPr>
            <p:spPr>
              <a:xfrm>
                <a:off x="6169507" y="1435866"/>
                <a:ext cx="2098662" cy="646331"/>
              </a:xfrm>
              <a:prstGeom prst="rect">
                <a:avLst/>
              </a:prstGeom>
              <a:blipFill>
                <a:blip r:embed="rId9"/>
                <a:stretch>
                  <a:fillRect l="-1739" t="-6542" r="-3478" b="-11215"/>
                </a:stretch>
              </a:blipFill>
            </p:spPr>
            <p:txBody>
              <a:bodyPr/>
              <a:lstStyle/>
              <a:p>
                <a:r>
                  <a:rPr lang="ja-JP" altLang="en-US">
                    <a:noFill/>
                  </a:rPr>
                  <a:t> </a:t>
                </a:r>
              </a:p>
            </p:txBody>
          </p:sp>
        </mc:Fallback>
      </mc:AlternateContent>
      <p:sp>
        <p:nvSpPr>
          <p:cNvPr id="49" name="正方形/長方形 48"/>
          <p:cNvSpPr/>
          <p:nvPr/>
        </p:nvSpPr>
        <p:spPr>
          <a:xfrm>
            <a:off x="8604764" y="1436652"/>
            <a:ext cx="2197897" cy="64633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a:solidFill>
                  <a:schemeClr val="tx1"/>
                </a:solidFill>
                <a:latin typeface="Cambria Math" panose="02040503050406030204" pitchFamily="18" charset="0"/>
              </a:rPr>
              <a:t>A transition caused by </a:t>
            </a:r>
            <a:r>
              <a:rPr lang="en-US" altLang="ja-JP" dirty="0" smtClean="0">
                <a:solidFill>
                  <a:schemeClr val="tx1"/>
                </a:solidFill>
                <a:latin typeface="Cambria Math" panose="02040503050406030204" pitchFamily="18" charset="0"/>
              </a:rPr>
              <a:t>the environment</a:t>
            </a:r>
            <a:endParaRPr lang="en-US" altLang="ja-JP" sz="2400" dirty="0">
              <a:solidFill>
                <a:schemeClr val="tx1"/>
              </a:solidFill>
            </a:endParaRPr>
          </a:p>
        </p:txBody>
      </p:sp>
      <mc:AlternateContent xmlns:mc="http://schemas.openxmlformats.org/markup-compatibility/2006">
        <mc:Choice xmlns:a14="http://schemas.microsoft.com/office/drawing/2010/main" Requires="a14">
          <p:sp>
            <p:nvSpPr>
              <p:cNvPr id="52" name="テキスト ボックス 51"/>
              <p:cNvSpPr txBox="1"/>
              <p:nvPr/>
            </p:nvSpPr>
            <p:spPr>
              <a:xfrm>
                <a:off x="8334000" y="3291080"/>
                <a:ext cx="1993126" cy="923330"/>
              </a:xfrm>
              <a:prstGeom prst="rect">
                <a:avLst/>
              </a:prstGeom>
              <a:noFill/>
            </p:spPr>
            <p:txBody>
              <a:bodyPr wrap="square" rtlCol="0">
                <a:spAutoFit/>
              </a:bodyPr>
              <a:lstStyle/>
              <a:p>
                <a:pPr algn="ctr"/>
                <a:r>
                  <a:rPr lang="en-US" altLang="ja-JP" dirty="0" smtClean="0">
                    <a:solidFill>
                      <a:srgbClr val="00B050"/>
                    </a:solidFill>
                    <a:latin typeface="Cambria Math" panose="02040503050406030204" pitchFamily="18" charset="0"/>
                  </a:rPr>
                  <a:t>The </a:t>
                </a:r>
                <a:r>
                  <a:rPr lang="en-US" altLang="ja-JP" dirty="0" smtClean="0">
                    <a:solidFill>
                      <a:srgbClr val="00B050"/>
                    </a:solidFill>
                    <a:latin typeface="Cambria Math" panose="02040503050406030204" pitchFamily="18" charset="0"/>
                  </a:rPr>
                  <a:t>transition probability</a:t>
                </a:r>
              </a:p>
              <a:p>
                <a:pPr algn="ctr"/>
                <a14:m>
                  <m:oMathPara xmlns:m="http://schemas.openxmlformats.org/officeDocument/2006/math">
                    <m:oMathParaPr>
                      <m:jc m:val="centerGroup"/>
                    </m:oMathParaPr>
                    <m:oMath xmlns:m="http://schemas.openxmlformats.org/officeDocument/2006/math">
                      <m:r>
                        <a:rPr lang="en-US" altLang="ja-JP" i="1" dirty="0" smtClean="0">
                          <a:solidFill>
                            <a:srgbClr val="00B050"/>
                          </a:solidFill>
                          <a:latin typeface="Cambria Math" panose="02040503050406030204" pitchFamily="18" charset="0"/>
                        </a:rPr>
                        <m:t>𝑃</m:t>
                      </m:r>
                      <m:r>
                        <a:rPr lang="en-US" altLang="ja-JP" i="1" dirty="0" smtClean="0">
                          <a:solidFill>
                            <a:srgbClr val="00B050"/>
                          </a:solidFill>
                          <a:latin typeface="Cambria Math" panose="02040503050406030204" pitchFamily="18" charset="0"/>
                        </a:rPr>
                        <m:t>(</m:t>
                      </m:r>
                      <m:sSup>
                        <m:sSupPr>
                          <m:ctrlPr>
                            <a:rPr lang="en-US" altLang="ja-JP" i="1" dirty="0" smtClean="0">
                              <a:solidFill>
                                <a:srgbClr val="00B050"/>
                              </a:solidFill>
                              <a:latin typeface="Cambria Math" panose="02040503050406030204" pitchFamily="18" charset="0"/>
                            </a:rPr>
                          </m:ctrlPr>
                        </m:sSupPr>
                        <m:e>
                          <m:r>
                            <a:rPr lang="en-US" altLang="ja-JP" b="0" i="1" dirty="0" smtClean="0">
                              <a:solidFill>
                                <a:srgbClr val="00B050"/>
                              </a:solidFill>
                              <a:latin typeface="Cambria Math" panose="02040503050406030204" pitchFamily="18" charset="0"/>
                            </a:rPr>
                            <m:t>𝑥</m:t>
                          </m:r>
                        </m:e>
                        <m:sup>
                          <m:r>
                            <a:rPr lang="en-US" altLang="ja-JP" b="0" i="1" dirty="0" smtClean="0">
                              <a:solidFill>
                                <a:srgbClr val="00B050"/>
                              </a:solidFill>
                              <a:latin typeface="Cambria Math" panose="02040503050406030204" pitchFamily="18" charset="0"/>
                            </a:rPr>
                            <m:t>′</m:t>
                          </m:r>
                        </m:sup>
                      </m:sSup>
                      <m:r>
                        <a:rPr lang="en-US" altLang="ja-JP" b="0" i="1" dirty="0" smtClean="0">
                          <a:solidFill>
                            <a:srgbClr val="00B050"/>
                          </a:solidFill>
                          <a:latin typeface="Cambria Math" panose="02040503050406030204" pitchFamily="18" charset="0"/>
                        </a:rPr>
                        <m:t>|</m:t>
                      </m:r>
                      <m:r>
                        <a:rPr lang="en-US" altLang="ja-JP" b="0" i="1" dirty="0" smtClean="0">
                          <a:solidFill>
                            <a:srgbClr val="00B050"/>
                          </a:solidFill>
                          <a:latin typeface="Cambria Math" panose="02040503050406030204" pitchFamily="18" charset="0"/>
                        </a:rPr>
                        <m:t>𝑥</m:t>
                      </m:r>
                      <m:r>
                        <a:rPr lang="en-US" altLang="ja-JP" b="0" i="1" dirty="0" smtClean="0">
                          <a:solidFill>
                            <a:srgbClr val="00B050"/>
                          </a:solidFill>
                          <a:latin typeface="Cambria Math" panose="02040503050406030204" pitchFamily="18" charset="0"/>
                        </a:rPr>
                        <m:t>,</m:t>
                      </m:r>
                      <m:r>
                        <a:rPr lang="en-US" altLang="ja-JP" b="0" i="1" dirty="0" smtClean="0">
                          <a:solidFill>
                            <a:srgbClr val="00B050"/>
                          </a:solidFill>
                          <a:latin typeface="Cambria Math" panose="02040503050406030204" pitchFamily="18" charset="0"/>
                        </a:rPr>
                        <m:t>𝑎</m:t>
                      </m:r>
                      <m:r>
                        <a:rPr lang="en-US" altLang="ja-JP" i="1" dirty="0" smtClean="0">
                          <a:solidFill>
                            <a:srgbClr val="00B050"/>
                          </a:solidFill>
                          <a:latin typeface="Cambria Math" panose="02040503050406030204" pitchFamily="18" charset="0"/>
                        </a:rPr>
                        <m:t>)</m:t>
                      </m:r>
                    </m:oMath>
                  </m:oMathPara>
                </a14:m>
                <a:endParaRPr kumimoji="1" lang="en-US" altLang="ja-JP" dirty="0" smtClean="0">
                  <a:solidFill>
                    <a:srgbClr val="00B050"/>
                  </a:solidFill>
                </a:endParaRPr>
              </a:p>
            </p:txBody>
          </p:sp>
        </mc:Choice>
        <mc:Fallback>
          <p:sp>
            <p:nvSpPr>
              <p:cNvPr id="52" name="テキスト ボックス 51"/>
              <p:cNvSpPr txBox="1">
                <a:spLocks noRot="1" noChangeAspect="1" noMove="1" noResize="1" noEditPoints="1" noAdjustHandles="1" noChangeArrowheads="1" noChangeShapeType="1" noTextEdit="1"/>
              </p:cNvSpPr>
              <p:nvPr/>
            </p:nvSpPr>
            <p:spPr>
              <a:xfrm>
                <a:off x="8334000" y="3291080"/>
                <a:ext cx="1993126" cy="923330"/>
              </a:xfrm>
              <a:prstGeom prst="rect">
                <a:avLst/>
              </a:prstGeom>
              <a:blipFill>
                <a:blip r:embed="rId10"/>
                <a:stretch>
                  <a:fillRect t="-4636" b="-4636"/>
                </a:stretch>
              </a:blipFill>
            </p:spPr>
            <p:txBody>
              <a:bodyPr/>
              <a:lstStyle/>
              <a:p>
                <a:r>
                  <a:rPr lang="ja-JP" altLang="en-US">
                    <a:noFill/>
                  </a:rPr>
                  <a:t> </a:t>
                </a:r>
              </a:p>
            </p:txBody>
          </p:sp>
        </mc:Fallback>
      </mc:AlternateContent>
      <p:sp>
        <p:nvSpPr>
          <p:cNvPr id="70" name="正方形/長方形 69"/>
          <p:cNvSpPr/>
          <p:nvPr/>
        </p:nvSpPr>
        <p:spPr>
          <a:xfrm>
            <a:off x="838199" y="3787991"/>
            <a:ext cx="4389121" cy="716626"/>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0" name="コンテンツ プレースホルダー 2"/>
              <p:cNvSpPr txBox="1">
                <a:spLocks/>
              </p:cNvSpPr>
              <p:nvPr/>
            </p:nvSpPr>
            <p:spPr>
              <a:xfrm>
                <a:off x="838199" y="3465086"/>
                <a:ext cx="4389121" cy="1039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An agent’s policy</a:t>
                </a:r>
                <a14:m>
                  <m:oMath xmlns:m="http://schemas.openxmlformats.org/officeDocument/2006/math">
                    <m:r>
                      <a:rPr lang="en-US" altLang="ja-JP" sz="1800" b="0" i="0" dirty="0" smtClean="0">
                        <a:solidFill>
                          <a:schemeClr val="tx1"/>
                        </a:solidFill>
                        <a:latin typeface="Cambria Math" panose="02040503050406030204" pitchFamily="18" charset="0"/>
                      </a:rPr>
                      <m:t> </m:t>
                    </m:r>
                    <m:r>
                      <a:rPr lang="en-US" altLang="ja-JP" sz="1800" b="0" i="1" dirty="0" smtClean="0">
                        <a:solidFill>
                          <a:schemeClr val="tx1"/>
                        </a:solidFill>
                        <a:latin typeface="Cambria Math" panose="02040503050406030204" pitchFamily="18" charset="0"/>
                      </a:rPr>
                      <m:t>h</m:t>
                    </m:r>
                  </m:oMath>
                </a14:m>
                <a:endParaRPr lang="en-US" altLang="ja-JP" sz="1800" dirty="0" smtClean="0">
                  <a:solidFill>
                    <a:schemeClr val="tx1"/>
                  </a:solidFill>
                </a:endParaRPr>
              </a:p>
              <a:p>
                <a:pPr marL="0" indent="0">
                  <a:buNone/>
                </a:pPr>
                <a14:m>
                  <m:oMath xmlns:m="http://schemas.openxmlformats.org/officeDocument/2006/math">
                    <m:r>
                      <a:rPr lang="en-US" altLang="ja-JP" sz="1800" b="0" i="1" dirty="0" smtClean="0">
                        <a:latin typeface="Cambria Math" panose="02040503050406030204" pitchFamily="18" charset="0"/>
                      </a:rPr>
                      <m:t>h</m:t>
                    </m:r>
                  </m:oMath>
                </a14:m>
                <a:r>
                  <a:rPr lang="en-US" altLang="ja-JP" sz="1800" dirty="0" smtClean="0"/>
                  <a:t>: the rule of an agent’s selecting an action </a:t>
                </a:r>
                <a14:m>
                  <m:oMath xmlns:m="http://schemas.openxmlformats.org/officeDocument/2006/math">
                    <m:r>
                      <a:rPr lang="en-US" altLang="ja-JP" sz="1800" i="1" dirty="0" smtClean="0">
                        <a:latin typeface="Cambria Math" panose="02040503050406030204" pitchFamily="18" charset="0"/>
                      </a:rPr>
                      <m:t>𝑎</m:t>
                    </m:r>
                  </m:oMath>
                </a14:m>
                <a:endParaRPr lang="en-US" altLang="ja-JP" sz="1800" dirty="0"/>
              </a:p>
              <a:p>
                <a:pPr marL="0" indent="0">
                  <a:buNone/>
                </a:pPr>
                <a:endParaRPr lang="en-US" altLang="ja-JP" sz="1800" dirty="0"/>
              </a:p>
              <a:p>
                <a:pPr marL="0" indent="0">
                  <a:buNone/>
                </a:pPr>
                <a:endParaRPr lang="en-US" altLang="ja-JP" sz="1800" dirty="0"/>
              </a:p>
            </p:txBody>
          </p:sp>
        </mc:Choice>
        <mc:Fallback>
          <p:sp>
            <p:nvSpPr>
              <p:cNvPr id="80" name="コンテンツ プレースホルダー 2"/>
              <p:cNvSpPr txBox="1">
                <a:spLocks noRot="1" noChangeAspect="1" noMove="1" noResize="1" noEditPoints="1" noAdjustHandles="1" noChangeArrowheads="1" noChangeShapeType="1" noTextEdit="1"/>
              </p:cNvSpPr>
              <p:nvPr/>
            </p:nvSpPr>
            <p:spPr>
              <a:xfrm>
                <a:off x="838199" y="3465086"/>
                <a:ext cx="4389121" cy="1039531"/>
              </a:xfrm>
              <a:prstGeom prst="rect">
                <a:avLst/>
              </a:prstGeom>
              <a:blipFill>
                <a:blip r:embed="rId11"/>
                <a:stretch>
                  <a:fillRect l="-1110" t="-5263" b="-1754"/>
                </a:stretch>
              </a:blipFill>
            </p:spPr>
            <p:txBody>
              <a:bodyPr/>
              <a:lstStyle/>
              <a:p>
                <a:r>
                  <a:rPr lang="ja-JP" altLang="en-US">
                    <a:noFill/>
                  </a:rPr>
                  <a:t> </a:t>
                </a:r>
              </a:p>
            </p:txBody>
          </p:sp>
        </mc:Fallback>
      </mc:AlternateContent>
      <p:sp>
        <p:nvSpPr>
          <p:cNvPr id="46" name="下矢印 45"/>
          <p:cNvSpPr/>
          <p:nvPr/>
        </p:nvSpPr>
        <p:spPr>
          <a:xfrm>
            <a:off x="2533101" y="4591161"/>
            <a:ext cx="895350" cy="441288"/>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1" name="コンテンツ プレースホルダー 2"/>
              <p:cNvSpPr txBox="1">
                <a:spLocks/>
              </p:cNvSpPr>
              <p:nvPr/>
            </p:nvSpPr>
            <p:spPr>
              <a:xfrm>
                <a:off x="834215" y="5044545"/>
                <a:ext cx="5155548" cy="1039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An agent want to choose </a:t>
                </a:r>
                <a:r>
                  <a:rPr lang="en-US" altLang="ja-JP" sz="1800" dirty="0" smtClean="0">
                    <a:solidFill>
                      <a:srgbClr val="FF0000"/>
                    </a:solidFill>
                  </a:rPr>
                  <a:t>the optimal policy </a:t>
                </a:r>
                <a14:m>
                  <m:oMath xmlns:m="http://schemas.openxmlformats.org/officeDocument/2006/math">
                    <m:sSup>
                      <m:sSupPr>
                        <m:ctrlPr>
                          <a:rPr lang="en-US" altLang="ja-JP" sz="1800" i="1">
                            <a:solidFill>
                              <a:srgbClr val="FF0000"/>
                            </a:solidFill>
                            <a:latin typeface="Cambria Math" panose="02040503050406030204" pitchFamily="18" charset="0"/>
                          </a:rPr>
                        </m:ctrlPr>
                      </m:sSupPr>
                      <m:e>
                        <m:r>
                          <a:rPr lang="en-US" altLang="ja-JP" sz="1800" b="0" i="1" smtClean="0">
                            <a:solidFill>
                              <a:srgbClr val="FF0000"/>
                            </a:solidFill>
                            <a:latin typeface="Cambria Math" panose="02040503050406030204" pitchFamily="18" charset="0"/>
                          </a:rPr>
                          <m:t>h</m:t>
                        </m:r>
                      </m:e>
                      <m:sup>
                        <m:r>
                          <a:rPr lang="en-US" altLang="ja-JP" sz="1800" i="1">
                            <a:solidFill>
                              <a:srgbClr val="FF0000"/>
                            </a:solidFill>
                            <a:latin typeface="Cambria Math" panose="02040503050406030204" pitchFamily="18" charset="0"/>
                          </a:rPr>
                          <m:t>∗</m:t>
                        </m:r>
                      </m:sup>
                    </m:sSup>
                  </m:oMath>
                </a14:m>
                <a:r>
                  <a:rPr lang="en-US" altLang="ja-JP" sz="1800" dirty="0" smtClean="0"/>
                  <a:t> such that its behavior maximizes </a:t>
                </a:r>
                <a:r>
                  <a:rPr lang="en-US" altLang="ja-JP" sz="1800" dirty="0" smtClean="0">
                    <a:solidFill>
                      <a:srgbClr val="FF0000"/>
                    </a:solidFill>
                  </a:rPr>
                  <a:t>the discounted return </a:t>
                </a:r>
                <a:r>
                  <a:rPr lang="en-US" altLang="ja-JP" sz="1800" dirty="0" smtClean="0"/>
                  <a:t>at each time.</a:t>
                </a:r>
              </a:p>
            </p:txBody>
          </p:sp>
        </mc:Choice>
        <mc:Fallback>
          <p:sp>
            <p:nvSpPr>
              <p:cNvPr id="81" name="コンテンツ プレースホルダー 2"/>
              <p:cNvSpPr txBox="1">
                <a:spLocks noRot="1" noChangeAspect="1" noMove="1" noResize="1" noEditPoints="1" noAdjustHandles="1" noChangeArrowheads="1" noChangeShapeType="1" noTextEdit="1"/>
              </p:cNvSpPr>
              <p:nvPr/>
            </p:nvSpPr>
            <p:spPr>
              <a:xfrm>
                <a:off x="834215" y="5044545"/>
                <a:ext cx="5155548" cy="1039531"/>
              </a:xfrm>
              <a:prstGeom prst="rect">
                <a:avLst/>
              </a:prstGeom>
              <a:blipFill>
                <a:blip r:embed="rId12"/>
                <a:stretch>
                  <a:fillRect l="-1064" t="-58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正方形/長方形 46"/>
              <p:cNvSpPr/>
              <p:nvPr/>
            </p:nvSpPr>
            <p:spPr>
              <a:xfrm>
                <a:off x="1665525" y="5836438"/>
                <a:ext cx="3407150" cy="379078"/>
              </a:xfrm>
              <a:prstGeom prst="rect">
                <a:avLst/>
              </a:prstGeom>
            </p:spPr>
            <p:txBody>
              <a:bodyPr wrap="none">
                <a:spAutoFit/>
              </a:bodyPr>
              <a:lstStyle/>
              <a:p>
                <a:pPr algn="ctr"/>
                <a14:m>
                  <m:oMath xmlns:m="http://schemas.openxmlformats.org/officeDocument/2006/math">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𝑉</m:t>
                        </m:r>
                      </m:e>
                      <m:sub>
                        <m:r>
                          <a:rPr lang="en-US" altLang="ja-JP" i="1">
                            <a:solidFill>
                              <a:srgbClr val="FF0000"/>
                            </a:solidFill>
                            <a:latin typeface="Cambria Math" panose="02040503050406030204" pitchFamily="18" charset="0"/>
                          </a:rPr>
                          <m:t>𝑡</m:t>
                        </m:r>
                      </m:sub>
                    </m:sSub>
                    <m:r>
                      <a:rPr lang="en-US" altLang="ja-JP" i="1">
                        <a:solidFill>
                          <a:srgbClr val="FF0000"/>
                        </a:solidFill>
                        <a:latin typeface="Cambria Math" panose="02040503050406030204" pitchFamily="18" charset="0"/>
                      </a:rPr>
                      <m:t>=</m:t>
                    </m:r>
                    <m:nary>
                      <m:naryPr>
                        <m:chr m:val="∑"/>
                        <m:ctrlPr>
                          <a:rPr lang="en-US" altLang="ja-JP" i="1">
                            <a:solidFill>
                              <a:srgbClr val="FF0000"/>
                            </a:solidFill>
                            <a:latin typeface="Cambria Math" panose="02040503050406030204" pitchFamily="18" charset="0"/>
                          </a:rPr>
                        </m:ctrlPr>
                      </m:naryPr>
                      <m:sub>
                        <m:r>
                          <m:rPr>
                            <m:brk m:alnAt="23"/>
                          </m:rPr>
                          <a:rPr lang="en-US" altLang="ja-JP" i="1">
                            <a:solidFill>
                              <a:srgbClr val="FF0000"/>
                            </a:solidFill>
                            <a:latin typeface="Cambria Math" panose="02040503050406030204" pitchFamily="18" charset="0"/>
                          </a:rPr>
                          <m:t>𝑘</m:t>
                        </m:r>
                        <m:r>
                          <a:rPr lang="en-US" altLang="ja-JP" i="1">
                            <a:solidFill>
                              <a:srgbClr val="FF0000"/>
                            </a:solidFill>
                            <a:latin typeface="Cambria Math" panose="02040503050406030204" pitchFamily="18" charset="0"/>
                          </a:rPr>
                          <m:t>=0</m:t>
                        </m:r>
                      </m:sub>
                      <m:sup>
                        <m:r>
                          <a:rPr lang="ja-JP" altLang="en-US" i="1">
                            <a:solidFill>
                              <a:srgbClr val="FF0000"/>
                            </a:solidFill>
                            <a:latin typeface="Cambria Math" panose="02040503050406030204" pitchFamily="18" charset="0"/>
                          </a:rPr>
                          <m:t>∞</m:t>
                        </m:r>
                      </m:sup>
                      <m:e>
                        <m:sSup>
                          <m:sSupPr>
                            <m:ctrlPr>
                              <a:rPr lang="en-US" altLang="ja-JP" i="1">
                                <a:solidFill>
                                  <a:srgbClr val="FF0000"/>
                                </a:solidFill>
                                <a:latin typeface="Cambria Math" panose="02040503050406030204" pitchFamily="18" charset="0"/>
                              </a:rPr>
                            </m:ctrlPr>
                          </m:sSupPr>
                          <m:e>
                            <m:r>
                              <a:rPr lang="ja-JP" altLang="en-US" i="1">
                                <a:solidFill>
                                  <a:srgbClr val="FF0000"/>
                                </a:solidFill>
                                <a:latin typeface="Cambria Math" panose="02040503050406030204" pitchFamily="18" charset="0"/>
                              </a:rPr>
                              <m:t>𝛾</m:t>
                            </m:r>
                          </m:e>
                          <m:sup>
                            <m:r>
                              <a:rPr lang="en-US" altLang="ja-JP" i="1">
                                <a:solidFill>
                                  <a:srgbClr val="FF0000"/>
                                </a:solidFill>
                                <a:latin typeface="Cambria Math" panose="02040503050406030204" pitchFamily="18" charset="0"/>
                              </a:rPr>
                              <m:t>𝑘</m:t>
                            </m:r>
                          </m:sup>
                        </m:sSup>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𝑟</m:t>
                            </m:r>
                          </m:e>
                          <m:sub>
                            <m:r>
                              <a:rPr lang="en-US" altLang="ja-JP" i="1">
                                <a:solidFill>
                                  <a:srgbClr val="FF0000"/>
                                </a:solidFill>
                                <a:latin typeface="Cambria Math" panose="02040503050406030204" pitchFamily="18" charset="0"/>
                              </a:rPr>
                              <m:t>𝑡</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𝑘</m:t>
                            </m:r>
                          </m:sub>
                        </m:sSub>
                      </m:e>
                    </m:nary>
                    <m:r>
                      <a:rPr lang="en-US" altLang="ja-JP" i="1">
                        <a:solidFill>
                          <a:srgbClr val="FF0000"/>
                        </a:solidFill>
                        <a:latin typeface="Cambria Math" panose="02040503050406030204" pitchFamily="18" charset="0"/>
                      </a:rPr>
                      <m:t>   (  </m:t>
                    </m:r>
                    <m:r>
                      <a:rPr lang="ja-JP" altLang="en-US" i="1">
                        <a:solidFill>
                          <a:srgbClr val="FF0000"/>
                        </a:solidFill>
                        <a:latin typeface="Cambria Math" panose="02040503050406030204" pitchFamily="18" charset="0"/>
                      </a:rPr>
                      <m:t>𝛾</m:t>
                    </m:r>
                    <m:r>
                      <a:rPr lang="ja-JP" altLang="en-US" i="1">
                        <a:solidFill>
                          <a:srgbClr val="FF0000"/>
                        </a:solidFill>
                        <a:latin typeface="Cambria Math" panose="02040503050406030204" pitchFamily="18" charset="0"/>
                      </a:rPr>
                      <m:t>∈</m:t>
                    </m:r>
                    <m:d>
                      <m:dPr>
                        <m:begChr m:val="["/>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0,1</m:t>
                        </m:r>
                      </m:e>
                    </m:d>
                    <m:r>
                      <a:rPr lang="en-US" altLang="ja-JP" i="1">
                        <a:solidFill>
                          <a:srgbClr val="FF0000"/>
                        </a:solidFill>
                        <a:latin typeface="Cambria Math" panose="02040503050406030204" pitchFamily="18" charset="0"/>
                      </a:rPr>
                      <m:t>  )</m:t>
                    </m:r>
                  </m:oMath>
                </a14:m>
                <a:r>
                  <a:rPr lang="en-US" altLang="ja-JP" dirty="0"/>
                  <a:t> </a:t>
                </a:r>
              </a:p>
            </p:txBody>
          </p:sp>
        </mc:Choice>
        <mc:Fallback>
          <p:sp>
            <p:nvSpPr>
              <p:cNvPr id="47" name="正方形/長方形 46"/>
              <p:cNvSpPr>
                <a:spLocks noRot="1" noChangeAspect="1" noMove="1" noResize="1" noEditPoints="1" noAdjustHandles="1" noChangeArrowheads="1" noChangeShapeType="1" noTextEdit="1"/>
              </p:cNvSpPr>
              <p:nvPr/>
            </p:nvSpPr>
            <p:spPr>
              <a:xfrm>
                <a:off x="1665525" y="5836438"/>
                <a:ext cx="3407150" cy="379078"/>
              </a:xfrm>
              <a:prstGeom prst="rect">
                <a:avLst/>
              </a:prstGeom>
              <a:blipFill>
                <a:blip r:embed="rId13"/>
                <a:stretch>
                  <a:fillRect t="-114286" b="-176190"/>
                </a:stretch>
              </a:blipFill>
            </p:spPr>
            <p:txBody>
              <a:bodyPr/>
              <a:lstStyle/>
              <a:p>
                <a:r>
                  <a:rPr lang="ja-JP" altLang="en-US">
                    <a:noFill/>
                  </a:rPr>
                  <a:t> </a:t>
                </a:r>
              </a:p>
            </p:txBody>
          </p:sp>
        </mc:Fallback>
      </mc:AlternateContent>
      <p:sp>
        <p:nvSpPr>
          <p:cNvPr id="87" name="タイトル 1"/>
          <p:cNvSpPr txBox="1">
            <a:spLocks/>
          </p:cNvSpPr>
          <p:nvPr/>
        </p:nvSpPr>
        <p:spPr>
          <a:xfrm>
            <a:off x="8268169" y="181088"/>
            <a:ext cx="38140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200" dirty="0" smtClean="0"/>
              <a:t>Reference</a:t>
            </a:r>
          </a:p>
          <a:p>
            <a:r>
              <a:rPr lang="ja-JP" altLang="en-US" sz="1200" dirty="0" smtClean="0"/>
              <a:t>木村元 </a:t>
            </a:r>
            <a:r>
              <a:rPr lang="en-US" altLang="ja-JP" sz="1200" dirty="0" smtClean="0"/>
              <a:t>,“</a:t>
            </a:r>
            <a:r>
              <a:rPr lang="ja-JP" altLang="en-US" sz="1200" dirty="0" smtClean="0"/>
              <a:t>強化学習の基礎</a:t>
            </a:r>
            <a:r>
              <a:rPr lang="en-US" altLang="ja-JP" sz="1200" dirty="0" smtClean="0"/>
              <a:t>” ,</a:t>
            </a:r>
            <a:r>
              <a:rPr lang="ja-JP" altLang="en-US" sz="1200" dirty="0" smtClean="0"/>
              <a:t>計測と制御 第</a:t>
            </a:r>
            <a:r>
              <a:rPr lang="en-US" altLang="ja-JP" sz="1200" dirty="0" smtClean="0"/>
              <a:t>52</a:t>
            </a:r>
            <a:r>
              <a:rPr lang="ja-JP" altLang="en-US" sz="1200" dirty="0" smtClean="0"/>
              <a:t>巻 第</a:t>
            </a:r>
            <a:r>
              <a:rPr lang="en-US" altLang="ja-JP" sz="1200" dirty="0" smtClean="0"/>
              <a:t>1</a:t>
            </a:r>
            <a:r>
              <a:rPr lang="ja-JP" altLang="en-US" sz="1200" dirty="0" smtClean="0"/>
              <a:t>号 </a:t>
            </a:r>
            <a:r>
              <a:rPr lang="en-US" altLang="ja-JP" sz="1200" dirty="0" smtClean="0"/>
              <a:t>2013</a:t>
            </a:r>
            <a:r>
              <a:rPr lang="ja-JP" altLang="en-US" sz="1200" dirty="0" smtClean="0"/>
              <a:t>年</a:t>
            </a:r>
            <a:r>
              <a:rPr lang="en-US" altLang="ja-JP" sz="1200" dirty="0" smtClean="0"/>
              <a:t>1</a:t>
            </a:r>
            <a:r>
              <a:rPr lang="ja-JP" altLang="en-US" sz="1200" dirty="0" smtClean="0"/>
              <a:t>月号</a:t>
            </a:r>
            <a:r>
              <a:rPr lang="en-US" altLang="ja-JP" sz="1200" dirty="0" smtClean="0"/>
              <a:t>,</a:t>
            </a:r>
            <a:r>
              <a:rPr lang="ja-JP" altLang="en-US" sz="1200" dirty="0" smtClean="0"/>
              <a:t>公益社団法人 計測自動制御学会</a:t>
            </a:r>
            <a:r>
              <a:rPr lang="en-US" altLang="ja-JP" sz="1200" dirty="0" smtClean="0"/>
              <a:t>,2013</a:t>
            </a:r>
            <a:endParaRPr lang="en-US" altLang="ja-JP" sz="1200" dirty="0"/>
          </a:p>
        </p:txBody>
      </p:sp>
    </p:spTree>
    <p:extLst>
      <p:ext uri="{BB962C8B-B14F-4D97-AF65-F5344CB8AC3E}">
        <p14:creationId xmlns:p14="http://schemas.microsoft.com/office/powerpoint/2010/main" val="3205357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正方形/長方形 8"/>
              <p:cNvSpPr/>
              <p:nvPr/>
            </p:nvSpPr>
            <p:spPr>
              <a:xfrm>
                <a:off x="838200" y="4209369"/>
                <a:ext cx="10515600" cy="876982"/>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𝑉</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r>
                        <a:rPr lang="en-US" altLang="ja-JP" i="1" dirty="0">
                          <a:latin typeface="Cambria Math" panose="02040503050406030204" pitchFamily="18" charset="0"/>
                        </a:rPr>
                        <m:t>𝑅</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r>
                        <m:rPr>
                          <m:sty m:val="p"/>
                        </m:rPr>
                        <a:rPr lang="en-US" altLang="ja-JP" i="1" dirty="0">
                          <a:latin typeface="Cambria Math" panose="02040503050406030204" pitchFamily="18" charset="0"/>
                        </a:rPr>
                        <m:t>γ</m:t>
                      </m:r>
                      <m:d>
                        <m:dPr>
                          <m:begChr m:val="{"/>
                          <m:endChr m:val="}"/>
                          <m:ctrlPr>
                            <a:rPr lang="en-US" altLang="ja-JP" i="1" dirty="0">
                              <a:latin typeface="Cambria Math" panose="02040503050406030204" pitchFamily="18" charset="0"/>
                            </a:rPr>
                          </m:ctrlPr>
                        </m:dPr>
                        <m:e>
                          <m:nary>
                            <m:naryPr>
                              <m:chr m:val="∑"/>
                              <m:ctrlPr>
                                <a:rPr lang="en-US" altLang="ja-JP" i="1" dirty="0">
                                  <a:latin typeface="Cambria Math" panose="02040503050406030204" pitchFamily="18" charset="0"/>
                                </a:rPr>
                              </m:ctrlPr>
                            </m:naryPr>
                            <m:sub>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m:rPr>
                                  <m:brk m:alnAt="23"/>
                                </m:rP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𝑋</m:t>
                              </m:r>
                            </m:sub>
                            <m:sup/>
                            <m:e>
                              <m:r>
                                <a:rPr lang="en-US" altLang="ja-JP" i="1" dirty="0">
                                  <a:latin typeface="Cambria Math" panose="02040503050406030204" pitchFamily="18" charset="0"/>
                                </a:rPr>
                                <m:t>𝑃</m:t>
                              </m:r>
                              <m:d>
                                <m:dPr>
                                  <m:ctrlPr>
                                    <a:rPr lang="en-US" altLang="ja-JP" i="1" dirty="0">
                                      <a:latin typeface="Cambria Math" panose="02040503050406030204" pitchFamily="18" charset="0"/>
                                    </a:rPr>
                                  </m:ctrlPr>
                                </m:dPr>
                                <m:e>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e>
                                <m:e>
                                  <m:r>
                                    <a:rPr lang="en-US" altLang="ja-JP" i="1" dirty="0">
                                      <a:latin typeface="Cambria Math" panose="02040503050406030204" pitchFamily="18" charset="0"/>
                                    </a:rPr>
                                    <m:t>𝑥</m:t>
                                  </m:r>
                                </m:e>
                              </m:d>
                              <m:r>
                                <a:rPr lang="en-US" altLang="ja-JP" i="1" dirty="0">
                                  <a:latin typeface="Cambria Math" panose="02040503050406030204" pitchFamily="18" charset="0"/>
                                </a:rPr>
                                <m:t>𝑉</m:t>
                              </m:r>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i="1" dirty="0">
                                  <a:latin typeface="Cambria Math" panose="02040503050406030204" pitchFamily="18" charset="0"/>
                                </a:rPr>
                                <m:t>)</m:t>
                              </m:r>
                            </m:e>
                          </m:nary>
                        </m:e>
                      </m:d>
                    </m:oMath>
                  </m:oMathPara>
                </a14:m>
                <a:endParaRPr kumimoji="1" lang="ja-JP" altLang="en-US" dirty="0"/>
              </a:p>
            </p:txBody>
          </p:sp>
        </mc:Choice>
        <mc:Fallback>
          <p:sp>
            <p:nvSpPr>
              <p:cNvPr id="9" name="正方形/長方形 8"/>
              <p:cNvSpPr>
                <a:spLocks noRot="1" noChangeAspect="1" noMove="1" noResize="1" noEditPoints="1" noAdjustHandles="1" noChangeArrowheads="1" noChangeShapeType="1" noTextEdit="1"/>
              </p:cNvSpPr>
              <p:nvPr/>
            </p:nvSpPr>
            <p:spPr>
              <a:xfrm>
                <a:off x="838200" y="4209369"/>
                <a:ext cx="10515600" cy="876982"/>
              </a:xfrm>
              <a:prstGeom prst="rect">
                <a:avLst/>
              </a:prstGeom>
              <a:blipFill>
                <a:blip r:embed="rId3"/>
                <a:stretch>
                  <a:fillRect/>
                </a:stretch>
              </a:blipFill>
              <a:ln>
                <a:prstDash val="lg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正方形/長方形 3"/>
              <p:cNvSpPr/>
              <p:nvPr/>
            </p:nvSpPr>
            <p:spPr>
              <a:xfrm>
                <a:off x="838200" y="2125363"/>
                <a:ext cx="10515600" cy="798812"/>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𝑉</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r>
                        <a:rPr lang="en-US" altLang="ja-JP" i="1" dirty="0">
                          <a:latin typeface="Cambria Math" panose="02040503050406030204" pitchFamily="18" charset="0"/>
                        </a:rPr>
                        <m:t>𝑅</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en-US" altLang="ja-JP" i="1" dirty="0">
                          <a:latin typeface="Cambria Math" panose="02040503050406030204" pitchFamily="18" charset="0"/>
                        </a:rPr>
                        <m:t>+</m:t>
                      </m:r>
                      <m:r>
                        <m:rPr>
                          <m:sty m:val="p"/>
                        </m:rPr>
                        <a:rPr lang="en-US" altLang="ja-JP" i="1" dirty="0">
                          <a:latin typeface="Cambria Math" panose="02040503050406030204" pitchFamily="18" charset="0"/>
                        </a:rPr>
                        <m:t>γ</m:t>
                      </m:r>
                      <m:d>
                        <m:dPr>
                          <m:begChr m:val="{"/>
                          <m:endChr m:val="}"/>
                          <m:ctrlPr>
                            <a:rPr lang="en-US" altLang="ja-JP" i="1" dirty="0">
                              <a:latin typeface="Cambria Math" panose="02040503050406030204" pitchFamily="18" charset="0"/>
                            </a:rPr>
                          </m:ctrlPr>
                        </m:dPr>
                        <m:e>
                          <m:nary>
                            <m:naryPr>
                              <m:chr m:val="∑"/>
                              <m:ctrlPr>
                                <a:rPr lang="en-US" altLang="ja-JP" i="1" dirty="0">
                                  <a:latin typeface="Cambria Math" panose="02040503050406030204" pitchFamily="18" charset="0"/>
                                </a:rPr>
                              </m:ctrlPr>
                            </m:naryPr>
                            <m:sub>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m:rPr>
                                  <m:brk m:alnAt="23"/>
                                </m:rP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𝑋</m:t>
                              </m:r>
                            </m:sub>
                            <m:sup/>
                            <m:e>
                              <m:r>
                                <a:rPr lang="en-US" altLang="ja-JP" i="1" dirty="0">
                                  <a:latin typeface="Cambria Math" panose="02040503050406030204" pitchFamily="18" charset="0"/>
                                </a:rPr>
                                <m:t>𝑃</m:t>
                              </m:r>
                              <m:d>
                                <m:dPr>
                                  <m:ctrlPr>
                                    <a:rPr lang="en-US" altLang="ja-JP" i="1" dirty="0">
                                      <a:latin typeface="Cambria Math" panose="02040503050406030204" pitchFamily="18" charset="0"/>
                                    </a:rPr>
                                  </m:ctrlPr>
                                </m:dPr>
                                <m:e>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e>
                                <m:e>
                                  <m:r>
                                    <a:rPr lang="en-US" altLang="ja-JP" i="1" dirty="0">
                                      <a:latin typeface="Cambria Math" panose="02040503050406030204" pitchFamily="18" charset="0"/>
                                    </a:rPr>
                                    <m:t>𝑥</m:t>
                                  </m:r>
                                </m:e>
                              </m:d>
                              <m:r>
                                <a:rPr lang="en-US" altLang="ja-JP" i="1" dirty="0">
                                  <a:latin typeface="Cambria Math" panose="02040503050406030204" pitchFamily="18" charset="0"/>
                                </a:rPr>
                                <m:t>𝑉</m:t>
                              </m:r>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i="1" dirty="0">
                                  <a:latin typeface="Cambria Math" panose="02040503050406030204" pitchFamily="18" charset="0"/>
                                </a:rPr>
                                <m:t>)</m:t>
                              </m:r>
                            </m:e>
                          </m:nary>
                        </m:e>
                      </m:d>
                    </m:oMath>
                  </m:oMathPara>
                </a14:m>
                <a:endParaRPr kumimoji="1" lang="ja-JP" altLang="en-US" dirty="0"/>
              </a:p>
            </p:txBody>
          </p:sp>
        </mc:Choice>
        <mc:Fallback>
          <p:sp>
            <p:nvSpPr>
              <p:cNvPr id="4" name="正方形/長方形 3"/>
              <p:cNvSpPr>
                <a:spLocks noRot="1" noChangeAspect="1" noMove="1" noResize="1" noEditPoints="1" noAdjustHandles="1" noChangeArrowheads="1" noChangeShapeType="1" noTextEdit="1"/>
              </p:cNvSpPr>
              <p:nvPr/>
            </p:nvSpPr>
            <p:spPr>
              <a:xfrm>
                <a:off x="838200" y="2125363"/>
                <a:ext cx="10515600" cy="798812"/>
              </a:xfrm>
              <a:prstGeom prst="rect">
                <a:avLst/>
              </a:prstGeom>
              <a:blipFill>
                <a:blip r:embed="rId4"/>
                <a:stretch>
                  <a:fillRect t="-1504" b="-4511"/>
                </a:stretch>
              </a:blipFill>
              <a:ln>
                <a:prstDash val="lgDash"/>
              </a:ln>
            </p:spPr>
            <p:txBody>
              <a:bodyPr/>
              <a:lstStyle/>
              <a:p>
                <a:r>
                  <a:rPr lang="ja-JP" altLang="en-US">
                    <a:noFill/>
                  </a:rPr>
                  <a:t> </a:t>
                </a:r>
              </a:p>
            </p:txBody>
          </p:sp>
        </mc:Fallback>
      </mc:AlternateContent>
      <p:sp>
        <p:nvSpPr>
          <p:cNvPr id="2" name="タイトル 1"/>
          <p:cNvSpPr>
            <a:spLocks noGrp="1"/>
          </p:cNvSpPr>
          <p:nvPr>
            <p:ph type="title"/>
          </p:nvPr>
        </p:nvSpPr>
        <p:spPr>
          <a:xfrm>
            <a:off x="838200" y="60325"/>
            <a:ext cx="10515600" cy="1325563"/>
          </a:xfrm>
        </p:spPr>
        <p:txBody>
          <a:bodyPr>
            <a:normAutofit/>
          </a:bodyPr>
          <a:lstStyle/>
          <a:p>
            <a:r>
              <a:rPr kumimoji="1" lang="en-US" altLang="ja-JP" sz="4000" dirty="0" smtClean="0"/>
              <a:t>The Bellman optimality equation</a:t>
            </a:r>
            <a:endParaRPr lang="en-US" altLang="ja-JP" sz="40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825626"/>
                <a:ext cx="10279380" cy="1098549"/>
              </a:xfrm>
            </p:spPr>
            <p:txBody>
              <a:bodyPr>
                <a:normAutofit/>
              </a:bodyPr>
              <a:lstStyle/>
              <a:p>
                <a:pPr marL="0" indent="0">
                  <a:buNone/>
                </a:pPr>
                <a:r>
                  <a:rPr lang="en-US" altLang="ja-JP" sz="1800" dirty="0" smtClean="0">
                    <a:solidFill>
                      <a:srgbClr val="FF0000"/>
                    </a:solidFill>
                  </a:rPr>
                  <a:t>If the policy </a:t>
                </a:r>
                <a14:m>
                  <m:oMath xmlns:m="http://schemas.openxmlformats.org/officeDocument/2006/math">
                    <m:r>
                      <a:rPr lang="en-US" altLang="ja-JP" sz="1800" b="0" i="1" smtClean="0">
                        <a:solidFill>
                          <a:srgbClr val="FF0000"/>
                        </a:solidFill>
                        <a:latin typeface="Cambria Math" panose="02040503050406030204" pitchFamily="18" charset="0"/>
                      </a:rPr>
                      <m:t>h</m:t>
                    </m:r>
                    <m:r>
                      <a:rPr lang="en-US" altLang="ja-JP" sz="1800" b="0" i="1" smtClean="0">
                        <a:solidFill>
                          <a:srgbClr val="FF0000"/>
                        </a:solidFill>
                        <a:latin typeface="Cambria Math" panose="02040503050406030204" pitchFamily="18" charset="0"/>
                      </a:rPr>
                      <m:t> </m:t>
                    </m:r>
                  </m:oMath>
                </a14:m>
                <a:r>
                  <a:rPr lang="en-US" altLang="ja-JP" sz="1800" dirty="0" smtClean="0">
                    <a:solidFill>
                      <a:srgbClr val="FF0000"/>
                    </a:solidFill>
                  </a:rPr>
                  <a:t>is stationary </a:t>
                </a:r>
                <a:r>
                  <a:rPr lang="en-US" altLang="ja-JP" sz="1800" dirty="0" smtClean="0">
                    <a:solidFill>
                      <a:schemeClr val="tx1"/>
                    </a:solidFill>
                  </a:rPr>
                  <a:t>, the following equations are satisfied.</a:t>
                </a:r>
              </a:p>
              <a:p>
                <a:pPr marL="0" indent="0">
                  <a:buNone/>
                </a:pPr>
                <a14:m>
                  <m:oMath xmlns:m="http://schemas.openxmlformats.org/officeDocument/2006/math">
                    <m:r>
                      <a:rPr lang="en-US" altLang="ja-JP" sz="1800" b="0" i="1" dirty="0" smtClean="0">
                        <a:solidFill>
                          <a:schemeClr val="tx1"/>
                        </a:solidFill>
                        <a:latin typeface="Cambria Math" panose="02040503050406030204" pitchFamily="18" charset="0"/>
                      </a:rPr>
                      <m:t>𝑄</m:t>
                    </m:r>
                    <m:r>
                      <a:rPr lang="en-US" altLang="ja-JP" sz="1800" b="0" i="1" dirty="0" smtClean="0">
                        <a:solidFill>
                          <a:schemeClr val="tx1"/>
                        </a:solidFill>
                        <a:latin typeface="Cambria Math" panose="02040503050406030204" pitchFamily="18" charset="0"/>
                      </a:rPr>
                      <m:t>:</m:t>
                    </m:r>
                    <m:r>
                      <a:rPr lang="en-US" altLang="ja-JP" sz="1800" b="0" i="1" dirty="0" smtClean="0">
                        <a:solidFill>
                          <a:schemeClr val="tx1"/>
                        </a:solidFill>
                        <a:latin typeface="Cambria Math" panose="02040503050406030204" pitchFamily="18" charset="0"/>
                      </a:rPr>
                      <m:t>𝑋</m:t>
                    </m:r>
                    <m:r>
                      <m:rPr>
                        <m:nor/>
                      </m:rPr>
                      <a:rPr lang="en-US" altLang="ja-JP" sz="1800" dirty="0" smtClean="0"/>
                      <m:t>×</m:t>
                    </m:r>
                    <m:r>
                      <a:rPr lang="en-US" altLang="ja-JP" sz="1800" b="0" i="1" smtClean="0">
                        <a:latin typeface="Cambria Math" panose="02040503050406030204" pitchFamily="18" charset="0"/>
                        <a:ea typeface="Cambria Math" panose="02040503050406030204" pitchFamily="18" charset="0"/>
                      </a:rPr>
                      <m:t>𝐴</m:t>
                    </m:r>
                    <m:r>
                      <a:rPr lang="ja-JP" altLang="en-US" sz="1800" i="1">
                        <a:latin typeface="Cambria Math" panose="02040503050406030204" pitchFamily="18" charset="0"/>
                        <a:ea typeface="Cambria Math" panose="02040503050406030204" pitchFamily="18" charset="0"/>
                      </a:rPr>
                      <m:t>→</m:t>
                    </m:r>
                    <m:r>
                      <a:rPr lang="en-US" altLang="ja-JP" sz="1800" i="1" smtClean="0">
                        <a:latin typeface="Cambria Math" panose="02040503050406030204" pitchFamily="18" charset="0"/>
                        <a:ea typeface="Cambria Math" panose="02040503050406030204" pitchFamily="18" charset="0"/>
                      </a:rPr>
                      <m:t>ℝ</m:t>
                    </m:r>
                  </m:oMath>
                </a14:m>
                <a:r>
                  <a:rPr lang="en-US" altLang="ja-JP" sz="1800" dirty="0" smtClean="0"/>
                  <a:t>   the action value </a:t>
                </a:r>
                <a:r>
                  <a:rPr lang="en-US" altLang="ja-JP" sz="1800" dirty="0" smtClean="0"/>
                  <a:t>function (Q-function)</a:t>
                </a:r>
              </a:p>
              <a:p>
                <a:pPr marL="0" indent="0">
                  <a:buNone/>
                </a:pPr>
                <a:r>
                  <a:rPr lang="en-US" altLang="ja-JP" sz="1800" dirty="0"/>
                  <a:t>	</a:t>
                </a:r>
                <a:r>
                  <a:rPr lang="en-US" altLang="ja-JP" sz="1800" dirty="0" smtClean="0"/>
                  <a:t>        </a:t>
                </a:r>
                <a:r>
                  <a:rPr lang="en-US" altLang="ja-JP" sz="1800" dirty="0" smtClean="0"/>
                  <a:t>(the </a:t>
                </a:r>
                <a:r>
                  <a:rPr lang="en-US" altLang="ja-JP" sz="1800" dirty="0" smtClean="0">
                    <a:solidFill>
                      <a:srgbClr val="FF0000"/>
                    </a:solidFill>
                  </a:rPr>
                  <a:t>expected</a:t>
                </a:r>
                <a:r>
                  <a:rPr lang="en-US" altLang="ja-JP" sz="1800" dirty="0" smtClean="0"/>
                  <a:t> discounted return of a state-action pair </a:t>
                </a:r>
                <a:r>
                  <a:rPr lang="en-US" altLang="ja-JP" sz="1800" dirty="0" smtClean="0">
                    <a:solidFill>
                      <a:srgbClr val="FF0000"/>
                    </a:solidFill>
                  </a:rPr>
                  <a:t>given </a:t>
                </a:r>
                <a:r>
                  <a:rPr lang="en-US" altLang="ja-JP" sz="1800" dirty="0">
                    <a:solidFill>
                      <a:srgbClr val="FF0000"/>
                    </a:solidFill>
                  </a:rPr>
                  <a:t>the policy </a:t>
                </a:r>
                <a14:m>
                  <m:oMath xmlns:m="http://schemas.openxmlformats.org/officeDocument/2006/math">
                    <m:r>
                      <a:rPr lang="en-US" altLang="ja-JP" sz="1800" b="0" i="1" smtClean="0">
                        <a:solidFill>
                          <a:srgbClr val="FF0000"/>
                        </a:solidFill>
                        <a:latin typeface="Cambria Math" panose="02040503050406030204" pitchFamily="18" charset="0"/>
                      </a:rPr>
                      <m:t>h</m:t>
                    </m:r>
                    <m:r>
                      <a:rPr lang="en-US" altLang="ja-JP" sz="1800" i="1">
                        <a:solidFill>
                          <a:srgbClr val="FF0000"/>
                        </a:solidFill>
                        <a:latin typeface="Cambria Math" panose="02040503050406030204" pitchFamily="18" charset="0"/>
                      </a:rPr>
                      <m:t> </m:t>
                    </m:r>
                  </m:oMath>
                </a14:m>
                <a:r>
                  <a:rPr lang="en-US" altLang="ja-JP" sz="1800" dirty="0" smtClean="0"/>
                  <a:t>)</a:t>
                </a:r>
              </a:p>
              <a:p>
                <a:pPr marL="0" indent="0">
                  <a:buNone/>
                </a:pPr>
                <a:endParaRPr lang="en-US" altLang="ja-JP" sz="1800" dirty="0" smtClean="0">
                  <a:solidFill>
                    <a:schemeClr val="tx1"/>
                  </a:solidFill>
                </a:endParaRPr>
              </a:p>
              <a:p>
                <a:pPr marL="0" indent="0" algn="ctr">
                  <a:buNone/>
                </a:pPr>
                <a:endParaRPr lang="en-US" altLang="ja-JP" sz="1800" dirty="0" smtClean="0">
                  <a:solidFill>
                    <a:schemeClr val="tx1"/>
                  </a:solidFill>
                </a:endParaRPr>
              </a:p>
              <a:p>
                <a:pPr marL="0" indent="0" algn="ctr">
                  <a:buNone/>
                </a:pPr>
                <a:endParaRPr lang="en-US" altLang="ja-JP" sz="1800" dirty="0" smtClean="0">
                  <a:solidFill>
                    <a:schemeClr val="tx1"/>
                  </a:solidFill>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6"/>
                <a:ext cx="10279380" cy="1098549"/>
              </a:xfrm>
              <a:blipFill>
                <a:blip r:embed="rId5"/>
                <a:stretch>
                  <a:fillRect l="-534" t="-4972" b="-7735"/>
                </a:stretch>
              </a:blipFill>
            </p:spPr>
            <p:txBody>
              <a:bodyPr/>
              <a:lstStyle/>
              <a:p>
                <a:r>
                  <a:rPr lang="ja-JP" altLang="en-US">
                    <a:noFill/>
                  </a:rPr>
                  <a:t> </a:t>
                </a:r>
              </a:p>
            </p:txBody>
          </p:sp>
        </mc:Fallback>
      </mc:AlternateContent>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テキスト ボックス 6"/>
          <p:cNvSpPr txBox="1"/>
          <p:nvPr/>
        </p:nvSpPr>
        <p:spPr>
          <a:xfrm>
            <a:off x="838200" y="3888472"/>
            <a:ext cx="10515600" cy="646331"/>
          </a:xfrm>
          <a:prstGeom prst="rect">
            <a:avLst/>
          </a:prstGeom>
          <a:noFill/>
        </p:spPr>
        <p:txBody>
          <a:bodyPr wrap="square" rtlCol="0">
            <a:spAutoFit/>
          </a:bodyPr>
          <a:lstStyle/>
          <a:p>
            <a:pPr algn="ctr"/>
            <a:r>
              <a:rPr lang="en-US" altLang="ja-JP" dirty="0"/>
              <a:t>The Bellman optimality equation</a:t>
            </a:r>
          </a:p>
          <a:p>
            <a:pPr algn="ctr"/>
            <a:endParaRPr kumimoji="1" lang="ja-JP" altLang="en-US" dirty="0"/>
          </a:p>
        </p:txBody>
      </p:sp>
      <mc:AlternateContent xmlns:mc="http://schemas.openxmlformats.org/markup-compatibility/2006">
        <mc:Choice xmlns:a14="http://schemas.microsoft.com/office/drawing/2010/main" Requires="a14">
          <p:sp>
            <p:nvSpPr>
              <p:cNvPr id="8" name="テキスト ボックス 7"/>
              <p:cNvSpPr txBox="1"/>
              <p:nvPr/>
            </p:nvSpPr>
            <p:spPr>
              <a:xfrm>
                <a:off x="838200" y="4092795"/>
                <a:ext cx="10515600" cy="9047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𝑄</m:t>
                          </m:r>
                        </m:e>
                        <m:sup>
                          <m:r>
                            <a:rPr lang="en-US" altLang="ja-JP" b="0" i="1" dirty="0" smtClean="0">
                              <a:latin typeface="Cambria Math" panose="02040503050406030204" pitchFamily="18" charset="0"/>
                            </a:rPr>
                            <m:t>∗</m:t>
                          </m:r>
                        </m:sup>
                      </m:s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r>
                        <a:rPr lang="en-US" altLang="ja-JP" i="1" dirty="0">
                          <a:latin typeface="Cambria Math" panose="02040503050406030204" pitchFamily="18" charset="0"/>
                        </a:rPr>
                        <m:t>=</m:t>
                      </m:r>
                      <m:nary>
                        <m:naryPr>
                          <m:chr m:val="∑"/>
                          <m:ctrlPr>
                            <a:rPr lang="en-US" altLang="ja-JP" i="1" dirty="0" smtClean="0">
                              <a:latin typeface="Cambria Math" panose="02040503050406030204" pitchFamily="18" charset="0"/>
                            </a:rPr>
                          </m:ctrlPr>
                        </m:naryPr>
                        <m:sub>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m:rPr>
                              <m:brk m:alnAt="23"/>
                            </m:rP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𝑋</m:t>
                          </m:r>
                        </m:sub>
                        <m:sup/>
                        <m:e>
                          <m:r>
                            <a:rPr lang="en-US" altLang="ja-JP" i="1" dirty="0">
                              <a:latin typeface="Cambria Math" panose="02040503050406030204" pitchFamily="18" charset="0"/>
                            </a:rPr>
                            <m:t>𝑃</m:t>
                          </m:r>
                          <m:d>
                            <m:dPr>
                              <m:ctrlPr>
                                <a:rPr lang="en-US" altLang="ja-JP" i="1" dirty="0">
                                  <a:latin typeface="Cambria Math" panose="02040503050406030204" pitchFamily="18" charset="0"/>
                                </a:rPr>
                              </m:ctrlPr>
                            </m:dPr>
                            <m:e>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e>
                            <m:e>
                              <m:r>
                                <a:rPr lang="en-US" altLang="ja-JP" i="1" dirty="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d>
                            <m:dPr>
                              <m:ctrlPr>
                                <a:rPr lang="en-US" altLang="ja-JP" i="1" dirty="0" smtClean="0">
                                  <a:latin typeface="Cambria Math" panose="02040503050406030204" pitchFamily="18" charset="0"/>
                                </a:rPr>
                              </m:ctrlPr>
                            </m:dPr>
                            <m:e>
                              <m:r>
                                <a:rPr lang="en-US" altLang="ja-JP" i="1" dirty="0">
                                  <a:latin typeface="Cambria Math" panose="02040503050406030204" pitchFamily="18" charset="0"/>
                                </a:rPr>
                                <m:t>𝑅</m:t>
                              </m:r>
                              <m:r>
                                <a:rPr lang="en-US" altLang="ja-JP" i="1" dirty="0">
                                  <a:latin typeface="Cambria Math" panose="02040503050406030204" pitchFamily="18" charset="0"/>
                                </a:rPr>
                                <m:t>(</m:t>
                              </m:r>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i="1" dirty="0">
                                  <a:latin typeface="Cambria Math" panose="02040503050406030204" pitchFamily="18" charset="0"/>
                                </a:rPr>
                                <m:t>)</m:t>
                              </m:r>
                              <m:r>
                                <a:rPr lang="en-US" altLang="ja-JP" i="1" dirty="0" smtClean="0">
                                  <a:latin typeface="Cambria Math" panose="02040503050406030204" pitchFamily="18" charset="0"/>
                                </a:rPr>
                                <m:t>+</m:t>
                              </m:r>
                              <m:r>
                                <m:rPr>
                                  <m:sty m:val="p"/>
                                </m:rPr>
                                <a:rPr lang="en-US" altLang="ja-JP" i="1" dirty="0">
                                  <a:latin typeface="Cambria Math" panose="02040503050406030204" pitchFamily="18" charset="0"/>
                                </a:rPr>
                                <m:t>γ</m:t>
                              </m:r>
                              <m:func>
                                <m:funcPr>
                                  <m:ctrlPr>
                                    <a:rPr lang="en-US" altLang="ja-JP" i="1" dirty="0" smtClean="0">
                                      <a:latin typeface="Cambria Math" panose="02040503050406030204" pitchFamily="18" charset="0"/>
                                    </a:rPr>
                                  </m:ctrlPr>
                                </m:funcPr>
                                <m:fName>
                                  <m:limLow>
                                    <m:limLowPr>
                                      <m:ctrlPr>
                                        <a:rPr lang="en-US" altLang="ja-JP" i="1" dirty="0" smtClean="0">
                                          <a:latin typeface="Cambria Math" panose="02040503050406030204" pitchFamily="18" charset="0"/>
                                        </a:rPr>
                                      </m:ctrlPr>
                                    </m:limLowPr>
                                    <m:e>
                                      <m:r>
                                        <m:rPr>
                                          <m:sty m:val="p"/>
                                        </m:rPr>
                                        <a:rPr lang="en-US" altLang="ja-JP" i="0" dirty="0" smtClean="0">
                                          <a:latin typeface="Cambria Math" panose="02040503050406030204" pitchFamily="18" charset="0"/>
                                        </a:rPr>
                                        <m:t>max</m:t>
                                      </m:r>
                                    </m:e>
                                    <m:lim>
                                      <m:r>
                                        <a:rPr lang="en-US" altLang="ja-JP" b="0" i="1" dirty="0" smtClean="0">
                                          <a:latin typeface="Cambria Math" panose="02040503050406030204" pitchFamily="18" charset="0"/>
                                        </a:rPr>
                                        <m:t>𝑎</m:t>
                                      </m:r>
                                    </m:lim>
                                  </m:limLow>
                                </m:fName>
                                <m:e>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𝑄</m:t>
                                      </m:r>
                                    </m:e>
                                    <m:sup>
                                      <m:r>
                                        <a:rPr lang="en-US" altLang="ja-JP" b="0" i="1" dirty="0" smtClean="0">
                                          <a:latin typeface="Cambria Math" panose="02040503050406030204" pitchFamily="18" charset="0"/>
                                        </a:rPr>
                                        <m:t>∗</m:t>
                                      </m:r>
                                    </m:sup>
                                  </m:sSup>
                                </m:e>
                              </m:func>
                              <m:r>
                                <a:rPr lang="en-US" altLang="ja-JP" i="1" dirty="0" smtClean="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i="1" dirty="0">
                                  <a:latin typeface="Cambria Math" panose="02040503050406030204" pitchFamily="18" charset="0"/>
                                </a:rPr>
                                <m:t>)</m:t>
                              </m:r>
                            </m:e>
                          </m:d>
                        </m:e>
                      </m:nary>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𝑄</m:t>
                          </m:r>
                        </m:e>
                        <m:sup>
                          <m:r>
                            <a:rPr lang="en-US" altLang="ja-JP" b="0" i="1" dirty="0" smtClean="0">
                              <a:latin typeface="Cambria Math" panose="02040503050406030204" pitchFamily="18" charset="0"/>
                            </a:rPr>
                            <m:t>∗</m:t>
                          </m:r>
                        </m:sup>
                      </m:s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r>
                        <a:rPr lang="en-US" altLang="ja-JP" i="1" dirty="0">
                          <a:latin typeface="Cambria Math" panose="02040503050406030204" pitchFamily="18" charset="0"/>
                        </a:rPr>
                        <m:t>=</m:t>
                      </m:r>
                      <m:func>
                        <m:funcPr>
                          <m:ctrlPr>
                            <a:rPr lang="en-US" altLang="ja-JP" i="1" dirty="0" smtClean="0">
                              <a:latin typeface="Cambria Math" panose="02040503050406030204" pitchFamily="18" charset="0"/>
                            </a:rPr>
                          </m:ctrlPr>
                        </m:funcPr>
                        <m:fName>
                          <m:limLow>
                            <m:limLowPr>
                              <m:ctrlPr>
                                <a:rPr lang="en-US" altLang="ja-JP" i="1" dirty="0" smtClean="0">
                                  <a:latin typeface="Cambria Math" panose="02040503050406030204" pitchFamily="18" charset="0"/>
                                </a:rPr>
                              </m:ctrlPr>
                            </m:limLowPr>
                            <m:e>
                              <m:r>
                                <m:rPr>
                                  <m:sty m:val="p"/>
                                </m:rPr>
                                <a:rPr lang="en-US" altLang="ja-JP" i="0" dirty="0" smtClean="0">
                                  <a:latin typeface="Cambria Math" panose="02040503050406030204" pitchFamily="18" charset="0"/>
                                </a:rPr>
                                <m:t>max</m:t>
                              </m:r>
                            </m:e>
                            <m:lim>
                              <m:r>
                                <a:rPr lang="en-US" altLang="ja-JP" b="0" i="1" dirty="0" smtClean="0">
                                  <a:latin typeface="Cambria Math" panose="02040503050406030204" pitchFamily="18" charset="0"/>
                                </a:rPr>
                                <m:t>h</m:t>
                              </m:r>
                            </m:lim>
                          </m:limLow>
                        </m:fName>
                        <m:e>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e>
                          </m:d>
                        </m:e>
                      </m:func>
                    </m:oMath>
                  </m:oMathPara>
                </a14:m>
                <a:endParaRPr lang="en-US" altLang="ja-JP" dirty="0" smtClean="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838200" y="4092795"/>
                <a:ext cx="10515600" cy="904799"/>
              </a:xfrm>
              <a:prstGeom prst="rect">
                <a:avLst/>
              </a:prstGeom>
              <a:blipFill>
                <a:blip r:embed="rId6"/>
                <a:stretch>
                  <a:fillRect/>
                </a:stretch>
              </a:blipFill>
            </p:spPr>
            <p:txBody>
              <a:bodyPr/>
              <a:lstStyle/>
              <a:p>
                <a:r>
                  <a:rPr lang="ja-JP" altLang="en-US">
                    <a:noFill/>
                  </a:rPr>
                  <a:t> </a:t>
                </a:r>
              </a:p>
            </p:txBody>
          </p:sp>
        </mc:Fallback>
      </mc:AlternateContent>
      <p:sp>
        <p:nvSpPr>
          <p:cNvPr id="10" name="下矢印 9"/>
          <p:cNvSpPr/>
          <p:nvPr/>
        </p:nvSpPr>
        <p:spPr>
          <a:xfrm>
            <a:off x="5648324" y="3040748"/>
            <a:ext cx="895350" cy="847724"/>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61217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0325"/>
            <a:ext cx="10515600" cy="1325563"/>
          </a:xfrm>
        </p:spPr>
        <p:txBody>
          <a:bodyPr>
            <a:normAutofit/>
          </a:bodyPr>
          <a:lstStyle/>
          <a:p>
            <a:r>
              <a:rPr lang="en-US" altLang="ja-JP" sz="4000" dirty="0" smtClean="0"/>
              <a:t>Q-learning</a:t>
            </a:r>
            <a:endParaRPr kumimoji="1" lang="ja-JP" altLang="en-US" sz="40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825625"/>
                <a:ext cx="10515600" cy="460375"/>
              </a:xfrm>
            </p:spPr>
            <p:txBody>
              <a:bodyPr>
                <a:normAutofit/>
              </a:bodyPr>
              <a:lstStyle/>
              <a:p>
                <a:pPr marL="0" indent="0">
                  <a:buNone/>
                </a:pPr>
                <a14:m>
                  <m:oMath xmlns:m="http://schemas.openxmlformats.org/officeDocument/2006/math">
                    <m:r>
                      <a:rPr kumimoji="1" lang="en-US" altLang="ja-JP" sz="1800" i="1" dirty="0" smtClean="0">
                        <a:latin typeface="Cambria Math" panose="02040503050406030204" pitchFamily="18" charset="0"/>
                      </a:rPr>
                      <m:t>𝑄</m:t>
                    </m:r>
                  </m:oMath>
                </a14:m>
                <a:r>
                  <a:rPr kumimoji="1" lang="en-US" altLang="ja-JP" sz="1800" dirty="0" smtClean="0"/>
                  <a:t>-</a:t>
                </a:r>
                <a14:m>
                  <m:oMath xmlns:m="http://schemas.openxmlformats.org/officeDocument/2006/math">
                    <m:r>
                      <a:rPr kumimoji="1" lang="en-US" altLang="ja-JP" sz="1800" i="1" dirty="0" smtClean="0">
                        <a:latin typeface="Cambria Math" panose="02040503050406030204" pitchFamily="18" charset="0"/>
                      </a:rPr>
                      <m:t>𝑙𝑒𝑎𝑟𝑛𝑖𝑛𝑔</m:t>
                    </m:r>
                  </m:oMath>
                </a14:m>
                <a:r>
                  <a:rPr kumimoji="1" lang="en-US" altLang="ja-JP" sz="1800" dirty="0" smtClean="0"/>
                  <a:t> is a learning algorithm of </a:t>
                </a:r>
                <a:r>
                  <a:rPr kumimoji="1" lang="en-US" altLang="ja-JP" sz="1800" dirty="0" smtClean="0">
                    <a:solidFill>
                      <a:srgbClr val="FF0000"/>
                    </a:solidFill>
                  </a:rPr>
                  <a:t>estimating</a:t>
                </a:r>
                <a14:m>
                  <m:oMath xmlns:m="http://schemas.openxmlformats.org/officeDocument/2006/math">
                    <m:r>
                      <a:rPr kumimoji="1" lang="en-US" altLang="ja-JP" sz="1800" b="0" i="0" smtClean="0">
                        <a:solidFill>
                          <a:srgbClr val="FF0000"/>
                        </a:solidFill>
                        <a:latin typeface="Cambria Math" panose="02040503050406030204" pitchFamily="18" charset="0"/>
                      </a:rPr>
                      <m:t> </m:t>
                    </m:r>
                    <m:sSup>
                      <m:sSupPr>
                        <m:ctrlPr>
                          <a:rPr lang="en-US" altLang="ja-JP" sz="1800" i="1" dirty="0" smtClean="0">
                            <a:solidFill>
                              <a:srgbClr val="FF0000"/>
                            </a:solidFill>
                            <a:latin typeface="Cambria Math" panose="02040503050406030204" pitchFamily="18" charset="0"/>
                          </a:rPr>
                        </m:ctrlPr>
                      </m:sSupPr>
                      <m:e>
                        <m:r>
                          <a:rPr lang="en-US" altLang="ja-JP" sz="1800" b="0" i="1" dirty="0" smtClean="0">
                            <a:solidFill>
                              <a:srgbClr val="FF0000"/>
                            </a:solidFill>
                            <a:latin typeface="Cambria Math" panose="02040503050406030204" pitchFamily="18" charset="0"/>
                          </a:rPr>
                          <m:t>𝑄</m:t>
                        </m:r>
                      </m:e>
                      <m:sup>
                        <m:r>
                          <a:rPr lang="en-US" altLang="ja-JP" sz="1800" b="0" i="1" dirty="0" smtClean="0">
                            <a:solidFill>
                              <a:srgbClr val="FF0000"/>
                            </a:solidFill>
                            <a:latin typeface="Cambria Math" panose="02040503050406030204" pitchFamily="18" charset="0"/>
                          </a:rPr>
                          <m:t>∗</m:t>
                        </m:r>
                      </m:sup>
                    </m:sSup>
                    <m:d>
                      <m:dPr>
                        <m:ctrlPr>
                          <a:rPr lang="en-US" altLang="ja-JP" sz="1800" i="1" dirty="0">
                            <a:solidFill>
                              <a:srgbClr val="FF0000"/>
                            </a:solidFill>
                            <a:latin typeface="Cambria Math" panose="02040503050406030204" pitchFamily="18" charset="0"/>
                          </a:rPr>
                        </m:ctrlPr>
                      </m:dPr>
                      <m:e>
                        <m:r>
                          <a:rPr lang="en-US" altLang="ja-JP" sz="1800" i="1" dirty="0">
                            <a:solidFill>
                              <a:srgbClr val="FF0000"/>
                            </a:solidFill>
                            <a:latin typeface="Cambria Math" panose="02040503050406030204" pitchFamily="18" charset="0"/>
                          </a:rPr>
                          <m:t>𝑥</m:t>
                        </m:r>
                        <m:r>
                          <a:rPr lang="en-US" altLang="ja-JP" sz="1800" b="0" i="1" dirty="0" smtClean="0">
                            <a:solidFill>
                              <a:srgbClr val="FF0000"/>
                            </a:solidFill>
                            <a:latin typeface="Cambria Math" panose="02040503050406030204" pitchFamily="18" charset="0"/>
                          </a:rPr>
                          <m:t>,</m:t>
                        </m:r>
                        <m:r>
                          <a:rPr lang="en-US" altLang="ja-JP" sz="1800" b="0" i="1" dirty="0" smtClean="0">
                            <a:solidFill>
                              <a:srgbClr val="FF0000"/>
                            </a:solidFill>
                            <a:latin typeface="Cambria Math" panose="02040503050406030204" pitchFamily="18" charset="0"/>
                          </a:rPr>
                          <m:t>𝑎</m:t>
                        </m:r>
                      </m:e>
                    </m:d>
                  </m:oMath>
                </a14:m>
                <a:r>
                  <a:rPr lang="en-US" altLang="ja-JP" sz="1800" b="0" dirty="0" smtClean="0"/>
                  <a:t>.</a:t>
                </a:r>
              </a:p>
              <a:p>
                <a:pPr marL="0" indent="0">
                  <a:buNone/>
                </a:pPr>
                <a:endParaRPr kumimoji="1" lang="ja-JP" altLang="en-US"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60375"/>
              </a:xfrm>
              <a:blipFill>
                <a:blip r:embed="rId3"/>
                <a:stretch>
                  <a:fillRect l="-116" t="-11842"/>
                </a:stretch>
              </a:blipFill>
            </p:spPr>
            <p:txBody>
              <a:bodyPr/>
              <a:lstStyle/>
              <a:p>
                <a:r>
                  <a:rPr lang="ja-JP" altLang="en-US">
                    <a:noFill/>
                  </a:rPr>
                  <a:t> </a:t>
                </a:r>
              </a:p>
            </p:txBody>
          </p:sp>
        </mc:Fallback>
      </mc:AlternateContent>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正方形/長方形 9"/>
          <p:cNvSpPr/>
          <p:nvPr/>
        </p:nvSpPr>
        <p:spPr>
          <a:xfrm>
            <a:off x="922019" y="4277047"/>
            <a:ext cx="10515600" cy="1769673"/>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11" name="テキスト ボックス 10"/>
              <p:cNvSpPr txBox="1"/>
              <p:nvPr/>
            </p:nvSpPr>
            <p:spPr>
              <a:xfrm>
                <a:off x="922019" y="3947832"/>
                <a:ext cx="10515600" cy="369332"/>
              </a:xfrm>
              <a:prstGeom prst="rect">
                <a:avLst/>
              </a:prstGeom>
              <a:noFill/>
            </p:spPr>
            <p:txBody>
              <a:bodyPr wrap="square" rtlCol="0">
                <a:spAutoFit/>
              </a:bodyPr>
              <a:lstStyle/>
              <a:p>
                <a:pPr algn="ctr"/>
                <a14:m>
                  <m:oMath xmlns:m="http://schemas.openxmlformats.org/officeDocument/2006/math">
                    <m:r>
                      <a:rPr lang="en-US" altLang="ja-JP" i="1" dirty="0">
                        <a:latin typeface="Cambria Math" panose="02040503050406030204" pitchFamily="18" charset="0"/>
                      </a:rPr>
                      <m:t>𝑄</m:t>
                    </m:r>
                  </m:oMath>
                </a14:m>
                <a:r>
                  <a:rPr lang="en-US" altLang="ja-JP" dirty="0"/>
                  <a:t>-</a:t>
                </a:r>
                <a14:m>
                  <m:oMath xmlns:m="http://schemas.openxmlformats.org/officeDocument/2006/math">
                    <m:r>
                      <a:rPr lang="en-US" altLang="ja-JP" i="1" dirty="0">
                        <a:latin typeface="Cambria Math" panose="02040503050406030204" pitchFamily="18" charset="0"/>
                      </a:rPr>
                      <m:t>𝑙𝑒𝑎𝑟𝑛𝑖𝑛𝑔</m:t>
                    </m:r>
                    <m:r>
                      <a:rPr lang="en-US" altLang="ja-JP" i="1" dirty="0">
                        <a:latin typeface="Cambria Math" panose="02040503050406030204" pitchFamily="18" charset="0"/>
                      </a:rPr>
                      <m:t> </m:t>
                    </m:r>
                  </m:oMath>
                </a14:m>
                <a:r>
                  <a:rPr lang="en-US" altLang="ja-JP" dirty="0" smtClean="0"/>
                  <a:t>algorithm</a:t>
                </a:r>
                <a:endParaRPr kumimoji="1" lang="ja-JP" altLang="en-US"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922019" y="3947832"/>
                <a:ext cx="10515600" cy="369332"/>
              </a:xfrm>
              <a:prstGeom prst="rect">
                <a:avLst/>
              </a:prstGeom>
              <a:blipFill>
                <a:blip r:embed="rId4"/>
                <a:stretch>
                  <a:fillRect t="-8333" b="-2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p:cNvSpPr txBox="1"/>
              <p:nvPr/>
            </p:nvSpPr>
            <p:spPr>
              <a:xfrm>
                <a:off x="982978" y="4380247"/>
                <a:ext cx="10454641" cy="1717843"/>
              </a:xfrm>
              <a:prstGeom prst="rect">
                <a:avLst/>
              </a:prstGeom>
              <a:noFill/>
            </p:spPr>
            <p:txBody>
              <a:bodyPr wrap="square" rtlCol="0">
                <a:spAutoFit/>
              </a:bodyPr>
              <a:lstStyle/>
              <a:p>
                <a:r>
                  <a:rPr lang="en-US" altLang="ja-JP" dirty="0" smtClean="0"/>
                  <a:t>Initialize </a:t>
                </a:r>
                <a14:m>
                  <m:oMath xmlns:m="http://schemas.openxmlformats.org/officeDocument/2006/math">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oMath>
                </a14:m>
                <a:r>
                  <a:rPr lang="en-US" altLang="ja-JP" dirty="0" smtClean="0"/>
                  <a:t> for each </a:t>
                </a:r>
                <a:r>
                  <a:rPr lang="en-US" altLang="ja-JP" dirty="0" smtClean="0"/>
                  <a:t>Q-value</a:t>
                </a:r>
                <a:r>
                  <a:rPr lang="en-US" altLang="ja-JP" dirty="0" smtClean="0"/>
                  <a:t> </a:t>
                </a:r>
                <a:r>
                  <a:rPr lang="en-US" altLang="ja-JP" dirty="0" smtClean="0"/>
                  <a:t>and repeat</a:t>
                </a:r>
                <a:r>
                  <a:rPr lang="ja-JP" altLang="en-US" dirty="0"/>
                  <a:t> </a:t>
                </a:r>
                <a:r>
                  <a:rPr lang="en-US" altLang="ja-JP" dirty="0" smtClean="0"/>
                  <a:t>the following steps.</a:t>
                </a:r>
              </a:p>
              <a:p>
                <a:pPr marL="342900" indent="-342900">
                  <a:buFont typeface="+mj-lt"/>
                  <a:buAutoNum type="arabicPeriod"/>
                </a:pPr>
                <a:r>
                  <a:rPr lang="en-US" altLang="ja-JP" dirty="0" smtClean="0"/>
                  <a:t>Observe state </a:t>
                </a:r>
                <a14:m>
                  <m:oMath xmlns:m="http://schemas.openxmlformats.org/officeDocument/2006/math">
                    <m:r>
                      <a:rPr lang="en-US" altLang="ja-JP" i="1" dirty="0" smtClean="0">
                        <a:latin typeface="Cambria Math" panose="02040503050406030204" pitchFamily="18" charset="0"/>
                      </a:rPr>
                      <m:t>𝑥</m:t>
                    </m:r>
                  </m:oMath>
                </a14:m>
                <a:r>
                  <a:rPr lang="en-US" altLang="ja-JP" dirty="0" smtClean="0"/>
                  <a:t> and decide </a:t>
                </a:r>
                <a14:m>
                  <m:oMath xmlns:m="http://schemas.openxmlformats.org/officeDocument/2006/math">
                    <m:r>
                      <a:rPr lang="en-US" altLang="ja-JP" i="1" dirty="0" smtClean="0">
                        <a:solidFill>
                          <a:srgbClr val="FF0000"/>
                        </a:solidFill>
                        <a:latin typeface="Cambria Math" panose="02040503050406030204" pitchFamily="18" charset="0"/>
                      </a:rPr>
                      <m:t>𝑎</m:t>
                    </m:r>
                    <m:r>
                      <a:rPr lang="en-US" altLang="ja-JP" i="1" dirty="0" smtClean="0">
                        <a:solidFill>
                          <a:srgbClr val="FF0000"/>
                        </a:solidFill>
                        <a:latin typeface="Cambria Math" panose="02040503050406030204" pitchFamily="18" charset="0"/>
                        <a:ea typeface="Cambria Math" panose="02040503050406030204" pitchFamily="18" charset="0"/>
                      </a:rPr>
                      <m:t>∈</m:t>
                    </m:r>
                    <m:func>
                      <m:funcPr>
                        <m:ctrlPr>
                          <a:rPr lang="en-US" altLang="ja-JP" b="0" i="1" dirty="0" smtClean="0">
                            <a:solidFill>
                              <a:srgbClr val="FF0000"/>
                            </a:solidFill>
                            <a:latin typeface="Cambria Math" panose="02040503050406030204" pitchFamily="18" charset="0"/>
                            <a:ea typeface="Cambria Math" panose="02040503050406030204" pitchFamily="18" charset="0"/>
                          </a:rPr>
                        </m:ctrlPr>
                      </m:funcPr>
                      <m:fName>
                        <m:r>
                          <m:rPr>
                            <m:sty m:val="p"/>
                          </m:rPr>
                          <a:rPr lang="en-US" altLang="ja-JP" b="0" i="0" dirty="0" smtClean="0">
                            <a:solidFill>
                              <a:srgbClr val="FF0000"/>
                            </a:solidFill>
                            <a:latin typeface="Cambria Math" panose="02040503050406030204" pitchFamily="18" charset="0"/>
                            <a:ea typeface="Cambria Math" panose="02040503050406030204" pitchFamily="18" charset="0"/>
                          </a:rPr>
                          <m:t>arg</m:t>
                        </m:r>
                      </m:fName>
                      <m:e>
                        <m:func>
                          <m:funcPr>
                            <m:ctrlPr>
                              <a:rPr lang="en-US" altLang="ja-JP" b="0" i="1" dirty="0" smtClean="0">
                                <a:solidFill>
                                  <a:srgbClr val="FF0000"/>
                                </a:solidFill>
                                <a:latin typeface="Cambria Math" panose="02040503050406030204" pitchFamily="18" charset="0"/>
                                <a:ea typeface="Cambria Math" panose="02040503050406030204" pitchFamily="18" charset="0"/>
                              </a:rPr>
                            </m:ctrlPr>
                          </m:funcPr>
                          <m:fName>
                            <m:limLow>
                              <m:limLowPr>
                                <m:ctrlPr>
                                  <a:rPr lang="en-US" altLang="ja-JP" b="0" i="1" dirty="0" smtClean="0">
                                    <a:solidFill>
                                      <a:srgbClr val="FF0000"/>
                                    </a:solidFill>
                                    <a:latin typeface="Cambria Math" panose="02040503050406030204" pitchFamily="18" charset="0"/>
                                    <a:ea typeface="Cambria Math" panose="02040503050406030204" pitchFamily="18" charset="0"/>
                                  </a:rPr>
                                </m:ctrlPr>
                              </m:limLowPr>
                              <m:e>
                                <m:r>
                                  <m:rPr>
                                    <m:sty m:val="p"/>
                                  </m:rPr>
                                  <a:rPr lang="en-US" altLang="ja-JP" b="0" i="0" dirty="0" smtClean="0">
                                    <a:solidFill>
                                      <a:srgbClr val="FF0000"/>
                                    </a:solidFill>
                                    <a:latin typeface="Cambria Math" panose="02040503050406030204" pitchFamily="18" charset="0"/>
                                    <a:ea typeface="Cambria Math" panose="02040503050406030204" pitchFamily="18" charset="0"/>
                                  </a:rPr>
                                  <m:t>max</m:t>
                                </m:r>
                              </m:e>
                              <m:lim>
                                <m:r>
                                  <a:rPr lang="en-US" altLang="ja-JP" b="0" i="1" dirty="0" smtClean="0">
                                    <a:solidFill>
                                      <a:srgbClr val="FF0000"/>
                                    </a:solidFill>
                                    <a:latin typeface="Cambria Math" panose="02040503050406030204" pitchFamily="18" charset="0"/>
                                    <a:ea typeface="Cambria Math" panose="02040503050406030204" pitchFamily="18" charset="0"/>
                                  </a:rPr>
                                  <m:t>𝑎</m:t>
                                </m:r>
                              </m:lim>
                            </m:limLow>
                          </m:fName>
                          <m:e>
                            <m:r>
                              <a:rPr lang="en-US" altLang="ja-JP" i="1" dirty="0">
                                <a:solidFill>
                                  <a:srgbClr val="FF0000"/>
                                </a:solidFill>
                                <a:latin typeface="Cambria Math" panose="02040503050406030204" pitchFamily="18" charset="0"/>
                              </a:rPr>
                              <m:t>𝑄</m:t>
                            </m:r>
                            <m:d>
                              <m:dPr>
                                <m:ctrlPr>
                                  <a:rPr lang="en-US" altLang="ja-JP" i="1" dirty="0">
                                    <a:solidFill>
                                      <a:srgbClr val="FF0000"/>
                                    </a:solidFill>
                                    <a:latin typeface="Cambria Math" panose="02040503050406030204" pitchFamily="18" charset="0"/>
                                  </a:rPr>
                                </m:ctrlPr>
                              </m:dPr>
                              <m:e>
                                <m:r>
                                  <a:rPr lang="en-US" altLang="ja-JP" i="1" dirty="0">
                                    <a:solidFill>
                                      <a:srgbClr val="FF0000"/>
                                    </a:solidFill>
                                    <a:latin typeface="Cambria Math" panose="02040503050406030204" pitchFamily="18" charset="0"/>
                                  </a:rPr>
                                  <m:t>𝑥</m:t>
                                </m:r>
                                <m:r>
                                  <a:rPr lang="en-US" altLang="ja-JP" i="1" dirty="0">
                                    <a:solidFill>
                                      <a:srgbClr val="FF0000"/>
                                    </a:solidFill>
                                    <a:latin typeface="Cambria Math" panose="02040503050406030204" pitchFamily="18" charset="0"/>
                                  </a:rPr>
                                  <m:t>,</m:t>
                                </m:r>
                                <m:r>
                                  <a:rPr lang="en-US" altLang="ja-JP" i="1" dirty="0">
                                    <a:solidFill>
                                      <a:srgbClr val="FF0000"/>
                                    </a:solidFill>
                                    <a:latin typeface="Cambria Math" panose="02040503050406030204" pitchFamily="18" charset="0"/>
                                  </a:rPr>
                                  <m:t>𝑎</m:t>
                                </m:r>
                              </m:e>
                            </m:d>
                          </m:e>
                        </m:func>
                      </m:e>
                    </m:func>
                  </m:oMath>
                </a14:m>
                <a:r>
                  <a:rPr lang="en-US" altLang="ja-JP" dirty="0" smtClean="0"/>
                  <a:t>.</a:t>
                </a:r>
              </a:p>
              <a:p>
                <a:pPr marL="342900" indent="-342900">
                  <a:buFont typeface="+mj-lt"/>
                  <a:buAutoNum type="arabicPeriod"/>
                </a:pPr>
                <a:r>
                  <a:rPr lang="en-US" altLang="ja-JP" dirty="0" smtClean="0"/>
                  <a:t>Acquire </a:t>
                </a:r>
                <a:r>
                  <a:rPr lang="en-US" altLang="ja-JP" dirty="0" smtClean="0">
                    <a:solidFill>
                      <a:srgbClr val="FF0000"/>
                    </a:solidFill>
                  </a:rPr>
                  <a:t>reward r</a:t>
                </a:r>
                <a:r>
                  <a:rPr lang="en-US" altLang="ja-JP" dirty="0" smtClean="0"/>
                  <a:t> and observe state transition to </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oMath>
                </a14:m>
                <a:endParaRPr lang="en-US" altLang="ja-JP" dirty="0" smtClean="0"/>
              </a:p>
              <a:p>
                <a:pPr marL="342900" indent="-342900">
                  <a:buFont typeface="+mj-lt"/>
                  <a:buAutoNum type="arabicPeriod"/>
                </a:pPr>
                <a:r>
                  <a:rPr lang="en-US" altLang="ja-JP" dirty="0" smtClean="0"/>
                  <a:t>Update </a:t>
                </a:r>
                <a14:m>
                  <m:oMath xmlns:m="http://schemas.openxmlformats.org/officeDocument/2006/math">
                    <m:r>
                      <a:rPr lang="en-US" altLang="ja-JP" b="0"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oMath>
                </a14:m>
                <a:r>
                  <a:rPr lang="en-US" altLang="ja-JP" dirty="0" smtClean="0"/>
                  <a:t>  :</a:t>
                </a:r>
                <a:r>
                  <a:rPr lang="ja-JP" altLang="en-US" dirty="0" smtClean="0"/>
                  <a:t> </a:t>
                </a:r>
                <a14:m>
                  <m:oMath xmlns:m="http://schemas.openxmlformats.org/officeDocument/2006/math">
                    <m:r>
                      <a:rPr lang="en-US" altLang="ja-JP" i="1" dirty="0" smtClean="0">
                        <a:solidFill>
                          <a:srgbClr val="FF0000"/>
                        </a:solidFill>
                        <a:latin typeface="Cambria Math" panose="02040503050406030204" pitchFamily="18" charset="0"/>
                      </a:rPr>
                      <m:t>𝑄</m:t>
                    </m:r>
                    <m:d>
                      <m:dPr>
                        <m:ctrlPr>
                          <a:rPr lang="en-US" altLang="ja-JP" i="1" dirty="0">
                            <a:solidFill>
                              <a:srgbClr val="FF0000"/>
                            </a:solidFill>
                            <a:latin typeface="Cambria Math" panose="02040503050406030204" pitchFamily="18" charset="0"/>
                          </a:rPr>
                        </m:ctrlPr>
                      </m:dPr>
                      <m:e>
                        <m:r>
                          <a:rPr lang="en-US" altLang="ja-JP" i="1" dirty="0">
                            <a:solidFill>
                              <a:srgbClr val="FF0000"/>
                            </a:solidFill>
                            <a:latin typeface="Cambria Math" panose="02040503050406030204" pitchFamily="18" charset="0"/>
                          </a:rPr>
                          <m:t>𝑥</m:t>
                        </m:r>
                        <m:r>
                          <a:rPr lang="en-US" altLang="ja-JP" i="1" dirty="0">
                            <a:solidFill>
                              <a:srgbClr val="FF0000"/>
                            </a:solidFill>
                            <a:latin typeface="Cambria Math" panose="02040503050406030204" pitchFamily="18" charset="0"/>
                          </a:rPr>
                          <m:t>,</m:t>
                        </m:r>
                        <m:r>
                          <a:rPr lang="en-US" altLang="ja-JP" i="1" dirty="0">
                            <a:solidFill>
                              <a:srgbClr val="FF0000"/>
                            </a:solidFill>
                            <a:latin typeface="Cambria Math" panose="02040503050406030204" pitchFamily="18" charset="0"/>
                          </a:rPr>
                          <m:t>𝑎</m:t>
                        </m:r>
                      </m:e>
                    </m:d>
                    <m:r>
                      <a:rPr lang="ja-JP" altLang="en-US" i="1" dirty="0">
                        <a:solidFill>
                          <a:srgbClr val="FF0000"/>
                        </a:solidFill>
                        <a:latin typeface="Cambria Math" panose="02040503050406030204" pitchFamily="18" charset="0"/>
                      </a:rPr>
                      <m:t>←</m:t>
                    </m:r>
                    <m:r>
                      <a:rPr lang="en-US" altLang="ja-JP" i="1" dirty="0">
                        <a:solidFill>
                          <a:srgbClr val="FF0000"/>
                        </a:solidFill>
                        <a:latin typeface="Cambria Math" panose="02040503050406030204" pitchFamily="18" charset="0"/>
                      </a:rPr>
                      <m:t>𝑄</m:t>
                    </m:r>
                    <m:d>
                      <m:dPr>
                        <m:ctrlPr>
                          <a:rPr lang="en-US" altLang="ja-JP" i="1" dirty="0">
                            <a:solidFill>
                              <a:srgbClr val="FF0000"/>
                            </a:solidFill>
                            <a:latin typeface="Cambria Math" panose="02040503050406030204" pitchFamily="18" charset="0"/>
                          </a:rPr>
                        </m:ctrlPr>
                      </m:dPr>
                      <m:e>
                        <m:r>
                          <a:rPr lang="en-US" altLang="ja-JP" i="1" dirty="0">
                            <a:solidFill>
                              <a:srgbClr val="FF0000"/>
                            </a:solidFill>
                            <a:latin typeface="Cambria Math" panose="02040503050406030204" pitchFamily="18" charset="0"/>
                          </a:rPr>
                          <m:t>𝑥</m:t>
                        </m:r>
                        <m:r>
                          <a:rPr lang="en-US" altLang="ja-JP" i="1" dirty="0">
                            <a:solidFill>
                              <a:srgbClr val="FF0000"/>
                            </a:solidFill>
                            <a:latin typeface="Cambria Math" panose="02040503050406030204" pitchFamily="18" charset="0"/>
                          </a:rPr>
                          <m:t>,</m:t>
                        </m:r>
                        <m:r>
                          <a:rPr lang="en-US" altLang="ja-JP" i="1" dirty="0">
                            <a:solidFill>
                              <a:srgbClr val="FF0000"/>
                            </a:solidFill>
                            <a:latin typeface="Cambria Math" panose="02040503050406030204" pitchFamily="18" charset="0"/>
                          </a:rPr>
                          <m:t>𝑎</m:t>
                        </m:r>
                      </m:e>
                    </m:d>
                    <m:r>
                      <a:rPr lang="en-US" altLang="ja-JP" i="1" dirty="0">
                        <a:solidFill>
                          <a:srgbClr val="FF0000"/>
                        </a:solidFill>
                        <a:latin typeface="Cambria Math" panose="02040503050406030204" pitchFamily="18" charset="0"/>
                      </a:rPr>
                      <m:t>+</m:t>
                    </m:r>
                    <m:r>
                      <m:rPr>
                        <m:sty m:val="p"/>
                      </m:rPr>
                      <a:rPr lang="en-US" altLang="ja-JP" i="1" dirty="0">
                        <a:solidFill>
                          <a:srgbClr val="FF0000"/>
                        </a:solidFill>
                        <a:latin typeface="Cambria Math" panose="02040503050406030204" pitchFamily="18" charset="0"/>
                      </a:rPr>
                      <m:t>α</m:t>
                    </m:r>
                    <m:d>
                      <m:dPr>
                        <m:begChr m:val="["/>
                        <m:endChr m:val="]"/>
                        <m:ctrlPr>
                          <a:rPr lang="en-US" altLang="ja-JP" i="1" dirty="0">
                            <a:solidFill>
                              <a:srgbClr val="FF0000"/>
                            </a:solidFill>
                            <a:latin typeface="Cambria Math" panose="02040503050406030204" pitchFamily="18" charset="0"/>
                          </a:rPr>
                        </m:ctrlPr>
                      </m:dPr>
                      <m:e>
                        <m:r>
                          <a:rPr lang="en-US" altLang="ja-JP" i="1" dirty="0">
                            <a:solidFill>
                              <a:srgbClr val="FF0000"/>
                            </a:solidFill>
                            <a:latin typeface="Cambria Math" panose="02040503050406030204" pitchFamily="18" charset="0"/>
                          </a:rPr>
                          <m:t>𝑟</m:t>
                        </m:r>
                        <m:r>
                          <a:rPr lang="en-US" altLang="ja-JP" i="1" dirty="0">
                            <a:solidFill>
                              <a:srgbClr val="FF0000"/>
                            </a:solidFill>
                            <a:latin typeface="Cambria Math" panose="02040503050406030204" pitchFamily="18" charset="0"/>
                          </a:rPr>
                          <m:t>+</m:t>
                        </m:r>
                        <m:r>
                          <m:rPr>
                            <m:sty m:val="p"/>
                          </m:rPr>
                          <a:rPr lang="en-US" altLang="ja-JP" i="1" dirty="0">
                            <a:solidFill>
                              <a:srgbClr val="FF0000"/>
                            </a:solidFill>
                            <a:latin typeface="Cambria Math" panose="02040503050406030204" pitchFamily="18" charset="0"/>
                          </a:rPr>
                          <m:t>γ</m:t>
                        </m:r>
                        <m:func>
                          <m:funcPr>
                            <m:ctrlPr>
                              <a:rPr lang="en-US" altLang="ja-JP" i="1" dirty="0">
                                <a:solidFill>
                                  <a:srgbClr val="FF0000"/>
                                </a:solidFill>
                                <a:latin typeface="Cambria Math" panose="02040503050406030204" pitchFamily="18" charset="0"/>
                              </a:rPr>
                            </m:ctrlPr>
                          </m:funcPr>
                          <m:fName>
                            <m:limLow>
                              <m:limLowPr>
                                <m:ctrlPr>
                                  <a:rPr lang="en-US" altLang="ja-JP" i="1" dirty="0">
                                    <a:solidFill>
                                      <a:srgbClr val="FF0000"/>
                                    </a:solidFill>
                                    <a:latin typeface="Cambria Math" panose="02040503050406030204" pitchFamily="18" charset="0"/>
                                  </a:rPr>
                                </m:ctrlPr>
                              </m:limLowPr>
                              <m:e>
                                <m:r>
                                  <m:rPr>
                                    <m:sty m:val="p"/>
                                  </m:rPr>
                                  <a:rPr lang="en-US" altLang="ja-JP" dirty="0">
                                    <a:solidFill>
                                      <a:srgbClr val="FF0000"/>
                                    </a:solidFill>
                                    <a:latin typeface="Cambria Math" panose="02040503050406030204" pitchFamily="18" charset="0"/>
                                  </a:rPr>
                                  <m:t>max</m:t>
                                </m:r>
                              </m:e>
                              <m:lim>
                                <m:r>
                                  <a:rPr lang="en-US" altLang="ja-JP" i="1" dirty="0">
                                    <a:solidFill>
                                      <a:srgbClr val="FF0000"/>
                                    </a:solidFill>
                                    <a:latin typeface="Cambria Math" panose="02040503050406030204" pitchFamily="18" charset="0"/>
                                  </a:rPr>
                                  <m:t>𝑎</m:t>
                                </m:r>
                                <m:r>
                                  <a:rPr lang="en-US" altLang="ja-JP" i="1" dirty="0">
                                    <a:solidFill>
                                      <a:srgbClr val="FF0000"/>
                                    </a:solidFill>
                                    <a:latin typeface="Cambria Math" panose="02040503050406030204" pitchFamily="18" charset="0"/>
                                    <a:ea typeface="Cambria Math" panose="02040503050406030204" pitchFamily="18" charset="0"/>
                                  </a:rPr>
                                  <m:t>∈</m:t>
                                </m:r>
                                <m:r>
                                  <a:rPr lang="en-US" altLang="ja-JP" i="1" dirty="0">
                                    <a:solidFill>
                                      <a:srgbClr val="FF0000"/>
                                    </a:solidFill>
                                    <a:latin typeface="Cambria Math" panose="02040503050406030204" pitchFamily="18" charset="0"/>
                                    <a:ea typeface="Cambria Math" panose="02040503050406030204" pitchFamily="18" charset="0"/>
                                  </a:rPr>
                                  <m:t>𝐴</m:t>
                                </m:r>
                              </m:lim>
                            </m:limLow>
                          </m:fName>
                          <m:e>
                            <m:r>
                              <a:rPr lang="en-US" altLang="ja-JP" i="1" dirty="0">
                                <a:solidFill>
                                  <a:srgbClr val="FF0000"/>
                                </a:solidFill>
                                <a:latin typeface="Cambria Math" panose="02040503050406030204" pitchFamily="18" charset="0"/>
                              </a:rPr>
                              <m:t>𝑄</m:t>
                            </m:r>
                            <m:d>
                              <m:dPr>
                                <m:ctrlPr>
                                  <a:rPr lang="en-US" altLang="ja-JP" i="1" dirty="0">
                                    <a:solidFill>
                                      <a:srgbClr val="FF0000"/>
                                    </a:solidFill>
                                    <a:latin typeface="Cambria Math" panose="02040503050406030204" pitchFamily="18" charset="0"/>
                                  </a:rPr>
                                </m:ctrlPr>
                              </m:dPr>
                              <m:e>
                                <m:sSup>
                                  <m:sSupPr>
                                    <m:ctrlPr>
                                      <a:rPr lang="en-US" altLang="ja-JP" i="1" dirty="0">
                                        <a:solidFill>
                                          <a:srgbClr val="FF0000"/>
                                        </a:solidFill>
                                        <a:latin typeface="Cambria Math" panose="02040503050406030204" pitchFamily="18" charset="0"/>
                                      </a:rPr>
                                    </m:ctrlPr>
                                  </m:sSupPr>
                                  <m:e>
                                    <m:r>
                                      <a:rPr lang="en-US" altLang="ja-JP" i="1" dirty="0">
                                        <a:solidFill>
                                          <a:srgbClr val="FF0000"/>
                                        </a:solidFill>
                                        <a:latin typeface="Cambria Math" panose="02040503050406030204" pitchFamily="18" charset="0"/>
                                      </a:rPr>
                                      <m:t>𝑥</m:t>
                                    </m:r>
                                  </m:e>
                                  <m:sup>
                                    <m:r>
                                      <a:rPr lang="en-US" altLang="ja-JP" i="1" dirty="0">
                                        <a:solidFill>
                                          <a:srgbClr val="FF0000"/>
                                        </a:solidFill>
                                        <a:latin typeface="Cambria Math" panose="02040503050406030204" pitchFamily="18" charset="0"/>
                                      </a:rPr>
                                      <m:t>′</m:t>
                                    </m:r>
                                  </m:sup>
                                </m:sSup>
                                <m:r>
                                  <a:rPr lang="en-US" altLang="ja-JP" i="1" dirty="0">
                                    <a:solidFill>
                                      <a:srgbClr val="FF0000"/>
                                    </a:solidFill>
                                    <a:latin typeface="Cambria Math" panose="02040503050406030204" pitchFamily="18" charset="0"/>
                                  </a:rPr>
                                  <m:t>,</m:t>
                                </m:r>
                                <m:r>
                                  <a:rPr lang="en-US" altLang="ja-JP" i="1" dirty="0">
                                    <a:solidFill>
                                      <a:srgbClr val="FF0000"/>
                                    </a:solidFill>
                                    <a:latin typeface="Cambria Math" panose="02040503050406030204" pitchFamily="18" charset="0"/>
                                  </a:rPr>
                                  <m:t>𝑎</m:t>
                                </m:r>
                              </m:e>
                            </m:d>
                            <m:r>
                              <a:rPr lang="en-US" altLang="ja-JP" i="1" dirty="0">
                                <a:solidFill>
                                  <a:srgbClr val="FF0000"/>
                                </a:solidFill>
                                <a:latin typeface="Cambria Math" panose="02040503050406030204" pitchFamily="18" charset="0"/>
                              </a:rPr>
                              <m:t>−</m:t>
                            </m:r>
                            <m:r>
                              <a:rPr lang="en-US" altLang="ja-JP" i="1" dirty="0">
                                <a:solidFill>
                                  <a:srgbClr val="FF0000"/>
                                </a:solidFill>
                                <a:latin typeface="Cambria Math" panose="02040503050406030204" pitchFamily="18" charset="0"/>
                              </a:rPr>
                              <m:t>𝑄</m:t>
                            </m:r>
                            <m:d>
                              <m:dPr>
                                <m:ctrlPr>
                                  <a:rPr lang="en-US" altLang="ja-JP" i="1" dirty="0">
                                    <a:solidFill>
                                      <a:srgbClr val="FF0000"/>
                                    </a:solidFill>
                                    <a:latin typeface="Cambria Math" panose="02040503050406030204" pitchFamily="18" charset="0"/>
                                  </a:rPr>
                                </m:ctrlPr>
                              </m:dPr>
                              <m:e>
                                <m:r>
                                  <a:rPr lang="en-US" altLang="ja-JP" i="1" dirty="0">
                                    <a:solidFill>
                                      <a:srgbClr val="FF0000"/>
                                    </a:solidFill>
                                    <a:latin typeface="Cambria Math" panose="02040503050406030204" pitchFamily="18" charset="0"/>
                                  </a:rPr>
                                  <m:t>𝑥</m:t>
                                </m:r>
                                <m:r>
                                  <a:rPr lang="en-US" altLang="ja-JP" i="1" dirty="0">
                                    <a:solidFill>
                                      <a:srgbClr val="FF0000"/>
                                    </a:solidFill>
                                    <a:latin typeface="Cambria Math" panose="02040503050406030204" pitchFamily="18" charset="0"/>
                                  </a:rPr>
                                  <m:t>,</m:t>
                                </m:r>
                                <m:r>
                                  <a:rPr lang="en-US" altLang="ja-JP" i="1" dirty="0">
                                    <a:solidFill>
                                      <a:srgbClr val="FF0000"/>
                                    </a:solidFill>
                                    <a:latin typeface="Cambria Math" panose="02040503050406030204" pitchFamily="18" charset="0"/>
                                  </a:rPr>
                                  <m:t>𝑎</m:t>
                                </m:r>
                              </m:e>
                            </m:d>
                          </m:e>
                        </m:func>
                      </m:e>
                    </m:d>
                    <m:r>
                      <a:rPr lang="en-US" altLang="ja-JP" dirty="0">
                        <a:solidFill>
                          <a:srgbClr val="FF0000"/>
                        </a:solidFill>
                        <a:latin typeface="Cambria Math" panose="02040503050406030204" pitchFamily="18" charset="0"/>
                      </a:rPr>
                      <m:t> </m:t>
                    </m:r>
                  </m:oMath>
                </a14:m>
                <a:r>
                  <a:rPr lang="en-US" altLang="ja-JP" dirty="0" smtClean="0">
                    <a:solidFill>
                      <a:srgbClr val="FF0000"/>
                    </a:solidFill>
                  </a:rPr>
                  <a:t> </a:t>
                </a:r>
              </a:p>
              <a:p>
                <a:pPr marL="342900" indent="-342900">
                  <a:buFont typeface="+mj-lt"/>
                  <a:buAutoNum type="arabicPeriod"/>
                </a:pPr>
                <a:r>
                  <a:rPr lang="en-US" altLang="ja-JP" dirty="0" smtClean="0"/>
                  <a:t>t</a:t>
                </a:r>
                <a:r>
                  <a:rPr lang="ja-JP" altLang="en-US" dirty="0" smtClean="0"/>
                  <a:t>←</a:t>
                </a:r>
                <a:r>
                  <a:rPr lang="en-US" altLang="ja-JP" dirty="0" smtClean="0"/>
                  <a:t>t+1</a:t>
                </a:r>
                <a:endParaRPr lang="en-US" altLang="ja-JP"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982978" y="4380247"/>
                <a:ext cx="10454641" cy="1717843"/>
              </a:xfrm>
              <a:prstGeom prst="rect">
                <a:avLst/>
              </a:prstGeom>
              <a:blipFill>
                <a:blip r:embed="rId5"/>
                <a:stretch>
                  <a:fillRect l="-525" t="-1779" b="-569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p:cNvSpPr/>
              <p:nvPr/>
            </p:nvSpPr>
            <p:spPr>
              <a:xfrm>
                <a:off x="2075101" y="2639253"/>
                <a:ext cx="8450024" cy="95532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a:spAutoFit/>
              </a:bodyPr>
              <a:lstStyle/>
              <a:p>
                <a14:m>
                  <m:oMath xmlns:m="http://schemas.openxmlformats.org/officeDocument/2006/math">
                    <m:r>
                      <a:rPr lang="en-US" altLang="ja-JP" i="1" dirty="0" smtClean="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r>
                      <a:rPr lang="ja-JP" altLang="en-US" i="1" dirty="0">
                        <a:latin typeface="Cambria Math" panose="02040503050406030204" pitchFamily="18" charset="0"/>
                      </a:rPr>
                      <m:t>←</m:t>
                    </m:r>
                    <m:r>
                      <a:rPr lang="en-US" altLang="ja-JP" i="1" dirty="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r>
                      <a:rPr lang="en-US" altLang="ja-JP" i="1" dirty="0">
                        <a:latin typeface="Cambria Math" panose="02040503050406030204" pitchFamily="18" charset="0"/>
                      </a:rPr>
                      <m:t>+</m:t>
                    </m:r>
                    <m:r>
                      <m:rPr>
                        <m:sty m:val="p"/>
                      </m:rPr>
                      <a:rPr lang="en-US" altLang="ja-JP" i="1" dirty="0">
                        <a:latin typeface="Cambria Math" panose="02040503050406030204" pitchFamily="18" charset="0"/>
                      </a:rPr>
                      <m:t>α</m:t>
                    </m:r>
                    <m:d>
                      <m:dPr>
                        <m:begChr m:val="["/>
                        <m:endChr m:val="]"/>
                        <m:ctrlPr>
                          <a:rPr lang="en-US" altLang="ja-JP" i="1" dirty="0">
                            <a:latin typeface="Cambria Math" panose="02040503050406030204" pitchFamily="18" charset="0"/>
                          </a:rPr>
                        </m:ctrlPr>
                      </m:dPr>
                      <m:e>
                        <m:r>
                          <a:rPr lang="en-US" altLang="ja-JP" i="1" dirty="0">
                            <a:latin typeface="Cambria Math" panose="02040503050406030204" pitchFamily="18" charset="0"/>
                          </a:rPr>
                          <m:t>𝑟</m:t>
                        </m:r>
                        <m:r>
                          <a:rPr lang="en-US" altLang="ja-JP" i="1" dirty="0">
                            <a:latin typeface="Cambria Math" panose="02040503050406030204" pitchFamily="18" charset="0"/>
                          </a:rPr>
                          <m:t>+</m:t>
                        </m:r>
                        <m:r>
                          <m:rPr>
                            <m:sty m:val="p"/>
                          </m:rPr>
                          <a:rPr lang="en-US" altLang="ja-JP" i="1" dirty="0">
                            <a:latin typeface="Cambria Math" panose="02040503050406030204" pitchFamily="18" charset="0"/>
                          </a:rPr>
                          <m:t>γ</m:t>
                        </m:r>
                        <m:func>
                          <m:funcPr>
                            <m:ctrlPr>
                              <a:rPr lang="en-US" altLang="ja-JP" i="1" dirty="0">
                                <a:latin typeface="Cambria Math" panose="02040503050406030204" pitchFamily="18" charset="0"/>
                              </a:rPr>
                            </m:ctrlPr>
                          </m:funcPr>
                          <m:fName>
                            <m:limLow>
                              <m:limLowPr>
                                <m:ctrlPr>
                                  <a:rPr lang="en-US" altLang="ja-JP" i="1" dirty="0">
                                    <a:latin typeface="Cambria Math" panose="02040503050406030204" pitchFamily="18" charset="0"/>
                                  </a:rPr>
                                </m:ctrlPr>
                              </m:limLowPr>
                              <m:e>
                                <m:r>
                                  <m:rPr>
                                    <m:sty m:val="p"/>
                                  </m:rPr>
                                  <a:rPr lang="en-US" altLang="ja-JP" dirty="0">
                                    <a:latin typeface="Cambria Math" panose="02040503050406030204" pitchFamily="18" charset="0"/>
                                  </a:rPr>
                                  <m:t>max</m:t>
                                </m:r>
                              </m:e>
                              <m:lim>
                                <m:r>
                                  <a:rPr lang="en-US" altLang="ja-JP" i="1" dirty="0">
                                    <a:latin typeface="Cambria Math" panose="02040503050406030204" pitchFamily="18" charset="0"/>
                                  </a:rPr>
                                  <m:t>𝑎</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𝐴</m:t>
                                </m:r>
                              </m:lim>
                            </m:limLow>
                          </m:fName>
                          <m:e>
                            <m:r>
                              <a:rPr lang="en-US" altLang="ja-JP" i="1" dirty="0">
                                <a:latin typeface="Cambria Math" panose="02040503050406030204" pitchFamily="18" charset="0"/>
                              </a:rPr>
                              <m:t>𝑄</m:t>
                            </m:r>
                            <m:d>
                              <m:dPr>
                                <m:ctrlPr>
                                  <a:rPr lang="en-US" altLang="ja-JP" i="1" dirty="0">
                                    <a:latin typeface="Cambria Math" panose="02040503050406030204" pitchFamily="18" charset="0"/>
                                  </a:rPr>
                                </m:ctrlPr>
                              </m:dPr>
                              <m:e>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m:t>
                                    </m:r>
                                  </m:sup>
                                </m:sSup>
                                <m:r>
                                  <a:rPr lang="en-US" altLang="ja-JP" i="1" dirty="0">
                                    <a:latin typeface="Cambria Math" panose="02040503050406030204" pitchFamily="18" charset="0"/>
                                  </a:rPr>
                                  <m:t>,</m:t>
                                </m:r>
                                <m:r>
                                  <a:rPr lang="en-US" altLang="ja-JP" i="1" dirty="0">
                                    <a:latin typeface="Cambria Math" panose="02040503050406030204" pitchFamily="18" charset="0"/>
                                  </a:rPr>
                                  <m:t>𝑎</m:t>
                                </m:r>
                              </m:e>
                            </m:d>
                            <m:r>
                              <a:rPr lang="en-US" altLang="ja-JP" i="1" dirty="0">
                                <a:latin typeface="Cambria Math" panose="02040503050406030204" pitchFamily="18" charset="0"/>
                              </a:rPr>
                              <m:t>−</m:t>
                            </m:r>
                            <m:r>
                              <a:rPr lang="en-US" altLang="ja-JP" i="1" dirty="0">
                                <a:latin typeface="Cambria Math" panose="02040503050406030204" pitchFamily="18" charset="0"/>
                              </a:rPr>
                              <m:t>𝑄</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𝑎</m:t>
                                </m:r>
                              </m:e>
                            </m:d>
                          </m:e>
                        </m:func>
                      </m:e>
                    </m:d>
                    <m:r>
                      <a:rPr lang="en-US" altLang="ja-JP" dirty="0">
                        <a:latin typeface="Cambria Math" panose="02040503050406030204" pitchFamily="18" charset="0"/>
                      </a:rPr>
                      <m:t> </m:t>
                    </m:r>
                  </m:oMath>
                </a14:m>
                <a:r>
                  <a:rPr lang="en-US" altLang="ja-JP" dirty="0"/>
                  <a:t> (</a:t>
                </a:r>
                <a14:m>
                  <m:oMath xmlns:m="http://schemas.openxmlformats.org/officeDocument/2006/math">
                    <m:r>
                      <m:rPr>
                        <m:sty m:val="p"/>
                      </m:rPr>
                      <a:rPr lang="en-US" altLang="ja-JP" i="1" dirty="0">
                        <a:latin typeface="Cambria Math" panose="02040503050406030204" pitchFamily="18" charset="0"/>
                      </a:rPr>
                      <m:t>α</m:t>
                    </m:r>
                    <m:r>
                      <a:rPr lang="en-US" altLang="ja-JP" b="0" i="1" dirty="0" smtClean="0">
                        <a:latin typeface="Cambria Math" panose="02040503050406030204" pitchFamily="18" charset="0"/>
                      </a:rPr>
                      <m:t>,</m:t>
                    </m:r>
                    <m:r>
                      <m:rPr>
                        <m:sty m:val="p"/>
                      </m:rPr>
                      <a:rPr lang="en-US" altLang="ja-JP" i="1" dirty="0">
                        <a:latin typeface="Cambria Math" panose="02040503050406030204" pitchFamily="18" charset="0"/>
                      </a:rPr>
                      <m:t>γ</m:t>
                    </m:r>
                    <m:r>
                      <a:rPr lang="en-US" altLang="ja-JP" i="1" dirty="0">
                        <a:latin typeface="Cambria Math" panose="02040503050406030204" pitchFamily="18" charset="0"/>
                        <a:ea typeface="Cambria Math" panose="02040503050406030204" pitchFamily="18" charset="0"/>
                      </a:rPr>
                      <m:t>∈(0,1]</m:t>
                    </m:r>
                  </m:oMath>
                </a14:m>
                <a:r>
                  <a:rPr lang="en-US" altLang="ja-JP" dirty="0"/>
                  <a:t>:the learning rate</a:t>
                </a:r>
                <a:r>
                  <a:rPr lang="en-US" altLang="ja-JP" dirty="0" smtClean="0"/>
                  <a:t>)</a:t>
                </a:r>
              </a:p>
              <a:p>
                <a:endParaRPr lang="en-US" altLang="ja-JP" sz="2800" dirty="0" smtClean="0"/>
              </a:p>
            </p:txBody>
          </p:sp>
        </mc:Choice>
        <mc:Fallback>
          <p:sp>
            <p:nvSpPr>
              <p:cNvPr id="17" name="正方形/長方形 16"/>
              <p:cNvSpPr>
                <a:spLocks noRot="1" noChangeAspect="1" noMove="1" noResize="1" noEditPoints="1" noAdjustHandles="1" noChangeArrowheads="1" noChangeShapeType="1" noTextEdit="1"/>
              </p:cNvSpPr>
              <p:nvPr/>
            </p:nvSpPr>
            <p:spPr>
              <a:xfrm>
                <a:off x="2075101" y="2639253"/>
                <a:ext cx="8450024" cy="955326"/>
              </a:xfrm>
              <a:prstGeom prst="rect">
                <a:avLst/>
              </a:prstGeom>
              <a:blipFill>
                <a:blip r:embed="rId6"/>
                <a:stretch>
                  <a:fillRect l="-144" r="-216"/>
                </a:stretch>
              </a:blipFill>
            </p:spPr>
            <p:txBody>
              <a:bodyPr/>
              <a:lstStyle/>
              <a:p>
                <a:r>
                  <a:rPr lang="ja-JP" altLang="en-US">
                    <a:noFill/>
                  </a:rPr>
                  <a:t> </a:t>
                </a:r>
              </a:p>
            </p:txBody>
          </p:sp>
        </mc:Fallback>
      </mc:AlternateContent>
      <p:sp>
        <p:nvSpPr>
          <p:cNvPr id="18" name="下矢印 17"/>
          <p:cNvSpPr/>
          <p:nvPr/>
        </p:nvSpPr>
        <p:spPr>
          <a:xfrm>
            <a:off x="5284469" y="2146616"/>
            <a:ext cx="895350" cy="433866"/>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20" name="直線コネクタ 19"/>
          <p:cNvCxnSpPr/>
          <p:nvPr/>
        </p:nvCxnSpPr>
        <p:spPr>
          <a:xfrm>
            <a:off x="4400550" y="3171825"/>
            <a:ext cx="177926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1" name="テキスト ボックス 20"/>
          <p:cNvSpPr txBox="1"/>
          <p:nvPr/>
        </p:nvSpPr>
        <p:spPr>
          <a:xfrm>
            <a:off x="4431703" y="3189377"/>
            <a:ext cx="1705532" cy="369332"/>
          </a:xfrm>
          <a:prstGeom prst="rect">
            <a:avLst/>
          </a:prstGeom>
          <a:noFill/>
        </p:spPr>
        <p:txBody>
          <a:bodyPr wrap="square" rtlCol="0">
            <a:spAutoFit/>
          </a:bodyPr>
          <a:lstStyle/>
          <a:p>
            <a:pPr algn="ctr"/>
            <a:r>
              <a:rPr lang="en-US" altLang="ja-JP" dirty="0">
                <a:solidFill>
                  <a:srgbClr val="FF0000"/>
                </a:solidFill>
              </a:rPr>
              <a:t>n</a:t>
            </a:r>
            <a:r>
              <a:rPr lang="en-US" altLang="ja-JP" b="0" dirty="0" smtClean="0">
                <a:solidFill>
                  <a:srgbClr val="FF0000"/>
                </a:solidFill>
              </a:rPr>
              <a:t>ew Q-value</a:t>
            </a:r>
          </a:p>
        </p:txBody>
      </p:sp>
      <p:cxnSp>
        <p:nvCxnSpPr>
          <p:cNvPr id="23" name="直線矢印コネクタ 22"/>
          <p:cNvCxnSpPr/>
          <p:nvPr/>
        </p:nvCxnSpPr>
        <p:spPr>
          <a:xfrm flipH="1">
            <a:off x="6686550" y="4848225"/>
            <a:ext cx="4953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5" name="正方形/長方形 24"/>
              <p:cNvSpPr/>
              <p:nvPr/>
            </p:nvSpPr>
            <p:spPr>
              <a:xfrm>
                <a:off x="7181850" y="4670853"/>
                <a:ext cx="2723823" cy="369332"/>
              </a:xfrm>
              <a:prstGeom prst="rect">
                <a:avLst/>
              </a:prstGeom>
            </p:spPr>
            <p:txBody>
              <a:bodyPr wrap="none">
                <a:spAutoFit/>
              </a:bodyPr>
              <a:lstStyle/>
              <a:p>
                <a:r>
                  <a:rPr lang="en-US" altLang="ja-JP" dirty="0" smtClean="0">
                    <a:solidFill>
                      <a:srgbClr val="FF0000"/>
                    </a:solidFill>
                  </a:rPr>
                  <a:t>the policy </a:t>
                </a:r>
                <a14:m>
                  <m:oMath xmlns:m="http://schemas.openxmlformats.org/officeDocument/2006/math">
                    <m:r>
                      <a:rPr lang="en-US" altLang="ja-JP" b="0" i="1" smtClean="0">
                        <a:solidFill>
                          <a:srgbClr val="FF0000"/>
                        </a:solidFill>
                        <a:latin typeface="Cambria Math" panose="02040503050406030204" pitchFamily="18" charset="0"/>
                      </a:rPr>
                      <m:t>h</m:t>
                    </m:r>
                  </m:oMath>
                </a14:m>
                <a:r>
                  <a:rPr lang="ja-JP" altLang="en-US" dirty="0" smtClean="0"/>
                  <a:t> </a:t>
                </a:r>
                <a:r>
                  <a:rPr lang="en-US" altLang="ja-JP" dirty="0" smtClean="0"/>
                  <a:t>(</a:t>
                </a:r>
                <a:r>
                  <a:rPr lang="en-US" altLang="ja-JP" dirty="0">
                    <a:solidFill>
                      <a:srgbClr val="FF0000"/>
                    </a:solidFill>
                  </a:rPr>
                  <a:t>stationary</a:t>
                </a:r>
                <a:r>
                  <a:rPr lang="en-US" altLang="ja-JP" dirty="0" smtClean="0"/>
                  <a:t>)</a:t>
                </a:r>
                <a:endParaRPr lang="ja-JP" altLang="en-US" dirty="0"/>
              </a:p>
            </p:txBody>
          </p:sp>
        </mc:Choice>
        <mc:Fallback>
          <p:sp>
            <p:nvSpPr>
              <p:cNvPr id="25" name="正方形/長方形 24"/>
              <p:cNvSpPr>
                <a:spLocks noRot="1" noChangeAspect="1" noMove="1" noResize="1" noEditPoints="1" noAdjustHandles="1" noChangeArrowheads="1" noChangeShapeType="1" noTextEdit="1"/>
              </p:cNvSpPr>
              <p:nvPr/>
            </p:nvSpPr>
            <p:spPr>
              <a:xfrm>
                <a:off x="7181850" y="4670853"/>
                <a:ext cx="2723823" cy="369332"/>
              </a:xfrm>
              <a:prstGeom prst="rect">
                <a:avLst/>
              </a:prstGeom>
              <a:blipFill>
                <a:blip r:embed="rId7"/>
                <a:stretch>
                  <a:fillRect l="-1790" t="-6557" r="-1119"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9834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6325" y="160479"/>
            <a:ext cx="10515600" cy="1325563"/>
          </a:xfrm>
        </p:spPr>
        <p:txBody>
          <a:bodyPr>
            <a:noAutofit/>
          </a:bodyPr>
          <a:lstStyle/>
          <a:p>
            <a:r>
              <a:rPr lang="en-US" altLang="ja-JP" sz="4000" dirty="0"/>
              <a:t>Discrete Event Systems (DESs)</a:t>
            </a:r>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100" name="コンテンツ プレースホルダー 2"/>
              <p:cNvSpPr txBox="1">
                <a:spLocks/>
              </p:cNvSpPr>
              <p:nvPr/>
            </p:nvSpPr>
            <p:spPr>
              <a:xfrm>
                <a:off x="838199" y="1811195"/>
                <a:ext cx="3655751" cy="1631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smtClean="0">
                    <a:solidFill>
                      <a:srgbClr val="0070C0"/>
                    </a:solidFill>
                  </a:rPr>
                  <a:t>A DES G </a:t>
                </a:r>
                <a:r>
                  <a:rPr lang="en-US" altLang="ja-JP" sz="1800" dirty="0" smtClean="0"/>
                  <a:t>:</a:t>
                </a:r>
                <a:r>
                  <a:rPr lang="en-US" altLang="ja-JP" sz="1800" dirty="0" smtClean="0">
                    <a:solidFill>
                      <a:srgbClr val="0070C0"/>
                    </a:solidFill>
                  </a:rPr>
                  <a:t> </a:t>
                </a:r>
                <a14:m>
                  <m:oMath xmlns:m="http://schemas.openxmlformats.org/officeDocument/2006/math">
                    <m:r>
                      <a:rPr lang="en-US" altLang="ja-JP" sz="1800" i="1" dirty="0">
                        <a:latin typeface="Cambria Math" panose="02040503050406030204" pitchFamily="18" charset="0"/>
                      </a:rPr>
                      <m:t>&lt;</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m:rPr>
                        <m:sty m:val="p"/>
                      </m:rPr>
                      <a:rPr lang="en-US" altLang="ja-JP" sz="1800" i="1" dirty="0" smtClean="0">
                        <a:latin typeface="Cambria Math" panose="02040503050406030204" pitchFamily="18" charset="0"/>
                      </a:rPr>
                      <m:t>Σ</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𝑓</m:t>
                    </m:r>
                    <m:r>
                      <a:rPr lang="en-US" altLang="ja-JP" sz="1800" i="1" dirty="0">
                        <a:latin typeface="Cambria Math" panose="02040503050406030204" pitchFamily="18" charset="0"/>
                      </a:rPr>
                      <m:t>,</m:t>
                    </m:r>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𝑥</m:t>
                        </m:r>
                      </m:e>
                      <m:sub>
                        <m:r>
                          <a:rPr lang="en-US" altLang="ja-JP" sz="1800" b="0" i="1" dirty="0" smtClean="0">
                            <a:latin typeface="Cambria Math" panose="02040503050406030204" pitchFamily="18" charset="0"/>
                          </a:rPr>
                          <m:t>0</m:t>
                        </m:r>
                      </m:sub>
                    </m:sSub>
                    <m:r>
                      <a:rPr lang="en-US" altLang="ja-JP" sz="1800" i="1" dirty="0">
                        <a:latin typeface="Cambria Math" panose="02040503050406030204" pitchFamily="18" charset="0"/>
                      </a:rPr>
                      <m:t>&gt;</m:t>
                    </m:r>
                  </m:oMath>
                </a14:m>
                <a:endParaRPr lang="en-US" altLang="ja-JP" sz="1800" dirty="0"/>
              </a:p>
              <a:p>
                <a:pPr marL="0" indent="0">
                  <a:buFont typeface="Arial" panose="020B0604020202020204" pitchFamily="34" charset="0"/>
                  <a:buNone/>
                </a:pPr>
                <a14:m>
                  <m:oMath xmlns:m="http://schemas.openxmlformats.org/officeDocument/2006/math">
                    <m:r>
                      <a:rPr lang="en-US" altLang="ja-JP" sz="1400" i="1">
                        <a:latin typeface="Cambria Math" panose="02040503050406030204" pitchFamily="18" charset="0"/>
                        <a:ea typeface="Cambria Math" panose="02040503050406030204" pitchFamily="18" charset="0"/>
                      </a:rPr>
                      <m:t>𝑋</m:t>
                    </m:r>
                    <m:r>
                      <a:rPr lang="en-US" altLang="ja-JP" sz="1400" i="1">
                        <a:latin typeface="Cambria Math" panose="02040503050406030204" pitchFamily="18" charset="0"/>
                        <a:ea typeface="Cambria Math" panose="02040503050406030204" pitchFamily="18" charset="0"/>
                      </a:rPr>
                      <m:t>:</m:t>
                    </m:r>
                  </m:oMath>
                </a14:m>
                <a:r>
                  <a:rPr lang="en-US" altLang="ja-JP" sz="1400" dirty="0" smtClean="0"/>
                  <a:t>a</a:t>
                </a:r>
                <a:r>
                  <a:rPr lang="en-US" altLang="ja-JP" sz="1400" dirty="0"/>
                  <a:t> </a:t>
                </a:r>
                <a:r>
                  <a:rPr lang="en-US" altLang="ja-JP" sz="1400" dirty="0" smtClean="0"/>
                  <a:t>set </a:t>
                </a:r>
                <a:r>
                  <a:rPr lang="en-US" altLang="ja-JP" sz="1400" dirty="0"/>
                  <a:t>of </a:t>
                </a:r>
                <a:r>
                  <a:rPr lang="en-US" altLang="ja-JP" sz="1400" dirty="0" smtClean="0"/>
                  <a:t>states </a:t>
                </a:r>
              </a:p>
              <a:p>
                <a:pPr marL="0" indent="0">
                  <a:buFont typeface="Arial" panose="020B0604020202020204" pitchFamily="34" charset="0"/>
                  <a:buNone/>
                </a:pPr>
                <a14:m>
                  <m:oMath xmlns:m="http://schemas.openxmlformats.org/officeDocument/2006/math">
                    <m:r>
                      <m:rPr>
                        <m:sty m:val="p"/>
                      </m:rPr>
                      <a:rPr lang="en-US" altLang="ja-JP" sz="1400" i="1" dirty="0" smtClean="0">
                        <a:latin typeface="Cambria Math" panose="02040503050406030204" pitchFamily="18" charset="0"/>
                      </a:rPr>
                      <m:t>Σ</m:t>
                    </m:r>
                    <m:r>
                      <a:rPr lang="en-US" altLang="ja-JP" sz="1400" i="1">
                        <a:latin typeface="Cambria Math" panose="02040503050406030204" pitchFamily="18" charset="0"/>
                        <a:ea typeface="Cambria Math" panose="02040503050406030204" pitchFamily="18" charset="0"/>
                      </a:rPr>
                      <m:t>:</m:t>
                    </m:r>
                  </m:oMath>
                </a14:m>
                <a:r>
                  <a:rPr lang="en-US" altLang="ja-JP" sz="1400" dirty="0" smtClean="0"/>
                  <a:t>a</a:t>
                </a:r>
                <a:r>
                  <a:rPr lang="en-US" altLang="ja-JP" sz="1400" dirty="0"/>
                  <a:t> </a:t>
                </a:r>
                <a:r>
                  <a:rPr lang="en-US" altLang="ja-JP" sz="1400" dirty="0" smtClean="0"/>
                  <a:t>set </a:t>
                </a:r>
                <a:r>
                  <a:rPr lang="en-US" altLang="ja-JP" sz="1400" dirty="0"/>
                  <a:t>of </a:t>
                </a:r>
                <a:r>
                  <a:rPr lang="en-US" altLang="ja-JP" sz="1400" dirty="0" smtClean="0"/>
                  <a:t>events</a:t>
                </a:r>
                <a:endParaRPr lang="en-US" altLang="ja-JP" sz="1400" dirty="0"/>
              </a:p>
              <a:p>
                <a:pPr marL="0" indent="0">
                  <a:buNone/>
                </a:pPr>
                <a14:m>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𝑓</m:t>
                    </m:r>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𝑋</m:t>
                    </m:r>
                    <m:r>
                      <a:rPr lang="en-US" altLang="ja-JP" sz="1400" i="1">
                        <a:latin typeface="Cambria Math" panose="02040503050406030204" pitchFamily="18" charset="0"/>
                        <a:ea typeface="Cambria Math" panose="02040503050406030204" pitchFamily="18" charset="0"/>
                      </a:rPr>
                      <m:t>×</m:t>
                    </m:r>
                    <m:r>
                      <m:rPr>
                        <m:sty m:val="p"/>
                      </m:rPr>
                      <a:rPr lang="en-US" altLang="ja-JP" sz="1400" i="1">
                        <a:latin typeface="Cambria Math" panose="02040503050406030204" pitchFamily="18" charset="0"/>
                        <a:ea typeface="Cambria Math" panose="02040503050406030204" pitchFamily="18" charset="0"/>
                      </a:rPr>
                      <m:t>Σ</m:t>
                    </m:r>
                    <m:r>
                      <a:rPr lang="ja-JP" altLang="en-US"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𝑋</m:t>
                    </m:r>
                  </m:oMath>
                </a14:m>
                <a:r>
                  <a:rPr lang="en-US" altLang="ja-JP" sz="1400" dirty="0">
                    <a:ea typeface="Cambria Math" panose="02040503050406030204" pitchFamily="18" charset="0"/>
                  </a:rPr>
                  <a:t>   </a:t>
                </a:r>
                <a:r>
                  <a:rPr lang="en-US" altLang="ja-JP" sz="1400" dirty="0" smtClean="0">
                    <a:ea typeface="Cambria Math" panose="02040503050406030204" pitchFamily="18" charset="0"/>
                  </a:rPr>
                  <a:t>a </a:t>
                </a:r>
                <a:r>
                  <a:rPr lang="en-US" altLang="ja-JP" sz="1400" dirty="0">
                    <a:ea typeface="Cambria Math" panose="02040503050406030204" pitchFamily="18" charset="0"/>
                  </a:rPr>
                  <a:t>state transition </a:t>
                </a:r>
                <a:r>
                  <a:rPr lang="en-US" altLang="ja-JP" sz="1400" dirty="0" smtClean="0">
                    <a:ea typeface="Cambria Math" panose="02040503050406030204" pitchFamily="18" charset="0"/>
                  </a:rPr>
                  <a:t>function</a:t>
                </a:r>
                <a:endParaRPr lang="en-US" altLang="ja-JP" sz="1400" dirty="0">
                  <a:ea typeface="Cambria Math" panose="02040503050406030204" pitchFamily="18" charset="0"/>
                </a:endParaRPr>
              </a:p>
              <a:p>
                <a:pPr marL="0" indent="0">
                  <a:buNone/>
                </a:pP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𝑥</m:t>
                        </m:r>
                      </m:e>
                      <m:sub>
                        <m:r>
                          <a:rPr lang="en-US" altLang="ja-JP" sz="1400" b="0" i="1" dirty="0" smtClean="0">
                            <a:latin typeface="Cambria Math" panose="02040503050406030204" pitchFamily="18" charset="0"/>
                          </a:rPr>
                          <m:t>0</m:t>
                        </m:r>
                      </m:sub>
                    </m:sSub>
                    <m:r>
                      <a:rPr lang="en-US" altLang="ja-JP" sz="1400" i="1" dirty="0"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𝑋</m:t>
                    </m:r>
                    <m:r>
                      <a:rPr lang="en-US" altLang="ja-JP" sz="1400" b="0" i="1" smtClean="0">
                        <a:latin typeface="Cambria Math" panose="02040503050406030204" pitchFamily="18" charset="0"/>
                        <a:ea typeface="Cambria Math" panose="02040503050406030204" pitchFamily="18" charset="0"/>
                      </a:rPr>
                      <m:t>:</m:t>
                    </m:r>
                  </m:oMath>
                </a14:m>
                <a:r>
                  <a:rPr lang="en-US" altLang="ja-JP" sz="1400" dirty="0" smtClean="0">
                    <a:ea typeface="Cambria Math" panose="02040503050406030204" pitchFamily="18" charset="0"/>
                  </a:rPr>
                  <a:t>an </a:t>
                </a:r>
                <a:r>
                  <a:rPr lang="en-US" altLang="ja-JP" sz="1400" dirty="0" smtClean="0">
                    <a:ea typeface="Cambria Math" panose="02040503050406030204" pitchFamily="18" charset="0"/>
                  </a:rPr>
                  <a:t>initial state</a:t>
                </a:r>
                <a:endParaRPr lang="en-US" altLang="ja-JP" sz="1400" dirty="0">
                  <a:ea typeface="Cambria Math" panose="02040503050406030204" pitchFamily="18" charset="0"/>
                </a:endParaRPr>
              </a:p>
            </p:txBody>
          </p:sp>
        </mc:Choice>
        <mc:Fallback>
          <p:sp>
            <p:nvSpPr>
              <p:cNvPr id="100" name="コンテンツ プレースホルダー 2"/>
              <p:cNvSpPr txBox="1">
                <a:spLocks noRot="1" noChangeAspect="1" noMove="1" noResize="1" noEditPoints="1" noAdjustHandles="1" noChangeArrowheads="1" noChangeShapeType="1" noTextEdit="1"/>
              </p:cNvSpPr>
              <p:nvPr/>
            </p:nvSpPr>
            <p:spPr>
              <a:xfrm>
                <a:off x="838199" y="1811195"/>
                <a:ext cx="3655751" cy="1631950"/>
              </a:xfrm>
              <a:prstGeom prst="rect">
                <a:avLst/>
              </a:prstGeom>
              <a:blipFill>
                <a:blip r:embed="rId3"/>
                <a:stretch>
                  <a:fillRect l="-1333" t="-3358" b="-2985"/>
                </a:stretch>
              </a:blipFill>
            </p:spPr>
            <p:txBody>
              <a:bodyPr/>
              <a:lstStyle/>
              <a:p>
                <a:r>
                  <a:rPr lang="ja-JP" altLang="en-US">
                    <a:noFill/>
                  </a:rPr>
                  <a:t> </a:t>
                </a:r>
              </a:p>
            </p:txBody>
          </p:sp>
        </mc:Fallback>
      </mc:AlternateContent>
      <p:sp>
        <p:nvSpPr>
          <p:cNvPr id="101" name="正方形/長方形 100"/>
          <p:cNvSpPr/>
          <p:nvPr/>
        </p:nvSpPr>
        <p:spPr>
          <a:xfrm>
            <a:off x="838198" y="2145813"/>
            <a:ext cx="3626710" cy="1297332"/>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48" name="楕円 47"/>
          <p:cNvSpPr/>
          <p:nvPr/>
        </p:nvSpPr>
        <p:spPr>
          <a:xfrm>
            <a:off x="5589853" y="3274178"/>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53" name="直線矢印コネクタ 52"/>
          <p:cNvCxnSpPr>
            <a:stCxn id="48" idx="7"/>
            <a:endCxn id="69" idx="2"/>
          </p:cNvCxnSpPr>
          <p:nvPr/>
        </p:nvCxnSpPr>
        <p:spPr>
          <a:xfrm flipV="1">
            <a:off x="6136195" y="2546815"/>
            <a:ext cx="1975224" cy="821101"/>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57" name="直線矢印コネクタ 56"/>
          <p:cNvCxnSpPr>
            <a:stCxn id="70" idx="2"/>
            <a:endCxn id="48" idx="5"/>
          </p:cNvCxnSpPr>
          <p:nvPr/>
        </p:nvCxnSpPr>
        <p:spPr>
          <a:xfrm flipH="1">
            <a:off x="6136195" y="3629730"/>
            <a:ext cx="1975224" cy="19079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60" name="テキスト ボックス 59"/>
              <p:cNvSpPr txBox="1"/>
              <p:nvPr/>
            </p:nvSpPr>
            <p:spPr>
              <a:xfrm>
                <a:off x="6518326" y="2581910"/>
                <a:ext cx="12109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σ</m:t>
                      </m:r>
                    </m:oMath>
                  </m:oMathPara>
                </a14:m>
                <a:endParaRPr lang="ja-JP" altLang="en-US" dirty="0"/>
              </a:p>
            </p:txBody>
          </p:sp>
        </mc:Choice>
        <mc:Fallback>
          <p:sp>
            <p:nvSpPr>
              <p:cNvPr id="60" name="テキスト ボックス 59"/>
              <p:cNvSpPr txBox="1">
                <a:spLocks noRot="1" noChangeAspect="1" noMove="1" noResize="1" noEditPoints="1" noAdjustHandles="1" noChangeArrowheads="1" noChangeShapeType="1" noTextEdit="1"/>
              </p:cNvSpPr>
              <p:nvPr/>
            </p:nvSpPr>
            <p:spPr>
              <a:xfrm>
                <a:off x="6518326" y="2581910"/>
                <a:ext cx="121096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正方形/長方形 64"/>
              <p:cNvSpPr/>
              <p:nvPr/>
            </p:nvSpPr>
            <p:spPr>
              <a:xfrm>
                <a:off x="8233660" y="1884137"/>
                <a:ext cx="4553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i="1" dirty="0" smtClean="0">
                              <a:solidFill>
                                <a:schemeClr val="tx1"/>
                              </a:solidFill>
                              <a:latin typeface="Cambria Math" panose="02040503050406030204" pitchFamily="18" charset="0"/>
                            </a:rPr>
                          </m:ctrlPr>
                        </m:sSupPr>
                        <m:e>
                          <m:r>
                            <a:rPr lang="en-US" altLang="ja-JP" i="1" dirty="0">
                              <a:solidFill>
                                <a:schemeClr val="tx1"/>
                              </a:solidFill>
                              <a:latin typeface="Cambria Math" panose="02040503050406030204" pitchFamily="18" charset="0"/>
                            </a:rPr>
                            <m:t>𝑥</m:t>
                          </m:r>
                        </m:e>
                        <m:sup>
                          <m:r>
                            <a:rPr lang="en-US" altLang="ja-JP" i="1" dirty="0">
                              <a:solidFill>
                                <a:schemeClr val="tx1"/>
                              </a:solidFill>
                              <a:latin typeface="Cambria Math" panose="02040503050406030204" pitchFamily="18" charset="0"/>
                            </a:rPr>
                            <m:t>′</m:t>
                          </m:r>
                        </m:sup>
                      </m:sSup>
                    </m:oMath>
                  </m:oMathPara>
                </a14:m>
                <a:endParaRPr lang="ja-JP" altLang="en-US" dirty="0">
                  <a:solidFill>
                    <a:schemeClr val="tx1"/>
                  </a:solidFill>
                </a:endParaRPr>
              </a:p>
            </p:txBody>
          </p:sp>
        </mc:Choice>
        <mc:Fallback>
          <p:sp>
            <p:nvSpPr>
              <p:cNvPr id="65" name="正方形/長方形 64"/>
              <p:cNvSpPr>
                <a:spLocks noRot="1" noChangeAspect="1" noMove="1" noResize="1" noEditPoints="1" noAdjustHandles="1" noChangeArrowheads="1" noChangeShapeType="1" noTextEdit="1"/>
              </p:cNvSpPr>
              <p:nvPr/>
            </p:nvSpPr>
            <p:spPr>
              <a:xfrm>
                <a:off x="8233660" y="1884137"/>
                <a:ext cx="455317" cy="369332"/>
              </a:xfrm>
              <a:prstGeom prst="rect">
                <a:avLst/>
              </a:prstGeom>
              <a:blipFill>
                <a:blip r:embed="rId5"/>
                <a:stretch>
                  <a:fillRect/>
                </a:stretch>
              </a:blipFill>
            </p:spPr>
            <p:txBody>
              <a:bodyPr/>
              <a:lstStyle/>
              <a:p>
                <a:r>
                  <a:rPr lang="ja-JP" altLang="en-US">
                    <a:noFill/>
                  </a:rPr>
                  <a:t> </a:t>
                </a:r>
              </a:p>
            </p:txBody>
          </p:sp>
        </mc:Fallback>
      </mc:AlternateContent>
      <p:sp>
        <p:nvSpPr>
          <p:cNvPr id="69" name="楕円 68"/>
          <p:cNvSpPr/>
          <p:nvPr/>
        </p:nvSpPr>
        <p:spPr>
          <a:xfrm>
            <a:off x="8111419" y="2226775"/>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0" name="楕円 69"/>
          <p:cNvSpPr/>
          <p:nvPr/>
        </p:nvSpPr>
        <p:spPr>
          <a:xfrm>
            <a:off x="8111419" y="3309690"/>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1" name="楕円 70"/>
          <p:cNvSpPr/>
          <p:nvPr/>
        </p:nvSpPr>
        <p:spPr>
          <a:xfrm>
            <a:off x="10713720" y="3500480"/>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72" name="直線矢印コネクタ 71"/>
          <p:cNvCxnSpPr>
            <a:stCxn id="69" idx="6"/>
            <a:endCxn id="71" idx="1"/>
          </p:cNvCxnSpPr>
          <p:nvPr/>
        </p:nvCxnSpPr>
        <p:spPr>
          <a:xfrm>
            <a:off x="8751499" y="2546815"/>
            <a:ext cx="2055959" cy="10474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4" name="直線矢印コネクタ 73"/>
          <p:cNvCxnSpPr>
            <a:stCxn id="71" idx="2"/>
            <a:endCxn id="70" idx="6"/>
          </p:cNvCxnSpPr>
          <p:nvPr/>
        </p:nvCxnSpPr>
        <p:spPr>
          <a:xfrm flipH="1" flipV="1">
            <a:off x="8751499" y="3629730"/>
            <a:ext cx="1962221" cy="19079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直線矢印コネクタ 75"/>
          <p:cNvCxnSpPr>
            <a:stCxn id="48" idx="6"/>
            <a:endCxn id="70" idx="1"/>
          </p:cNvCxnSpPr>
          <p:nvPr/>
        </p:nvCxnSpPr>
        <p:spPr>
          <a:xfrm flipV="1">
            <a:off x="6229933" y="3403428"/>
            <a:ext cx="1975224" cy="190790"/>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79" name="テキスト ボックス 78"/>
              <p:cNvSpPr txBox="1"/>
              <p:nvPr/>
            </p:nvSpPr>
            <p:spPr>
              <a:xfrm>
                <a:off x="5336871" y="2986337"/>
                <a:ext cx="1210962"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ja-JP" i="1" dirty="0" smtClean="0">
                          <a:solidFill>
                            <a:schemeClr val="tx1"/>
                          </a:solidFill>
                          <a:latin typeface="Cambria Math" panose="02040503050406030204" pitchFamily="18" charset="0"/>
                        </a:rPr>
                        <m:t>𝑥</m:t>
                      </m:r>
                    </m:oMath>
                  </m:oMathPara>
                </a14:m>
                <a:endParaRPr kumimoji="1" lang="ja-JP" altLang="en-US" dirty="0">
                  <a:solidFill>
                    <a:schemeClr val="tx1"/>
                  </a:solidFill>
                </a:endParaRPr>
              </a:p>
            </p:txBody>
          </p:sp>
        </mc:Choice>
        <mc:Fallback>
          <p:sp>
            <p:nvSpPr>
              <p:cNvPr id="79" name="テキスト ボックス 78"/>
              <p:cNvSpPr txBox="1">
                <a:spLocks noRot="1" noChangeAspect="1" noMove="1" noResize="1" noEditPoints="1" noAdjustHandles="1" noChangeArrowheads="1" noChangeShapeType="1" noTextEdit="1"/>
              </p:cNvSpPr>
              <p:nvPr/>
            </p:nvSpPr>
            <p:spPr>
              <a:xfrm>
                <a:off x="5336871" y="2986337"/>
                <a:ext cx="1210962"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0" name="テキスト ボックス 79"/>
              <p:cNvSpPr txBox="1"/>
              <p:nvPr/>
            </p:nvSpPr>
            <p:spPr>
              <a:xfrm>
                <a:off x="6046916" y="1424541"/>
                <a:ext cx="2704583" cy="646331"/>
              </a:xfrm>
              <a:prstGeom prst="rect">
                <a:avLst/>
              </a:prstGeom>
              <a:noFill/>
            </p:spPr>
            <p:txBody>
              <a:bodyPr wrap="square" rtlCol="0">
                <a:spAutoFit/>
              </a:bodyPr>
              <a:lstStyle/>
              <a:p>
                <a:pPr algn="ctr"/>
                <a:r>
                  <a:rPr lang="en-US" altLang="ja-JP" dirty="0" smtClean="0">
                    <a:solidFill>
                      <a:srgbClr val="FF0000"/>
                    </a:solidFill>
                    <a:latin typeface="Cambria Math" panose="02040503050406030204" pitchFamily="18" charset="0"/>
                  </a:rPr>
                  <a:t>The state transition</a:t>
                </a:r>
                <a:endParaRPr lang="en-US" altLang="ja-JP" b="0" i="1" dirty="0" smtClean="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ja-JP" i="1" dirty="0" smtClean="0">
                          <a:solidFill>
                            <a:srgbClr val="FF0000"/>
                          </a:solidFill>
                          <a:latin typeface="Cambria Math" panose="02040503050406030204" pitchFamily="18" charset="0"/>
                        </a:rPr>
                        <m:t>𝑓</m:t>
                      </m:r>
                      <m:r>
                        <a:rPr lang="en-US" altLang="ja-JP" i="1" dirty="0" smtClean="0">
                          <a:solidFill>
                            <a:srgbClr val="FF0000"/>
                          </a:solidFill>
                          <a:latin typeface="Cambria Math" panose="02040503050406030204" pitchFamily="18" charset="0"/>
                        </a:rPr>
                        <m:t>(</m:t>
                      </m:r>
                      <m:r>
                        <a:rPr lang="en-US" altLang="ja-JP" b="0" i="1" dirty="0" smtClean="0">
                          <a:solidFill>
                            <a:srgbClr val="FF0000"/>
                          </a:solidFill>
                          <a:latin typeface="Cambria Math" panose="02040503050406030204" pitchFamily="18" charset="0"/>
                        </a:rPr>
                        <m:t>𝑥</m:t>
                      </m:r>
                      <m:r>
                        <a:rPr lang="en-US" altLang="ja-JP" b="0" i="1" dirty="0" smtClean="0">
                          <a:solidFill>
                            <a:srgbClr val="FF0000"/>
                          </a:solidFill>
                          <a:latin typeface="Cambria Math" panose="02040503050406030204" pitchFamily="18" charset="0"/>
                        </a:rPr>
                        <m:t>,</m:t>
                      </m:r>
                      <m:r>
                        <m:rPr>
                          <m:sty m:val="p"/>
                        </m:rPr>
                        <a:rPr lang="en-US" altLang="ja-JP" i="1" dirty="0">
                          <a:solidFill>
                            <a:srgbClr val="FF0000"/>
                          </a:solidFill>
                          <a:latin typeface="Cambria Math" panose="02040503050406030204" pitchFamily="18" charset="0"/>
                        </a:rPr>
                        <m:t>σ</m:t>
                      </m:r>
                      <m:r>
                        <a:rPr lang="en-US" altLang="ja-JP" i="1" dirty="0" smtClean="0">
                          <a:solidFill>
                            <a:srgbClr val="FF0000"/>
                          </a:solidFill>
                          <a:latin typeface="Cambria Math" panose="02040503050406030204" pitchFamily="18" charset="0"/>
                        </a:rPr>
                        <m:t>)</m:t>
                      </m:r>
                    </m:oMath>
                  </m:oMathPara>
                </a14:m>
                <a:endParaRPr kumimoji="1" lang="en-US" altLang="ja-JP" dirty="0" smtClean="0">
                  <a:solidFill>
                    <a:srgbClr val="FF0000"/>
                  </a:solidFill>
                </a:endParaRPr>
              </a:p>
            </p:txBody>
          </p:sp>
        </mc:Choice>
        <mc:Fallback>
          <p:sp>
            <p:nvSpPr>
              <p:cNvPr id="80" name="テキスト ボックス 79"/>
              <p:cNvSpPr txBox="1">
                <a:spLocks noRot="1" noChangeAspect="1" noMove="1" noResize="1" noEditPoints="1" noAdjustHandles="1" noChangeArrowheads="1" noChangeShapeType="1" noTextEdit="1"/>
              </p:cNvSpPr>
              <p:nvPr/>
            </p:nvSpPr>
            <p:spPr>
              <a:xfrm>
                <a:off x="6046916" y="1424541"/>
                <a:ext cx="2704583" cy="646331"/>
              </a:xfrm>
              <a:prstGeom prst="rect">
                <a:avLst/>
              </a:prstGeom>
              <a:blipFill>
                <a:blip r:embed="rId7"/>
                <a:stretch>
                  <a:fillRect t="-6604" b="-6604"/>
                </a:stretch>
              </a:blipFill>
            </p:spPr>
            <p:txBody>
              <a:bodyPr/>
              <a:lstStyle/>
              <a:p>
                <a:r>
                  <a:rPr lang="ja-JP" altLang="en-US">
                    <a:noFill/>
                  </a:rPr>
                  <a:t> </a:t>
                </a:r>
              </a:p>
            </p:txBody>
          </p:sp>
        </mc:Fallback>
      </mc:AlternateContent>
      <p:sp>
        <p:nvSpPr>
          <p:cNvPr id="21" name="フリーフォーム 20"/>
          <p:cNvSpPr/>
          <p:nvPr/>
        </p:nvSpPr>
        <p:spPr>
          <a:xfrm>
            <a:off x="6126530" y="2056613"/>
            <a:ext cx="2085975" cy="1127531"/>
          </a:xfrm>
          <a:custGeom>
            <a:avLst/>
            <a:gdLst>
              <a:gd name="connsiteX0" fmla="*/ 0 w 2085975"/>
              <a:gd name="connsiteY0" fmla="*/ 1127531 h 1127531"/>
              <a:gd name="connsiteX1" fmla="*/ 657225 w 2085975"/>
              <a:gd name="connsiteY1" fmla="*/ 146456 h 1127531"/>
              <a:gd name="connsiteX2" fmla="*/ 2085975 w 2085975"/>
              <a:gd name="connsiteY2" fmla="*/ 22631 h 1127531"/>
            </a:gdLst>
            <a:ahLst/>
            <a:cxnLst>
              <a:cxn ang="0">
                <a:pos x="connsiteX0" y="connsiteY0"/>
              </a:cxn>
              <a:cxn ang="0">
                <a:pos x="connsiteX1" y="connsiteY1"/>
              </a:cxn>
              <a:cxn ang="0">
                <a:pos x="connsiteX2" y="connsiteY2"/>
              </a:cxn>
            </a:cxnLst>
            <a:rect l="l" t="t" r="r" b="b"/>
            <a:pathLst>
              <a:path w="2085975" h="1127531">
                <a:moveTo>
                  <a:pt x="0" y="1127531"/>
                </a:moveTo>
                <a:cubicBezTo>
                  <a:pt x="154781" y="729068"/>
                  <a:pt x="309563" y="330606"/>
                  <a:pt x="657225" y="146456"/>
                </a:cubicBezTo>
                <a:cubicBezTo>
                  <a:pt x="1004888" y="-37694"/>
                  <a:pt x="1545431" y="-7532"/>
                  <a:pt x="2085975" y="22631"/>
                </a:cubicBezTo>
              </a:path>
            </a:pathLst>
          </a:custGeom>
          <a:noFill/>
          <a:ln>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7030A0"/>
              </a:solidFill>
            </a:endParaRPr>
          </a:p>
        </p:txBody>
      </p:sp>
      <p:sp>
        <p:nvSpPr>
          <p:cNvPr id="89" name="フリーフォーム 88"/>
          <p:cNvSpPr/>
          <p:nvPr/>
        </p:nvSpPr>
        <p:spPr>
          <a:xfrm>
            <a:off x="7098080" y="2065370"/>
            <a:ext cx="1124090" cy="616035"/>
          </a:xfrm>
          <a:custGeom>
            <a:avLst/>
            <a:gdLst>
              <a:gd name="connsiteX0" fmla="*/ 0 w 2085975"/>
              <a:gd name="connsiteY0" fmla="*/ 1127531 h 1127531"/>
              <a:gd name="connsiteX1" fmla="*/ 657225 w 2085975"/>
              <a:gd name="connsiteY1" fmla="*/ 146456 h 1127531"/>
              <a:gd name="connsiteX2" fmla="*/ 2085975 w 2085975"/>
              <a:gd name="connsiteY2" fmla="*/ 22631 h 1127531"/>
            </a:gdLst>
            <a:ahLst/>
            <a:cxnLst>
              <a:cxn ang="0">
                <a:pos x="connsiteX0" y="connsiteY0"/>
              </a:cxn>
              <a:cxn ang="0">
                <a:pos x="connsiteX1" y="connsiteY1"/>
              </a:cxn>
              <a:cxn ang="0">
                <a:pos x="connsiteX2" y="connsiteY2"/>
              </a:cxn>
            </a:cxnLst>
            <a:rect l="l" t="t" r="r" b="b"/>
            <a:pathLst>
              <a:path w="2085975" h="1127531">
                <a:moveTo>
                  <a:pt x="0" y="1127531"/>
                </a:moveTo>
                <a:cubicBezTo>
                  <a:pt x="154781" y="729068"/>
                  <a:pt x="309563" y="330606"/>
                  <a:pt x="657225" y="146456"/>
                </a:cubicBezTo>
                <a:cubicBezTo>
                  <a:pt x="1004888" y="-37694"/>
                  <a:pt x="1545431" y="-7532"/>
                  <a:pt x="2085975" y="22631"/>
                </a:cubicBezTo>
              </a:path>
            </a:pathLst>
          </a:custGeom>
          <a:noFill/>
          <a:ln>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7030A0"/>
              </a:solidFill>
            </a:endParaRPr>
          </a:p>
        </p:txBody>
      </p:sp>
      <p:sp>
        <p:nvSpPr>
          <p:cNvPr id="90" name="楕円 89"/>
          <p:cNvSpPr/>
          <p:nvPr/>
        </p:nvSpPr>
        <p:spPr>
          <a:xfrm>
            <a:off x="8111419" y="4302015"/>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92" name="直線矢印コネクタ 91"/>
          <p:cNvCxnSpPr>
            <a:stCxn id="48" idx="5"/>
            <a:endCxn id="90" idx="2"/>
          </p:cNvCxnSpPr>
          <p:nvPr/>
        </p:nvCxnSpPr>
        <p:spPr>
          <a:xfrm>
            <a:off x="6136195" y="3820520"/>
            <a:ext cx="1975224" cy="801535"/>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95" name="直線矢印コネクタ 94"/>
          <p:cNvCxnSpPr>
            <a:stCxn id="48" idx="4"/>
            <a:endCxn id="102" idx="2"/>
          </p:cNvCxnSpPr>
          <p:nvPr/>
        </p:nvCxnSpPr>
        <p:spPr>
          <a:xfrm>
            <a:off x="5909893" y="3914258"/>
            <a:ext cx="2201526" cy="2055674"/>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102" name="楕円 101"/>
          <p:cNvSpPr/>
          <p:nvPr/>
        </p:nvSpPr>
        <p:spPr>
          <a:xfrm>
            <a:off x="8111419" y="5649892"/>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96" name="直線矢印コネクタ 95"/>
          <p:cNvCxnSpPr>
            <a:stCxn id="102" idx="6"/>
            <a:endCxn id="71" idx="3"/>
          </p:cNvCxnSpPr>
          <p:nvPr/>
        </p:nvCxnSpPr>
        <p:spPr>
          <a:xfrm flipV="1">
            <a:off x="8751499" y="4046822"/>
            <a:ext cx="2055959" cy="19231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直線矢印コネクタ 106"/>
          <p:cNvCxnSpPr>
            <a:endCxn id="48" idx="2"/>
          </p:cNvCxnSpPr>
          <p:nvPr/>
        </p:nvCxnSpPr>
        <p:spPr>
          <a:xfrm>
            <a:off x="5099351" y="3594218"/>
            <a:ext cx="490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14" name="テキスト ボックス 113"/>
              <p:cNvSpPr txBox="1"/>
              <p:nvPr/>
            </p:nvSpPr>
            <p:spPr>
              <a:xfrm>
                <a:off x="4905436" y="3254972"/>
                <a:ext cx="66211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solidFill>
                                <a:srgbClr val="00B050"/>
                              </a:solidFill>
                              <a:latin typeface="Cambria Math" panose="02040503050406030204" pitchFamily="18" charset="0"/>
                            </a:rPr>
                          </m:ctrlPr>
                        </m:sSubPr>
                        <m:e>
                          <m:r>
                            <a:rPr lang="en-US" altLang="ja-JP" i="1" dirty="0">
                              <a:solidFill>
                                <a:srgbClr val="00B050"/>
                              </a:solidFill>
                              <a:latin typeface="Cambria Math" panose="02040503050406030204" pitchFamily="18" charset="0"/>
                            </a:rPr>
                            <m:t>𝑥</m:t>
                          </m:r>
                        </m:e>
                        <m:sub>
                          <m:r>
                            <a:rPr lang="en-US" altLang="ja-JP" i="1" dirty="0">
                              <a:solidFill>
                                <a:srgbClr val="00B050"/>
                              </a:solidFill>
                              <a:latin typeface="Cambria Math" panose="02040503050406030204" pitchFamily="18" charset="0"/>
                            </a:rPr>
                            <m:t>0</m:t>
                          </m:r>
                        </m:sub>
                      </m:sSub>
                    </m:oMath>
                  </m:oMathPara>
                </a14:m>
                <a:endParaRPr kumimoji="1" lang="en-US" altLang="ja-JP" dirty="0" smtClean="0">
                  <a:solidFill>
                    <a:srgbClr val="00B050"/>
                  </a:solidFill>
                </a:endParaRPr>
              </a:p>
            </p:txBody>
          </p:sp>
        </mc:Choice>
        <mc:Fallback>
          <p:sp>
            <p:nvSpPr>
              <p:cNvPr id="114" name="テキスト ボックス 113"/>
              <p:cNvSpPr txBox="1">
                <a:spLocks noRot="1" noChangeAspect="1" noMove="1" noResize="1" noEditPoints="1" noAdjustHandles="1" noChangeArrowheads="1" noChangeShapeType="1" noTextEdit="1"/>
              </p:cNvSpPr>
              <p:nvPr/>
            </p:nvSpPr>
            <p:spPr>
              <a:xfrm>
                <a:off x="4905436" y="3254972"/>
                <a:ext cx="662115" cy="369332"/>
              </a:xfrm>
              <a:prstGeom prst="rect">
                <a:avLst/>
              </a:prstGeom>
              <a:blipFill>
                <a:blip r:embed="rId8"/>
                <a:stretch>
                  <a:fillRect/>
                </a:stretch>
              </a:blipFill>
            </p:spPr>
            <p:txBody>
              <a:bodyPr/>
              <a:lstStyle/>
              <a:p>
                <a:r>
                  <a:rPr lang="ja-JP" altLang="en-US">
                    <a:noFill/>
                  </a:rPr>
                  <a:t> </a:t>
                </a:r>
              </a:p>
            </p:txBody>
          </p:sp>
        </mc:Fallback>
      </mc:AlternateContent>
      <p:cxnSp>
        <p:nvCxnSpPr>
          <p:cNvPr id="111" name="カギ線コネクタ 110"/>
          <p:cNvCxnSpPr>
            <a:stCxn id="90" idx="7"/>
            <a:endCxn id="90" idx="5"/>
          </p:cNvCxnSpPr>
          <p:nvPr/>
        </p:nvCxnSpPr>
        <p:spPr>
          <a:xfrm rot="16200000" flipH="1">
            <a:off x="8431459" y="4622055"/>
            <a:ext cx="452604" cy="12700"/>
          </a:xfrm>
          <a:prstGeom prst="bentConnector5">
            <a:avLst>
              <a:gd name="adj1" fmla="val -50508"/>
              <a:gd name="adj2" fmla="val 6101906"/>
              <a:gd name="adj3" fmla="val 150508"/>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35" name="コンテンツ プレースホルダー 2"/>
              <p:cNvSpPr txBox="1">
                <a:spLocks/>
              </p:cNvSpPr>
              <p:nvPr/>
            </p:nvSpPr>
            <p:spPr>
              <a:xfrm>
                <a:off x="838197" y="4025370"/>
                <a:ext cx="4531703" cy="1631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sSup>
                      <m:sSupPr>
                        <m:ctrlPr>
                          <a:rPr lang="en-US" altLang="ja-JP" sz="1800" i="1" smtClean="0">
                            <a:latin typeface="Cambria Math" panose="02040503050406030204" pitchFamily="18" charset="0"/>
                          </a:rPr>
                        </m:ctrlPr>
                      </m:sSupPr>
                      <m:e>
                        <m:r>
                          <m:rPr>
                            <m:sty m:val="p"/>
                          </m:rPr>
                          <a:rPr lang="en-US" altLang="ja-JP" sz="1800" i="1">
                            <a:latin typeface="Cambria Math" panose="02040503050406030204" pitchFamily="18" charset="0"/>
                          </a:rPr>
                          <m:t>Σ</m:t>
                        </m:r>
                      </m:e>
                      <m:sup>
                        <m:r>
                          <a:rPr lang="en-US" altLang="ja-JP" sz="1800" b="0" i="1" smtClean="0">
                            <a:latin typeface="Cambria Math" panose="02040503050406030204" pitchFamily="18" charset="0"/>
                          </a:rPr>
                          <m:t>𝑐</m:t>
                        </m:r>
                      </m:sup>
                    </m:sSup>
                    <m:r>
                      <m:rPr>
                        <m:nor/>
                      </m:rPr>
                      <a:rPr lang="ja-JP" altLang="en-US" sz="1800"/>
                      <m:t>⊆</m:t>
                    </m:r>
                    <m:r>
                      <m:rPr>
                        <m:sty m:val="p"/>
                      </m:rPr>
                      <a:rPr lang="en-US" altLang="ja-JP" sz="1800" i="1" dirty="0">
                        <a:latin typeface="Cambria Math" panose="02040503050406030204" pitchFamily="18" charset="0"/>
                      </a:rPr>
                      <m:t>Σ</m:t>
                    </m:r>
                    <m:r>
                      <a:rPr lang="en-US" altLang="ja-JP" sz="1800" i="1">
                        <a:latin typeface="Cambria Math" panose="02040503050406030204" pitchFamily="18" charset="0"/>
                        <a:ea typeface="Cambria Math" panose="02040503050406030204" pitchFamily="18" charset="0"/>
                      </a:rPr>
                      <m:t>:</m:t>
                    </m:r>
                  </m:oMath>
                </a14:m>
                <a:r>
                  <a:rPr lang="en-US" altLang="ja-JP" sz="1800" dirty="0" smtClean="0"/>
                  <a:t>a</a:t>
                </a:r>
                <a:r>
                  <a:rPr lang="en-US" altLang="ja-JP" sz="1800" dirty="0"/>
                  <a:t> </a:t>
                </a:r>
                <a:r>
                  <a:rPr lang="en-US" altLang="ja-JP" sz="1800" dirty="0" smtClean="0"/>
                  <a:t>set </a:t>
                </a:r>
                <a:r>
                  <a:rPr lang="en-US" altLang="ja-JP" sz="1800" dirty="0" smtClean="0"/>
                  <a:t>of </a:t>
                </a:r>
                <a:r>
                  <a:rPr lang="en-US" altLang="ja-JP" sz="1800" dirty="0" smtClean="0">
                    <a:solidFill>
                      <a:srgbClr val="ED7D31"/>
                    </a:solidFill>
                  </a:rPr>
                  <a:t>controllable</a:t>
                </a:r>
                <a:r>
                  <a:rPr lang="en-US" altLang="ja-JP" sz="1800" dirty="0" smtClean="0"/>
                  <a:t> events </a:t>
                </a:r>
              </a:p>
              <a:p>
                <a:pPr marL="0" indent="0">
                  <a:buNone/>
                </a:pP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i="1">
                            <a:latin typeface="Cambria Math" panose="02040503050406030204" pitchFamily="18" charset="0"/>
                          </a:rPr>
                          <m:t>Σ</m:t>
                        </m:r>
                      </m:e>
                      <m:sup>
                        <m:r>
                          <a:rPr lang="en-US" altLang="ja-JP" sz="1800" b="0" i="1" smtClean="0">
                            <a:latin typeface="Cambria Math" panose="02040503050406030204" pitchFamily="18" charset="0"/>
                          </a:rPr>
                          <m:t>𝑜</m:t>
                        </m:r>
                      </m:sup>
                    </m:sSup>
                    <m:r>
                      <m:rPr>
                        <m:nor/>
                      </m:rPr>
                      <a:rPr lang="ja-JP" altLang="en-US" sz="1800"/>
                      <m:t>⊆</m:t>
                    </m:r>
                    <m:r>
                      <m:rPr>
                        <m:sty m:val="p"/>
                      </m:rPr>
                      <a:rPr lang="en-US" altLang="ja-JP" sz="1800" i="1" dirty="0">
                        <a:latin typeface="Cambria Math" panose="02040503050406030204" pitchFamily="18" charset="0"/>
                      </a:rPr>
                      <m:t>Σ</m:t>
                    </m:r>
                    <m:r>
                      <a:rPr lang="en-US" altLang="ja-JP" sz="1800" i="1">
                        <a:latin typeface="Cambria Math" panose="02040503050406030204" pitchFamily="18" charset="0"/>
                        <a:ea typeface="Cambria Math" panose="02040503050406030204" pitchFamily="18" charset="0"/>
                      </a:rPr>
                      <m:t>:</m:t>
                    </m:r>
                  </m:oMath>
                </a14:m>
                <a:r>
                  <a:rPr lang="en-US" altLang="ja-JP" sz="1800" dirty="0" smtClean="0"/>
                  <a:t>a</a:t>
                </a:r>
                <a:r>
                  <a:rPr lang="en-US" altLang="ja-JP" sz="1800" dirty="0"/>
                  <a:t> </a:t>
                </a:r>
                <a:r>
                  <a:rPr lang="en-US" altLang="ja-JP" sz="1800" dirty="0"/>
                  <a:t>set of </a:t>
                </a:r>
                <a:r>
                  <a:rPr lang="en-US" altLang="ja-JP" sz="1800" dirty="0" smtClean="0"/>
                  <a:t>observable events</a:t>
                </a:r>
              </a:p>
              <a:p>
                <a:pPr marL="0" indent="0">
                  <a:buNone/>
                </a:pP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i="1">
                            <a:latin typeface="Cambria Math" panose="02040503050406030204" pitchFamily="18" charset="0"/>
                          </a:rPr>
                          <m:t>Σ</m:t>
                        </m:r>
                      </m:e>
                      <m:sup>
                        <m:r>
                          <a:rPr lang="en-US" altLang="ja-JP" sz="1800" b="0" i="1" smtClean="0">
                            <a:latin typeface="Cambria Math" panose="02040503050406030204" pitchFamily="18" charset="0"/>
                          </a:rPr>
                          <m:t>𝑢</m:t>
                        </m:r>
                        <m:r>
                          <a:rPr lang="en-US" altLang="ja-JP" sz="1800" i="1">
                            <a:latin typeface="Cambria Math" panose="02040503050406030204" pitchFamily="18" charset="0"/>
                          </a:rPr>
                          <m:t>𝑐</m:t>
                        </m:r>
                      </m:sup>
                    </m:sSup>
                  </m:oMath>
                </a14:m>
                <a:r>
                  <a:rPr lang="en-US" altLang="ja-JP" sz="1800" dirty="0" smtClean="0"/>
                  <a:t>=</a:t>
                </a:r>
                <a14:m>
                  <m:oMath xmlns:m="http://schemas.openxmlformats.org/officeDocument/2006/math">
                    <m:r>
                      <m:rPr>
                        <m:sty m:val="p"/>
                      </m:rPr>
                      <a:rPr lang="en-US" altLang="ja-JP" sz="1800" i="1" dirty="0">
                        <a:latin typeface="Cambria Math" panose="02040503050406030204" pitchFamily="18" charset="0"/>
                      </a:rPr>
                      <m:t>Σ</m:t>
                    </m:r>
                    <m:r>
                      <a:rPr lang="en-US" altLang="ja-JP" sz="1800" b="0" i="1" dirty="0" smtClean="0">
                        <a:latin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i="1">
                            <a:latin typeface="Cambria Math" panose="02040503050406030204" pitchFamily="18" charset="0"/>
                          </a:rPr>
                          <m:t>Σ</m:t>
                        </m:r>
                      </m:e>
                      <m:sup>
                        <m:r>
                          <a:rPr lang="en-US" altLang="ja-JP" sz="1800" i="1">
                            <a:latin typeface="Cambria Math" panose="02040503050406030204" pitchFamily="18" charset="0"/>
                          </a:rPr>
                          <m:t>𝑐</m:t>
                        </m:r>
                      </m:sup>
                    </m:sSup>
                  </m:oMath>
                </a14:m>
                <a:r>
                  <a:rPr lang="en-US" altLang="ja-JP" sz="1800" dirty="0" smtClean="0"/>
                  <a:t>:a set of </a:t>
                </a:r>
                <a:r>
                  <a:rPr lang="en-US" altLang="ja-JP" sz="1800" dirty="0" smtClean="0">
                    <a:solidFill>
                      <a:srgbClr val="0070C0"/>
                    </a:solidFill>
                  </a:rPr>
                  <a:t>uncontrollable</a:t>
                </a:r>
                <a:r>
                  <a:rPr lang="en-US" altLang="ja-JP" sz="1800" dirty="0" smtClean="0"/>
                  <a:t> events</a:t>
                </a:r>
                <a:endParaRPr lang="en-US" altLang="ja-JP" sz="1800" dirty="0"/>
              </a:p>
              <a:p>
                <a:pPr marL="0" indent="0">
                  <a:buNone/>
                </a:pP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i="1">
                            <a:latin typeface="Cambria Math" panose="02040503050406030204" pitchFamily="18" charset="0"/>
                          </a:rPr>
                          <m:t>Σ</m:t>
                        </m:r>
                      </m:e>
                      <m:sup>
                        <m:r>
                          <a:rPr lang="en-US" altLang="ja-JP" sz="1800" i="1">
                            <a:latin typeface="Cambria Math" panose="02040503050406030204" pitchFamily="18" charset="0"/>
                          </a:rPr>
                          <m:t>𝑢</m:t>
                        </m:r>
                        <m:r>
                          <a:rPr lang="en-US" altLang="ja-JP" sz="1800" b="0" i="1" smtClean="0">
                            <a:latin typeface="Cambria Math" panose="02040503050406030204" pitchFamily="18" charset="0"/>
                          </a:rPr>
                          <m:t>𝑜</m:t>
                        </m:r>
                      </m:sup>
                    </m:sSup>
                  </m:oMath>
                </a14:m>
                <a:r>
                  <a:rPr lang="en-US" altLang="ja-JP" sz="1800" dirty="0"/>
                  <a:t>=</a:t>
                </a:r>
                <a14:m>
                  <m:oMath xmlns:m="http://schemas.openxmlformats.org/officeDocument/2006/math">
                    <m:r>
                      <m:rPr>
                        <m:sty m:val="p"/>
                      </m:rPr>
                      <a:rPr lang="en-US" altLang="ja-JP" sz="1800" i="1" dirty="0">
                        <a:latin typeface="Cambria Math" panose="02040503050406030204" pitchFamily="18" charset="0"/>
                      </a:rPr>
                      <m:t>Σ</m:t>
                    </m:r>
                    <m:r>
                      <a:rPr lang="en-US" altLang="ja-JP" sz="1800" i="1" dirty="0">
                        <a:latin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i="1">
                            <a:latin typeface="Cambria Math" panose="02040503050406030204" pitchFamily="18" charset="0"/>
                          </a:rPr>
                          <m:t>Σ</m:t>
                        </m:r>
                      </m:e>
                      <m:sup>
                        <m:r>
                          <a:rPr lang="en-US" altLang="ja-JP" sz="1800" b="0" i="1" smtClean="0">
                            <a:latin typeface="Cambria Math" panose="02040503050406030204" pitchFamily="18" charset="0"/>
                          </a:rPr>
                          <m:t>𝑜</m:t>
                        </m:r>
                      </m:sup>
                    </m:sSup>
                  </m:oMath>
                </a14:m>
                <a:r>
                  <a:rPr lang="en-US" altLang="ja-JP" sz="1800" dirty="0"/>
                  <a:t>:a set of </a:t>
                </a:r>
                <a:r>
                  <a:rPr lang="en-US" altLang="ja-JP" sz="1800" dirty="0" smtClean="0"/>
                  <a:t>unobservable </a:t>
                </a:r>
                <a:r>
                  <a:rPr lang="en-US" altLang="ja-JP" sz="1800" dirty="0"/>
                  <a:t>events</a:t>
                </a:r>
              </a:p>
            </p:txBody>
          </p:sp>
        </mc:Choice>
        <mc:Fallback>
          <p:sp>
            <p:nvSpPr>
              <p:cNvPr id="135" name="コンテンツ プレースホルダー 2"/>
              <p:cNvSpPr txBox="1">
                <a:spLocks noRot="1" noChangeAspect="1" noMove="1" noResize="1" noEditPoints="1" noAdjustHandles="1" noChangeArrowheads="1" noChangeShapeType="1" noTextEdit="1"/>
              </p:cNvSpPr>
              <p:nvPr/>
            </p:nvSpPr>
            <p:spPr>
              <a:xfrm>
                <a:off x="838197" y="4025370"/>
                <a:ext cx="4531703" cy="1631950"/>
              </a:xfrm>
              <a:prstGeom prst="rect">
                <a:avLst/>
              </a:prstGeom>
              <a:blipFill>
                <a:blip r:embed="rId9"/>
                <a:stretch>
                  <a:fillRect t="-3358" r="-672"/>
                </a:stretch>
              </a:blipFill>
            </p:spPr>
            <p:txBody>
              <a:bodyPr/>
              <a:lstStyle/>
              <a:p>
                <a:r>
                  <a:rPr lang="ja-JP" altLang="en-US">
                    <a:noFill/>
                  </a:rPr>
                  <a:t> </a:t>
                </a:r>
              </a:p>
            </p:txBody>
          </p:sp>
        </mc:Fallback>
      </mc:AlternateContent>
      <p:sp>
        <p:nvSpPr>
          <p:cNvPr id="136" name="正方形/長方形 135"/>
          <p:cNvSpPr/>
          <p:nvPr/>
        </p:nvSpPr>
        <p:spPr>
          <a:xfrm>
            <a:off x="838197" y="3918545"/>
            <a:ext cx="4525354" cy="1663106"/>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138" name="タイトル 1"/>
          <p:cNvSpPr txBox="1">
            <a:spLocks/>
          </p:cNvSpPr>
          <p:nvPr/>
        </p:nvSpPr>
        <p:spPr>
          <a:xfrm>
            <a:off x="8111419" y="76819"/>
            <a:ext cx="39898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050" dirty="0" smtClean="0"/>
              <a:t>Reference</a:t>
            </a:r>
          </a:p>
          <a:p>
            <a:r>
              <a:rPr lang="en-US" altLang="ja-JP" sz="1050" dirty="0" err="1" smtClean="0"/>
              <a:t>Tatsushi</a:t>
            </a:r>
            <a:r>
              <a:rPr lang="en-US" altLang="ja-JP" sz="1050" dirty="0" smtClean="0"/>
              <a:t> YAMASAKI and </a:t>
            </a:r>
            <a:r>
              <a:rPr lang="en-US" altLang="ja-JP" sz="1050" dirty="0" err="1" smtClean="0"/>
              <a:t>Toshimitsu</a:t>
            </a:r>
            <a:r>
              <a:rPr lang="en-US" altLang="ja-JP" sz="1050" dirty="0" smtClean="0"/>
              <a:t> USHIO ,</a:t>
            </a:r>
            <a:r>
              <a:rPr lang="en-US" altLang="ja-JP" sz="1050" dirty="0" err="1" smtClean="0"/>
              <a:t>Members,”Decentralized</a:t>
            </a:r>
            <a:r>
              <a:rPr lang="en-US" altLang="ja-JP" sz="1050" dirty="0" smtClean="0"/>
              <a:t> Supervisory Control of Discrete Event Systems Based on Reinforcement </a:t>
            </a:r>
            <a:r>
              <a:rPr lang="en-US" altLang="ja-JP" sz="1050" dirty="0" err="1" smtClean="0"/>
              <a:t>Learning”,IEICE</a:t>
            </a:r>
            <a:r>
              <a:rPr lang="en-US" altLang="ja-JP" sz="1050" dirty="0" smtClean="0"/>
              <a:t> TRANS.FUNDAMENTALS,VOL.E88-A,NO.11 NOVEMBER 2005</a:t>
            </a:r>
          </a:p>
        </p:txBody>
      </p:sp>
    </p:spTree>
    <p:extLst>
      <p:ext uri="{BB962C8B-B14F-4D97-AF65-F5344CB8AC3E}">
        <p14:creationId xmlns:p14="http://schemas.microsoft.com/office/powerpoint/2010/main" val="193162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3222"/>
            <a:ext cx="10515600" cy="1325563"/>
          </a:xfrm>
        </p:spPr>
        <p:txBody>
          <a:bodyPr>
            <a:noAutofit/>
          </a:bodyPr>
          <a:lstStyle/>
          <a:p>
            <a:r>
              <a:rPr lang="en-US" altLang="ja-JP" sz="4000" dirty="0" smtClean="0"/>
              <a:t>Supervisory </a:t>
            </a:r>
            <a:r>
              <a:rPr lang="en-US" altLang="ja-JP" sz="4000" dirty="0" smtClean="0"/>
              <a:t>control</a:t>
            </a:r>
            <a:endParaRPr lang="en-US" altLang="ja-JP" sz="4000" dirty="0" smtClean="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102" name="コンテンツ プレースホルダー 2"/>
              <p:cNvSpPr txBox="1">
                <a:spLocks/>
              </p:cNvSpPr>
              <p:nvPr/>
            </p:nvSpPr>
            <p:spPr>
              <a:xfrm>
                <a:off x="838198" y="1819583"/>
                <a:ext cx="4988990" cy="939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Supervisors assign </a:t>
                </a:r>
                <a:r>
                  <a:rPr lang="en-US" altLang="ja-JP" sz="1800" dirty="0" smtClean="0">
                    <a:solidFill>
                      <a:srgbClr val="FF0000"/>
                    </a:solidFill>
                  </a:rPr>
                  <a:t>a control pattern</a:t>
                </a:r>
                <a14:m>
                  <m:oMath xmlns:m="http://schemas.openxmlformats.org/officeDocument/2006/math">
                    <m:r>
                      <a:rPr lang="en-US" altLang="ja-JP" sz="1800" b="0" i="0" smtClean="0">
                        <a:solidFill>
                          <a:srgbClr val="FF0000"/>
                        </a:solidFill>
                        <a:latin typeface="Cambria Math" panose="02040503050406030204" pitchFamily="18" charset="0"/>
                      </a:rPr>
                      <m:t> </m:t>
                    </m:r>
                    <m:r>
                      <m:rPr>
                        <m:sty m:val="p"/>
                      </m:rPr>
                      <a:rPr lang="en-US" altLang="ja-JP" sz="1800" i="1">
                        <a:solidFill>
                          <a:srgbClr val="FF0000"/>
                        </a:solidFill>
                        <a:latin typeface="Cambria Math" panose="02040503050406030204" pitchFamily="18" charset="0"/>
                      </a:rPr>
                      <m:t>π</m:t>
                    </m:r>
                  </m:oMath>
                </a14:m>
                <a:r>
                  <a:rPr lang="en-US" altLang="ja-JP" sz="1800" dirty="0" smtClean="0"/>
                  <a:t> </a:t>
                </a:r>
                <a:r>
                  <a:rPr lang="en-US" altLang="ja-JP" sz="1800" dirty="0" smtClean="0"/>
                  <a:t>which enables or prohibits some controllable events so that </a:t>
                </a:r>
                <a:r>
                  <a:rPr lang="en-US" altLang="ja-JP" sz="1800" dirty="0" smtClean="0">
                    <a:solidFill>
                      <a:srgbClr val="FF0000"/>
                    </a:solidFill>
                  </a:rPr>
                  <a:t>a given specification is satisfied</a:t>
                </a:r>
                <a:r>
                  <a:rPr lang="en-US" altLang="ja-JP" sz="1800" dirty="0" smtClean="0"/>
                  <a:t>.</a:t>
                </a:r>
                <a:endParaRPr lang="en-US" altLang="ja-JP" sz="1200" dirty="0">
                  <a:ea typeface="Cambria Math" panose="02040503050406030204" pitchFamily="18" charset="0"/>
                </a:endParaRPr>
              </a:p>
            </p:txBody>
          </p:sp>
        </mc:Choice>
        <mc:Fallback>
          <p:sp>
            <p:nvSpPr>
              <p:cNvPr id="102" name="コンテンツ プレースホルダー 2"/>
              <p:cNvSpPr txBox="1">
                <a:spLocks noRot="1" noChangeAspect="1" noMove="1" noResize="1" noEditPoints="1" noAdjustHandles="1" noChangeArrowheads="1" noChangeShapeType="1" noTextEdit="1"/>
              </p:cNvSpPr>
              <p:nvPr/>
            </p:nvSpPr>
            <p:spPr>
              <a:xfrm>
                <a:off x="838198" y="1819583"/>
                <a:ext cx="4988990" cy="939622"/>
              </a:xfrm>
              <a:prstGeom prst="rect">
                <a:avLst/>
              </a:prstGeom>
              <a:blipFill>
                <a:blip r:embed="rId3"/>
                <a:stretch>
                  <a:fillRect l="-977" t="-5806" r="-2076"/>
                </a:stretch>
              </a:blipFill>
            </p:spPr>
            <p:txBody>
              <a:bodyPr/>
              <a:lstStyle/>
              <a:p>
                <a:r>
                  <a:rPr lang="ja-JP" altLang="en-US">
                    <a:noFill/>
                  </a:rPr>
                  <a:t> </a:t>
                </a:r>
              </a:p>
            </p:txBody>
          </p:sp>
        </mc:Fallback>
      </mc:AlternateContent>
      <p:sp>
        <p:nvSpPr>
          <p:cNvPr id="55" name="楕円 54"/>
          <p:cNvSpPr/>
          <p:nvPr/>
        </p:nvSpPr>
        <p:spPr>
          <a:xfrm>
            <a:off x="6080169" y="3102728"/>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56" name="直線矢印コネクタ 55"/>
          <p:cNvCxnSpPr>
            <a:stCxn id="55" idx="7"/>
            <a:endCxn id="60" idx="2"/>
          </p:cNvCxnSpPr>
          <p:nvPr/>
        </p:nvCxnSpPr>
        <p:spPr>
          <a:xfrm flipV="1">
            <a:off x="6626511" y="2375365"/>
            <a:ext cx="1975224" cy="821101"/>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57" name="直線矢印コネクタ 56"/>
          <p:cNvCxnSpPr>
            <a:stCxn id="61" idx="2"/>
            <a:endCxn id="55" idx="5"/>
          </p:cNvCxnSpPr>
          <p:nvPr/>
        </p:nvCxnSpPr>
        <p:spPr>
          <a:xfrm flipH="1">
            <a:off x="6626511" y="3458280"/>
            <a:ext cx="1975224" cy="19079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60" name="楕円 59"/>
          <p:cNvSpPr/>
          <p:nvPr/>
        </p:nvSpPr>
        <p:spPr>
          <a:xfrm>
            <a:off x="8601735" y="2055325"/>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楕円 60"/>
          <p:cNvSpPr/>
          <p:nvPr/>
        </p:nvSpPr>
        <p:spPr>
          <a:xfrm>
            <a:off x="8601735" y="3138240"/>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2" name="楕円 61"/>
          <p:cNvSpPr/>
          <p:nvPr/>
        </p:nvSpPr>
        <p:spPr>
          <a:xfrm>
            <a:off x="11204036" y="3329030"/>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63" name="直線矢印コネクタ 62"/>
          <p:cNvCxnSpPr>
            <a:stCxn id="60" idx="6"/>
            <a:endCxn id="62" idx="1"/>
          </p:cNvCxnSpPr>
          <p:nvPr/>
        </p:nvCxnSpPr>
        <p:spPr>
          <a:xfrm>
            <a:off x="9241815" y="2375365"/>
            <a:ext cx="2055959" cy="10474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4" name="直線矢印コネクタ 63"/>
          <p:cNvCxnSpPr>
            <a:stCxn id="62" idx="2"/>
            <a:endCxn id="61" idx="6"/>
          </p:cNvCxnSpPr>
          <p:nvPr/>
        </p:nvCxnSpPr>
        <p:spPr>
          <a:xfrm flipH="1" flipV="1">
            <a:off x="9241815" y="3458280"/>
            <a:ext cx="1962221" cy="19079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直線矢印コネクタ 64"/>
          <p:cNvCxnSpPr>
            <a:stCxn id="55" idx="6"/>
            <a:endCxn id="61" idx="1"/>
          </p:cNvCxnSpPr>
          <p:nvPr/>
        </p:nvCxnSpPr>
        <p:spPr>
          <a:xfrm flipV="1">
            <a:off x="6720249" y="3231978"/>
            <a:ext cx="1975224" cy="190790"/>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66" name="テキスト ボックス 65"/>
              <p:cNvSpPr txBox="1"/>
              <p:nvPr/>
            </p:nvSpPr>
            <p:spPr>
              <a:xfrm>
                <a:off x="5827187" y="2785915"/>
                <a:ext cx="1210962"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ja-JP" i="1" dirty="0" smtClean="0">
                          <a:solidFill>
                            <a:schemeClr val="tx1"/>
                          </a:solidFill>
                          <a:latin typeface="Cambria Math" panose="02040503050406030204" pitchFamily="18" charset="0"/>
                        </a:rPr>
                        <m:t>𝑥</m:t>
                      </m:r>
                    </m:oMath>
                  </m:oMathPara>
                </a14:m>
                <a:endParaRPr kumimoji="1" lang="ja-JP" altLang="en-US" dirty="0">
                  <a:solidFill>
                    <a:schemeClr val="tx1"/>
                  </a:solidFill>
                </a:endParaRPr>
              </a:p>
            </p:txBody>
          </p:sp>
        </mc:Choice>
        <mc:Fallback>
          <p:sp>
            <p:nvSpPr>
              <p:cNvPr id="66" name="テキスト ボックス 65"/>
              <p:cNvSpPr txBox="1">
                <a:spLocks noRot="1" noChangeAspect="1" noMove="1" noResize="1" noEditPoints="1" noAdjustHandles="1" noChangeArrowheads="1" noChangeShapeType="1" noTextEdit="1"/>
              </p:cNvSpPr>
              <p:nvPr/>
            </p:nvSpPr>
            <p:spPr>
              <a:xfrm>
                <a:off x="5827187" y="2785915"/>
                <a:ext cx="1210962" cy="369332"/>
              </a:xfrm>
              <a:prstGeom prst="rect">
                <a:avLst/>
              </a:prstGeom>
              <a:blipFill>
                <a:blip r:embed="rId4"/>
                <a:stretch>
                  <a:fillRect/>
                </a:stretch>
              </a:blipFill>
            </p:spPr>
            <p:txBody>
              <a:bodyPr/>
              <a:lstStyle/>
              <a:p>
                <a:r>
                  <a:rPr lang="ja-JP" altLang="en-US">
                    <a:noFill/>
                  </a:rPr>
                  <a:t> </a:t>
                </a:r>
              </a:p>
            </p:txBody>
          </p:sp>
        </mc:Fallback>
      </mc:AlternateContent>
      <p:sp>
        <p:nvSpPr>
          <p:cNvPr id="82" name="楕円 81"/>
          <p:cNvSpPr/>
          <p:nvPr/>
        </p:nvSpPr>
        <p:spPr>
          <a:xfrm>
            <a:off x="8617759" y="4137482"/>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83" name="直線矢印コネクタ 82"/>
          <p:cNvCxnSpPr>
            <a:stCxn id="55" idx="5"/>
            <a:endCxn id="82" idx="2"/>
          </p:cNvCxnSpPr>
          <p:nvPr/>
        </p:nvCxnSpPr>
        <p:spPr>
          <a:xfrm>
            <a:off x="6626511" y="3649070"/>
            <a:ext cx="1991248" cy="808452"/>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p:cNvCxnSpPr>
            <a:stCxn id="55" idx="4"/>
            <a:endCxn id="85" idx="2"/>
          </p:cNvCxnSpPr>
          <p:nvPr/>
        </p:nvCxnSpPr>
        <p:spPr>
          <a:xfrm>
            <a:off x="6400209" y="3742808"/>
            <a:ext cx="2201526" cy="2055674"/>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85" name="楕円 84"/>
          <p:cNvSpPr/>
          <p:nvPr/>
        </p:nvSpPr>
        <p:spPr>
          <a:xfrm>
            <a:off x="8601735" y="5478442"/>
            <a:ext cx="640080" cy="64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86" name="直線矢印コネクタ 85"/>
          <p:cNvCxnSpPr>
            <a:stCxn id="85" idx="6"/>
            <a:endCxn id="62" idx="3"/>
          </p:cNvCxnSpPr>
          <p:nvPr/>
        </p:nvCxnSpPr>
        <p:spPr>
          <a:xfrm flipV="1">
            <a:off x="9241815" y="3875372"/>
            <a:ext cx="2055959" cy="19231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p:cNvCxnSpPr>
            <a:endCxn id="55" idx="2"/>
          </p:cNvCxnSpPr>
          <p:nvPr/>
        </p:nvCxnSpPr>
        <p:spPr>
          <a:xfrm>
            <a:off x="5589667" y="3422768"/>
            <a:ext cx="490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カギ線コネクタ 90"/>
          <p:cNvCxnSpPr>
            <a:stCxn id="82" idx="7"/>
            <a:endCxn id="82" idx="5"/>
          </p:cNvCxnSpPr>
          <p:nvPr/>
        </p:nvCxnSpPr>
        <p:spPr>
          <a:xfrm rot="16200000" flipH="1">
            <a:off x="8937799" y="4457522"/>
            <a:ext cx="452604" cy="12700"/>
          </a:xfrm>
          <a:prstGeom prst="bentConnector5">
            <a:avLst>
              <a:gd name="adj1" fmla="val -50508"/>
              <a:gd name="adj2" fmla="val 6101906"/>
              <a:gd name="adj3" fmla="val 150508"/>
            </a:avLst>
          </a:prstGeom>
          <a:ln>
            <a:tailEnd type="triangle"/>
          </a:ln>
        </p:spPr>
        <p:style>
          <a:lnRef idx="3">
            <a:schemeClr val="dk1"/>
          </a:lnRef>
          <a:fillRef idx="0">
            <a:schemeClr val="dk1"/>
          </a:fillRef>
          <a:effectRef idx="2">
            <a:schemeClr val="dk1"/>
          </a:effectRef>
          <a:fontRef idx="minor">
            <a:schemeClr val="tx1"/>
          </a:fontRef>
        </p:style>
      </p:cxnSp>
      <p:sp>
        <p:nvSpPr>
          <p:cNvPr id="93" name="ドーナツ 92"/>
          <p:cNvSpPr/>
          <p:nvPr/>
        </p:nvSpPr>
        <p:spPr>
          <a:xfrm>
            <a:off x="6902136" y="2765915"/>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禁止 93"/>
          <p:cNvSpPr/>
          <p:nvPr/>
        </p:nvSpPr>
        <p:spPr>
          <a:xfrm>
            <a:off x="6910222" y="3672446"/>
            <a:ext cx="396520" cy="39652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6" name="ドーナツ 95"/>
          <p:cNvSpPr/>
          <p:nvPr/>
        </p:nvSpPr>
        <p:spPr>
          <a:xfrm>
            <a:off x="6910222" y="3189528"/>
            <a:ext cx="380348" cy="380348"/>
          </a:xfrm>
          <a:prstGeom prst="don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p:cNvSpPr txBox="1"/>
          <p:nvPr/>
        </p:nvSpPr>
        <p:spPr>
          <a:xfrm>
            <a:off x="5760129" y="5478442"/>
            <a:ext cx="2377636" cy="369332"/>
          </a:xfrm>
          <a:prstGeom prst="rect">
            <a:avLst/>
          </a:prstGeom>
          <a:noFill/>
        </p:spPr>
        <p:txBody>
          <a:bodyPr wrap="square" rtlCol="0">
            <a:spAutoFit/>
          </a:bodyPr>
          <a:lstStyle/>
          <a:p>
            <a:r>
              <a:rPr lang="en-US" altLang="ja-JP" dirty="0">
                <a:solidFill>
                  <a:srgbClr val="0070C0"/>
                </a:solidFill>
              </a:rPr>
              <a:t>u</a:t>
            </a:r>
            <a:r>
              <a:rPr kumimoji="1" lang="en-US" altLang="ja-JP" dirty="0" smtClean="0">
                <a:solidFill>
                  <a:srgbClr val="0070C0"/>
                </a:solidFill>
              </a:rPr>
              <a:t>ncontrollable </a:t>
            </a:r>
            <a:r>
              <a:rPr kumimoji="1" lang="en-US" altLang="ja-JP" dirty="0" smtClean="0">
                <a:solidFill>
                  <a:srgbClr val="0070C0"/>
                </a:solidFill>
              </a:rPr>
              <a:t>event</a:t>
            </a:r>
            <a:endParaRPr kumimoji="1" lang="ja-JP" altLang="en-US" dirty="0">
              <a:solidFill>
                <a:srgbClr val="0070C0"/>
              </a:solidFill>
            </a:endParaRPr>
          </a:p>
        </p:txBody>
      </p:sp>
      <p:sp>
        <p:nvSpPr>
          <p:cNvPr id="98" name="テキスト ボックス 97"/>
          <p:cNvSpPr txBox="1"/>
          <p:nvPr/>
        </p:nvSpPr>
        <p:spPr>
          <a:xfrm>
            <a:off x="6054369" y="2033525"/>
            <a:ext cx="2242811" cy="369332"/>
          </a:xfrm>
          <a:prstGeom prst="rect">
            <a:avLst/>
          </a:prstGeom>
          <a:noFill/>
        </p:spPr>
        <p:txBody>
          <a:bodyPr wrap="square" rtlCol="0">
            <a:spAutoFit/>
          </a:bodyPr>
          <a:lstStyle/>
          <a:p>
            <a:r>
              <a:rPr lang="en-US" altLang="ja-JP" dirty="0">
                <a:solidFill>
                  <a:srgbClr val="ED7D31"/>
                </a:solidFill>
              </a:rPr>
              <a:t>c</a:t>
            </a:r>
            <a:r>
              <a:rPr kumimoji="1" lang="en-US" altLang="ja-JP" dirty="0" smtClean="0">
                <a:solidFill>
                  <a:srgbClr val="ED7D31"/>
                </a:solidFill>
              </a:rPr>
              <a:t>ontrollable events</a:t>
            </a:r>
            <a:endParaRPr kumimoji="1" lang="ja-JP" altLang="en-US" dirty="0">
              <a:solidFill>
                <a:srgbClr val="ED7D31"/>
              </a:solidFill>
            </a:endParaRPr>
          </a:p>
        </p:txBody>
      </p:sp>
      <p:cxnSp>
        <p:nvCxnSpPr>
          <p:cNvPr id="99" name="直線矢印コネクタ 98"/>
          <p:cNvCxnSpPr>
            <a:stCxn id="100" idx="3"/>
          </p:cNvCxnSpPr>
          <p:nvPr/>
        </p:nvCxnSpPr>
        <p:spPr>
          <a:xfrm flipV="1">
            <a:off x="5469358" y="2956088"/>
            <a:ext cx="1472353" cy="16803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00" name="正方形/長方形 99"/>
              <p:cNvSpPr/>
              <p:nvPr/>
            </p:nvSpPr>
            <p:spPr>
              <a:xfrm>
                <a:off x="2822313" y="4451794"/>
                <a:ext cx="2647045" cy="369332"/>
              </a:xfrm>
              <a:prstGeom prst="rect">
                <a:avLst/>
              </a:prstGeom>
            </p:spPr>
            <p:txBody>
              <a:bodyPr wrap="square">
                <a:spAutoFit/>
              </a:bodyPr>
              <a:lstStyle/>
              <a:p>
                <a:r>
                  <a:rPr lang="en-US" altLang="ja-JP" dirty="0" smtClean="0">
                    <a:solidFill>
                      <a:srgbClr val="FF0000"/>
                    </a:solidFill>
                  </a:rPr>
                  <a:t>a control pattern </a:t>
                </a:r>
                <a14:m>
                  <m:oMath xmlns:m="http://schemas.openxmlformats.org/officeDocument/2006/math">
                    <m:r>
                      <m:rPr>
                        <m:sty m:val="p"/>
                      </m:rPr>
                      <a:rPr lang="en-US" altLang="ja-JP" i="1">
                        <a:solidFill>
                          <a:srgbClr val="FF0000"/>
                        </a:solidFill>
                        <a:latin typeface="Cambria Math" panose="02040503050406030204" pitchFamily="18" charset="0"/>
                      </a:rPr>
                      <m:t>π</m:t>
                    </m:r>
                    <m:r>
                      <a:rPr lang="en-US" altLang="ja-JP" b="0" i="0" smtClean="0">
                        <a:solidFill>
                          <a:srgbClr val="FF0000"/>
                        </a:solidFill>
                        <a:latin typeface="Cambria Math" panose="02040503050406030204" pitchFamily="18" charset="0"/>
                      </a:rPr>
                      <m:t> </m:t>
                    </m:r>
                  </m:oMath>
                </a14:m>
                <a:r>
                  <a:rPr lang="en-US" altLang="ja-JP" dirty="0" smtClean="0"/>
                  <a:t>at </a:t>
                </a:r>
                <a14:m>
                  <m:oMath xmlns:m="http://schemas.openxmlformats.org/officeDocument/2006/math">
                    <m:r>
                      <a:rPr lang="en-US" altLang="ja-JP" i="1" dirty="0">
                        <a:latin typeface="Cambria Math" panose="02040503050406030204" pitchFamily="18" charset="0"/>
                      </a:rPr>
                      <m:t>𝑥</m:t>
                    </m:r>
                  </m:oMath>
                </a14:m>
                <a:endParaRPr lang="ja-JP" altLang="en-US" dirty="0"/>
              </a:p>
            </p:txBody>
          </p:sp>
        </mc:Choice>
        <mc:Fallback>
          <p:sp>
            <p:nvSpPr>
              <p:cNvPr id="100" name="正方形/長方形 99"/>
              <p:cNvSpPr>
                <a:spLocks noRot="1" noChangeAspect="1" noMove="1" noResize="1" noEditPoints="1" noAdjustHandles="1" noChangeArrowheads="1" noChangeShapeType="1" noTextEdit="1"/>
              </p:cNvSpPr>
              <p:nvPr/>
            </p:nvSpPr>
            <p:spPr>
              <a:xfrm>
                <a:off x="2822313" y="4451794"/>
                <a:ext cx="2647045" cy="369332"/>
              </a:xfrm>
              <a:prstGeom prst="rect">
                <a:avLst/>
              </a:prstGeom>
              <a:blipFill>
                <a:blip r:embed="rId5"/>
                <a:stretch>
                  <a:fillRect l="-2074" t="-6557" b="-26230"/>
                </a:stretch>
              </a:blipFill>
            </p:spPr>
            <p:txBody>
              <a:bodyPr/>
              <a:lstStyle/>
              <a:p>
                <a:r>
                  <a:rPr lang="ja-JP" altLang="en-US">
                    <a:noFill/>
                  </a:rPr>
                  <a:t> </a:t>
                </a:r>
              </a:p>
            </p:txBody>
          </p:sp>
        </mc:Fallback>
      </mc:AlternateContent>
      <p:cxnSp>
        <p:nvCxnSpPr>
          <p:cNvPr id="101" name="直線矢印コネクタ 100"/>
          <p:cNvCxnSpPr>
            <a:stCxn id="100" idx="3"/>
          </p:cNvCxnSpPr>
          <p:nvPr/>
        </p:nvCxnSpPr>
        <p:spPr>
          <a:xfrm flipV="1">
            <a:off x="5469358" y="3833428"/>
            <a:ext cx="1390799" cy="8030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3" name="直線矢印コネクタ 102"/>
          <p:cNvCxnSpPr>
            <a:stCxn id="100" idx="3"/>
          </p:cNvCxnSpPr>
          <p:nvPr/>
        </p:nvCxnSpPr>
        <p:spPr>
          <a:xfrm flipV="1">
            <a:off x="5469358" y="3355014"/>
            <a:ext cx="1450869" cy="128144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04" name="正方形/長方形 103"/>
              <p:cNvSpPr/>
              <p:nvPr/>
            </p:nvSpPr>
            <p:spPr>
              <a:xfrm>
                <a:off x="5657990" y="5822141"/>
                <a:ext cx="2900984" cy="646331"/>
              </a:xfrm>
              <a:prstGeom prst="rect">
                <a:avLst/>
              </a:prstGeom>
            </p:spPr>
            <p:txBody>
              <a:bodyPr wrap="square">
                <a:spAutoFit/>
              </a:bodyPr>
              <a:lstStyle/>
              <a:p>
                <a:r>
                  <a:rPr lang="en-US" altLang="ja-JP" dirty="0" smtClean="0">
                    <a:solidFill>
                      <a:srgbClr val="0070C0"/>
                    </a:solidFill>
                  </a:rPr>
                  <a:t>A supervisor can’t assign</a:t>
                </a:r>
              </a:p>
              <a:p>
                <a:r>
                  <a:rPr lang="en-US" altLang="ja-JP" dirty="0">
                    <a:solidFill>
                      <a:srgbClr val="FF0000"/>
                    </a:solidFill>
                  </a:rPr>
                  <a:t>a control pattern </a:t>
                </a:r>
                <a14:m>
                  <m:oMath xmlns:m="http://schemas.openxmlformats.org/officeDocument/2006/math">
                    <m:r>
                      <m:rPr>
                        <m:sty m:val="p"/>
                      </m:rPr>
                      <a:rPr lang="en-US" altLang="ja-JP" i="1">
                        <a:solidFill>
                          <a:srgbClr val="FF0000"/>
                        </a:solidFill>
                        <a:latin typeface="Cambria Math" panose="02040503050406030204" pitchFamily="18" charset="0"/>
                      </a:rPr>
                      <m:t>π</m:t>
                    </m:r>
                  </m:oMath>
                </a14:m>
                <a:endParaRPr lang="ja-JP" altLang="en-US" dirty="0"/>
              </a:p>
            </p:txBody>
          </p:sp>
        </mc:Choice>
        <mc:Fallback>
          <p:sp>
            <p:nvSpPr>
              <p:cNvPr id="104" name="正方形/長方形 103"/>
              <p:cNvSpPr>
                <a:spLocks noRot="1" noChangeAspect="1" noMove="1" noResize="1" noEditPoints="1" noAdjustHandles="1" noChangeArrowheads="1" noChangeShapeType="1" noTextEdit="1"/>
              </p:cNvSpPr>
              <p:nvPr/>
            </p:nvSpPr>
            <p:spPr>
              <a:xfrm>
                <a:off x="5657990" y="5822141"/>
                <a:ext cx="2900984" cy="646331"/>
              </a:xfrm>
              <a:prstGeom prst="rect">
                <a:avLst/>
              </a:prstGeom>
              <a:blipFill>
                <a:blip r:embed="rId6"/>
                <a:stretch>
                  <a:fillRect l="-1681" t="-4717" b="-15094"/>
                </a:stretch>
              </a:blipFill>
            </p:spPr>
            <p:txBody>
              <a:bodyPr/>
              <a:lstStyle/>
              <a:p>
                <a:r>
                  <a:rPr lang="ja-JP" altLang="en-US">
                    <a:noFill/>
                  </a:rPr>
                  <a:t> </a:t>
                </a:r>
              </a:p>
            </p:txBody>
          </p:sp>
        </mc:Fallback>
      </mc:AlternateContent>
      <p:sp>
        <p:nvSpPr>
          <p:cNvPr id="105" name="正方形/長方形 104"/>
          <p:cNvSpPr/>
          <p:nvPr/>
        </p:nvSpPr>
        <p:spPr>
          <a:xfrm>
            <a:off x="5615227" y="5822142"/>
            <a:ext cx="2871547" cy="669990"/>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sp>
        <p:nvSpPr>
          <p:cNvPr id="111" name="テキスト ボックス 110"/>
          <p:cNvSpPr txBox="1"/>
          <p:nvPr/>
        </p:nvSpPr>
        <p:spPr>
          <a:xfrm>
            <a:off x="7246266" y="2898856"/>
            <a:ext cx="898828" cy="369332"/>
          </a:xfrm>
          <a:prstGeom prst="rect">
            <a:avLst/>
          </a:prstGeom>
          <a:noFill/>
        </p:spPr>
        <p:txBody>
          <a:bodyPr wrap="square" rtlCol="0">
            <a:spAutoFit/>
          </a:bodyPr>
          <a:lstStyle/>
          <a:p>
            <a:r>
              <a:rPr kumimoji="1" lang="en-US" altLang="ja-JP" dirty="0" smtClean="0"/>
              <a:t>enable</a:t>
            </a:r>
            <a:endParaRPr kumimoji="1" lang="ja-JP" altLang="en-US" dirty="0"/>
          </a:p>
        </p:txBody>
      </p:sp>
      <p:sp>
        <p:nvSpPr>
          <p:cNvPr id="112" name="テキスト ボックス 111"/>
          <p:cNvSpPr txBox="1"/>
          <p:nvPr/>
        </p:nvSpPr>
        <p:spPr>
          <a:xfrm>
            <a:off x="7278178" y="3695559"/>
            <a:ext cx="1019002" cy="369332"/>
          </a:xfrm>
          <a:prstGeom prst="rect">
            <a:avLst/>
          </a:prstGeom>
          <a:noFill/>
        </p:spPr>
        <p:txBody>
          <a:bodyPr wrap="square" rtlCol="0">
            <a:spAutoFit/>
          </a:bodyPr>
          <a:lstStyle/>
          <a:p>
            <a:r>
              <a:rPr kumimoji="1" lang="en-US" altLang="ja-JP" dirty="0" smtClean="0"/>
              <a:t>prohibit</a:t>
            </a:r>
            <a:endParaRPr kumimoji="1" lang="ja-JP" altLang="en-US" dirty="0"/>
          </a:p>
        </p:txBody>
      </p:sp>
      <p:sp>
        <p:nvSpPr>
          <p:cNvPr id="114" name="正方形/長方形 113"/>
          <p:cNvSpPr/>
          <p:nvPr/>
        </p:nvSpPr>
        <p:spPr>
          <a:xfrm>
            <a:off x="1409700" y="3095394"/>
            <a:ext cx="3008620" cy="1200329"/>
          </a:xfrm>
          <a:prstGeom prst="rect">
            <a:avLst/>
          </a:prstGeom>
          <a:ln w="15875">
            <a:solidFill>
              <a:srgbClr val="00B050"/>
            </a:solidFill>
            <a:prstDash val="lg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t>Supervisors </a:t>
            </a:r>
            <a:r>
              <a:rPr lang="en-US" altLang="ja-JP" dirty="0" smtClean="0"/>
              <a:t>don’t cause a controllable event directly</a:t>
            </a:r>
            <a:r>
              <a:rPr lang="en-US" altLang="ja-JP" dirty="0" smtClean="0"/>
              <a:t>.</a:t>
            </a:r>
          </a:p>
          <a:p>
            <a:r>
              <a:rPr lang="en-US" altLang="ja-JP" dirty="0" smtClean="0"/>
              <a:t>(</a:t>
            </a:r>
            <a:r>
              <a:rPr lang="en-US" altLang="ja-JP" dirty="0" smtClean="0">
                <a:solidFill>
                  <a:srgbClr val="FF0000"/>
                </a:solidFill>
              </a:rPr>
              <a:t>The environment cause a </a:t>
            </a:r>
            <a:r>
              <a:rPr lang="en-US" altLang="ja-JP" dirty="0">
                <a:solidFill>
                  <a:srgbClr val="FF0000"/>
                </a:solidFill>
              </a:rPr>
              <a:t>controllable </a:t>
            </a:r>
            <a:r>
              <a:rPr lang="en-US" altLang="ja-JP" dirty="0" smtClean="0">
                <a:solidFill>
                  <a:srgbClr val="FF0000"/>
                </a:solidFill>
              </a:rPr>
              <a:t>event</a:t>
            </a:r>
            <a:r>
              <a:rPr lang="en-US" altLang="ja-JP" dirty="0" smtClean="0"/>
              <a:t>.)</a:t>
            </a:r>
            <a:endParaRPr lang="en-US" altLang="ja-JP" sz="1200" dirty="0">
              <a:ea typeface="Cambria Math" panose="02040503050406030204" pitchFamily="18" charset="0"/>
            </a:endParaRPr>
          </a:p>
        </p:txBody>
      </p:sp>
      <p:cxnSp>
        <p:nvCxnSpPr>
          <p:cNvPr id="9" name="直線矢印コネクタ 8"/>
          <p:cNvCxnSpPr>
            <a:stCxn id="114" idx="3"/>
            <a:endCxn id="93" idx="2"/>
          </p:cNvCxnSpPr>
          <p:nvPr/>
        </p:nvCxnSpPr>
        <p:spPr>
          <a:xfrm flipV="1">
            <a:off x="4418320" y="2956089"/>
            <a:ext cx="2483816" cy="7394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5" name="直線矢印コネクタ 114"/>
          <p:cNvCxnSpPr>
            <a:stCxn id="114" idx="3"/>
            <a:endCxn id="96" idx="2"/>
          </p:cNvCxnSpPr>
          <p:nvPr/>
        </p:nvCxnSpPr>
        <p:spPr>
          <a:xfrm flipV="1">
            <a:off x="4418320" y="3379702"/>
            <a:ext cx="2491902" cy="31585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4" name="正方形/長方形 123"/>
          <p:cNvSpPr/>
          <p:nvPr/>
        </p:nvSpPr>
        <p:spPr>
          <a:xfrm>
            <a:off x="2093664" y="5371290"/>
            <a:ext cx="1295400" cy="49004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solidFill>
                  <a:schemeClr val="tx1"/>
                </a:solidFill>
              </a:rPr>
              <a:t>DES G</a:t>
            </a:r>
            <a:endParaRPr kumimoji="1" lang="ja-JP" altLang="en-US" dirty="0">
              <a:solidFill>
                <a:schemeClr val="tx1"/>
              </a:solidFill>
            </a:endParaRPr>
          </a:p>
        </p:txBody>
      </p:sp>
      <p:sp>
        <p:nvSpPr>
          <p:cNvPr id="125" name="楕円 124"/>
          <p:cNvSpPr/>
          <p:nvPr/>
        </p:nvSpPr>
        <p:spPr>
          <a:xfrm>
            <a:off x="2270933" y="6120407"/>
            <a:ext cx="885825" cy="3926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solidFill>
                  <a:schemeClr val="tx1"/>
                </a:solidFill>
              </a:rPr>
              <a:t>SV</a:t>
            </a:r>
            <a:endParaRPr kumimoji="1" lang="ja-JP" altLang="en-US" dirty="0">
              <a:solidFill>
                <a:schemeClr val="tx1"/>
              </a:solidFill>
            </a:endParaRPr>
          </a:p>
        </p:txBody>
      </p:sp>
      <p:cxnSp>
        <p:nvCxnSpPr>
          <p:cNvPr id="33" name="カギ線コネクタ 32"/>
          <p:cNvCxnSpPr>
            <a:stCxn id="124" idx="3"/>
            <a:endCxn id="125" idx="6"/>
          </p:cNvCxnSpPr>
          <p:nvPr/>
        </p:nvCxnSpPr>
        <p:spPr>
          <a:xfrm flipH="1">
            <a:off x="3156758" y="5616311"/>
            <a:ext cx="232306" cy="700434"/>
          </a:xfrm>
          <a:prstGeom prst="bentConnector3">
            <a:avLst>
              <a:gd name="adj1" fmla="val -98405"/>
            </a:avLst>
          </a:prstGeom>
          <a:ln>
            <a:tailEnd type="triangle"/>
          </a:ln>
        </p:spPr>
        <p:style>
          <a:lnRef idx="3">
            <a:schemeClr val="dk1"/>
          </a:lnRef>
          <a:fillRef idx="0">
            <a:schemeClr val="dk1"/>
          </a:fillRef>
          <a:effectRef idx="2">
            <a:schemeClr val="dk1"/>
          </a:effectRef>
          <a:fontRef idx="minor">
            <a:schemeClr val="tx1"/>
          </a:fontRef>
        </p:style>
      </p:cxnSp>
      <p:cxnSp>
        <p:nvCxnSpPr>
          <p:cNvPr id="35" name="カギ線コネクタ 34"/>
          <p:cNvCxnSpPr>
            <a:stCxn id="125" idx="2"/>
            <a:endCxn id="124" idx="1"/>
          </p:cNvCxnSpPr>
          <p:nvPr/>
        </p:nvCxnSpPr>
        <p:spPr>
          <a:xfrm rot="10800000">
            <a:off x="2093665" y="5616311"/>
            <a:ext cx="177269" cy="700434"/>
          </a:xfrm>
          <a:prstGeom prst="bentConnector3">
            <a:avLst>
              <a:gd name="adj1" fmla="val 228957"/>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6" name="正方形/長方形 35"/>
              <p:cNvSpPr/>
              <p:nvPr/>
            </p:nvSpPr>
            <p:spPr>
              <a:xfrm>
                <a:off x="1465195" y="5781862"/>
                <a:ext cx="38985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ja-JP" i="1">
                          <a:solidFill>
                            <a:srgbClr val="FF0000"/>
                          </a:solidFill>
                          <a:latin typeface="Cambria Math" panose="02040503050406030204" pitchFamily="18" charset="0"/>
                        </a:rPr>
                        <m:t>π</m:t>
                      </m:r>
                    </m:oMath>
                  </m:oMathPara>
                </a14:m>
                <a:endParaRPr lang="ja-JP" altLang="en-US" dirty="0"/>
              </a:p>
            </p:txBody>
          </p:sp>
        </mc:Choice>
        <mc:Fallback>
          <p:sp>
            <p:nvSpPr>
              <p:cNvPr id="36" name="正方形/長方形 35"/>
              <p:cNvSpPr>
                <a:spLocks noRot="1" noChangeAspect="1" noMove="1" noResize="1" noEditPoints="1" noAdjustHandles="1" noChangeArrowheads="1" noChangeShapeType="1" noTextEdit="1"/>
              </p:cNvSpPr>
              <p:nvPr/>
            </p:nvSpPr>
            <p:spPr>
              <a:xfrm>
                <a:off x="1465195" y="5781862"/>
                <a:ext cx="389850"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正方形/長方形 36"/>
              <p:cNvSpPr/>
              <p:nvPr/>
            </p:nvSpPr>
            <p:spPr>
              <a:xfrm>
                <a:off x="2550959" y="5051958"/>
                <a:ext cx="3808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𝑥</m:t>
                      </m:r>
                    </m:oMath>
                  </m:oMathPara>
                </a14:m>
                <a:endParaRPr lang="ja-JP" altLang="en-US" dirty="0"/>
              </a:p>
            </p:txBody>
          </p:sp>
        </mc:Choice>
        <mc:Fallback>
          <p:sp>
            <p:nvSpPr>
              <p:cNvPr id="37" name="正方形/長方形 36"/>
              <p:cNvSpPr>
                <a:spLocks noRot="1" noChangeAspect="1" noMove="1" noResize="1" noEditPoints="1" noAdjustHandles="1" noChangeArrowheads="1" noChangeShapeType="1" noTextEdit="1"/>
              </p:cNvSpPr>
              <p:nvPr/>
            </p:nvSpPr>
            <p:spPr>
              <a:xfrm>
                <a:off x="2550959" y="5051958"/>
                <a:ext cx="38080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1" name="テキスト ボックス 130"/>
              <p:cNvSpPr txBox="1"/>
              <p:nvPr/>
            </p:nvSpPr>
            <p:spPr>
              <a:xfrm>
                <a:off x="3218733" y="5819066"/>
                <a:ext cx="12109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σ</m:t>
                      </m:r>
                    </m:oMath>
                  </m:oMathPara>
                </a14:m>
                <a:endParaRPr lang="ja-JP" altLang="en-US" dirty="0"/>
              </a:p>
            </p:txBody>
          </p:sp>
        </mc:Choice>
        <mc:Fallback>
          <p:sp>
            <p:nvSpPr>
              <p:cNvPr id="131" name="テキスト ボックス 130"/>
              <p:cNvSpPr txBox="1">
                <a:spLocks noRot="1" noChangeAspect="1" noMove="1" noResize="1" noEditPoints="1" noAdjustHandles="1" noChangeArrowheads="1" noChangeShapeType="1" noTextEdit="1"/>
              </p:cNvSpPr>
              <p:nvPr/>
            </p:nvSpPr>
            <p:spPr>
              <a:xfrm>
                <a:off x="3218733" y="5819066"/>
                <a:ext cx="1210962" cy="369332"/>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0246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3222"/>
            <a:ext cx="10515600" cy="1325563"/>
          </a:xfrm>
        </p:spPr>
        <p:txBody>
          <a:bodyPr>
            <a:noAutofit/>
          </a:bodyPr>
          <a:lstStyle/>
          <a:p>
            <a:r>
              <a:rPr lang="en-US" altLang="ja-JP" sz="4000" dirty="0" smtClean="0"/>
              <a:t>Decentralized supervisory control of </a:t>
            </a:r>
            <a:r>
              <a:rPr lang="en-US" altLang="ja-JP" sz="4000" dirty="0" smtClean="0"/>
              <a:t>DESs</a:t>
            </a:r>
            <a:endParaRPr lang="en-US" altLang="ja-JP" sz="4000" dirty="0" smtClean="0"/>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正方形/長方形 3"/>
          <p:cNvSpPr/>
          <p:nvPr/>
        </p:nvSpPr>
        <p:spPr>
          <a:xfrm>
            <a:off x="9867900" y="1641412"/>
            <a:ext cx="1295400" cy="819149"/>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solidFill>
                  <a:srgbClr val="0070C0"/>
                </a:solidFill>
              </a:rPr>
              <a:t>DES G</a:t>
            </a:r>
            <a:endParaRPr kumimoji="1" lang="ja-JP" altLang="en-US" dirty="0">
              <a:solidFill>
                <a:srgbClr val="0070C0"/>
              </a:solidFill>
            </a:endParaRPr>
          </a:p>
        </p:txBody>
      </p:sp>
      <mc:AlternateContent xmlns:mc="http://schemas.openxmlformats.org/markup-compatibility/2006" xmlns:a14="http://schemas.microsoft.com/office/drawing/2010/main">
        <mc:Choice Requires="a14">
          <p:sp>
            <p:nvSpPr>
              <p:cNvPr id="7" name="楕円 6"/>
              <p:cNvSpPr/>
              <p:nvPr/>
            </p:nvSpPr>
            <p:spPr>
              <a:xfrm>
                <a:off x="8339672" y="3324225"/>
                <a:ext cx="885825" cy="392676"/>
              </a:xfrm>
              <a:prstGeom prst="ellipse">
                <a:avLst/>
              </a:prstGeom>
              <a:ln>
                <a:solidFill>
                  <a:srgbClr val="ED7D3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dirty="0" smtClean="0">
                              <a:solidFill>
                                <a:srgbClr val="ED7D31"/>
                              </a:solidFill>
                              <a:latin typeface="Cambria Math" panose="02040503050406030204" pitchFamily="18" charset="0"/>
                            </a:rPr>
                          </m:ctrlPr>
                        </m:sSubPr>
                        <m:e>
                          <m:r>
                            <a:rPr kumimoji="1" lang="en-US" altLang="ja-JP" b="0" i="1" dirty="0" smtClean="0">
                              <a:solidFill>
                                <a:srgbClr val="ED7D31"/>
                              </a:solidFill>
                              <a:latin typeface="Cambria Math" panose="02040503050406030204" pitchFamily="18" charset="0"/>
                            </a:rPr>
                            <m:t>𝑆𝑉</m:t>
                          </m:r>
                        </m:e>
                        <m:sub>
                          <m:r>
                            <a:rPr kumimoji="1" lang="en-US" altLang="ja-JP" b="0" i="1" dirty="0" smtClean="0">
                              <a:solidFill>
                                <a:srgbClr val="ED7D31"/>
                              </a:solidFill>
                              <a:latin typeface="Cambria Math" panose="02040503050406030204" pitchFamily="18" charset="0"/>
                            </a:rPr>
                            <m:t>1</m:t>
                          </m:r>
                        </m:sub>
                      </m:sSub>
                    </m:oMath>
                  </m:oMathPara>
                </a14:m>
                <a:endParaRPr kumimoji="1" lang="ja-JP" altLang="en-US" dirty="0">
                  <a:solidFill>
                    <a:srgbClr val="ED7D31"/>
                  </a:solidFill>
                </a:endParaRPr>
              </a:p>
            </p:txBody>
          </p:sp>
        </mc:Choice>
        <mc:Fallback xmlns="">
          <p:sp>
            <p:nvSpPr>
              <p:cNvPr id="7" name="楕円 6"/>
              <p:cNvSpPr>
                <a:spLocks noRot="1" noChangeAspect="1" noMove="1" noResize="1" noEditPoints="1" noAdjustHandles="1" noChangeArrowheads="1" noChangeShapeType="1" noTextEdit="1"/>
              </p:cNvSpPr>
              <p:nvPr/>
            </p:nvSpPr>
            <p:spPr>
              <a:xfrm>
                <a:off x="8339672" y="3324225"/>
                <a:ext cx="885825" cy="392676"/>
              </a:xfrm>
              <a:prstGeom prst="ellipse">
                <a:avLst/>
              </a:prstGeom>
              <a:blipFill>
                <a:blip r:embed="rId3"/>
                <a:stretch>
                  <a:fillRect/>
                </a:stretch>
              </a:blipFill>
              <a:ln>
                <a:solidFill>
                  <a:srgbClr val="ED7D3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楕円 15"/>
              <p:cNvSpPr/>
              <p:nvPr/>
            </p:nvSpPr>
            <p:spPr>
              <a:xfrm>
                <a:off x="8339672" y="5423706"/>
                <a:ext cx="885825" cy="392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i="1" dirty="0">
                              <a:latin typeface="Cambria Math" panose="02040503050406030204" pitchFamily="18" charset="0"/>
                            </a:rPr>
                            <m:t>𝑆𝑉</m:t>
                          </m:r>
                        </m:e>
                        <m:sub>
                          <m:r>
                            <a:rPr lang="en-US" altLang="ja-JP" b="0" i="1" dirty="0" smtClean="0">
                              <a:latin typeface="Cambria Math" panose="02040503050406030204" pitchFamily="18" charset="0"/>
                            </a:rPr>
                            <m:t>𝑁</m:t>
                          </m:r>
                        </m:sub>
                      </m:sSub>
                    </m:oMath>
                  </m:oMathPara>
                </a14:m>
                <a:endParaRPr lang="ja-JP" altLang="en-US" dirty="0"/>
              </a:p>
            </p:txBody>
          </p:sp>
        </mc:Choice>
        <mc:Fallback xmlns="">
          <p:sp>
            <p:nvSpPr>
              <p:cNvPr id="16" name="楕円 15"/>
              <p:cNvSpPr>
                <a:spLocks noRot="1" noChangeAspect="1" noMove="1" noResize="1" noEditPoints="1" noAdjustHandles="1" noChangeArrowheads="1" noChangeShapeType="1" noTextEdit="1"/>
              </p:cNvSpPr>
              <p:nvPr/>
            </p:nvSpPr>
            <p:spPr>
              <a:xfrm>
                <a:off x="8339672" y="5423706"/>
                <a:ext cx="885825" cy="392676"/>
              </a:xfrm>
              <a:prstGeom prst="ellipse">
                <a:avLst/>
              </a:prstGeom>
              <a:blipFill>
                <a:blip r:embed="rId4"/>
                <a:stretch>
                  <a:fillRect/>
                </a:stretch>
              </a:blipFill>
            </p:spPr>
            <p:txBody>
              <a:bodyPr/>
              <a:lstStyle/>
              <a:p>
                <a:r>
                  <a:rPr lang="ja-JP" altLang="en-US">
                    <a:noFill/>
                  </a:rPr>
                  <a:t> </a:t>
                </a:r>
              </a:p>
            </p:txBody>
          </p:sp>
        </mc:Fallback>
      </mc:AlternateContent>
      <p:sp>
        <p:nvSpPr>
          <p:cNvPr id="10" name="テキスト ボックス 9"/>
          <p:cNvSpPr txBox="1"/>
          <p:nvPr/>
        </p:nvSpPr>
        <p:spPr>
          <a:xfrm rot="5400000">
            <a:off x="10082120" y="4579265"/>
            <a:ext cx="1015663" cy="194193"/>
          </a:xfrm>
          <a:prstGeom prst="rect">
            <a:avLst/>
          </a:prstGeom>
          <a:noFill/>
        </p:spPr>
        <p:txBody>
          <a:bodyPr vert="vert" wrap="square" rtlCol="0">
            <a:spAutoFit/>
          </a:bodyPr>
          <a:lstStyle/>
          <a:p>
            <a:r>
              <a:rPr lang="ja-JP" altLang="en-US" dirty="0"/>
              <a:t>･･･</a:t>
            </a:r>
            <a:endParaRPr kumimoji="1" lang="ja-JP" altLang="en-US" dirty="0"/>
          </a:p>
        </p:txBody>
      </p:sp>
      <p:cxnSp>
        <p:nvCxnSpPr>
          <p:cNvPr id="12" name="カギ線コネクタ 11"/>
          <p:cNvCxnSpPr>
            <a:stCxn id="4" idx="3"/>
            <a:endCxn id="35" idx="3"/>
          </p:cNvCxnSpPr>
          <p:nvPr/>
        </p:nvCxnSpPr>
        <p:spPr>
          <a:xfrm flipH="1">
            <a:off x="10935769" y="2050987"/>
            <a:ext cx="227531" cy="3578876"/>
          </a:xfrm>
          <a:prstGeom prst="bentConnector3">
            <a:avLst>
              <a:gd name="adj1" fmla="val -100470"/>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2" name="カギ線コネクタ 21"/>
          <p:cNvCxnSpPr>
            <a:stCxn id="4" idx="3"/>
            <a:endCxn id="34" idx="3"/>
          </p:cNvCxnSpPr>
          <p:nvPr/>
        </p:nvCxnSpPr>
        <p:spPr>
          <a:xfrm flipH="1">
            <a:off x="10935769" y="2050987"/>
            <a:ext cx="227531" cy="1469576"/>
          </a:xfrm>
          <a:prstGeom prst="bentConnector3">
            <a:avLst>
              <a:gd name="adj1" fmla="val -100470"/>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0202344" y="3324225"/>
                <a:ext cx="733425" cy="392676"/>
              </a:xfrm>
              <a:prstGeom prst="rect">
                <a:avLst/>
              </a:prstGeom>
              <a:ln>
                <a:solidFill>
                  <a:srgbClr val="ED7D3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dirty="0" smtClean="0">
                              <a:solidFill>
                                <a:srgbClr val="ED7D31"/>
                              </a:solidFill>
                              <a:latin typeface="Cambria Math" panose="02040503050406030204" pitchFamily="18" charset="0"/>
                            </a:rPr>
                          </m:ctrlPr>
                        </m:sSubSupPr>
                        <m:e>
                          <m:r>
                            <a:rPr lang="en-US" altLang="ja-JP" b="0" i="1" dirty="0" smtClean="0">
                              <a:solidFill>
                                <a:srgbClr val="ED7D31"/>
                              </a:solidFill>
                              <a:latin typeface="Cambria Math" panose="02040503050406030204" pitchFamily="18" charset="0"/>
                            </a:rPr>
                            <m:t>𝑀</m:t>
                          </m:r>
                        </m:e>
                        <m:sub>
                          <m:r>
                            <a:rPr lang="en-US" altLang="ja-JP" b="0" i="1" dirty="0" smtClean="0">
                              <a:solidFill>
                                <a:srgbClr val="ED7D31"/>
                              </a:solidFill>
                              <a:latin typeface="Cambria Math" panose="02040503050406030204" pitchFamily="18" charset="0"/>
                            </a:rPr>
                            <m:t>1</m:t>
                          </m:r>
                        </m:sub>
                        <m:sup>
                          <m:r>
                            <a:rPr lang="en-US" altLang="ja-JP" b="0" i="1" dirty="0" smtClean="0">
                              <a:solidFill>
                                <a:srgbClr val="ED7D31"/>
                              </a:solidFill>
                              <a:latin typeface="Cambria Math" panose="02040503050406030204" pitchFamily="18" charset="0"/>
                            </a:rPr>
                            <m:t>𝑒</m:t>
                          </m:r>
                        </m:sup>
                      </m:sSubSup>
                    </m:oMath>
                  </m:oMathPara>
                </a14:m>
                <a:endParaRPr kumimoji="1" lang="ja-JP" altLang="en-US" dirty="0">
                  <a:solidFill>
                    <a:srgbClr val="ED7D31"/>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10202344" y="3324225"/>
                <a:ext cx="733425" cy="392676"/>
              </a:xfrm>
              <a:prstGeom prst="rect">
                <a:avLst/>
              </a:prstGeom>
              <a:blipFill>
                <a:blip r:embed="rId5"/>
                <a:stretch>
                  <a:fillRect/>
                </a:stretch>
              </a:blipFill>
              <a:ln>
                <a:solidFill>
                  <a:srgbClr val="ED7D3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0202344" y="5433525"/>
                <a:ext cx="733425" cy="3926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𝑀</m:t>
                          </m:r>
                        </m:e>
                        <m:sub>
                          <m:r>
                            <a:rPr lang="en-US" altLang="ja-JP" b="0" i="1" dirty="0" smtClean="0">
                              <a:latin typeface="Cambria Math" panose="02040503050406030204" pitchFamily="18" charset="0"/>
                            </a:rPr>
                            <m:t>𝑛</m:t>
                          </m:r>
                        </m:sub>
                        <m:sup>
                          <m:r>
                            <a:rPr lang="en-US" altLang="ja-JP" b="0" i="1" dirty="0" smtClean="0">
                              <a:latin typeface="Cambria Math" panose="02040503050406030204" pitchFamily="18" charset="0"/>
                            </a:rPr>
                            <m:t>𝑒</m:t>
                          </m:r>
                        </m:sup>
                      </m:sSubSup>
                    </m:oMath>
                  </m:oMathPara>
                </a14:m>
                <a:endParaRPr kumimoji="1"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0202344" y="5433525"/>
                <a:ext cx="733425" cy="3926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正方形/長方形 40"/>
              <p:cNvSpPr/>
              <p:nvPr/>
            </p:nvSpPr>
            <p:spPr>
              <a:xfrm>
                <a:off x="8290978" y="1641411"/>
                <a:ext cx="885825" cy="8191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𝐴</m:t>
                      </m:r>
                      <m:r>
                        <a:rPr lang="en-US" altLang="ja-JP" b="0" i="1" dirty="0" smtClean="0">
                          <a:latin typeface="Cambria Math" panose="02040503050406030204" pitchFamily="18" charset="0"/>
                        </a:rPr>
                        <m:t>𝑁𝐷</m:t>
                      </m:r>
                    </m:oMath>
                  </m:oMathPara>
                </a14:m>
                <a:endParaRPr kumimoji="1" lang="ja-JP" altLang="en-US"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8290978" y="1641411"/>
                <a:ext cx="885825" cy="819149"/>
              </a:xfrm>
              <a:prstGeom prst="rect">
                <a:avLst/>
              </a:prstGeom>
              <a:blipFill>
                <a:blip r:embed="rId7"/>
                <a:stretch>
                  <a:fillRect/>
                </a:stretch>
              </a:blipFill>
            </p:spPr>
            <p:txBody>
              <a:bodyPr/>
              <a:lstStyle/>
              <a:p>
                <a:r>
                  <a:rPr lang="ja-JP" altLang="en-US">
                    <a:noFill/>
                  </a:rPr>
                  <a:t> </a:t>
                </a:r>
              </a:p>
            </p:txBody>
          </p:sp>
        </mc:Fallback>
      </mc:AlternateContent>
      <p:sp>
        <p:nvSpPr>
          <p:cNvPr id="42" name="テキスト ボックス 41"/>
          <p:cNvSpPr txBox="1"/>
          <p:nvPr/>
        </p:nvSpPr>
        <p:spPr>
          <a:xfrm rot="5400000">
            <a:off x="8271326" y="4579264"/>
            <a:ext cx="1015663" cy="194193"/>
          </a:xfrm>
          <a:prstGeom prst="rect">
            <a:avLst/>
          </a:prstGeom>
          <a:noFill/>
        </p:spPr>
        <p:txBody>
          <a:bodyPr vert="vert" wrap="square" rtlCol="0">
            <a:spAutoFit/>
          </a:bodyPr>
          <a:lstStyle/>
          <a:p>
            <a:r>
              <a:rPr lang="ja-JP" altLang="en-US" dirty="0"/>
              <a:t>･･･</a:t>
            </a:r>
            <a:endParaRPr kumimoji="1" lang="ja-JP" altLang="en-US" dirty="0"/>
          </a:p>
        </p:txBody>
      </p:sp>
      <p:cxnSp>
        <p:nvCxnSpPr>
          <p:cNvPr id="44" name="直線矢印コネクタ 43"/>
          <p:cNvCxnSpPr>
            <a:stCxn id="34" idx="1"/>
            <a:endCxn id="7" idx="6"/>
          </p:cNvCxnSpPr>
          <p:nvPr/>
        </p:nvCxnSpPr>
        <p:spPr>
          <a:xfrm flipH="1">
            <a:off x="9225497" y="3520563"/>
            <a:ext cx="976847" cy="0"/>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45" name="直線矢印コネクタ 44"/>
          <p:cNvCxnSpPr>
            <a:stCxn id="35" idx="1"/>
            <a:endCxn id="16" idx="6"/>
          </p:cNvCxnSpPr>
          <p:nvPr/>
        </p:nvCxnSpPr>
        <p:spPr>
          <a:xfrm flipH="1" flipV="1">
            <a:off x="9225497" y="5620044"/>
            <a:ext cx="976847" cy="9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カギ線コネクタ 72"/>
          <p:cNvCxnSpPr>
            <a:stCxn id="16" idx="2"/>
            <a:endCxn id="41" idx="1"/>
          </p:cNvCxnSpPr>
          <p:nvPr/>
        </p:nvCxnSpPr>
        <p:spPr>
          <a:xfrm rot="10800000">
            <a:off x="8290978" y="2050986"/>
            <a:ext cx="48694" cy="3569058"/>
          </a:xfrm>
          <a:prstGeom prst="bentConnector3">
            <a:avLst>
              <a:gd name="adj1" fmla="val 1038925"/>
            </a:avLst>
          </a:prstGeom>
          <a:ln>
            <a:tailEnd type="triangle"/>
          </a:ln>
        </p:spPr>
        <p:style>
          <a:lnRef idx="3">
            <a:schemeClr val="dk1"/>
          </a:lnRef>
          <a:fillRef idx="0">
            <a:schemeClr val="dk1"/>
          </a:fillRef>
          <a:effectRef idx="2">
            <a:schemeClr val="dk1"/>
          </a:effectRef>
          <a:fontRef idx="minor">
            <a:schemeClr val="tx1"/>
          </a:fontRef>
        </p:style>
      </p:cxnSp>
      <p:cxnSp>
        <p:nvCxnSpPr>
          <p:cNvPr id="82" name="直線矢印コネクタ 81"/>
          <p:cNvCxnSpPr>
            <a:stCxn id="41" idx="3"/>
            <a:endCxn id="4" idx="1"/>
          </p:cNvCxnSpPr>
          <p:nvPr/>
        </p:nvCxnSpPr>
        <p:spPr>
          <a:xfrm>
            <a:off x="9176803" y="2050986"/>
            <a:ext cx="691097" cy="1"/>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p:cNvSpPr txBox="1"/>
              <p:nvPr/>
            </p:nvSpPr>
            <p:spPr>
              <a:xfrm>
                <a:off x="9025471" y="1673771"/>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i="1" dirty="0" smtClean="0">
                          <a:solidFill>
                            <a:srgbClr val="0070C0"/>
                          </a:solidFill>
                          <a:latin typeface="Cambria Math" panose="02040503050406030204" pitchFamily="18" charset="0"/>
                        </a:rPr>
                        <m:t>𝜋</m:t>
                      </m:r>
                    </m:oMath>
                  </m:oMathPara>
                </a14:m>
                <a:endParaRPr kumimoji="1" lang="ja-JP" altLang="en-US" dirty="0">
                  <a:solidFill>
                    <a:srgbClr val="0070C0"/>
                  </a:solidFill>
                </a:endParaRPr>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9025471" y="1673771"/>
                <a:ext cx="981075"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7798082" y="3078825"/>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rgbClr val="FF0000"/>
                              </a:solidFill>
                              <a:latin typeface="Cambria Math" panose="02040503050406030204" pitchFamily="18" charset="0"/>
                            </a:rPr>
                          </m:ctrlPr>
                        </m:sSubPr>
                        <m:e>
                          <m:r>
                            <m:rPr>
                              <m:sty m:val="p"/>
                            </m:rPr>
                            <a:rPr lang="en-US" altLang="ja-JP" i="1">
                              <a:solidFill>
                                <a:srgbClr val="FF0000"/>
                              </a:solidFill>
                              <a:latin typeface="Cambria Math" panose="02040503050406030204" pitchFamily="18" charset="0"/>
                            </a:rPr>
                            <m:t>π</m:t>
                          </m:r>
                        </m:e>
                        <m:sub>
                          <m:r>
                            <a:rPr lang="en-US" altLang="ja-JP" i="1">
                              <a:solidFill>
                                <a:srgbClr val="FF0000"/>
                              </a:solidFill>
                              <a:latin typeface="Cambria Math" panose="02040503050406030204" pitchFamily="18" charset="0"/>
                            </a:rPr>
                            <m:t>1</m:t>
                          </m:r>
                        </m:sub>
                      </m:sSub>
                    </m:oMath>
                  </m:oMathPara>
                </a14:m>
                <a:endParaRPr kumimoji="1" lang="ja-JP" altLang="en-US" dirty="0">
                  <a:solidFill>
                    <a:srgbClr val="ED7D31"/>
                  </a:solidFill>
                </a:endParaRPr>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7798082" y="3078825"/>
                <a:ext cx="981075"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7600413" y="5131115"/>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rgbClr val="FF0000"/>
                              </a:solidFill>
                              <a:latin typeface="Cambria Math" panose="02040503050406030204" pitchFamily="18" charset="0"/>
                            </a:rPr>
                          </m:ctrlPr>
                        </m:sSubPr>
                        <m:e>
                          <m:r>
                            <m:rPr>
                              <m:sty m:val="p"/>
                            </m:rPr>
                            <a:rPr lang="en-US" altLang="ja-JP" i="1">
                              <a:solidFill>
                                <a:srgbClr val="FF0000"/>
                              </a:solidFill>
                              <a:latin typeface="Cambria Math" panose="02040503050406030204" pitchFamily="18" charset="0"/>
                            </a:rPr>
                            <m:t>π</m:t>
                          </m:r>
                        </m:e>
                        <m:sub>
                          <m:r>
                            <a:rPr kumimoji="1" lang="en-US" altLang="ja-JP" b="0" i="1" smtClean="0">
                              <a:solidFill>
                                <a:srgbClr val="FF0000"/>
                              </a:solidFill>
                              <a:latin typeface="Cambria Math" panose="02040503050406030204" pitchFamily="18" charset="0"/>
                            </a:rPr>
                            <m:t>𝑛</m:t>
                          </m:r>
                        </m:sub>
                      </m:sSub>
                    </m:oMath>
                  </m:oMathPara>
                </a14:m>
                <a:endParaRPr kumimoji="1" lang="ja-JP" altLang="en-US" dirty="0">
                  <a:solidFill>
                    <a:schemeClr val="tx1"/>
                  </a:solidFill>
                </a:endParaRPr>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7600413" y="5131115"/>
                <a:ext cx="981075"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p:cNvSpPr txBox="1"/>
              <p:nvPr/>
            </p:nvSpPr>
            <p:spPr>
              <a:xfrm>
                <a:off x="9317589" y="5260531"/>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m:rPr>
                              <m:sty m:val="p"/>
                            </m:rPr>
                            <a:rPr lang="en-US" altLang="ja-JP" i="1">
                              <a:latin typeface="Cambria Math" panose="02040503050406030204" pitchFamily="18" charset="0"/>
                            </a:rPr>
                            <m:t>σ</m:t>
                          </m:r>
                        </m:e>
                        <m:sub>
                          <m:r>
                            <a:rPr kumimoji="1" lang="en-US" altLang="ja-JP" b="0" i="1" smtClean="0">
                              <a:solidFill>
                                <a:schemeClr val="tx1"/>
                              </a:solidFill>
                              <a:latin typeface="Cambria Math" panose="02040503050406030204" pitchFamily="18" charset="0"/>
                            </a:rPr>
                            <m:t>𝑛</m:t>
                          </m:r>
                        </m:sub>
                      </m:sSub>
                    </m:oMath>
                  </m:oMathPara>
                </a14:m>
                <a:endParaRPr kumimoji="1" lang="ja-JP" altLang="en-US" dirty="0">
                  <a:solidFill>
                    <a:schemeClr val="tx1"/>
                  </a:solidFill>
                </a:endParaRPr>
              </a:p>
            </p:txBody>
          </p:sp>
        </mc:Choice>
        <mc:Fallback xmlns="">
          <p:sp>
            <p:nvSpPr>
              <p:cNvPr id="86" name="テキスト ボックス 85"/>
              <p:cNvSpPr txBox="1">
                <a:spLocks noRot="1" noChangeAspect="1" noMove="1" noResize="1" noEditPoints="1" noAdjustHandles="1" noChangeArrowheads="1" noChangeShapeType="1" noTextEdit="1"/>
              </p:cNvSpPr>
              <p:nvPr/>
            </p:nvSpPr>
            <p:spPr>
              <a:xfrm>
                <a:off x="9317589" y="5260531"/>
                <a:ext cx="981075"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p:cNvSpPr txBox="1"/>
              <p:nvPr/>
            </p:nvSpPr>
            <p:spPr>
              <a:xfrm>
                <a:off x="9312291" y="3175223"/>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rgbClr val="ED7D31"/>
                              </a:solidFill>
                              <a:latin typeface="Cambria Math" panose="02040503050406030204" pitchFamily="18" charset="0"/>
                            </a:rPr>
                          </m:ctrlPr>
                        </m:sSubPr>
                        <m:e>
                          <m:r>
                            <m:rPr>
                              <m:sty m:val="p"/>
                            </m:rPr>
                            <a:rPr lang="en-US" altLang="ja-JP" i="1">
                              <a:solidFill>
                                <a:srgbClr val="ED7D31"/>
                              </a:solidFill>
                              <a:latin typeface="Cambria Math" panose="02040503050406030204" pitchFamily="18" charset="0"/>
                            </a:rPr>
                            <m:t>σ</m:t>
                          </m:r>
                        </m:e>
                        <m:sub>
                          <m:r>
                            <a:rPr lang="en-US" altLang="ja-JP" i="1">
                              <a:solidFill>
                                <a:srgbClr val="ED7D31"/>
                              </a:solidFill>
                              <a:latin typeface="Cambria Math" panose="02040503050406030204" pitchFamily="18" charset="0"/>
                            </a:rPr>
                            <m:t>1</m:t>
                          </m:r>
                        </m:sub>
                      </m:sSub>
                    </m:oMath>
                  </m:oMathPara>
                </a14:m>
                <a:endParaRPr kumimoji="1" lang="ja-JP" altLang="en-US" dirty="0">
                  <a:solidFill>
                    <a:srgbClr val="ED7D31"/>
                  </a:solidFill>
                </a:endParaRPr>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9312291" y="3175223"/>
                <a:ext cx="981075"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p:cNvSpPr txBox="1"/>
              <p:nvPr/>
            </p:nvSpPr>
            <p:spPr>
              <a:xfrm>
                <a:off x="10792893" y="2586129"/>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ja-JP" i="1" smtClean="0">
                          <a:solidFill>
                            <a:srgbClr val="0070C0"/>
                          </a:solidFill>
                          <a:latin typeface="Cambria Math" panose="02040503050406030204" pitchFamily="18" charset="0"/>
                        </a:rPr>
                        <m:t>σ</m:t>
                      </m:r>
                    </m:oMath>
                  </m:oMathPara>
                </a14:m>
                <a:endParaRPr kumimoji="1" lang="ja-JP" altLang="en-US" dirty="0">
                  <a:solidFill>
                    <a:srgbClr val="0070C0"/>
                  </a:solidFill>
                </a:endParaRPr>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10792893" y="2586129"/>
                <a:ext cx="981075"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正方形/長方形 90"/>
              <p:cNvSpPr/>
              <p:nvPr/>
            </p:nvSpPr>
            <p:spPr>
              <a:xfrm>
                <a:off x="8339672" y="3926670"/>
                <a:ext cx="885825" cy="287323"/>
              </a:xfrm>
              <a:prstGeom prst="rect">
                <a:avLst/>
              </a:prstGeom>
              <a:ln>
                <a:solidFill>
                  <a:srgbClr val="ED7D3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solidFill>
                                <a:srgbClr val="ED7D31"/>
                              </a:solidFill>
                              <a:latin typeface="Cambria Math" panose="02040503050406030204" pitchFamily="18" charset="0"/>
                            </a:rPr>
                          </m:ctrlPr>
                        </m:sSubPr>
                        <m:e>
                          <m:r>
                            <a:rPr lang="en-US" altLang="ja-JP" i="1" dirty="0" smtClean="0">
                              <a:solidFill>
                                <a:srgbClr val="ED7D31"/>
                              </a:solidFill>
                              <a:latin typeface="Cambria Math" panose="02040503050406030204" pitchFamily="18" charset="0"/>
                            </a:rPr>
                            <m:t>𝐿𝑈</m:t>
                          </m:r>
                        </m:e>
                        <m:sub>
                          <m:r>
                            <a:rPr lang="en-US" altLang="ja-JP" i="1" dirty="0">
                              <a:solidFill>
                                <a:srgbClr val="ED7D31"/>
                              </a:solidFill>
                              <a:latin typeface="Cambria Math" panose="02040503050406030204" pitchFamily="18" charset="0"/>
                            </a:rPr>
                            <m:t>1</m:t>
                          </m:r>
                        </m:sub>
                      </m:sSub>
                    </m:oMath>
                  </m:oMathPara>
                </a14:m>
                <a:endParaRPr lang="ja-JP" altLang="en-US" dirty="0">
                  <a:solidFill>
                    <a:srgbClr val="ED7D31"/>
                  </a:solidFill>
                </a:endParaRPr>
              </a:p>
            </p:txBody>
          </p:sp>
        </mc:Choice>
        <mc:Fallback xmlns="">
          <p:sp>
            <p:nvSpPr>
              <p:cNvPr id="91" name="正方形/長方形 90"/>
              <p:cNvSpPr>
                <a:spLocks noRot="1" noChangeAspect="1" noMove="1" noResize="1" noEditPoints="1" noAdjustHandles="1" noChangeArrowheads="1" noChangeShapeType="1" noTextEdit="1"/>
              </p:cNvSpPr>
              <p:nvPr/>
            </p:nvSpPr>
            <p:spPr>
              <a:xfrm>
                <a:off x="8339672" y="3926670"/>
                <a:ext cx="885825" cy="287323"/>
              </a:xfrm>
              <a:prstGeom prst="rect">
                <a:avLst/>
              </a:prstGeom>
              <a:blipFill>
                <a:blip r:embed="rId14"/>
                <a:stretch>
                  <a:fillRect b="-12245"/>
                </a:stretch>
              </a:blipFill>
              <a:ln>
                <a:solidFill>
                  <a:srgbClr val="ED7D31"/>
                </a:solidFill>
              </a:ln>
            </p:spPr>
            <p:txBody>
              <a:bodyPr/>
              <a:lstStyle/>
              <a:p>
                <a:r>
                  <a:rPr lang="ja-JP" altLang="en-US">
                    <a:noFill/>
                  </a:rPr>
                  <a:t> </a:t>
                </a:r>
              </a:p>
            </p:txBody>
          </p:sp>
        </mc:Fallback>
      </mc:AlternateContent>
      <p:cxnSp>
        <p:nvCxnSpPr>
          <p:cNvPr id="93" name="直線矢印コネクタ 92"/>
          <p:cNvCxnSpPr>
            <a:stCxn id="7" idx="5"/>
          </p:cNvCxnSpPr>
          <p:nvPr/>
        </p:nvCxnSpPr>
        <p:spPr>
          <a:xfrm>
            <a:off x="9095771" y="3659395"/>
            <a:ext cx="604" cy="267275"/>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p:cxnSp>
        <p:nvCxnSpPr>
          <p:cNvPr id="94" name="直線矢印コネクタ 93"/>
          <p:cNvCxnSpPr>
            <a:endCxn id="7" idx="3"/>
          </p:cNvCxnSpPr>
          <p:nvPr/>
        </p:nvCxnSpPr>
        <p:spPr>
          <a:xfrm flipH="1" flipV="1">
            <a:off x="8469398" y="3659395"/>
            <a:ext cx="12625" cy="267275"/>
          </a:xfrm>
          <a:prstGeom prst="straightConnector1">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7" name="正方形/長方形 96"/>
              <p:cNvSpPr/>
              <p:nvPr/>
            </p:nvSpPr>
            <p:spPr>
              <a:xfrm>
                <a:off x="8336244" y="6032232"/>
                <a:ext cx="885825" cy="2873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𝐿𝑈</m:t>
                          </m:r>
                        </m:e>
                        <m:sub>
                          <m:r>
                            <a:rPr lang="en-US" altLang="ja-JP" b="0" i="1" dirty="0" smtClean="0">
                              <a:latin typeface="Cambria Math" panose="02040503050406030204" pitchFamily="18" charset="0"/>
                            </a:rPr>
                            <m:t>𝑛</m:t>
                          </m:r>
                        </m:sub>
                      </m:sSub>
                    </m:oMath>
                  </m:oMathPara>
                </a14:m>
                <a:endParaRPr lang="ja-JP" altLang="en-US" dirty="0"/>
              </a:p>
            </p:txBody>
          </p:sp>
        </mc:Choice>
        <mc:Fallback xmlns="">
          <p:sp>
            <p:nvSpPr>
              <p:cNvPr id="97" name="正方形/長方形 96"/>
              <p:cNvSpPr>
                <a:spLocks noRot="1" noChangeAspect="1" noMove="1" noResize="1" noEditPoints="1" noAdjustHandles="1" noChangeArrowheads="1" noChangeShapeType="1" noTextEdit="1"/>
              </p:cNvSpPr>
              <p:nvPr/>
            </p:nvSpPr>
            <p:spPr>
              <a:xfrm>
                <a:off x="8336244" y="6032232"/>
                <a:ext cx="885825" cy="287323"/>
              </a:xfrm>
              <a:prstGeom prst="rect">
                <a:avLst/>
              </a:prstGeom>
              <a:blipFill>
                <a:blip r:embed="rId15"/>
                <a:stretch>
                  <a:fillRect b="-6122"/>
                </a:stretch>
              </a:blipFill>
            </p:spPr>
            <p:txBody>
              <a:bodyPr/>
              <a:lstStyle/>
              <a:p>
                <a:r>
                  <a:rPr lang="ja-JP" altLang="en-US">
                    <a:noFill/>
                  </a:rPr>
                  <a:t> </a:t>
                </a:r>
              </a:p>
            </p:txBody>
          </p:sp>
        </mc:Fallback>
      </mc:AlternateContent>
      <p:cxnSp>
        <p:nvCxnSpPr>
          <p:cNvPr id="98" name="直線矢印コネクタ 97"/>
          <p:cNvCxnSpPr/>
          <p:nvPr/>
        </p:nvCxnSpPr>
        <p:spPr>
          <a:xfrm>
            <a:off x="9092343" y="5764957"/>
            <a:ext cx="604" cy="267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p:cNvCxnSpPr/>
          <p:nvPr/>
        </p:nvCxnSpPr>
        <p:spPr>
          <a:xfrm flipH="1" flipV="1">
            <a:off x="8465970" y="5764957"/>
            <a:ext cx="12625" cy="267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 name="テキスト ボックス 102"/>
              <p:cNvSpPr txBox="1"/>
              <p:nvPr/>
            </p:nvSpPr>
            <p:spPr>
              <a:xfrm>
                <a:off x="9513360" y="1337334"/>
                <a:ext cx="201930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i="1" dirty="0" smtClean="0">
                          <a:solidFill>
                            <a:srgbClr val="0070C0"/>
                          </a:solidFill>
                          <a:latin typeface="Cambria Math" panose="02040503050406030204" pitchFamily="18" charset="0"/>
                        </a:rPr>
                        <m:t>𝑥</m:t>
                      </m:r>
                    </m:oMath>
                  </m:oMathPara>
                </a14:m>
                <a:endParaRPr kumimoji="1" lang="ja-JP" altLang="en-US" dirty="0">
                  <a:solidFill>
                    <a:srgbClr val="0070C0"/>
                  </a:solidFill>
                </a:endParaRPr>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9513360" y="1337334"/>
                <a:ext cx="201930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p:cNvSpPr txBox="1"/>
              <p:nvPr/>
            </p:nvSpPr>
            <p:spPr>
              <a:xfrm>
                <a:off x="8624376" y="2995220"/>
                <a:ext cx="36297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solidFill>
                                <a:srgbClr val="ED7D31"/>
                              </a:solidFill>
                              <a:latin typeface="Cambria Math" panose="02040503050406030204" pitchFamily="18" charset="0"/>
                            </a:rPr>
                          </m:ctrlPr>
                        </m:sSubPr>
                        <m:e>
                          <m:r>
                            <a:rPr lang="en-US" altLang="ja-JP" b="0" i="1" dirty="0" smtClean="0">
                              <a:solidFill>
                                <a:srgbClr val="ED7D31"/>
                              </a:solidFill>
                              <a:latin typeface="Cambria Math" panose="02040503050406030204" pitchFamily="18" charset="0"/>
                            </a:rPr>
                            <m:t>𝑠</m:t>
                          </m:r>
                        </m:e>
                        <m:sub>
                          <m:r>
                            <a:rPr lang="en-US" altLang="ja-JP" b="0" i="1" dirty="0" smtClean="0">
                              <a:solidFill>
                                <a:srgbClr val="ED7D31"/>
                              </a:solidFill>
                              <a:latin typeface="Cambria Math" panose="02040503050406030204" pitchFamily="18" charset="0"/>
                            </a:rPr>
                            <m:t>1</m:t>
                          </m:r>
                        </m:sub>
                      </m:sSub>
                    </m:oMath>
                  </m:oMathPara>
                </a14:m>
                <a:endParaRPr kumimoji="1" lang="ja-JP" altLang="en-US" dirty="0">
                  <a:solidFill>
                    <a:srgbClr val="ED7D31"/>
                  </a:solidFill>
                </a:endParaRPr>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8624376" y="2995220"/>
                <a:ext cx="362974" cy="369332"/>
              </a:xfrm>
              <a:prstGeom prst="rect">
                <a:avLst/>
              </a:prstGeom>
              <a:blipFill>
                <a:blip r:embed="rId18"/>
                <a:stretch>
                  <a:fillRect l="-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テキスト ボックス 104"/>
              <p:cNvSpPr txBox="1"/>
              <p:nvPr/>
            </p:nvSpPr>
            <p:spPr>
              <a:xfrm>
                <a:off x="7808915" y="5061706"/>
                <a:ext cx="201930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𝑠</m:t>
                          </m:r>
                        </m:e>
                        <m:sub>
                          <m:r>
                            <a:rPr lang="en-US" altLang="ja-JP" b="0" i="1" dirty="0" smtClean="0">
                              <a:latin typeface="Cambria Math" panose="02040503050406030204" pitchFamily="18" charset="0"/>
                            </a:rPr>
                            <m:t>𝑛</m:t>
                          </m:r>
                        </m:sub>
                      </m:sSub>
                    </m:oMath>
                  </m:oMathPara>
                </a14:m>
                <a:endParaRPr kumimoji="1" lang="ja-JP" altLang="en-US" dirty="0"/>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7808915" y="5061706"/>
                <a:ext cx="2019301"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2" name="コンテンツ プレースホルダー 2"/>
              <p:cNvSpPr txBox="1">
                <a:spLocks/>
              </p:cNvSpPr>
              <p:nvPr/>
            </p:nvSpPr>
            <p:spPr>
              <a:xfrm>
                <a:off x="851187" y="2294720"/>
                <a:ext cx="6900042" cy="1631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a DES of Each </a:t>
                </a:r>
                <a:r>
                  <a:rPr lang="en-US" altLang="ja-JP" sz="1800" dirty="0" smtClean="0"/>
                  <a:t>local supervisor </a:t>
                </a:r>
                <a14:m>
                  <m:oMath xmlns:m="http://schemas.openxmlformats.org/officeDocument/2006/math">
                    <m:sSub>
                      <m:sSubPr>
                        <m:ctrlPr>
                          <a:rPr lang="en-US" altLang="ja-JP" sz="1800" i="1" dirty="0" smtClean="0">
                            <a:solidFill>
                              <a:srgbClr val="ED7D31"/>
                            </a:solidFill>
                            <a:latin typeface="Cambria Math" panose="02040503050406030204" pitchFamily="18" charset="0"/>
                          </a:rPr>
                        </m:ctrlPr>
                      </m:sSubPr>
                      <m:e>
                        <m:r>
                          <a:rPr lang="en-US" altLang="ja-JP" sz="1800" i="1" dirty="0">
                            <a:solidFill>
                              <a:srgbClr val="ED7D31"/>
                            </a:solidFill>
                            <a:latin typeface="Cambria Math" panose="02040503050406030204" pitchFamily="18" charset="0"/>
                          </a:rPr>
                          <m:t>𝑆𝑉</m:t>
                        </m:r>
                      </m:e>
                      <m:sub>
                        <m:r>
                          <a:rPr lang="en-US" altLang="ja-JP" sz="1800" b="0" i="1" dirty="0" smtClean="0">
                            <a:solidFill>
                              <a:srgbClr val="ED7D31"/>
                            </a:solidFill>
                            <a:latin typeface="Cambria Math" panose="02040503050406030204" pitchFamily="18" charset="0"/>
                          </a:rPr>
                          <m:t>𝑖</m:t>
                        </m:r>
                      </m:sub>
                    </m:sSub>
                  </m:oMath>
                </a14:m>
                <a:r>
                  <a:rPr lang="en-US" altLang="ja-JP" sz="1800" dirty="0" smtClean="0"/>
                  <a:t> </a:t>
                </a:r>
                <a:r>
                  <a:rPr lang="en-US" altLang="ja-JP" sz="1800" dirty="0" smtClean="0"/>
                  <a:t>: </a:t>
                </a:r>
                <a14:m>
                  <m:oMath xmlns:m="http://schemas.openxmlformats.org/officeDocument/2006/math">
                    <m:r>
                      <a:rPr lang="en-US" altLang="ja-JP" sz="1800" i="1" dirty="0">
                        <a:latin typeface="Cambria Math" panose="02040503050406030204" pitchFamily="18" charset="0"/>
                      </a:rPr>
                      <m:t>&lt;</m:t>
                    </m:r>
                    <m:sSub>
                      <m:sSubPr>
                        <m:ctrlPr>
                          <a:rPr lang="en-US" altLang="ja-JP" sz="1800" i="1" dirty="0" smtClean="0">
                            <a:latin typeface="Cambria Math" panose="02040503050406030204" pitchFamily="18" charset="0"/>
                          </a:rPr>
                        </m:ctrlPr>
                      </m:sSubPr>
                      <m:e>
                        <m:r>
                          <a:rPr lang="en-US" altLang="ja-JP" sz="1800" i="1" dirty="0">
                            <a:latin typeface="Cambria Math" panose="02040503050406030204" pitchFamily="18" charset="0"/>
                          </a:rPr>
                          <m:t>𝑆</m:t>
                        </m:r>
                      </m:e>
                      <m:sub>
                        <m:r>
                          <a:rPr lang="en-US" altLang="ja-JP" sz="1800" b="0" i="1" dirty="0" smtClean="0">
                            <a:latin typeface="Cambria Math" panose="02040503050406030204" pitchFamily="18" charset="0"/>
                          </a:rPr>
                          <m:t>𝑖</m:t>
                        </m:r>
                      </m:sub>
                    </m:sSub>
                    <m:r>
                      <a:rPr lang="en-US" altLang="ja-JP" sz="1800" i="1" dirty="0">
                        <a:latin typeface="Cambria Math" panose="02040503050406030204" pitchFamily="18" charset="0"/>
                      </a:rPr>
                      <m:t>,</m:t>
                    </m:r>
                    <m:sSub>
                      <m:sSubPr>
                        <m:ctrlPr>
                          <a:rPr lang="en-US" altLang="ja-JP" sz="1800" i="1" dirty="0" smtClean="0">
                            <a:latin typeface="Cambria Math" panose="02040503050406030204" pitchFamily="18" charset="0"/>
                          </a:rPr>
                        </m:ctrlPr>
                      </m:sSubPr>
                      <m:e>
                        <m:r>
                          <m:rPr>
                            <m:sty m:val="p"/>
                          </m:rPr>
                          <a:rPr lang="en-US" altLang="ja-JP" sz="1800" i="1" dirty="0">
                            <a:latin typeface="Cambria Math" panose="02040503050406030204" pitchFamily="18" charset="0"/>
                          </a:rPr>
                          <m:t>Σ</m:t>
                        </m:r>
                      </m:e>
                      <m:sub>
                        <m:r>
                          <a:rPr lang="en-US" altLang="ja-JP" sz="1800" b="0" i="1" dirty="0" smtClean="0">
                            <a:latin typeface="Cambria Math" panose="02040503050406030204" pitchFamily="18" charset="0"/>
                          </a:rPr>
                          <m:t>𝑖</m:t>
                        </m:r>
                      </m:sub>
                    </m:sSub>
                    <m:r>
                      <a:rPr lang="en-US" altLang="ja-JP" sz="1800" i="1" dirty="0">
                        <a:latin typeface="Cambria Math" panose="02040503050406030204" pitchFamily="18" charset="0"/>
                      </a:rPr>
                      <m:t>,</m:t>
                    </m:r>
                    <m:sSub>
                      <m:sSubPr>
                        <m:ctrlPr>
                          <a:rPr lang="en-US" altLang="ja-JP" sz="1800" i="1" dirty="0" smtClean="0">
                            <a:latin typeface="Cambria Math" panose="02040503050406030204" pitchFamily="18" charset="0"/>
                          </a:rPr>
                        </m:ctrlPr>
                      </m:sSubPr>
                      <m:e>
                        <m:r>
                          <m:rPr>
                            <m:sty m:val="p"/>
                          </m:rPr>
                          <a:rPr lang="en-US" altLang="ja-JP" sz="1800" i="1" dirty="0">
                            <a:latin typeface="Cambria Math" panose="02040503050406030204" pitchFamily="18" charset="0"/>
                          </a:rPr>
                          <m:t>g</m:t>
                        </m:r>
                      </m:e>
                      <m:sub>
                        <m:r>
                          <a:rPr lang="en-US" altLang="ja-JP" sz="1800" b="0" i="1" dirty="0" smtClean="0">
                            <a:latin typeface="Cambria Math" panose="02040503050406030204" pitchFamily="18" charset="0"/>
                          </a:rPr>
                          <m:t>𝑖</m:t>
                        </m:r>
                      </m:sub>
                    </m:sSub>
                    <m:r>
                      <a:rPr lang="en-US" altLang="ja-JP" sz="1800" i="1" dirty="0">
                        <a:latin typeface="Cambria Math" panose="02040503050406030204" pitchFamily="18" charset="0"/>
                      </a:rPr>
                      <m:t>,</m:t>
                    </m:r>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𝑥</m:t>
                        </m:r>
                      </m:e>
                      <m:sub>
                        <m:r>
                          <a:rPr lang="en-US" altLang="ja-JP" sz="1800" b="0" i="1" dirty="0" smtClean="0">
                            <a:latin typeface="Cambria Math" panose="02040503050406030204" pitchFamily="18" charset="0"/>
                          </a:rPr>
                          <m:t>0</m:t>
                        </m:r>
                      </m:sub>
                    </m:sSub>
                    <m:r>
                      <a:rPr lang="en-US" altLang="ja-JP" sz="1800" i="1" dirty="0">
                        <a:latin typeface="Cambria Math" panose="02040503050406030204" pitchFamily="18" charset="0"/>
                      </a:rPr>
                      <m:t>&gt;</m:t>
                    </m:r>
                  </m:oMath>
                </a14:m>
                <a:endParaRPr lang="en-US" altLang="ja-JP" sz="1800" dirty="0"/>
              </a:p>
              <a:p>
                <a:pPr marL="0" indent="0">
                  <a:buNone/>
                </a:pP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𝑆</m:t>
                        </m:r>
                      </m:e>
                      <m:sub>
                        <m:r>
                          <a:rPr lang="en-US" altLang="ja-JP" sz="1400" b="0" i="1" dirty="0" smtClean="0">
                            <a:latin typeface="Cambria Math" panose="02040503050406030204" pitchFamily="18" charset="0"/>
                          </a:rPr>
                          <m:t>𝑖</m:t>
                        </m:r>
                      </m:sub>
                    </m:sSub>
                    <m:r>
                      <m:rPr>
                        <m:nor/>
                      </m:rPr>
                      <a:rPr lang="ja-JP" altLang="en-US" sz="1400" smtClean="0"/>
                      <m:t>⊆</m:t>
                    </m:r>
                    <m:sSup>
                      <m:sSupPr>
                        <m:ctrlPr>
                          <a:rPr lang="en-US" altLang="ja-JP" sz="1400" i="1" dirty="0" smtClean="0">
                            <a:latin typeface="Cambria Math" panose="02040503050406030204" pitchFamily="18" charset="0"/>
                          </a:rPr>
                        </m:ctrlPr>
                      </m:sSupPr>
                      <m:e>
                        <m:r>
                          <a:rPr lang="en-US" altLang="ja-JP" sz="1400" i="1" dirty="0">
                            <a:latin typeface="Cambria Math" panose="02040503050406030204" pitchFamily="18" charset="0"/>
                          </a:rPr>
                          <m:t>2</m:t>
                        </m:r>
                      </m:e>
                      <m:sup>
                        <m:r>
                          <a:rPr lang="en-US" altLang="ja-JP" sz="1400" b="0" i="1" dirty="0" smtClean="0">
                            <a:latin typeface="Cambria Math" panose="02040503050406030204" pitchFamily="18" charset="0"/>
                          </a:rPr>
                          <m:t>𝑋</m:t>
                        </m:r>
                      </m:sup>
                    </m:sSup>
                    <m:r>
                      <a:rPr lang="en-US" altLang="ja-JP" sz="1400" i="1">
                        <a:latin typeface="Cambria Math" panose="02040503050406030204" pitchFamily="18" charset="0"/>
                        <a:ea typeface="Cambria Math" panose="02040503050406030204" pitchFamily="18" charset="0"/>
                      </a:rPr>
                      <m:t>:</m:t>
                    </m:r>
                  </m:oMath>
                </a14:m>
                <a:r>
                  <a:rPr lang="en-US" altLang="ja-JP" sz="1400" dirty="0"/>
                  <a:t>the </a:t>
                </a:r>
                <a:r>
                  <a:rPr lang="en-US" altLang="ja-JP" sz="1400" dirty="0" smtClean="0"/>
                  <a:t>set </a:t>
                </a:r>
                <a:r>
                  <a:rPr lang="en-US" altLang="ja-JP" sz="1400" dirty="0"/>
                  <a:t>of </a:t>
                </a:r>
                <a:r>
                  <a:rPr lang="en-US" altLang="ja-JP" sz="1400" dirty="0" smtClean="0"/>
                  <a:t>states</a:t>
                </a:r>
                <a:endParaRPr lang="en-US" altLang="ja-JP" sz="1400" i="1" dirty="0" smtClean="0">
                  <a:latin typeface="Cambria Math" panose="02040503050406030204" pitchFamily="18" charset="0"/>
                </a:endParaRPr>
              </a:p>
              <a:p>
                <a:pPr marL="0" indent="0">
                  <a:buNone/>
                </a:pPr>
                <a14:m>
                  <m:oMath xmlns:m="http://schemas.openxmlformats.org/officeDocument/2006/math">
                    <m:sSub>
                      <m:sSubPr>
                        <m:ctrlPr>
                          <a:rPr lang="en-US" altLang="ja-JP" sz="1400" i="1" dirty="0" smtClean="0">
                            <a:latin typeface="Cambria Math" panose="02040503050406030204" pitchFamily="18" charset="0"/>
                          </a:rPr>
                        </m:ctrlPr>
                      </m:sSubPr>
                      <m:e>
                        <m:r>
                          <m:rPr>
                            <m:sty m:val="p"/>
                          </m:rPr>
                          <a:rPr lang="en-US" altLang="ja-JP" sz="1400" i="1" dirty="0">
                            <a:latin typeface="Cambria Math" panose="02040503050406030204" pitchFamily="18" charset="0"/>
                          </a:rPr>
                          <m:t>Σ</m:t>
                        </m:r>
                      </m:e>
                      <m:sub>
                        <m:r>
                          <a:rPr lang="en-US" altLang="ja-JP" sz="1400" b="0" i="1" dirty="0" smtClean="0">
                            <a:latin typeface="Cambria Math" panose="02040503050406030204" pitchFamily="18" charset="0"/>
                          </a:rPr>
                          <m:t>𝑖</m:t>
                        </m:r>
                      </m:sub>
                    </m:sSub>
                    <m:r>
                      <m:rPr>
                        <m:nor/>
                      </m:rPr>
                      <a:rPr lang="ja-JP" altLang="en-US" sz="1400"/>
                      <m:t>⊆</m:t>
                    </m:r>
                    <m:r>
                      <m:rPr>
                        <m:sty m:val="p"/>
                      </m:rPr>
                      <a:rPr lang="en-US" altLang="ja-JP" sz="1400" i="1" dirty="0">
                        <a:latin typeface="Cambria Math" panose="02040503050406030204" pitchFamily="18" charset="0"/>
                      </a:rPr>
                      <m:t>Σ</m:t>
                    </m:r>
                    <m:r>
                      <a:rPr lang="en-US" altLang="ja-JP" sz="1400" i="1">
                        <a:latin typeface="Cambria Math" panose="02040503050406030204" pitchFamily="18" charset="0"/>
                        <a:ea typeface="Cambria Math" panose="02040503050406030204" pitchFamily="18" charset="0"/>
                      </a:rPr>
                      <m:t>:</m:t>
                    </m:r>
                  </m:oMath>
                </a14:m>
                <a:r>
                  <a:rPr lang="en-US" altLang="ja-JP" sz="1400" dirty="0"/>
                  <a:t>the </a:t>
                </a:r>
                <a:r>
                  <a:rPr lang="en-US" altLang="ja-JP" sz="1400" dirty="0" smtClean="0"/>
                  <a:t>set </a:t>
                </a:r>
                <a:r>
                  <a:rPr lang="en-US" altLang="ja-JP" sz="1400" dirty="0"/>
                  <a:t>of </a:t>
                </a:r>
                <a:r>
                  <a:rPr lang="en-US" altLang="ja-JP" sz="1400" dirty="0" smtClean="0"/>
                  <a:t>events</a:t>
                </a:r>
                <a:endParaRPr lang="en-US" altLang="ja-JP" sz="1400" dirty="0"/>
              </a:p>
              <a:p>
                <a:pPr marL="0" indent="0">
                  <a:buNone/>
                </a:pPr>
                <a14:m>
                  <m:oMath xmlns:m="http://schemas.openxmlformats.org/officeDocument/2006/math">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g</m:t>
                        </m:r>
                      </m:e>
                      <m:sub>
                        <m:r>
                          <a:rPr lang="en-US" altLang="ja-JP" sz="1400" i="1" dirty="0">
                            <a:latin typeface="Cambria Math" panose="02040503050406030204" pitchFamily="18" charset="0"/>
                          </a:rPr>
                          <m:t>𝑖</m:t>
                        </m:r>
                      </m:sub>
                    </m:sSub>
                    <m:r>
                      <a:rPr lang="en-US" altLang="ja-JP" sz="1400" i="1">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𝑆</m:t>
                        </m:r>
                      </m:e>
                      <m:sub>
                        <m:r>
                          <a:rPr lang="en-US" altLang="ja-JP" sz="1400" b="0" i="1" dirty="0" smtClean="0">
                            <a:latin typeface="Cambria Math" panose="02040503050406030204" pitchFamily="18" charset="0"/>
                          </a:rPr>
                          <m:t>𝑖</m:t>
                        </m:r>
                      </m:sub>
                    </m:sSub>
                    <m:r>
                      <a:rPr lang="en-US" altLang="ja-JP" sz="1400" i="1">
                        <a:latin typeface="Cambria Math" panose="02040503050406030204" pitchFamily="18" charset="0"/>
                        <a:ea typeface="Cambria Math" panose="02040503050406030204" pitchFamily="18" charset="0"/>
                      </a:rPr>
                      <m:t>×</m:t>
                    </m:r>
                    <m:sSubSup>
                      <m:sSubSupPr>
                        <m:ctrlPr>
                          <a:rPr lang="en-US" altLang="ja-JP" sz="1400" i="1" smtClean="0">
                            <a:latin typeface="Cambria Math" panose="02040503050406030204" pitchFamily="18" charset="0"/>
                            <a:ea typeface="Cambria Math" panose="02040503050406030204" pitchFamily="18" charset="0"/>
                          </a:rPr>
                        </m:ctrlPr>
                      </m:sSubSupPr>
                      <m:e>
                        <m:r>
                          <m:rPr>
                            <m:sty m:val="p"/>
                          </m:rPr>
                          <a:rPr lang="en-US" altLang="ja-JP" sz="1400" i="1" dirty="0" smtClean="0">
                            <a:latin typeface="Cambria Math" panose="02040503050406030204" pitchFamily="18" charset="0"/>
                          </a:rPr>
                          <m:t>Σ</m:t>
                        </m:r>
                      </m:e>
                      <m:sub>
                        <m:r>
                          <a:rPr lang="en-US" altLang="ja-JP" sz="1400" b="0" i="1" smtClean="0">
                            <a:latin typeface="Cambria Math" panose="02040503050406030204" pitchFamily="18" charset="0"/>
                            <a:ea typeface="Cambria Math" panose="02040503050406030204" pitchFamily="18" charset="0"/>
                          </a:rPr>
                          <m:t>𝑖</m:t>
                        </m:r>
                      </m:sub>
                      <m:sup>
                        <m:r>
                          <a:rPr lang="en-US" altLang="ja-JP" sz="1400" b="0" i="1" smtClean="0">
                            <a:latin typeface="Cambria Math" panose="02040503050406030204" pitchFamily="18" charset="0"/>
                            <a:ea typeface="Cambria Math" panose="02040503050406030204" pitchFamily="18" charset="0"/>
                          </a:rPr>
                          <m:t>𝑜</m:t>
                        </m:r>
                      </m:sup>
                    </m:sSubSup>
                    <m:r>
                      <a:rPr lang="ja-JP" altLang="en-US" sz="1400" i="1">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𝑆</m:t>
                        </m:r>
                      </m:e>
                      <m:sub>
                        <m:r>
                          <a:rPr lang="en-US" altLang="ja-JP" sz="1400" b="0" i="1" dirty="0" smtClean="0">
                            <a:latin typeface="Cambria Math" panose="02040503050406030204" pitchFamily="18" charset="0"/>
                          </a:rPr>
                          <m:t>𝑖</m:t>
                        </m:r>
                      </m:sub>
                    </m:sSub>
                  </m:oMath>
                </a14:m>
                <a:r>
                  <a:rPr lang="ja-JP" altLang="en-US" sz="1400" dirty="0" smtClean="0">
                    <a:ea typeface="Cambria Math" panose="02040503050406030204" pitchFamily="18" charset="0"/>
                  </a:rPr>
                  <a:t>　</a:t>
                </a:r>
                <a:r>
                  <a:rPr lang="en-US" altLang="ja-JP" sz="1400" dirty="0" smtClean="0">
                    <a:ea typeface="Cambria Math" panose="02040503050406030204" pitchFamily="18" charset="0"/>
                  </a:rPr>
                  <a:t>the </a:t>
                </a:r>
                <a:r>
                  <a:rPr lang="en-US" altLang="ja-JP" sz="1400" dirty="0">
                    <a:ea typeface="Cambria Math" panose="02040503050406030204" pitchFamily="18" charset="0"/>
                  </a:rPr>
                  <a:t>state transition </a:t>
                </a:r>
                <a:r>
                  <a:rPr lang="en-US" altLang="ja-JP" sz="1400" dirty="0" smtClean="0">
                    <a:ea typeface="Cambria Math" panose="02040503050406030204" pitchFamily="18" charset="0"/>
                  </a:rPr>
                  <a:t>function</a:t>
                </a:r>
                <a:endParaRPr lang="en-US" altLang="ja-JP" sz="1400" dirty="0">
                  <a:ea typeface="Cambria Math" panose="02040503050406030204" pitchFamily="18" charset="0"/>
                </a:endParaRPr>
              </a:p>
              <a:p>
                <a:pPr marL="0" indent="0">
                  <a:buNone/>
                </a:pP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𝑥</m:t>
                        </m:r>
                      </m:e>
                      <m:sub>
                        <m:r>
                          <a:rPr lang="en-US" altLang="ja-JP" sz="1400" b="0" i="1" dirty="0" smtClean="0">
                            <a:latin typeface="Cambria Math" panose="02040503050406030204" pitchFamily="18" charset="0"/>
                          </a:rPr>
                          <m:t>0</m:t>
                        </m:r>
                      </m:sub>
                    </m:sSub>
                    <m:r>
                      <a:rPr lang="en-US" altLang="ja-JP" sz="1400" i="1" dirty="0"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𝑋</m:t>
                    </m:r>
                    <m:r>
                      <a:rPr lang="en-US" altLang="ja-JP" sz="1400" b="0" i="1" smtClean="0">
                        <a:latin typeface="Cambria Math" panose="02040503050406030204" pitchFamily="18" charset="0"/>
                        <a:ea typeface="Cambria Math" panose="02040503050406030204" pitchFamily="18" charset="0"/>
                      </a:rPr>
                      <m:t>:</m:t>
                    </m:r>
                  </m:oMath>
                </a14:m>
                <a:r>
                  <a:rPr lang="en-US" altLang="ja-JP" sz="1400" dirty="0">
                    <a:ea typeface="Cambria Math" panose="02040503050406030204" pitchFamily="18" charset="0"/>
                  </a:rPr>
                  <a:t>the </a:t>
                </a:r>
                <a:r>
                  <a:rPr lang="en-US" altLang="ja-JP" sz="1400" dirty="0" smtClean="0">
                    <a:ea typeface="Cambria Math" panose="02040503050406030204" pitchFamily="18" charset="0"/>
                  </a:rPr>
                  <a:t>initial state of the DES G</a:t>
                </a:r>
                <a:endParaRPr lang="en-US" altLang="ja-JP" sz="1400" dirty="0">
                  <a:ea typeface="Cambria Math" panose="02040503050406030204" pitchFamily="18" charset="0"/>
                </a:endParaRPr>
              </a:p>
            </p:txBody>
          </p:sp>
        </mc:Choice>
        <mc:Fallback>
          <p:sp>
            <p:nvSpPr>
              <p:cNvPr id="112" name="コンテンツ プレースホルダー 2"/>
              <p:cNvSpPr txBox="1">
                <a:spLocks noRot="1" noChangeAspect="1" noMove="1" noResize="1" noEditPoints="1" noAdjustHandles="1" noChangeArrowheads="1" noChangeShapeType="1" noTextEdit="1"/>
              </p:cNvSpPr>
              <p:nvPr/>
            </p:nvSpPr>
            <p:spPr>
              <a:xfrm>
                <a:off x="851187" y="2294720"/>
                <a:ext cx="6900042" cy="1631950"/>
              </a:xfrm>
              <a:prstGeom prst="rect">
                <a:avLst/>
              </a:prstGeom>
              <a:blipFill>
                <a:blip r:embed="rId20"/>
                <a:stretch>
                  <a:fillRect l="-795" t="-3358" b="-2985"/>
                </a:stretch>
              </a:blipFill>
            </p:spPr>
            <p:txBody>
              <a:bodyPr/>
              <a:lstStyle/>
              <a:p>
                <a:r>
                  <a:rPr lang="ja-JP" altLang="en-US">
                    <a:noFill/>
                  </a:rPr>
                  <a:t> </a:t>
                </a:r>
              </a:p>
            </p:txBody>
          </p:sp>
        </mc:Fallback>
      </mc:AlternateContent>
      <p:sp>
        <p:nvSpPr>
          <p:cNvPr id="113" name="正方形/長方形 112"/>
          <p:cNvSpPr/>
          <p:nvPr/>
        </p:nvSpPr>
        <p:spPr>
          <a:xfrm>
            <a:off x="851186" y="2629338"/>
            <a:ext cx="3819668" cy="1297332"/>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mc:Choice xmlns:a14="http://schemas.microsoft.com/office/drawing/2010/main" Requires="a14">
          <p:sp>
            <p:nvSpPr>
              <p:cNvPr id="116" name="コンテンツ プレースホルダー 2"/>
              <p:cNvSpPr txBox="1">
                <a:spLocks/>
              </p:cNvSpPr>
              <p:nvPr/>
            </p:nvSpPr>
            <p:spPr>
              <a:xfrm>
                <a:off x="838199" y="1635621"/>
                <a:ext cx="6891900" cy="422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sSubSup>
                      <m:sSubSupPr>
                        <m:ctrlPr>
                          <a:rPr lang="en-US" altLang="ja-JP" sz="1800" i="1" dirty="0" smtClean="0">
                            <a:latin typeface="Cambria Math" panose="02040503050406030204" pitchFamily="18" charset="0"/>
                          </a:rPr>
                        </m:ctrlPr>
                      </m:sSubSupPr>
                      <m:e>
                        <m:r>
                          <a:rPr lang="en-US" altLang="ja-JP" sz="1800" b="0" i="1" dirty="0" smtClean="0">
                            <a:latin typeface="Cambria Math" panose="02040503050406030204" pitchFamily="18" charset="0"/>
                          </a:rPr>
                          <m:t>𝑀</m:t>
                        </m:r>
                      </m:e>
                      <m:sub>
                        <m:r>
                          <a:rPr lang="en-US" altLang="ja-JP" sz="1800" b="0" i="1" dirty="0" smtClean="0">
                            <a:latin typeface="Cambria Math" panose="02040503050406030204" pitchFamily="18" charset="0"/>
                          </a:rPr>
                          <m:t>1</m:t>
                        </m:r>
                      </m:sub>
                      <m:sup>
                        <m:r>
                          <a:rPr lang="en-US" altLang="ja-JP" sz="1800" b="0" i="1" dirty="0" smtClean="0">
                            <a:latin typeface="Cambria Math" panose="02040503050406030204" pitchFamily="18" charset="0"/>
                          </a:rPr>
                          <m:t>𝑒</m:t>
                        </m:r>
                      </m:sup>
                    </m:sSubSup>
                  </m:oMath>
                </a14:m>
                <a:r>
                  <a:rPr lang="en-US" altLang="ja-JP" sz="1800" dirty="0" smtClean="0"/>
                  <a:t>:</a:t>
                </a:r>
                <a14:m>
                  <m:oMath xmlns:m="http://schemas.openxmlformats.org/officeDocument/2006/math">
                    <m:r>
                      <m:rPr>
                        <m:sty m:val="p"/>
                      </m:rPr>
                      <a:rPr lang="en-US" altLang="ja-JP" sz="1800" i="1" dirty="0">
                        <a:latin typeface="Cambria Math" panose="02040503050406030204" pitchFamily="18" charset="0"/>
                      </a:rPr>
                      <m:t>Σ</m:t>
                    </m:r>
                    <m:r>
                      <a:rPr lang="ja-JP" altLang="en-US" sz="1800" i="1" dirty="0" smtClean="0">
                        <a:latin typeface="Cambria Math" panose="02040503050406030204" pitchFamily="18" charset="0"/>
                      </a:rPr>
                      <m:t>→</m:t>
                    </m:r>
                    <m:sSubSup>
                      <m:sSubSupPr>
                        <m:ctrlPr>
                          <a:rPr lang="en-US" altLang="ja-JP" sz="1800" i="1" smtClean="0">
                            <a:latin typeface="Cambria Math" panose="02040503050406030204" pitchFamily="18" charset="0"/>
                            <a:ea typeface="Cambria Math" panose="02040503050406030204" pitchFamily="18" charset="0"/>
                          </a:rPr>
                        </m:ctrlPr>
                      </m:sSubSupPr>
                      <m:e>
                        <m:r>
                          <m:rPr>
                            <m:sty m:val="p"/>
                          </m:rPr>
                          <a:rPr lang="en-US" altLang="ja-JP" sz="1800" i="1" dirty="0" smtClean="0">
                            <a:latin typeface="Cambria Math" panose="02040503050406030204" pitchFamily="18" charset="0"/>
                          </a:rPr>
                          <m:t>Σ</m:t>
                        </m:r>
                      </m:e>
                      <m:sub>
                        <m:r>
                          <a:rPr lang="en-US" altLang="ja-JP" sz="1800" b="0" i="1" smtClean="0">
                            <a:latin typeface="Cambria Math" panose="02040503050406030204" pitchFamily="18" charset="0"/>
                            <a:ea typeface="Cambria Math" panose="02040503050406030204" pitchFamily="18" charset="0"/>
                          </a:rPr>
                          <m:t>𝑖</m:t>
                        </m:r>
                      </m:sub>
                      <m:sup>
                        <m:r>
                          <a:rPr lang="en-US" altLang="ja-JP" sz="1800" b="0" i="1" smtClean="0">
                            <a:latin typeface="Cambria Math" panose="02040503050406030204" pitchFamily="18" charset="0"/>
                            <a:ea typeface="Cambria Math" panose="02040503050406030204" pitchFamily="18" charset="0"/>
                          </a:rPr>
                          <m:t>𝑜</m:t>
                        </m:r>
                      </m:sup>
                    </m:sSubSup>
                    <m:nary>
                      <m:naryPr>
                        <m:chr m:val="⋃"/>
                        <m:subHide m:val="on"/>
                        <m:supHide m:val="on"/>
                        <m:ctrlPr>
                          <a:rPr lang="en-US" altLang="ja-JP" sz="1800" b="0" i="1" smtClean="0">
                            <a:latin typeface="Cambria Math" panose="02040503050406030204" pitchFamily="18" charset="0"/>
                            <a:ea typeface="Cambria Math" panose="02040503050406030204" pitchFamily="18" charset="0"/>
                          </a:rPr>
                        </m:ctrlPr>
                      </m:naryPr>
                      <m:sub/>
                      <m:sup/>
                      <m:e>
                        <m:d>
                          <m:dPr>
                            <m:begChr m:val="{"/>
                            <m:endChr m:val="}"/>
                            <m:ctrlPr>
                              <a:rPr lang="en-US" altLang="ja-JP" sz="1800" i="1" smtClean="0">
                                <a:latin typeface="Cambria Math" panose="02040503050406030204" pitchFamily="18" charset="0"/>
                                <a:ea typeface="Cambria Math" panose="02040503050406030204" pitchFamily="18" charset="0"/>
                              </a:rPr>
                            </m:ctrlPr>
                          </m:dPr>
                          <m:e>
                            <m:r>
                              <m:rPr>
                                <m:sty m:val="p"/>
                              </m:rPr>
                              <a:rPr lang="en-US" altLang="ja-JP" sz="1800" i="1" smtClean="0">
                                <a:latin typeface="Cambria Math" panose="02040503050406030204" pitchFamily="18" charset="0"/>
                                <a:ea typeface="Cambria Math" panose="02040503050406030204" pitchFamily="18" charset="0"/>
                              </a:rPr>
                              <m:t>ε</m:t>
                            </m:r>
                          </m:e>
                        </m:d>
                      </m:e>
                    </m:nary>
                  </m:oMath>
                </a14:m>
                <a:r>
                  <a:rPr lang="ja-JP" altLang="en-US" sz="1800" dirty="0" smtClean="0"/>
                  <a:t>  </a:t>
                </a:r>
                <a:r>
                  <a:rPr lang="en-US" altLang="ja-JP" sz="1800" dirty="0" smtClean="0"/>
                  <a:t>the projection from </a:t>
                </a:r>
                <a14:m>
                  <m:oMath xmlns:m="http://schemas.openxmlformats.org/officeDocument/2006/math">
                    <m:r>
                      <m:rPr>
                        <m:sty m:val="p"/>
                      </m:rPr>
                      <a:rPr lang="en-US" altLang="ja-JP" sz="1800" i="1">
                        <a:solidFill>
                          <a:srgbClr val="0070C0"/>
                        </a:solidFill>
                        <a:latin typeface="Cambria Math" panose="02040503050406030204" pitchFamily="18" charset="0"/>
                      </a:rPr>
                      <m:t>σ</m:t>
                    </m:r>
                  </m:oMath>
                </a14:m>
                <a:r>
                  <a:rPr lang="en-US" altLang="ja-JP" sz="1800" dirty="0" smtClean="0">
                    <a:solidFill>
                      <a:srgbClr val="0070C0"/>
                    </a:solidFill>
                  </a:rPr>
                  <a:t> in the DES G </a:t>
                </a:r>
                <a:r>
                  <a:rPr lang="en-US" altLang="ja-JP" sz="1800" dirty="0" smtClean="0"/>
                  <a:t>to </a:t>
                </a:r>
                <a14:m>
                  <m:oMath xmlns:m="http://schemas.openxmlformats.org/officeDocument/2006/math">
                    <m:sSub>
                      <m:sSubPr>
                        <m:ctrlPr>
                          <a:rPr lang="en-US" altLang="ja-JP" sz="1800" i="1">
                            <a:solidFill>
                              <a:srgbClr val="ED7D31"/>
                            </a:solidFill>
                            <a:latin typeface="Cambria Math" panose="02040503050406030204" pitchFamily="18" charset="0"/>
                          </a:rPr>
                        </m:ctrlPr>
                      </m:sSubPr>
                      <m:e>
                        <m:r>
                          <m:rPr>
                            <m:sty m:val="p"/>
                          </m:rPr>
                          <a:rPr lang="en-US" altLang="ja-JP" sz="1800" i="1">
                            <a:solidFill>
                              <a:srgbClr val="ED7D31"/>
                            </a:solidFill>
                            <a:latin typeface="Cambria Math" panose="02040503050406030204" pitchFamily="18" charset="0"/>
                          </a:rPr>
                          <m:t>σ</m:t>
                        </m:r>
                      </m:e>
                      <m:sub>
                        <m:r>
                          <a:rPr lang="en-US" altLang="ja-JP" sz="1800" b="0" i="1" smtClean="0">
                            <a:solidFill>
                              <a:srgbClr val="ED7D31"/>
                            </a:solidFill>
                            <a:latin typeface="Cambria Math" panose="02040503050406030204" pitchFamily="18" charset="0"/>
                          </a:rPr>
                          <m:t>𝑖</m:t>
                        </m:r>
                      </m:sub>
                    </m:sSub>
                  </m:oMath>
                </a14:m>
                <a:r>
                  <a:rPr lang="en-US" altLang="ja-JP" sz="1800" dirty="0" smtClean="0">
                    <a:solidFill>
                      <a:srgbClr val="ED7D31"/>
                    </a:solidFill>
                  </a:rPr>
                  <a:t> for </a:t>
                </a:r>
                <a14:m>
                  <m:oMath xmlns:m="http://schemas.openxmlformats.org/officeDocument/2006/math">
                    <m:sSub>
                      <m:sSubPr>
                        <m:ctrlPr>
                          <a:rPr lang="en-US" altLang="ja-JP" sz="1800" i="1" dirty="0">
                            <a:solidFill>
                              <a:srgbClr val="ED7D31"/>
                            </a:solidFill>
                            <a:latin typeface="Cambria Math" panose="02040503050406030204" pitchFamily="18" charset="0"/>
                          </a:rPr>
                        </m:ctrlPr>
                      </m:sSubPr>
                      <m:e>
                        <m:r>
                          <a:rPr lang="en-US" altLang="ja-JP" sz="1800" i="1" dirty="0">
                            <a:solidFill>
                              <a:srgbClr val="ED7D31"/>
                            </a:solidFill>
                            <a:latin typeface="Cambria Math" panose="02040503050406030204" pitchFamily="18" charset="0"/>
                          </a:rPr>
                          <m:t>𝑆𝑉</m:t>
                        </m:r>
                      </m:e>
                      <m:sub>
                        <m:r>
                          <a:rPr lang="en-US" altLang="ja-JP" sz="1800" b="0" i="1" dirty="0" smtClean="0">
                            <a:solidFill>
                              <a:srgbClr val="ED7D31"/>
                            </a:solidFill>
                            <a:latin typeface="Cambria Math" panose="02040503050406030204" pitchFamily="18" charset="0"/>
                          </a:rPr>
                          <m:t>𝑖</m:t>
                        </m:r>
                      </m:sub>
                    </m:sSub>
                  </m:oMath>
                </a14:m>
                <a:endParaRPr lang="ja-JP" altLang="en-US" sz="1800" dirty="0"/>
              </a:p>
            </p:txBody>
          </p:sp>
        </mc:Choice>
        <mc:Fallback>
          <p:sp>
            <p:nvSpPr>
              <p:cNvPr id="116" name="コンテンツ プレースホルダー 2"/>
              <p:cNvSpPr txBox="1">
                <a:spLocks noRot="1" noChangeAspect="1" noMove="1" noResize="1" noEditPoints="1" noAdjustHandles="1" noChangeArrowheads="1" noChangeShapeType="1" noTextEdit="1"/>
              </p:cNvSpPr>
              <p:nvPr/>
            </p:nvSpPr>
            <p:spPr>
              <a:xfrm>
                <a:off x="838199" y="1635621"/>
                <a:ext cx="6891900" cy="422398"/>
              </a:xfrm>
              <a:prstGeom prst="rect">
                <a:avLst/>
              </a:prstGeom>
              <a:blipFill>
                <a:blip r:embed="rId21"/>
                <a:stretch>
                  <a:fillRect t="-85714" b="-105714"/>
                </a:stretch>
              </a:blipFill>
            </p:spPr>
            <p:txBody>
              <a:bodyPr/>
              <a:lstStyle/>
              <a:p>
                <a:r>
                  <a:rPr lang="ja-JP" altLang="en-US">
                    <a:noFill/>
                  </a:rPr>
                  <a:t> </a:t>
                </a:r>
              </a:p>
            </p:txBody>
          </p:sp>
        </mc:Fallback>
      </mc:AlternateContent>
      <p:cxnSp>
        <p:nvCxnSpPr>
          <p:cNvPr id="61" name="カギ線コネクタ 60"/>
          <p:cNvCxnSpPr>
            <a:stCxn id="7" idx="2"/>
            <a:endCxn id="41" idx="1"/>
          </p:cNvCxnSpPr>
          <p:nvPr/>
        </p:nvCxnSpPr>
        <p:spPr>
          <a:xfrm rot="10800000">
            <a:off x="8290978" y="2050987"/>
            <a:ext cx="48694" cy="1469577"/>
          </a:xfrm>
          <a:prstGeom prst="bentConnector3">
            <a:avLst>
              <a:gd name="adj1" fmla="val 569462"/>
            </a:avLst>
          </a:prstGeom>
          <a:ln>
            <a:solidFill>
              <a:srgbClr val="ED7D3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6" name="正方形/長方形 5"/>
              <p:cNvSpPr/>
              <p:nvPr/>
            </p:nvSpPr>
            <p:spPr>
              <a:xfrm>
                <a:off x="4762945" y="2931709"/>
                <a:ext cx="2642207" cy="52879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a:spAutoFit/>
              </a:bodyPr>
              <a:lstStyle/>
              <a:p>
                <a14:m>
                  <m:oMath xmlns:m="http://schemas.openxmlformats.org/officeDocument/2006/math">
                    <m:sSubSup>
                      <m:sSubSupPr>
                        <m:ctrlPr>
                          <a:rPr lang="en-US" altLang="ja-JP" sz="1400" i="1">
                            <a:latin typeface="Cambria Math" panose="02040503050406030204" pitchFamily="18" charset="0"/>
                            <a:ea typeface="Cambria Math" panose="02040503050406030204" pitchFamily="18" charset="0"/>
                          </a:rPr>
                        </m:ctrlPr>
                      </m:sSubSupPr>
                      <m:e>
                        <m:r>
                          <m:rPr>
                            <m:sty m:val="p"/>
                          </m:rPr>
                          <a:rPr lang="en-US" altLang="ja-JP" sz="1400" i="1" dirty="0">
                            <a:latin typeface="Cambria Math" panose="02040503050406030204" pitchFamily="18" charset="0"/>
                          </a:rPr>
                          <m:t>Σ</m:t>
                        </m:r>
                      </m:e>
                      <m:sub>
                        <m:r>
                          <a:rPr lang="en-US" altLang="ja-JP" sz="1400" i="1" dirty="0">
                            <a:latin typeface="Cambria Math" panose="02040503050406030204" pitchFamily="18" charset="0"/>
                          </a:rPr>
                          <m:t>𝑖</m:t>
                        </m:r>
                      </m:sub>
                      <m:sup>
                        <m:r>
                          <a:rPr lang="en-US" altLang="ja-JP" sz="1400" i="1">
                            <a:latin typeface="Cambria Math" panose="02040503050406030204" pitchFamily="18" charset="0"/>
                            <a:ea typeface="Cambria Math" panose="02040503050406030204" pitchFamily="18" charset="0"/>
                          </a:rPr>
                          <m:t>𝑜</m:t>
                        </m:r>
                      </m:sup>
                    </m:sSubSup>
                    <m:r>
                      <m:rPr>
                        <m:nor/>
                      </m:rPr>
                      <a:rPr lang="ja-JP" altLang="en-US" sz="1400"/>
                      <m:t>⊆</m:t>
                    </m:r>
                    <m:sSubSup>
                      <m:sSubSupPr>
                        <m:ctrlPr>
                          <a:rPr lang="en-US" altLang="ja-JP" sz="1400" i="1">
                            <a:latin typeface="Cambria Math" panose="02040503050406030204" pitchFamily="18" charset="0"/>
                            <a:ea typeface="Cambria Math" panose="02040503050406030204" pitchFamily="18" charset="0"/>
                          </a:rPr>
                        </m:ctrlPr>
                      </m:sSubSupPr>
                      <m:e>
                        <m:r>
                          <m:rPr>
                            <m:sty m:val="p"/>
                          </m:rPr>
                          <a:rPr lang="en-US" altLang="ja-JP" sz="1400" i="1" dirty="0">
                            <a:latin typeface="Cambria Math" panose="02040503050406030204" pitchFamily="18" charset="0"/>
                          </a:rPr>
                          <m:t>Σ</m:t>
                        </m:r>
                      </m:e>
                      <m:sub/>
                      <m:sup>
                        <m:r>
                          <a:rPr lang="en-US" altLang="ja-JP" sz="1400" i="1">
                            <a:latin typeface="Cambria Math" panose="02040503050406030204" pitchFamily="18" charset="0"/>
                            <a:ea typeface="Cambria Math" panose="02040503050406030204" pitchFamily="18" charset="0"/>
                          </a:rPr>
                          <m:t>𝑜</m:t>
                        </m:r>
                      </m:sup>
                    </m:sSubSup>
                  </m:oMath>
                </a14:m>
                <a:r>
                  <a:rPr lang="en-US" altLang="ja-JP" sz="1400" dirty="0"/>
                  <a:t>:the set of observable </a:t>
                </a:r>
                <a:r>
                  <a:rPr lang="en-US" altLang="ja-JP" sz="1400" dirty="0" smtClean="0"/>
                  <a:t>   </a:t>
                </a:r>
                <a:r>
                  <a:rPr lang="ja-JP" altLang="en-US" sz="1400" dirty="0" smtClean="0"/>
                  <a:t>　　</a:t>
                </a:r>
                <a:endParaRPr lang="en-US" altLang="ja-JP" sz="1400" dirty="0" smtClean="0"/>
              </a:p>
              <a:p>
                <a:r>
                  <a:rPr lang="ja-JP" altLang="en-US" sz="1400" dirty="0"/>
                  <a:t>　</a:t>
                </a:r>
                <a:r>
                  <a:rPr lang="ja-JP" altLang="en-US" sz="1400" dirty="0" smtClean="0"/>
                  <a:t>　　  </a:t>
                </a:r>
                <a:r>
                  <a:rPr lang="en-US" altLang="ja-JP" sz="1400" dirty="0" smtClean="0"/>
                  <a:t>events for each </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i="1" dirty="0">
                            <a:latin typeface="Cambria Math" panose="02040503050406030204" pitchFamily="18" charset="0"/>
                          </a:rPr>
                          <m:t>𝑖</m:t>
                        </m:r>
                      </m:sub>
                    </m:sSub>
                  </m:oMath>
                </a14:m>
                <a:endParaRPr lang="ja-JP" altLang="en-US" sz="1400" dirty="0"/>
              </a:p>
            </p:txBody>
          </p:sp>
        </mc:Choice>
        <mc:Fallback>
          <p:sp>
            <p:nvSpPr>
              <p:cNvPr id="6" name="正方形/長方形 5"/>
              <p:cNvSpPr>
                <a:spLocks noRot="1" noChangeAspect="1" noMove="1" noResize="1" noEditPoints="1" noAdjustHandles="1" noChangeArrowheads="1" noChangeShapeType="1" noTextEdit="1"/>
              </p:cNvSpPr>
              <p:nvPr/>
            </p:nvSpPr>
            <p:spPr>
              <a:xfrm>
                <a:off x="4762945" y="2931709"/>
                <a:ext cx="2642207" cy="528799"/>
              </a:xfrm>
              <a:prstGeom prst="rect">
                <a:avLst/>
              </a:prstGeom>
              <a:blipFill>
                <a:blip r:embed="rId22"/>
                <a:stretch>
                  <a:fillRect t="-1136" b="-90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コンテンツ プレースホルダー 2"/>
              <p:cNvSpPr txBox="1">
                <a:spLocks/>
              </p:cNvSpPr>
              <p:nvPr/>
            </p:nvSpPr>
            <p:spPr>
              <a:xfrm>
                <a:off x="838199" y="4214939"/>
                <a:ext cx="6351596" cy="1631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a </a:t>
                </a:r>
                <a:r>
                  <a:rPr lang="en-US" altLang="ja-JP" sz="1800" dirty="0" smtClean="0"/>
                  <a:t>MDP of </a:t>
                </a:r>
                <a14:m>
                  <m:oMath xmlns:m="http://schemas.openxmlformats.org/officeDocument/2006/math">
                    <m:sSub>
                      <m:sSubPr>
                        <m:ctrlPr>
                          <a:rPr lang="en-US" altLang="ja-JP" sz="1800" i="1" dirty="0" smtClean="0">
                            <a:solidFill>
                              <a:srgbClr val="ED7D31"/>
                            </a:solidFill>
                            <a:latin typeface="Cambria Math" panose="02040503050406030204" pitchFamily="18" charset="0"/>
                          </a:rPr>
                        </m:ctrlPr>
                      </m:sSubPr>
                      <m:e>
                        <m:r>
                          <a:rPr lang="en-US" altLang="ja-JP" sz="1800" i="1" dirty="0">
                            <a:solidFill>
                              <a:srgbClr val="ED7D31"/>
                            </a:solidFill>
                            <a:latin typeface="Cambria Math" panose="02040503050406030204" pitchFamily="18" charset="0"/>
                          </a:rPr>
                          <m:t>𝑆𝑉</m:t>
                        </m:r>
                      </m:e>
                      <m:sub>
                        <m:r>
                          <a:rPr lang="en-US" altLang="ja-JP" sz="1800" b="0" i="1" dirty="0" smtClean="0">
                            <a:solidFill>
                              <a:srgbClr val="ED7D31"/>
                            </a:solidFill>
                            <a:latin typeface="Cambria Math" panose="02040503050406030204" pitchFamily="18" charset="0"/>
                          </a:rPr>
                          <m:t>𝑖</m:t>
                        </m:r>
                      </m:sub>
                    </m:sSub>
                  </m:oMath>
                </a14:m>
                <a:r>
                  <a:rPr lang="en-US" altLang="ja-JP" sz="1800" dirty="0" smtClean="0"/>
                  <a:t> </a:t>
                </a:r>
                <a:r>
                  <a:rPr lang="en-US" altLang="ja-JP" sz="1800" dirty="0" smtClean="0"/>
                  <a:t> : </a:t>
                </a:r>
                <a14:m>
                  <m:oMath xmlns:m="http://schemas.openxmlformats.org/officeDocument/2006/math">
                    <m:r>
                      <a:rPr lang="en-US" altLang="ja-JP" sz="1800" i="1" dirty="0">
                        <a:latin typeface="Cambria Math" panose="02040503050406030204" pitchFamily="18" charset="0"/>
                      </a:rPr>
                      <m:t>&lt;</m:t>
                    </m:r>
                    <m:sSub>
                      <m:sSubPr>
                        <m:ctrlPr>
                          <a:rPr lang="en-US" altLang="ja-JP" sz="1800" i="1" dirty="0" smtClean="0">
                            <a:latin typeface="Cambria Math" panose="02040503050406030204" pitchFamily="18" charset="0"/>
                          </a:rPr>
                        </m:ctrlPr>
                      </m:sSubPr>
                      <m:e>
                        <m:r>
                          <a:rPr lang="en-US" altLang="ja-JP" sz="1800" i="1" dirty="0">
                            <a:latin typeface="Cambria Math" panose="02040503050406030204" pitchFamily="18" charset="0"/>
                          </a:rPr>
                          <m:t>𝑆</m:t>
                        </m:r>
                      </m:e>
                      <m:sub>
                        <m:r>
                          <a:rPr lang="en-US" altLang="ja-JP" sz="1800" b="0" i="1" dirty="0" smtClean="0">
                            <a:latin typeface="Cambria Math" panose="02040503050406030204" pitchFamily="18" charset="0"/>
                          </a:rPr>
                          <m:t>𝑖</m:t>
                        </m:r>
                      </m:sub>
                    </m:sSub>
                    <m:r>
                      <a:rPr lang="en-US" altLang="ja-JP" sz="1800" i="1" dirty="0">
                        <a:latin typeface="Cambria Math" panose="02040503050406030204" pitchFamily="18" charset="0"/>
                      </a:rPr>
                      <m:t>,</m:t>
                    </m:r>
                    <m:sSub>
                      <m:sSubPr>
                        <m:ctrlPr>
                          <a:rPr lang="en-US" altLang="ja-JP" sz="1800" i="1" dirty="0" smtClean="0">
                            <a:solidFill>
                              <a:srgbClr val="FF0000"/>
                            </a:solidFill>
                            <a:latin typeface="Cambria Math" panose="02040503050406030204" pitchFamily="18" charset="0"/>
                          </a:rPr>
                        </m:ctrlPr>
                      </m:sSubPr>
                      <m:e>
                        <m:r>
                          <a:rPr lang="en-US" altLang="ja-JP" sz="1800" i="1" dirty="0" smtClean="0">
                            <a:solidFill>
                              <a:srgbClr val="FF0000"/>
                            </a:solidFill>
                            <a:latin typeface="Cambria Math" panose="02040503050406030204" pitchFamily="18" charset="0"/>
                          </a:rPr>
                          <m:t>𝛱</m:t>
                        </m:r>
                      </m:e>
                      <m:sub>
                        <m:r>
                          <a:rPr lang="en-US" altLang="ja-JP" sz="1800" b="0" i="1" dirty="0" smtClean="0">
                            <a:solidFill>
                              <a:srgbClr val="FF0000"/>
                            </a:solidFill>
                            <a:latin typeface="Cambria Math" panose="02040503050406030204" pitchFamily="18" charset="0"/>
                          </a:rPr>
                          <m:t>𝑖</m:t>
                        </m:r>
                      </m:sub>
                    </m:sSub>
                    <m:r>
                      <a:rPr lang="en-US" altLang="ja-JP" sz="1800" i="1" dirty="0">
                        <a:latin typeface="Cambria Math" panose="02040503050406030204" pitchFamily="18" charset="0"/>
                      </a:rPr>
                      <m:t>,</m:t>
                    </m:r>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𝑃</m:t>
                        </m:r>
                      </m:e>
                      <m:sub>
                        <m:r>
                          <a:rPr lang="en-US" altLang="ja-JP" sz="1800" b="0" i="1" dirty="0" smtClean="0">
                            <a:latin typeface="Cambria Math" panose="02040503050406030204" pitchFamily="18" charset="0"/>
                          </a:rPr>
                          <m:t>𝑖</m:t>
                        </m:r>
                      </m:sub>
                    </m:sSub>
                    <m:r>
                      <a:rPr lang="en-US" altLang="ja-JP" sz="1800" i="1" dirty="0">
                        <a:latin typeface="Cambria Math" panose="02040503050406030204" pitchFamily="18" charset="0"/>
                      </a:rPr>
                      <m:t>,</m:t>
                    </m:r>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𝑅</m:t>
                        </m:r>
                      </m:e>
                      <m:sub>
                        <m:r>
                          <a:rPr lang="en-US" altLang="ja-JP" sz="1800" b="0" i="1" dirty="0" smtClean="0">
                            <a:latin typeface="Cambria Math" panose="02040503050406030204" pitchFamily="18" charset="0"/>
                          </a:rPr>
                          <m:t>𝑖</m:t>
                        </m:r>
                      </m:sub>
                    </m:sSub>
                    <m:r>
                      <a:rPr lang="en-US" altLang="ja-JP" sz="1800" i="1" dirty="0">
                        <a:latin typeface="Cambria Math" panose="02040503050406030204" pitchFamily="18" charset="0"/>
                      </a:rPr>
                      <m:t>&gt;</m:t>
                    </m:r>
                  </m:oMath>
                </a14:m>
                <a:endParaRPr lang="en-US" altLang="ja-JP" sz="1800" dirty="0"/>
              </a:p>
              <a:p>
                <a:pPr marL="0" indent="0">
                  <a:buNone/>
                </a:pP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𝑆</m:t>
                        </m:r>
                      </m:e>
                      <m:sub>
                        <m:r>
                          <a:rPr lang="en-US" altLang="ja-JP" sz="1400" b="0" i="1" dirty="0" smtClean="0">
                            <a:latin typeface="Cambria Math" panose="02040503050406030204" pitchFamily="18" charset="0"/>
                          </a:rPr>
                          <m:t>𝑖</m:t>
                        </m:r>
                      </m:sub>
                    </m:sSub>
                    <m:r>
                      <m:rPr>
                        <m:nor/>
                      </m:rPr>
                      <a:rPr lang="ja-JP" altLang="en-US" sz="1400" smtClean="0"/>
                      <m:t>⊆</m:t>
                    </m:r>
                    <m:sSup>
                      <m:sSupPr>
                        <m:ctrlPr>
                          <a:rPr lang="en-US" altLang="ja-JP" sz="1400" i="1" dirty="0" smtClean="0">
                            <a:latin typeface="Cambria Math" panose="02040503050406030204" pitchFamily="18" charset="0"/>
                          </a:rPr>
                        </m:ctrlPr>
                      </m:sSupPr>
                      <m:e>
                        <m:r>
                          <a:rPr lang="en-US" altLang="ja-JP" sz="1400" i="1" dirty="0">
                            <a:latin typeface="Cambria Math" panose="02040503050406030204" pitchFamily="18" charset="0"/>
                          </a:rPr>
                          <m:t>2</m:t>
                        </m:r>
                      </m:e>
                      <m:sup>
                        <m:r>
                          <a:rPr lang="en-US" altLang="ja-JP" sz="1400" b="0" i="1" dirty="0" smtClean="0">
                            <a:latin typeface="Cambria Math" panose="02040503050406030204" pitchFamily="18" charset="0"/>
                          </a:rPr>
                          <m:t>𝑋</m:t>
                        </m:r>
                      </m:sup>
                    </m:sSup>
                    <m:r>
                      <a:rPr lang="en-US" altLang="ja-JP" sz="1400" i="1">
                        <a:latin typeface="Cambria Math" panose="02040503050406030204" pitchFamily="18" charset="0"/>
                        <a:ea typeface="Cambria Math" panose="02040503050406030204" pitchFamily="18" charset="0"/>
                      </a:rPr>
                      <m:t>:</m:t>
                    </m:r>
                  </m:oMath>
                </a14:m>
                <a:r>
                  <a:rPr lang="en-US" altLang="ja-JP" sz="1400" dirty="0"/>
                  <a:t>the </a:t>
                </a:r>
                <a:r>
                  <a:rPr lang="en-US" altLang="ja-JP" sz="1400" dirty="0" smtClean="0"/>
                  <a:t>set </a:t>
                </a:r>
                <a:r>
                  <a:rPr lang="en-US" altLang="ja-JP" sz="1400" dirty="0"/>
                  <a:t>of </a:t>
                </a:r>
                <a:r>
                  <a:rPr lang="en-US" altLang="ja-JP" sz="1400" dirty="0" smtClean="0"/>
                  <a:t>states of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𝑆𝑉</m:t>
                        </m:r>
                      </m:e>
                      <m:sub>
                        <m:r>
                          <a:rPr lang="en-US" altLang="ja-JP" sz="1400" b="0" i="1" dirty="0" smtClean="0">
                            <a:latin typeface="Cambria Math" panose="02040503050406030204" pitchFamily="18" charset="0"/>
                          </a:rPr>
                          <m:t>𝑖</m:t>
                        </m:r>
                      </m:sub>
                    </m:sSub>
                  </m:oMath>
                </a14:m>
                <a:endParaRPr lang="en-US" altLang="ja-JP" sz="1400" b="0" i="1" dirty="0" smtClean="0">
                  <a:latin typeface="Cambria Math" panose="02040503050406030204" pitchFamily="18" charset="0"/>
                </a:endParaRPr>
              </a:p>
              <a:p>
                <a:pPr marL="0" indent="0">
                  <a:buNone/>
                </a:pPr>
                <a14:m>
                  <m:oMath xmlns:m="http://schemas.openxmlformats.org/officeDocument/2006/math">
                    <m:sSub>
                      <m:sSubPr>
                        <m:ctrlPr>
                          <a:rPr lang="en-US" altLang="ja-JP" sz="1400" i="1" dirty="0" smtClean="0">
                            <a:solidFill>
                              <a:srgbClr val="FF0000"/>
                            </a:solidFill>
                            <a:latin typeface="Cambria Math" panose="02040503050406030204" pitchFamily="18" charset="0"/>
                          </a:rPr>
                        </m:ctrlPr>
                      </m:sSubPr>
                      <m:e>
                        <m:r>
                          <a:rPr lang="en-US" altLang="ja-JP" sz="1400" i="1" dirty="0" smtClean="0">
                            <a:solidFill>
                              <a:srgbClr val="FF0000"/>
                            </a:solidFill>
                            <a:latin typeface="Cambria Math" panose="02040503050406030204" pitchFamily="18" charset="0"/>
                          </a:rPr>
                          <m:t>𝛱</m:t>
                        </m:r>
                      </m:e>
                      <m:sub>
                        <m:r>
                          <a:rPr lang="en-US" altLang="ja-JP" sz="1400" b="0" i="1" dirty="0" smtClean="0">
                            <a:solidFill>
                              <a:srgbClr val="FF0000"/>
                            </a:solidFill>
                            <a:latin typeface="Cambria Math" panose="02040503050406030204" pitchFamily="18" charset="0"/>
                          </a:rPr>
                          <m:t>𝑖</m:t>
                        </m:r>
                      </m:sub>
                    </m:sSub>
                    <m:r>
                      <a:rPr lang="en-US" altLang="ja-JP" sz="1400" i="1">
                        <a:solidFill>
                          <a:srgbClr val="FF0000"/>
                        </a:solidFill>
                        <a:latin typeface="Cambria Math" panose="02040503050406030204" pitchFamily="18" charset="0"/>
                        <a:ea typeface="Cambria Math" panose="02040503050406030204" pitchFamily="18" charset="0"/>
                      </a:rPr>
                      <m:t>:</m:t>
                    </m:r>
                  </m:oMath>
                </a14:m>
                <a:r>
                  <a:rPr lang="en-US" altLang="ja-JP" sz="1400" dirty="0" smtClean="0">
                    <a:solidFill>
                      <a:srgbClr val="FF0000"/>
                    </a:solidFill>
                  </a:rPr>
                  <a:t>the set </a:t>
                </a:r>
                <a:r>
                  <a:rPr lang="en-US" altLang="ja-JP" sz="1400" dirty="0">
                    <a:solidFill>
                      <a:srgbClr val="FF0000"/>
                    </a:solidFill>
                  </a:rPr>
                  <a:t>of </a:t>
                </a:r>
                <a:r>
                  <a:rPr lang="en-US" altLang="ja-JP" sz="1400" dirty="0" smtClean="0">
                    <a:solidFill>
                      <a:srgbClr val="FF0000"/>
                    </a:solidFill>
                  </a:rPr>
                  <a:t>control patterns at each state</a:t>
                </a:r>
                <a:endParaRPr lang="en-US" altLang="ja-JP" sz="1400" dirty="0"/>
              </a:p>
              <a:p>
                <a:pPr marL="0" indent="0">
                  <a:buNone/>
                </a:pP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𝑖</m:t>
                        </m:r>
                      </m:sub>
                    </m:sSub>
                    <m:r>
                      <a:rPr lang="en-US" altLang="ja-JP" sz="1400" i="1">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𝑆</m:t>
                        </m:r>
                      </m:e>
                      <m:sub>
                        <m:r>
                          <a:rPr lang="en-US" altLang="ja-JP" sz="1400" b="0" i="1" dirty="0" smtClean="0">
                            <a:latin typeface="Cambria Math" panose="02040503050406030204" pitchFamily="18" charset="0"/>
                          </a:rPr>
                          <m:t>𝑖</m:t>
                        </m:r>
                      </m:sub>
                    </m:sSub>
                    <m:r>
                      <a:rPr lang="en-US" altLang="ja-JP" sz="1400" i="1">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a:rPr lang="en-US" altLang="ja-JP" sz="1400" i="1" dirty="0" smtClean="0">
                            <a:latin typeface="Cambria Math" panose="02040503050406030204" pitchFamily="18" charset="0"/>
                          </a:rPr>
                          <m:t>𝛱</m:t>
                        </m:r>
                      </m:e>
                      <m:sub>
                        <m:r>
                          <a:rPr lang="en-US" altLang="ja-JP" sz="1400" b="0" i="1" dirty="0" smtClean="0">
                            <a:latin typeface="Cambria Math" panose="02040503050406030204" pitchFamily="18" charset="0"/>
                          </a:rPr>
                          <m:t>𝑖</m:t>
                        </m:r>
                      </m:sub>
                    </m:sSub>
                    <m:r>
                      <a:rPr lang="en-US" altLang="ja-JP" sz="1400" i="1">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𝑆</m:t>
                        </m:r>
                      </m:e>
                      <m:sub>
                        <m:r>
                          <a:rPr lang="en-US" altLang="ja-JP" sz="1400" b="0" i="1" dirty="0" smtClean="0">
                            <a:latin typeface="Cambria Math" panose="02040503050406030204" pitchFamily="18" charset="0"/>
                          </a:rPr>
                          <m:t>𝑖</m:t>
                        </m:r>
                      </m:sub>
                    </m:sSub>
                    <m:r>
                      <a:rPr lang="ja-JP" altLang="en-US"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[0,1]</m:t>
                    </m:r>
                  </m:oMath>
                </a14:m>
                <a:r>
                  <a:rPr lang="en-US" altLang="ja-JP" sz="1400" dirty="0">
                    <a:ea typeface="Cambria Math" panose="02040503050406030204" pitchFamily="18" charset="0"/>
                  </a:rPr>
                  <a:t>   the </a:t>
                </a:r>
                <a:r>
                  <a:rPr lang="en-US" altLang="ja-JP" sz="1400" dirty="0" smtClean="0">
                    <a:ea typeface="Cambria Math" panose="02040503050406030204" pitchFamily="18" charset="0"/>
                  </a:rPr>
                  <a:t>probability of the transition</a:t>
                </a:r>
                <a:endParaRPr lang="en-US" altLang="ja-JP" sz="1400" dirty="0">
                  <a:ea typeface="Cambria Math" panose="02040503050406030204" pitchFamily="18" charset="0"/>
                </a:endParaRPr>
              </a:p>
              <a:p>
                <a:pPr marL="0" indent="0">
                  <a:buNone/>
                </a:pP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𝑅</m:t>
                        </m:r>
                      </m:e>
                      <m:sub>
                        <m:r>
                          <a:rPr lang="en-US" altLang="ja-JP" sz="1400" b="0" i="1" dirty="0" smtClean="0">
                            <a:latin typeface="Cambria Math" panose="02040503050406030204" pitchFamily="18" charset="0"/>
                          </a:rPr>
                          <m:t>𝑖</m:t>
                        </m:r>
                      </m:sub>
                    </m:sSub>
                    <m:r>
                      <a:rPr lang="en-US" altLang="ja-JP" sz="1400" b="0" i="1" smtClean="0">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𝑆</m:t>
                        </m:r>
                      </m:e>
                      <m:sub>
                        <m:r>
                          <a:rPr lang="en-US" altLang="ja-JP" sz="1400" b="0" i="1" dirty="0" smtClean="0">
                            <a:latin typeface="Cambria Math" panose="02040503050406030204" pitchFamily="18" charset="0"/>
                          </a:rPr>
                          <m:t>𝑖</m:t>
                        </m:r>
                      </m:sub>
                    </m:sSub>
                    <m:r>
                      <a:rPr lang="en-US" altLang="ja-JP" sz="1400" i="1">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a:rPr lang="en-US" altLang="ja-JP" sz="1400" i="1" dirty="0" smtClean="0">
                            <a:latin typeface="Cambria Math" panose="02040503050406030204" pitchFamily="18" charset="0"/>
                          </a:rPr>
                          <m:t>𝛱</m:t>
                        </m:r>
                      </m:e>
                      <m:sub>
                        <m:r>
                          <a:rPr lang="en-US" altLang="ja-JP" sz="1400" b="0" i="1" dirty="0" smtClean="0">
                            <a:latin typeface="Cambria Math" panose="02040503050406030204" pitchFamily="18" charset="0"/>
                          </a:rPr>
                          <m:t>𝑖</m:t>
                        </m:r>
                      </m:sub>
                    </m:sSub>
                    <m:r>
                      <a:rPr lang="en-US" altLang="ja-JP" sz="1400" i="1">
                        <a:latin typeface="Cambria Math" panose="02040503050406030204" pitchFamily="18" charset="0"/>
                        <a:ea typeface="Cambria Math" panose="02040503050406030204" pitchFamily="18" charset="0"/>
                      </a:rPr>
                      <m:t>×</m:t>
                    </m:r>
                    <m:sSub>
                      <m:sSubPr>
                        <m:ctrlPr>
                          <a:rPr lang="en-US" altLang="ja-JP" sz="1400" i="1" dirty="0" smtClean="0">
                            <a:latin typeface="Cambria Math" panose="02040503050406030204" pitchFamily="18" charset="0"/>
                          </a:rPr>
                        </m:ctrlPr>
                      </m:sSubPr>
                      <m:e>
                        <m:r>
                          <a:rPr lang="en-US" altLang="ja-JP" sz="1400" i="1" dirty="0">
                            <a:latin typeface="Cambria Math" panose="02040503050406030204" pitchFamily="18" charset="0"/>
                          </a:rPr>
                          <m:t>𝑆</m:t>
                        </m:r>
                      </m:e>
                      <m:sub>
                        <m:r>
                          <a:rPr lang="en-US" altLang="ja-JP" sz="1400" b="0" i="1" dirty="0" smtClean="0">
                            <a:latin typeface="Cambria Math" panose="02040503050406030204" pitchFamily="18" charset="0"/>
                          </a:rPr>
                          <m:t>𝑖</m:t>
                        </m:r>
                      </m:sub>
                    </m:sSub>
                    <m:r>
                      <a:rPr lang="ja-JP" altLang="en-US" sz="1400" i="1">
                        <a:latin typeface="Cambria Math" panose="02040503050406030204" pitchFamily="18" charset="0"/>
                        <a:ea typeface="Cambria Math" panose="02040503050406030204" pitchFamily="18" charset="0"/>
                      </a:rPr>
                      <m:t>→</m:t>
                    </m:r>
                    <m:r>
                      <a:rPr lang="en-US" altLang="ja-JP" sz="1400" i="1" smtClean="0">
                        <a:latin typeface="Cambria Math" panose="02040503050406030204" pitchFamily="18" charset="0"/>
                        <a:ea typeface="Cambria Math" panose="02040503050406030204" pitchFamily="18" charset="0"/>
                      </a:rPr>
                      <m:t>ℝ</m:t>
                    </m:r>
                    <m:r>
                      <a:rPr lang="en-US" altLang="ja-JP" sz="1400" b="0" i="0" smtClean="0">
                        <a:latin typeface="Cambria Math" panose="02040503050406030204" pitchFamily="18" charset="0"/>
                        <a:ea typeface="Cambria Math" panose="02040503050406030204" pitchFamily="18" charset="0"/>
                      </a:rPr>
                      <m:t>          </m:t>
                    </m:r>
                  </m:oMath>
                </a14:m>
                <a:r>
                  <a:rPr lang="en-US" altLang="ja-JP" sz="1400" dirty="0" smtClean="0">
                    <a:ea typeface="Cambria Math" panose="02040503050406030204" pitchFamily="18" charset="0"/>
                  </a:rPr>
                  <a:t>the expected reward</a:t>
                </a:r>
                <a:endParaRPr lang="en-US" altLang="ja-JP" sz="1400" dirty="0">
                  <a:ea typeface="Cambria Math" panose="02040503050406030204" pitchFamily="18" charset="0"/>
                </a:endParaRPr>
              </a:p>
            </p:txBody>
          </p:sp>
        </mc:Choice>
        <mc:Fallback>
          <p:sp>
            <p:nvSpPr>
              <p:cNvPr id="43" name="コンテンツ プレースホルダー 2"/>
              <p:cNvSpPr txBox="1">
                <a:spLocks noRot="1" noChangeAspect="1" noMove="1" noResize="1" noEditPoints="1" noAdjustHandles="1" noChangeArrowheads="1" noChangeShapeType="1" noTextEdit="1"/>
              </p:cNvSpPr>
              <p:nvPr/>
            </p:nvSpPr>
            <p:spPr>
              <a:xfrm>
                <a:off x="838199" y="4214939"/>
                <a:ext cx="6351596" cy="1631950"/>
              </a:xfrm>
              <a:prstGeom prst="rect">
                <a:avLst/>
              </a:prstGeom>
              <a:blipFill>
                <a:blip r:embed="rId23"/>
                <a:stretch>
                  <a:fillRect l="-768" t="-3358" b="-2985"/>
                </a:stretch>
              </a:blipFill>
            </p:spPr>
            <p:txBody>
              <a:bodyPr/>
              <a:lstStyle/>
              <a:p>
                <a:r>
                  <a:rPr lang="ja-JP" altLang="en-US">
                    <a:noFill/>
                  </a:rPr>
                  <a:t> </a:t>
                </a:r>
              </a:p>
            </p:txBody>
          </p:sp>
        </mc:Fallback>
      </mc:AlternateContent>
      <p:sp>
        <p:nvSpPr>
          <p:cNvPr id="46" name="正方形/長方形 45"/>
          <p:cNvSpPr/>
          <p:nvPr/>
        </p:nvSpPr>
        <p:spPr>
          <a:xfrm>
            <a:off x="838198" y="4549557"/>
            <a:ext cx="4607013" cy="1297332"/>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p:cxnSp>
        <p:nvCxnSpPr>
          <p:cNvPr id="9" name="直線矢印コネクタ 8"/>
          <p:cNvCxnSpPr/>
          <p:nvPr/>
        </p:nvCxnSpPr>
        <p:spPr>
          <a:xfrm flipH="1">
            <a:off x="4505325" y="5042656"/>
            <a:ext cx="12001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7" name="コンテンツ プレースホルダー 2"/>
          <p:cNvSpPr txBox="1">
            <a:spLocks/>
          </p:cNvSpPr>
          <p:nvPr/>
        </p:nvSpPr>
        <p:spPr>
          <a:xfrm>
            <a:off x="5755877" y="4754232"/>
            <a:ext cx="1280323" cy="614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1400" dirty="0">
              <a:ea typeface="Cambria Math" panose="02040503050406030204" pitchFamily="18" charset="0"/>
            </a:endParaRPr>
          </a:p>
        </p:txBody>
      </p:sp>
      <p:sp>
        <p:nvSpPr>
          <p:cNvPr id="48" name="正方形/長方形 47"/>
          <p:cNvSpPr/>
          <p:nvPr/>
        </p:nvSpPr>
        <p:spPr>
          <a:xfrm>
            <a:off x="5664543" y="4722848"/>
            <a:ext cx="1320104" cy="64633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ja-JP" dirty="0"/>
              <a:t>instead of an action</a:t>
            </a:r>
            <a:endParaRPr lang="en-US" altLang="ja-JP" sz="1400" dirty="0">
              <a:ea typeface="Cambria Math" panose="02040503050406030204" pitchFamily="18" charset="0"/>
            </a:endParaRPr>
          </a:p>
        </p:txBody>
      </p:sp>
      <p:sp>
        <p:nvSpPr>
          <p:cNvPr id="49" name="正方形/長方形 48"/>
          <p:cNvSpPr/>
          <p:nvPr/>
        </p:nvSpPr>
        <p:spPr>
          <a:xfrm>
            <a:off x="9203808" y="4573506"/>
            <a:ext cx="1480630" cy="30777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ja-JP" sz="1400" dirty="0" smtClean="0"/>
              <a:t>independently</a:t>
            </a:r>
            <a:endParaRPr lang="en-US" altLang="ja-JP" sz="1400" dirty="0">
              <a:ea typeface="Cambria Math" panose="02040503050406030204" pitchFamily="18" charset="0"/>
            </a:endParaRPr>
          </a:p>
        </p:txBody>
      </p:sp>
      <p:cxnSp>
        <p:nvCxnSpPr>
          <p:cNvPr id="13" name="直線矢印コネクタ 12"/>
          <p:cNvCxnSpPr>
            <a:stCxn id="49" idx="0"/>
          </p:cNvCxnSpPr>
          <p:nvPr/>
        </p:nvCxnSpPr>
        <p:spPr>
          <a:xfrm flipH="1" flipV="1">
            <a:off x="9312291" y="3793032"/>
            <a:ext cx="631832" cy="780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49" idx="2"/>
          </p:cNvCxnSpPr>
          <p:nvPr/>
        </p:nvCxnSpPr>
        <p:spPr>
          <a:xfrm flipH="1">
            <a:off x="9317589" y="4881283"/>
            <a:ext cx="626534" cy="472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7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3222"/>
            <a:ext cx="10515600" cy="1325563"/>
          </a:xfrm>
        </p:spPr>
        <p:txBody>
          <a:bodyPr>
            <a:noAutofit/>
          </a:bodyPr>
          <a:lstStyle/>
          <a:p>
            <a:r>
              <a:rPr lang="en-US" altLang="ja-JP" sz="4000" dirty="0" smtClean="0"/>
              <a:t>The system model based on Q-learning</a:t>
            </a:r>
          </a:p>
        </p:txBody>
      </p:sp>
      <p:cxnSp>
        <p:nvCxnSpPr>
          <p:cNvPr id="5" name="直線コネクタ 4"/>
          <p:cNvCxnSpPr/>
          <p:nvPr/>
        </p:nvCxnSpPr>
        <p:spPr>
          <a:xfrm>
            <a:off x="-82379" y="1134998"/>
            <a:ext cx="12356757"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正方形/長方形 3"/>
          <p:cNvSpPr/>
          <p:nvPr/>
        </p:nvSpPr>
        <p:spPr>
          <a:xfrm>
            <a:off x="9867900" y="1641412"/>
            <a:ext cx="1295400" cy="819149"/>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solidFill>
                  <a:schemeClr val="bg1">
                    <a:lumMod val="65000"/>
                  </a:schemeClr>
                </a:solidFill>
              </a:rPr>
              <a:t>DES G</a:t>
            </a:r>
            <a:endParaRPr kumimoji="1" lang="ja-JP" altLang="en-US" dirty="0">
              <a:solidFill>
                <a:schemeClr val="bg1">
                  <a:lumMod val="65000"/>
                </a:schemeClr>
              </a:solidFill>
            </a:endParaRPr>
          </a:p>
        </p:txBody>
      </p:sp>
      <mc:AlternateContent xmlns:mc="http://schemas.openxmlformats.org/markup-compatibility/2006" xmlns:a14="http://schemas.microsoft.com/office/drawing/2010/main">
        <mc:Choice Requires="a14">
          <p:sp>
            <p:nvSpPr>
              <p:cNvPr id="7" name="楕円 6"/>
              <p:cNvSpPr/>
              <p:nvPr/>
            </p:nvSpPr>
            <p:spPr>
              <a:xfrm>
                <a:off x="8339672" y="3324225"/>
                <a:ext cx="885825" cy="392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dirty="0" smtClean="0">
                              <a:solidFill>
                                <a:srgbClr val="ED7D31"/>
                              </a:solidFill>
                              <a:latin typeface="Cambria Math" panose="02040503050406030204" pitchFamily="18" charset="0"/>
                            </a:rPr>
                          </m:ctrlPr>
                        </m:sSubPr>
                        <m:e>
                          <m:r>
                            <a:rPr kumimoji="1" lang="en-US" altLang="ja-JP" b="0" i="1" dirty="0" smtClean="0">
                              <a:solidFill>
                                <a:srgbClr val="ED7D31"/>
                              </a:solidFill>
                              <a:latin typeface="Cambria Math" panose="02040503050406030204" pitchFamily="18" charset="0"/>
                            </a:rPr>
                            <m:t>𝑆𝑉</m:t>
                          </m:r>
                        </m:e>
                        <m:sub>
                          <m:r>
                            <a:rPr kumimoji="1" lang="en-US" altLang="ja-JP" b="0" i="1" dirty="0" smtClean="0">
                              <a:solidFill>
                                <a:srgbClr val="ED7D31"/>
                              </a:solidFill>
                              <a:latin typeface="Cambria Math" panose="02040503050406030204" pitchFamily="18" charset="0"/>
                            </a:rPr>
                            <m:t>1</m:t>
                          </m:r>
                        </m:sub>
                      </m:sSub>
                    </m:oMath>
                  </m:oMathPara>
                </a14:m>
                <a:endParaRPr kumimoji="1" lang="ja-JP" altLang="en-US" dirty="0"/>
              </a:p>
            </p:txBody>
          </p:sp>
        </mc:Choice>
        <mc:Fallback xmlns="">
          <p:sp>
            <p:nvSpPr>
              <p:cNvPr id="7" name="楕円 6"/>
              <p:cNvSpPr>
                <a:spLocks noRot="1" noChangeAspect="1" noMove="1" noResize="1" noEditPoints="1" noAdjustHandles="1" noChangeArrowheads="1" noChangeShapeType="1" noTextEdit="1"/>
              </p:cNvSpPr>
              <p:nvPr/>
            </p:nvSpPr>
            <p:spPr>
              <a:xfrm>
                <a:off x="8339672" y="3324225"/>
                <a:ext cx="885825" cy="392676"/>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楕円 15"/>
              <p:cNvSpPr/>
              <p:nvPr/>
            </p:nvSpPr>
            <p:spPr>
              <a:xfrm>
                <a:off x="8339672" y="5423706"/>
                <a:ext cx="885825" cy="392676"/>
              </a:xfrm>
              <a:prstGeom prst="ellipse">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solidFill>
                                <a:schemeClr val="bg1">
                                  <a:lumMod val="65000"/>
                                </a:schemeClr>
                              </a:solidFill>
                              <a:latin typeface="Cambria Math" panose="02040503050406030204" pitchFamily="18" charset="0"/>
                            </a:rPr>
                          </m:ctrlPr>
                        </m:sSubPr>
                        <m:e>
                          <m:r>
                            <a:rPr lang="en-US" altLang="ja-JP" i="1" dirty="0">
                              <a:solidFill>
                                <a:schemeClr val="bg1">
                                  <a:lumMod val="65000"/>
                                </a:schemeClr>
                              </a:solidFill>
                              <a:latin typeface="Cambria Math" panose="02040503050406030204" pitchFamily="18" charset="0"/>
                            </a:rPr>
                            <m:t>𝑆𝑉</m:t>
                          </m:r>
                        </m:e>
                        <m:sub>
                          <m:r>
                            <a:rPr lang="en-US" altLang="ja-JP" b="0" i="1" dirty="0" smtClean="0">
                              <a:solidFill>
                                <a:schemeClr val="bg1">
                                  <a:lumMod val="65000"/>
                                </a:schemeClr>
                              </a:solidFill>
                              <a:latin typeface="Cambria Math" panose="02040503050406030204" pitchFamily="18" charset="0"/>
                            </a:rPr>
                            <m:t>𝑁</m:t>
                          </m:r>
                        </m:sub>
                      </m:sSub>
                    </m:oMath>
                  </m:oMathPara>
                </a14:m>
                <a:endParaRPr lang="ja-JP" altLang="en-US" dirty="0"/>
              </a:p>
            </p:txBody>
          </p:sp>
        </mc:Choice>
        <mc:Fallback xmlns="">
          <p:sp>
            <p:nvSpPr>
              <p:cNvPr id="16" name="楕円 15"/>
              <p:cNvSpPr>
                <a:spLocks noRot="1" noChangeAspect="1" noMove="1" noResize="1" noEditPoints="1" noAdjustHandles="1" noChangeArrowheads="1" noChangeShapeType="1" noTextEdit="1"/>
              </p:cNvSpPr>
              <p:nvPr/>
            </p:nvSpPr>
            <p:spPr>
              <a:xfrm>
                <a:off x="8339672" y="5423706"/>
                <a:ext cx="885825" cy="392676"/>
              </a:xfrm>
              <a:prstGeom prst="ellipse">
                <a:avLst/>
              </a:prstGeom>
              <a:blipFill>
                <a:blip r:embed="rId4"/>
                <a:stretch>
                  <a:fillRect/>
                </a:stretch>
              </a:blipFill>
              <a:ln>
                <a:solidFill>
                  <a:schemeClr val="bg1">
                    <a:lumMod val="65000"/>
                  </a:schemeClr>
                </a:solidFill>
              </a:ln>
            </p:spPr>
            <p:txBody>
              <a:bodyPr/>
              <a:lstStyle/>
              <a:p>
                <a:r>
                  <a:rPr lang="ja-JP" altLang="en-US">
                    <a:noFill/>
                  </a:rPr>
                  <a:t> </a:t>
                </a:r>
              </a:p>
            </p:txBody>
          </p:sp>
        </mc:Fallback>
      </mc:AlternateContent>
      <p:sp>
        <p:nvSpPr>
          <p:cNvPr id="10" name="テキスト ボックス 9"/>
          <p:cNvSpPr txBox="1"/>
          <p:nvPr/>
        </p:nvSpPr>
        <p:spPr>
          <a:xfrm rot="5400000">
            <a:off x="10082120" y="4579265"/>
            <a:ext cx="1015663" cy="194193"/>
          </a:xfrm>
          <a:prstGeom prst="rect">
            <a:avLst/>
          </a:prstGeom>
          <a:noFill/>
        </p:spPr>
        <p:txBody>
          <a:bodyPr vert="vert" wrap="square" rtlCol="0">
            <a:spAutoFit/>
          </a:bodyPr>
          <a:lstStyle/>
          <a:p>
            <a:r>
              <a:rPr lang="ja-JP" altLang="en-US" dirty="0">
                <a:solidFill>
                  <a:schemeClr val="bg1">
                    <a:lumMod val="65000"/>
                  </a:schemeClr>
                </a:solidFill>
              </a:rPr>
              <a:t>･･･</a:t>
            </a:r>
            <a:endParaRPr kumimoji="1" lang="ja-JP" altLang="en-US" dirty="0">
              <a:solidFill>
                <a:schemeClr val="bg1">
                  <a:lumMod val="65000"/>
                </a:schemeClr>
              </a:solidFill>
            </a:endParaRPr>
          </a:p>
        </p:txBody>
      </p:sp>
      <p:cxnSp>
        <p:nvCxnSpPr>
          <p:cNvPr id="12" name="カギ線コネクタ 11"/>
          <p:cNvCxnSpPr>
            <a:stCxn id="4" idx="3"/>
            <a:endCxn id="35" idx="3"/>
          </p:cNvCxnSpPr>
          <p:nvPr/>
        </p:nvCxnSpPr>
        <p:spPr>
          <a:xfrm flipH="1">
            <a:off x="10935769" y="2050987"/>
            <a:ext cx="227531" cy="3578876"/>
          </a:xfrm>
          <a:prstGeom prst="bentConnector3">
            <a:avLst>
              <a:gd name="adj1" fmla="val -100470"/>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カギ線コネクタ 21"/>
          <p:cNvCxnSpPr>
            <a:stCxn id="4" idx="3"/>
            <a:endCxn id="34" idx="3"/>
          </p:cNvCxnSpPr>
          <p:nvPr/>
        </p:nvCxnSpPr>
        <p:spPr>
          <a:xfrm flipH="1">
            <a:off x="10935769" y="2050987"/>
            <a:ext cx="227531" cy="1469576"/>
          </a:xfrm>
          <a:prstGeom prst="bentConnector3">
            <a:avLst>
              <a:gd name="adj1" fmla="val -100470"/>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0202344" y="3324225"/>
                <a:ext cx="733425" cy="3926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𝑀</m:t>
                          </m:r>
                        </m:e>
                        <m:sub>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𝑒</m:t>
                          </m:r>
                        </m:sup>
                      </m:sSubSup>
                    </m:oMath>
                  </m:oMathPara>
                </a14:m>
                <a:endParaRPr kumimoji="1"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0202344" y="3324225"/>
                <a:ext cx="733425" cy="3926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0202344" y="5433525"/>
                <a:ext cx="733425" cy="392676"/>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ja-JP" i="1" dirty="0" smtClean="0">
                              <a:solidFill>
                                <a:schemeClr val="bg1">
                                  <a:lumMod val="65000"/>
                                </a:schemeClr>
                              </a:solidFill>
                              <a:latin typeface="Cambria Math" panose="02040503050406030204" pitchFamily="18" charset="0"/>
                            </a:rPr>
                          </m:ctrlPr>
                        </m:sSubSupPr>
                        <m:e>
                          <m:r>
                            <a:rPr lang="en-US" altLang="ja-JP" b="0" i="1" dirty="0" smtClean="0">
                              <a:solidFill>
                                <a:schemeClr val="bg1">
                                  <a:lumMod val="65000"/>
                                </a:schemeClr>
                              </a:solidFill>
                              <a:latin typeface="Cambria Math" panose="02040503050406030204" pitchFamily="18" charset="0"/>
                            </a:rPr>
                            <m:t>𝑀</m:t>
                          </m:r>
                        </m:e>
                        <m:sub>
                          <m:r>
                            <a:rPr lang="en-US" altLang="ja-JP" b="0" i="1" dirty="0" smtClean="0">
                              <a:solidFill>
                                <a:schemeClr val="bg1">
                                  <a:lumMod val="65000"/>
                                </a:schemeClr>
                              </a:solidFill>
                              <a:latin typeface="Cambria Math" panose="02040503050406030204" pitchFamily="18" charset="0"/>
                            </a:rPr>
                            <m:t>𝑛</m:t>
                          </m:r>
                        </m:sub>
                        <m:sup>
                          <m:r>
                            <a:rPr lang="en-US" altLang="ja-JP" b="0" i="1" dirty="0" smtClean="0">
                              <a:solidFill>
                                <a:schemeClr val="bg1">
                                  <a:lumMod val="65000"/>
                                </a:schemeClr>
                              </a:solidFill>
                              <a:latin typeface="Cambria Math" panose="02040503050406030204" pitchFamily="18" charset="0"/>
                            </a:rPr>
                            <m:t>𝑒</m:t>
                          </m:r>
                        </m:sup>
                      </m:sSubSup>
                    </m:oMath>
                  </m:oMathPara>
                </a14:m>
                <a:endParaRPr kumimoji="1" lang="ja-JP" altLang="en-US" dirty="0">
                  <a:solidFill>
                    <a:schemeClr val="bg1">
                      <a:lumMod val="65000"/>
                    </a:schemeClr>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10202344" y="5433525"/>
                <a:ext cx="733425" cy="392676"/>
              </a:xfrm>
              <a:prstGeom prst="rect">
                <a:avLst/>
              </a:prstGeom>
              <a:blipFill>
                <a:blip r:embed="rId6"/>
                <a:stretch>
                  <a:fillRect/>
                </a:stretch>
              </a:blipFill>
              <a:ln>
                <a:solidFill>
                  <a:schemeClr val="bg1">
                    <a:lumMod val="6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正方形/長方形 40"/>
              <p:cNvSpPr/>
              <p:nvPr/>
            </p:nvSpPr>
            <p:spPr>
              <a:xfrm>
                <a:off x="8290978" y="1641411"/>
                <a:ext cx="885825" cy="819149"/>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dirty="0" smtClean="0">
                          <a:solidFill>
                            <a:schemeClr val="bg1">
                              <a:lumMod val="65000"/>
                            </a:schemeClr>
                          </a:solidFill>
                          <a:latin typeface="Cambria Math" panose="02040503050406030204" pitchFamily="18" charset="0"/>
                        </a:rPr>
                        <m:t>𝐴</m:t>
                      </m:r>
                      <m:r>
                        <a:rPr lang="en-US" altLang="ja-JP" b="0" i="1" dirty="0" smtClean="0">
                          <a:solidFill>
                            <a:schemeClr val="bg1">
                              <a:lumMod val="65000"/>
                            </a:schemeClr>
                          </a:solidFill>
                          <a:latin typeface="Cambria Math" panose="02040503050406030204" pitchFamily="18" charset="0"/>
                        </a:rPr>
                        <m:t>𝑁𝐷</m:t>
                      </m:r>
                    </m:oMath>
                  </m:oMathPara>
                </a14:m>
                <a:endParaRPr kumimoji="1" lang="ja-JP" altLang="en-US" dirty="0">
                  <a:solidFill>
                    <a:schemeClr val="bg1">
                      <a:lumMod val="65000"/>
                    </a:schemeClr>
                  </a:solidFill>
                </a:endParaRPr>
              </a:p>
            </p:txBody>
          </p:sp>
        </mc:Choice>
        <mc:Fallback xmlns="">
          <p:sp>
            <p:nvSpPr>
              <p:cNvPr id="41" name="正方形/長方形 40"/>
              <p:cNvSpPr>
                <a:spLocks noRot="1" noChangeAspect="1" noMove="1" noResize="1" noEditPoints="1" noAdjustHandles="1" noChangeArrowheads="1" noChangeShapeType="1" noTextEdit="1"/>
              </p:cNvSpPr>
              <p:nvPr/>
            </p:nvSpPr>
            <p:spPr>
              <a:xfrm>
                <a:off x="8290978" y="1641411"/>
                <a:ext cx="885825" cy="819149"/>
              </a:xfrm>
              <a:prstGeom prst="rect">
                <a:avLst/>
              </a:prstGeom>
              <a:blipFill>
                <a:blip r:embed="rId7"/>
                <a:stretch>
                  <a:fillRect/>
                </a:stretch>
              </a:blipFill>
              <a:ln>
                <a:solidFill>
                  <a:schemeClr val="bg1">
                    <a:lumMod val="65000"/>
                  </a:schemeClr>
                </a:solidFill>
              </a:ln>
            </p:spPr>
            <p:txBody>
              <a:bodyPr/>
              <a:lstStyle/>
              <a:p>
                <a:r>
                  <a:rPr lang="ja-JP" altLang="en-US">
                    <a:noFill/>
                  </a:rPr>
                  <a:t> </a:t>
                </a:r>
              </a:p>
            </p:txBody>
          </p:sp>
        </mc:Fallback>
      </mc:AlternateContent>
      <p:sp>
        <p:nvSpPr>
          <p:cNvPr id="42" name="テキスト ボックス 41"/>
          <p:cNvSpPr txBox="1"/>
          <p:nvPr/>
        </p:nvSpPr>
        <p:spPr>
          <a:xfrm rot="5400000">
            <a:off x="8271326" y="4579264"/>
            <a:ext cx="1015663" cy="194193"/>
          </a:xfrm>
          <a:prstGeom prst="rect">
            <a:avLst/>
          </a:prstGeom>
          <a:noFill/>
        </p:spPr>
        <p:txBody>
          <a:bodyPr vert="vert" wrap="square" rtlCol="0">
            <a:spAutoFit/>
          </a:bodyPr>
          <a:lstStyle/>
          <a:p>
            <a:r>
              <a:rPr lang="ja-JP" altLang="en-US" dirty="0">
                <a:solidFill>
                  <a:schemeClr val="bg1">
                    <a:lumMod val="65000"/>
                  </a:schemeClr>
                </a:solidFill>
              </a:rPr>
              <a:t>･･･</a:t>
            </a:r>
            <a:endParaRPr kumimoji="1" lang="ja-JP" altLang="en-US" dirty="0">
              <a:solidFill>
                <a:schemeClr val="bg1">
                  <a:lumMod val="65000"/>
                </a:schemeClr>
              </a:solidFill>
            </a:endParaRPr>
          </a:p>
        </p:txBody>
      </p:sp>
      <p:cxnSp>
        <p:nvCxnSpPr>
          <p:cNvPr id="44" name="直線矢印コネクタ 43"/>
          <p:cNvCxnSpPr>
            <a:stCxn id="34" idx="1"/>
            <a:endCxn id="7" idx="6"/>
          </p:cNvCxnSpPr>
          <p:nvPr/>
        </p:nvCxnSpPr>
        <p:spPr>
          <a:xfrm flipH="1">
            <a:off x="9225497" y="3520563"/>
            <a:ext cx="9768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直線矢印コネクタ 44"/>
          <p:cNvCxnSpPr>
            <a:stCxn id="35" idx="1"/>
            <a:endCxn id="16" idx="6"/>
          </p:cNvCxnSpPr>
          <p:nvPr/>
        </p:nvCxnSpPr>
        <p:spPr>
          <a:xfrm flipH="1" flipV="1">
            <a:off x="9225497" y="5620044"/>
            <a:ext cx="976847" cy="9819"/>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61" name="カギ線コネクタ 60"/>
          <p:cNvCxnSpPr>
            <a:stCxn id="7" idx="2"/>
            <a:endCxn id="41" idx="1"/>
          </p:cNvCxnSpPr>
          <p:nvPr/>
        </p:nvCxnSpPr>
        <p:spPr>
          <a:xfrm rot="10800000">
            <a:off x="8290978" y="2050987"/>
            <a:ext cx="48694" cy="1469577"/>
          </a:xfrm>
          <a:prstGeom prst="bentConnector3">
            <a:avLst>
              <a:gd name="adj1" fmla="val 569462"/>
            </a:avLst>
          </a:prstGeom>
          <a:ln>
            <a:tailEnd type="triangle"/>
          </a:ln>
        </p:spPr>
        <p:style>
          <a:lnRef idx="3">
            <a:schemeClr val="dk1"/>
          </a:lnRef>
          <a:fillRef idx="0">
            <a:schemeClr val="dk1"/>
          </a:fillRef>
          <a:effectRef idx="2">
            <a:schemeClr val="dk1"/>
          </a:effectRef>
          <a:fontRef idx="minor">
            <a:schemeClr val="tx1"/>
          </a:fontRef>
        </p:style>
      </p:cxnSp>
      <p:cxnSp>
        <p:nvCxnSpPr>
          <p:cNvPr id="73" name="カギ線コネクタ 72"/>
          <p:cNvCxnSpPr>
            <a:stCxn id="16" idx="2"/>
            <a:endCxn id="41" idx="1"/>
          </p:cNvCxnSpPr>
          <p:nvPr/>
        </p:nvCxnSpPr>
        <p:spPr>
          <a:xfrm rot="10800000">
            <a:off x="8290978" y="2050986"/>
            <a:ext cx="48694" cy="3569058"/>
          </a:xfrm>
          <a:prstGeom prst="bentConnector3">
            <a:avLst>
              <a:gd name="adj1" fmla="val 1038925"/>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82" name="直線矢印コネクタ 81"/>
          <p:cNvCxnSpPr>
            <a:stCxn id="41" idx="3"/>
            <a:endCxn id="4" idx="1"/>
          </p:cNvCxnSpPr>
          <p:nvPr/>
        </p:nvCxnSpPr>
        <p:spPr>
          <a:xfrm>
            <a:off x="9176803" y="2050986"/>
            <a:ext cx="691097" cy="1"/>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p:cNvSpPr txBox="1"/>
              <p:nvPr/>
            </p:nvSpPr>
            <p:spPr>
              <a:xfrm>
                <a:off x="9025471" y="1685121"/>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i="1" dirty="0" smtClean="0">
                          <a:solidFill>
                            <a:schemeClr val="bg1">
                              <a:lumMod val="65000"/>
                            </a:schemeClr>
                          </a:solidFill>
                          <a:latin typeface="Cambria Math" panose="02040503050406030204" pitchFamily="18" charset="0"/>
                        </a:rPr>
                        <m:t>𝜋</m:t>
                      </m:r>
                    </m:oMath>
                  </m:oMathPara>
                </a14:m>
                <a:endParaRPr kumimoji="1" lang="ja-JP" altLang="en-US" dirty="0">
                  <a:solidFill>
                    <a:schemeClr val="bg1">
                      <a:lumMod val="65000"/>
                    </a:schemeClr>
                  </a:solidFill>
                </a:endParaRPr>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9025471" y="1685121"/>
                <a:ext cx="981075"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7798082" y="3078825"/>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m:rPr>
                              <m:sty m:val="p"/>
                            </m:rPr>
                            <a:rPr lang="en-US" altLang="ja-JP" i="1">
                              <a:latin typeface="Cambria Math" panose="02040503050406030204" pitchFamily="18" charset="0"/>
                            </a:rPr>
                            <m:t>π</m:t>
                          </m:r>
                        </m:e>
                        <m:sub>
                          <m:r>
                            <a:rPr lang="en-US" altLang="ja-JP" i="1">
                              <a:latin typeface="Cambria Math" panose="02040503050406030204" pitchFamily="18" charset="0"/>
                            </a:rPr>
                            <m:t>1</m:t>
                          </m:r>
                        </m:sub>
                      </m:sSub>
                    </m:oMath>
                  </m:oMathPara>
                </a14:m>
                <a:endParaRPr kumimoji="1" lang="ja-JP" altLang="en-US" dirty="0">
                  <a:solidFill>
                    <a:schemeClr val="tx1"/>
                  </a:solidFill>
                </a:endParaRPr>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7798082" y="3078825"/>
                <a:ext cx="981075"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7643300" y="4605670"/>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bg1">
                                  <a:lumMod val="65000"/>
                                </a:schemeClr>
                              </a:solidFill>
                              <a:latin typeface="Cambria Math" panose="02040503050406030204" pitchFamily="18" charset="0"/>
                            </a:rPr>
                          </m:ctrlPr>
                        </m:sSubPr>
                        <m:e>
                          <m:r>
                            <m:rPr>
                              <m:sty m:val="p"/>
                            </m:rPr>
                            <a:rPr lang="en-US" altLang="ja-JP" i="1">
                              <a:solidFill>
                                <a:schemeClr val="bg1">
                                  <a:lumMod val="65000"/>
                                </a:schemeClr>
                              </a:solidFill>
                              <a:latin typeface="Cambria Math" panose="02040503050406030204" pitchFamily="18" charset="0"/>
                            </a:rPr>
                            <m:t>π</m:t>
                          </m:r>
                        </m:e>
                        <m:sub>
                          <m:r>
                            <a:rPr kumimoji="1" lang="en-US" altLang="ja-JP" b="0" i="1" smtClean="0">
                              <a:solidFill>
                                <a:schemeClr val="bg1">
                                  <a:lumMod val="65000"/>
                                </a:schemeClr>
                              </a:solidFill>
                              <a:latin typeface="Cambria Math" panose="02040503050406030204" pitchFamily="18" charset="0"/>
                            </a:rPr>
                            <m:t>𝑛</m:t>
                          </m:r>
                        </m:sub>
                      </m:sSub>
                    </m:oMath>
                  </m:oMathPara>
                </a14:m>
                <a:endParaRPr kumimoji="1" lang="ja-JP" altLang="en-US" dirty="0">
                  <a:solidFill>
                    <a:schemeClr val="tx1"/>
                  </a:solidFill>
                </a:endParaRPr>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7643300" y="4605670"/>
                <a:ext cx="981075"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p:cNvSpPr txBox="1"/>
              <p:nvPr/>
            </p:nvSpPr>
            <p:spPr>
              <a:xfrm>
                <a:off x="9317589" y="5260531"/>
                <a:ext cx="981075" cy="369332"/>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bg1">
                                  <a:lumMod val="65000"/>
                                </a:schemeClr>
                              </a:solidFill>
                              <a:latin typeface="Cambria Math" panose="02040503050406030204" pitchFamily="18" charset="0"/>
                            </a:rPr>
                          </m:ctrlPr>
                        </m:sSubPr>
                        <m:e>
                          <m:r>
                            <m:rPr>
                              <m:sty m:val="p"/>
                            </m:rPr>
                            <a:rPr lang="en-US" altLang="ja-JP" i="1">
                              <a:solidFill>
                                <a:schemeClr val="bg1">
                                  <a:lumMod val="65000"/>
                                </a:schemeClr>
                              </a:solidFill>
                              <a:latin typeface="Cambria Math" panose="02040503050406030204" pitchFamily="18" charset="0"/>
                            </a:rPr>
                            <m:t>σ</m:t>
                          </m:r>
                        </m:e>
                        <m:sub>
                          <m:r>
                            <a:rPr kumimoji="1" lang="en-US" altLang="ja-JP" b="0" i="1" smtClean="0">
                              <a:solidFill>
                                <a:schemeClr val="bg1">
                                  <a:lumMod val="65000"/>
                                </a:schemeClr>
                              </a:solidFill>
                              <a:latin typeface="Cambria Math" panose="02040503050406030204" pitchFamily="18" charset="0"/>
                            </a:rPr>
                            <m:t>𝑛</m:t>
                          </m:r>
                        </m:sub>
                      </m:sSub>
                    </m:oMath>
                  </m:oMathPara>
                </a14:m>
                <a:endParaRPr kumimoji="1" lang="ja-JP" altLang="en-US" dirty="0">
                  <a:solidFill>
                    <a:schemeClr val="bg1">
                      <a:lumMod val="65000"/>
                    </a:schemeClr>
                  </a:solidFill>
                </a:endParaRPr>
              </a:p>
            </p:txBody>
          </p:sp>
        </mc:Choice>
        <mc:Fallback xmlns="">
          <p:sp>
            <p:nvSpPr>
              <p:cNvPr id="86" name="テキスト ボックス 85"/>
              <p:cNvSpPr txBox="1">
                <a:spLocks noRot="1" noChangeAspect="1" noMove="1" noResize="1" noEditPoints="1" noAdjustHandles="1" noChangeArrowheads="1" noChangeShapeType="1" noTextEdit="1"/>
              </p:cNvSpPr>
              <p:nvPr/>
            </p:nvSpPr>
            <p:spPr>
              <a:xfrm>
                <a:off x="9317589" y="5260531"/>
                <a:ext cx="981075" cy="369332"/>
              </a:xfrm>
              <a:prstGeom prst="rect">
                <a:avLst/>
              </a:prstGeom>
              <a:blipFill>
                <a:blip r:embed="rId11"/>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p:cNvSpPr txBox="1"/>
              <p:nvPr/>
            </p:nvSpPr>
            <p:spPr>
              <a:xfrm>
                <a:off x="9312291" y="3175223"/>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m:rPr>
                              <m:sty m:val="p"/>
                            </m:rPr>
                            <a:rPr lang="en-US" altLang="ja-JP" i="1">
                              <a:latin typeface="Cambria Math" panose="02040503050406030204" pitchFamily="18" charset="0"/>
                            </a:rPr>
                            <m:t>σ</m:t>
                          </m:r>
                        </m:e>
                        <m:sub>
                          <m:r>
                            <a:rPr lang="en-US" altLang="ja-JP" i="1">
                              <a:latin typeface="Cambria Math" panose="02040503050406030204" pitchFamily="18" charset="0"/>
                            </a:rPr>
                            <m:t>1</m:t>
                          </m:r>
                        </m:sub>
                      </m:sSub>
                    </m:oMath>
                  </m:oMathPara>
                </a14:m>
                <a:endParaRPr kumimoji="1" lang="ja-JP" altLang="en-US" dirty="0">
                  <a:solidFill>
                    <a:schemeClr val="tx1"/>
                  </a:solidFill>
                </a:endParaRPr>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9312291" y="3175223"/>
                <a:ext cx="981075"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p:cNvSpPr txBox="1"/>
              <p:nvPr/>
            </p:nvSpPr>
            <p:spPr>
              <a:xfrm>
                <a:off x="10792893" y="2586129"/>
                <a:ext cx="98107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ja-JP" i="1" smtClean="0">
                          <a:solidFill>
                            <a:schemeClr val="bg1">
                              <a:lumMod val="65000"/>
                            </a:schemeClr>
                          </a:solidFill>
                          <a:latin typeface="Cambria Math" panose="02040503050406030204" pitchFamily="18" charset="0"/>
                        </a:rPr>
                        <m:t>σ</m:t>
                      </m:r>
                    </m:oMath>
                  </m:oMathPara>
                </a14:m>
                <a:endParaRPr kumimoji="1" lang="ja-JP" altLang="en-US" dirty="0">
                  <a:solidFill>
                    <a:schemeClr val="bg1">
                      <a:lumMod val="65000"/>
                    </a:schemeClr>
                  </a:solidFill>
                </a:endParaRPr>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10792893" y="2586129"/>
                <a:ext cx="981075"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正方形/長方形 90"/>
              <p:cNvSpPr/>
              <p:nvPr/>
            </p:nvSpPr>
            <p:spPr>
              <a:xfrm>
                <a:off x="8339672" y="3926670"/>
                <a:ext cx="885825" cy="2873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rPr>
                            <m:t>𝐿𝑈</m:t>
                          </m:r>
                        </m:e>
                        <m:sub>
                          <m:r>
                            <a:rPr lang="en-US" altLang="ja-JP" i="1" dirty="0">
                              <a:latin typeface="Cambria Math" panose="02040503050406030204" pitchFamily="18" charset="0"/>
                            </a:rPr>
                            <m:t>1</m:t>
                          </m:r>
                        </m:sub>
                      </m:sSub>
                    </m:oMath>
                  </m:oMathPara>
                </a14:m>
                <a:endParaRPr lang="ja-JP" altLang="en-US" dirty="0"/>
              </a:p>
            </p:txBody>
          </p:sp>
        </mc:Choice>
        <mc:Fallback xmlns="">
          <p:sp>
            <p:nvSpPr>
              <p:cNvPr id="91" name="正方形/長方形 90"/>
              <p:cNvSpPr>
                <a:spLocks noRot="1" noChangeAspect="1" noMove="1" noResize="1" noEditPoints="1" noAdjustHandles="1" noChangeArrowheads="1" noChangeShapeType="1" noTextEdit="1"/>
              </p:cNvSpPr>
              <p:nvPr/>
            </p:nvSpPr>
            <p:spPr>
              <a:xfrm>
                <a:off x="8339672" y="3926670"/>
                <a:ext cx="885825" cy="287323"/>
              </a:xfrm>
              <a:prstGeom prst="rect">
                <a:avLst/>
              </a:prstGeom>
              <a:blipFill>
                <a:blip r:embed="rId14"/>
                <a:stretch>
                  <a:fillRect b="-12245"/>
                </a:stretch>
              </a:blipFill>
            </p:spPr>
            <p:txBody>
              <a:bodyPr/>
              <a:lstStyle/>
              <a:p>
                <a:r>
                  <a:rPr lang="ja-JP" altLang="en-US">
                    <a:noFill/>
                  </a:rPr>
                  <a:t> </a:t>
                </a:r>
              </a:p>
            </p:txBody>
          </p:sp>
        </mc:Fallback>
      </mc:AlternateContent>
      <p:cxnSp>
        <p:nvCxnSpPr>
          <p:cNvPr id="93" name="直線矢印コネクタ 92"/>
          <p:cNvCxnSpPr>
            <a:stCxn id="7" idx="5"/>
          </p:cNvCxnSpPr>
          <p:nvPr/>
        </p:nvCxnSpPr>
        <p:spPr>
          <a:xfrm>
            <a:off x="9095771" y="3659395"/>
            <a:ext cx="604" cy="267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線矢印コネクタ 93"/>
          <p:cNvCxnSpPr>
            <a:endCxn id="7" idx="3"/>
          </p:cNvCxnSpPr>
          <p:nvPr/>
        </p:nvCxnSpPr>
        <p:spPr>
          <a:xfrm flipH="1" flipV="1">
            <a:off x="8469398" y="3659395"/>
            <a:ext cx="12625" cy="267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7" name="正方形/長方形 96"/>
              <p:cNvSpPr/>
              <p:nvPr/>
            </p:nvSpPr>
            <p:spPr>
              <a:xfrm>
                <a:off x="8336244" y="6032232"/>
                <a:ext cx="885825" cy="287323"/>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solidFill>
                                <a:schemeClr val="bg1">
                                  <a:lumMod val="65000"/>
                                </a:schemeClr>
                              </a:solidFill>
                              <a:latin typeface="Cambria Math" panose="02040503050406030204" pitchFamily="18" charset="0"/>
                            </a:rPr>
                          </m:ctrlPr>
                        </m:sSubPr>
                        <m:e>
                          <m:r>
                            <a:rPr lang="en-US" altLang="ja-JP" i="1" dirty="0" smtClean="0">
                              <a:solidFill>
                                <a:schemeClr val="bg1">
                                  <a:lumMod val="65000"/>
                                </a:schemeClr>
                              </a:solidFill>
                              <a:latin typeface="Cambria Math" panose="02040503050406030204" pitchFamily="18" charset="0"/>
                            </a:rPr>
                            <m:t>𝐿𝑈</m:t>
                          </m:r>
                        </m:e>
                        <m:sub>
                          <m:r>
                            <a:rPr lang="en-US" altLang="ja-JP" b="0" i="1" dirty="0" smtClean="0">
                              <a:solidFill>
                                <a:schemeClr val="bg1">
                                  <a:lumMod val="65000"/>
                                </a:schemeClr>
                              </a:solidFill>
                              <a:latin typeface="Cambria Math" panose="02040503050406030204" pitchFamily="18" charset="0"/>
                            </a:rPr>
                            <m:t>𝑛</m:t>
                          </m:r>
                        </m:sub>
                      </m:sSub>
                    </m:oMath>
                  </m:oMathPara>
                </a14:m>
                <a:endParaRPr lang="ja-JP" altLang="en-US" dirty="0">
                  <a:solidFill>
                    <a:schemeClr val="bg1">
                      <a:lumMod val="65000"/>
                    </a:schemeClr>
                  </a:solidFill>
                </a:endParaRPr>
              </a:p>
            </p:txBody>
          </p:sp>
        </mc:Choice>
        <mc:Fallback xmlns="">
          <p:sp>
            <p:nvSpPr>
              <p:cNvPr id="97" name="正方形/長方形 96"/>
              <p:cNvSpPr>
                <a:spLocks noRot="1" noChangeAspect="1" noMove="1" noResize="1" noEditPoints="1" noAdjustHandles="1" noChangeArrowheads="1" noChangeShapeType="1" noTextEdit="1"/>
              </p:cNvSpPr>
              <p:nvPr/>
            </p:nvSpPr>
            <p:spPr>
              <a:xfrm>
                <a:off x="8336244" y="6032232"/>
                <a:ext cx="885825" cy="287323"/>
              </a:xfrm>
              <a:prstGeom prst="rect">
                <a:avLst/>
              </a:prstGeom>
              <a:blipFill>
                <a:blip r:embed="rId15"/>
                <a:stretch>
                  <a:fillRect b="-6122"/>
                </a:stretch>
              </a:blipFill>
              <a:ln>
                <a:solidFill>
                  <a:schemeClr val="bg1">
                    <a:lumMod val="65000"/>
                  </a:schemeClr>
                </a:solidFill>
              </a:ln>
            </p:spPr>
            <p:txBody>
              <a:bodyPr/>
              <a:lstStyle/>
              <a:p>
                <a:r>
                  <a:rPr lang="ja-JP" altLang="en-US">
                    <a:noFill/>
                  </a:rPr>
                  <a:t> </a:t>
                </a:r>
              </a:p>
            </p:txBody>
          </p:sp>
        </mc:Fallback>
      </mc:AlternateContent>
      <p:cxnSp>
        <p:nvCxnSpPr>
          <p:cNvPr id="98" name="直線矢印コネクタ 97"/>
          <p:cNvCxnSpPr/>
          <p:nvPr/>
        </p:nvCxnSpPr>
        <p:spPr>
          <a:xfrm>
            <a:off x="9092343" y="5764957"/>
            <a:ext cx="604" cy="267275"/>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p:cNvCxnSpPr/>
          <p:nvPr/>
        </p:nvCxnSpPr>
        <p:spPr>
          <a:xfrm flipH="1" flipV="1">
            <a:off x="8465970" y="5764957"/>
            <a:ext cx="12625" cy="267275"/>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 name="テキスト ボックス 102"/>
              <p:cNvSpPr txBox="1"/>
              <p:nvPr/>
            </p:nvSpPr>
            <p:spPr>
              <a:xfrm>
                <a:off x="9513360" y="1337334"/>
                <a:ext cx="201930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i="1" dirty="0" smtClean="0">
                          <a:solidFill>
                            <a:schemeClr val="bg1">
                              <a:lumMod val="65000"/>
                            </a:schemeClr>
                          </a:solidFill>
                          <a:latin typeface="Cambria Math" panose="02040503050406030204" pitchFamily="18" charset="0"/>
                        </a:rPr>
                        <m:t>𝑥</m:t>
                      </m:r>
                    </m:oMath>
                  </m:oMathPara>
                </a14:m>
                <a:endParaRPr kumimoji="1" lang="ja-JP" altLang="en-US" dirty="0">
                  <a:solidFill>
                    <a:schemeClr val="bg1">
                      <a:lumMod val="65000"/>
                    </a:schemeClr>
                  </a:solidFill>
                </a:endParaRPr>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9513360" y="1337334"/>
                <a:ext cx="201930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p:cNvSpPr txBox="1"/>
              <p:nvPr/>
            </p:nvSpPr>
            <p:spPr>
              <a:xfrm>
                <a:off x="7800463" y="2995220"/>
                <a:ext cx="201930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𝑠</m:t>
                          </m:r>
                        </m:e>
                        <m:sub>
                          <m:r>
                            <a:rPr lang="en-US" altLang="ja-JP" b="0" i="1" dirty="0" smtClean="0">
                              <a:latin typeface="Cambria Math" panose="02040503050406030204" pitchFamily="18" charset="0"/>
                            </a:rPr>
                            <m:t>1</m:t>
                          </m:r>
                        </m:sub>
                      </m:sSub>
                    </m:oMath>
                  </m:oMathPara>
                </a14:m>
                <a:endParaRPr kumimoji="1" lang="ja-JP" altLang="en-US" dirty="0"/>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7800463" y="2995220"/>
                <a:ext cx="2019301"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テキスト ボックス 104"/>
              <p:cNvSpPr txBox="1"/>
              <p:nvPr/>
            </p:nvSpPr>
            <p:spPr>
              <a:xfrm>
                <a:off x="7808915" y="5061706"/>
                <a:ext cx="2019301" cy="369332"/>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i="1" dirty="0" smtClean="0">
                              <a:solidFill>
                                <a:schemeClr val="bg1">
                                  <a:lumMod val="65000"/>
                                </a:schemeClr>
                              </a:solidFill>
                              <a:latin typeface="Cambria Math" panose="02040503050406030204" pitchFamily="18" charset="0"/>
                            </a:rPr>
                          </m:ctrlPr>
                        </m:sSubPr>
                        <m:e>
                          <m:r>
                            <a:rPr lang="en-US" altLang="ja-JP" b="0" i="1" dirty="0" smtClean="0">
                              <a:solidFill>
                                <a:schemeClr val="bg1">
                                  <a:lumMod val="65000"/>
                                </a:schemeClr>
                              </a:solidFill>
                              <a:latin typeface="Cambria Math" panose="02040503050406030204" pitchFamily="18" charset="0"/>
                            </a:rPr>
                            <m:t>𝑠</m:t>
                          </m:r>
                        </m:e>
                        <m:sub>
                          <m:r>
                            <a:rPr lang="en-US" altLang="ja-JP" b="0" i="1" dirty="0" smtClean="0">
                              <a:solidFill>
                                <a:schemeClr val="bg1">
                                  <a:lumMod val="65000"/>
                                </a:schemeClr>
                              </a:solidFill>
                              <a:latin typeface="Cambria Math" panose="02040503050406030204" pitchFamily="18" charset="0"/>
                            </a:rPr>
                            <m:t>𝑛</m:t>
                          </m:r>
                        </m:sub>
                      </m:sSub>
                    </m:oMath>
                  </m:oMathPara>
                </a14:m>
                <a:endParaRPr kumimoji="1" lang="ja-JP" altLang="en-US" dirty="0">
                  <a:solidFill>
                    <a:schemeClr val="bg1">
                      <a:lumMod val="65000"/>
                    </a:schemeClr>
                  </a:solidFill>
                </a:endParaRPr>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7808915" y="5061706"/>
                <a:ext cx="2019301" cy="369332"/>
              </a:xfrm>
              <a:prstGeom prst="rect">
                <a:avLst/>
              </a:prstGeom>
              <a:blipFill>
                <a:blip r:embed="rId19"/>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2" name="コンテンツ プレースホルダー 2"/>
              <p:cNvSpPr txBox="1">
                <a:spLocks/>
              </p:cNvSpPr>
              <p:nvPr/>
            </p:nvSpPr>
            <p:spPr>
              <a:xfrm>
                <a:off x="851186" y="1685121"/>
                <a:ext cx="7087099" cy="1835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The Bellman optimal equation for each </a:t>
                </a:r>
                <a14:m>
                  <m:oMath xmlns:m="http://schemas.openxmlformats.org/officeDocument/2006/math">
                    <m:sSub>
                      <m:sSubPr>
                        <m:ctrlPr>
                          <a:rPr lang="en-US" altLang="ja-JP" sz="1800" i="1" dirty="0">
                            <a:solidFill>
                              <a:srgbClr val="ED7D31"/>
                            </a:solidFill>
                            <a:latin typeface="Cambria Math" panose="02040503050406030204" pitchFamily="18" charset="0"/>
                          </a:rPr>
                        </m:ctrlPr>
                      </m:sSubPr>
                      <m:e>
                        <m:r>
                          <a:rPr lang="en-US" altLang="ja-JP" sz="1800" i="1" dirty="0">
                            <a:solidFill>
                              <a:srgbClr val="ED7D31"/>
                            </a:solidFill>
                            <a:latin typeface="Cambria Math" panose="02040503050406030204" pitchFamily="18" charset="0"/>
                          </a:rPr>
                          <m:t>𝑆𝑉</m:t>
                        </m:r>
                      </m:e>
                      <m:sub>
                        <m:r>
                          <a:rPr lang="en-US" altLang="ja-JP" sz="1800" i="1" dirty="0">
                            <a:solidFill>
                              <a:srgbClr val="ED7D31"/>
                            </a:solidFill>
                            <a:latin typeface="Cambria Math" panose="02040503050406030204" pitchFamily="18" charset="0"/>
                          </a:rPr>
                          <m:t>𝑖</m:t>
                        </m:r>
                      </m:sub>
                    </m:sSub>
                  </m:oMath>
                </a14:m>
                <a:r>
                  <a:rPr lang="en-US" altLang="ja-JP" sz="1800" dirty="0" smtClean="0"/>
                  <a:t>:</a:t>
                </a:r>
              </a:p>
              <a:p>
                <a:pPr marL="0" indent="0">
                  <a:buNone/>
                </a:pPr>
                <a14:m>
                  <m:oMath xmlns:m="http://schemas.openxmlformats.org/officeDocument/2006/math">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𝑄</m:t>
                        </m:r>
                      </m:e>
                      <m:sub>
                        <m:r>
                          <a:rPr lang="en-US" altLang="ja-JP" sz="1800" b="0" i="1" dirty="0" smtClean="0">
                            <a:latin typeface="Cambria Math" panose="02040503050406030204" pitchFamily="18" charset="0"/>
                          </a:rPr>
                          <m:t>𝑖</m:t>
                        </m:r>
                      </m:sub>
                    </m:sSub>
                  </m:oMath>
                </a14:m>
                <a:r>
                  <a:rPr lang="en-US" altLang="ja-JP" sz="1800" dirty="0" smtClean="0"/>
                  <a:t>:</a:t>
                </a:r>
                <a14:m>
                  <m:oMath xmlns:m="http://schemas.openxmlformats.org/officeDocument/2006/math">
                    <m:sSub>
                      <m:sSubPr>
                        <m:ctrlPr>
                          <a:rPr lang="en-US" altLang="ja-JP" sz="1800" i="1" dirty="0" smtClean="0">
                            <a:latin typeface="Cambria Math" panose="02040503050406030204" pitchFamily="18" charset="0"/>
                          </a:rPr>
                        </m:ctrlPr>
                      </m:sSubPr>
                      <m:e>
                        <m:r>
                          <a:rPr lang="en-US" altLang="ja-JP" sz="1800" i="1" dirty="0">
                            <a:latin typeface="Cambria Math" panose="02040503050406030204" pitchFamily="18" charset="0"/>
                          </a:rPr>
                          <m:t>𝑆</m:t>
                        </m:r>
                      </m:e>
                      <m:sub>
                        <m:r>
                          <a:rPr lang="en-US" altLang="ja-JP" sz="1800" b="0" i="1" dirty="0" smtClean="0">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dirty="0" smtClean="0">
                            <a:latin typeface="Cambria Math" panose="02040503050406030204" pitchFamily="18" charset="0"/>
                          </a:rPr>
                        </m:ctrlPr>
                      </m:sSubPr>
                      <m:e>
                        <m:r>
                          <a:rPr lang="en-US" altLang="ja-JP" sz="1800" i="1" dirty="0" smtClean="0">
                            <a:latin typeface="Cambria Math" panose="02040503050406030204" pitchFamily="18" charset="0"/>
                          </a:rPr>
                          <m:t>𝛱</m:t>
                        </m:r>
                      </m:e>
                      <m:sub>
                        <m:r>
                          <a:rPr lang="en-US" altLang="ja-JP" sz="1800" b="0" i="1" dirty="0" smtClean="0">
                            <a:latin typeface="Cambria Math" panose="02040503050406030204" pitchFamily="18" charset="0"/>
                          </a:rPr>
                          <m:t>𝑖</m:t>
                        </m:r>
                      </m:sub>
                    </m:sSub>
                    <m:r>
                      <a:rPr lang="ja-JP" altLang="en-US" sz="1800" i="1">
                        <a:latin typeface="Cambria Math" panose="02040503050406030204" pitchFamily="18" charset="0"/>
                        <a:ea typeface="Cambria Math" panose="02040503050406030204" pitchFamily="18" charset="0"/>
                      </a:rPr>
                      <m:t>→</m:t>
                    </m:r>
                    <m:r>
                      <a:rPr lang="en-US" altLang="ja-JP" sz="1800" i="1" smtClean="0">
                        <a:latin typeface="Cambria Math" panose="02040503050406030204" pitchFamily="18" charset="0"/>
                        <a:ea typeface="Cambria Math" panose="02040503050406030204" pitchFamily="18" charset="0"/>
                      </a:rPr>
                      <m:t>ℝ</m:t>
                    </m:r>
                    <m:r>
                      <a:rPr lang="en-US" altLang="ja-JP" sz="1800" b="0" i="0" smtClean="0">
                        <a:latin typeface="Cambria Math" panose="02040503050406030204" pitchFamily="18" charset="0"/>
                        <a:ea typeface="Cambria Math" panose="02040503050406030204" pitchFamily="18" charset="0"/>
                      </a:rPr>
                      <m:t>   </m:t>
                    </m:r>
                  </m:oMath>
                </a14:m>
                <a:r>
                  <a:rPr lang="en-US" altLang="ja-JP" sz="1800" dirty="0" smtClean="0"/>
                  <a:t>the expected discounted return of </a:t>
                </a:r>
                <a:endParaRPr lang="en-US" altLang="ja-JP" sz="1800" dirty="0" smtClean="0"/>
              </a:p>
              <a:p>
                <a:pPr marL="0" indent="0">
                  <a:buNone/>
                </a:pPr>
                <a:r>
                  <a:rPr lang="en-US" altLang="ja-JP" sz="1800" dirty="0"/>
                  <a:t> </a:t>
                </a:r>
                <a:r>
                  <a:rPr lang="en-US" altLang="ja-JP" sz="1800" dirty="0" smtClean="0"/>
                  <a:t>                        </a:t>
                </a:r>
                <a:r>
                  <a:rPr lang="en-US" altLang="ja-JP" sz="1800" dirty="0" smtClean="0">
                    <a:solidFill>
                      <a:srgbClr val="FF0000"/>
                    </a:solidFill>
                  </a:rPr>
                  <a:t>a </a:t>
                </a:r>
                <a:r>
                  <a:rPr lang="en-US" altLang="ja-JP" sz="1800" dirty="0" smtClean="0">
                    <a:solidFill>
                      <a:srgbClr val="FF0000"/>
                    </a:solidFill>
                  </a:rPr>
                  <a:t>state-control pattern pair</a:t>
                </a:r>
                <a:r>
                  <a:rPr lang="en-US" altLang="ja-JP" sz="1800" dirty="0" smtClean="0"/>
                  <a:t> </a:t>
                </a:r>
                <a:r>
                  <a:rPr lang="en-US" altLang="ja-JP" sz="1800" dirty="0" smtClean="0"/>
                  <a:t>for </a:t>
                </a:r>
                <a14:m>
                  <m:oMath xmlns:m="http://schemas.openxmlformats.org/officeDocument/2006/math">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𝑆𝑉</m:t>
                        </m:r>
                      </m:e>
                      <m:sub>
                        <m:r>
                          <a:rPr lang="en-US" altLang="ja-JP" sz="1800" b="0" i="1" dirty="0" smtClean="0">
                            <a:latin typeface="Cambria Math" panose="02040503050406030204" pitchFamily="18" charset="0"/>
                          </a:rPr>
                          <m:t>𝑖</m:t>
                        </m:r>
                      </m:sub>
                    </m:sSub>
                  </m:oMath>
                </a14:m>
                <a:endParaRPr lang="en-US" altLang="ja-JP" sz="1800" dirty="0"/>
              </a:p>
            </p:txBody>
          </p:sp>
        </mc:Choice>
        <mc:Fallback>
          <p:sp>
            <p:nvSpPr>
              <p:cNvPr id="112" name="コンテンツ プレースホルダー 2"/>
              <p:cNvSpPr txBox="1">
                <a:spLocks noRot="1" noChangeAspect="1" noMove="1" noResize="1" noEditPoints="1" noAdjustHandles="1" noChangeArrowheads="1" noChangeShapeType="1" noTextEdit="1"/>
              </p:cNvSpPr>
              <p:nvPr/>
            </p:nvSpPr>
            <p:spPr>
              <a:xfrm>
                <a:off x="851186" y="1685121"/>
                <a:ext cx="7087099" cy="1835442"/>
              </a:xfrm>
              <a:prstGeom prst="rect">
                <a:avLst/>
              </a:prstGeom>
              <a:blipFill>
                <a:blip r:embed="rId20"/>
                <a:stretch>
                  <a:fillRect l="-775" t="-2980"/>
                </a:stretch>
              </a:blipFill>
            </p:spPr>
            <p:txBody>
              <a:bodyPr/>
              <a:lstStyle/>
              <a:p>
                <a:r>
                  <a:rPr lang="ja-JP" altLang="en-US">
                    <a:noFill/>
                  </a:rPr>
                  <a:t> </a:t>
                </a:r>
              </a:p>
            </p:txBody>
          </p:sp>
        </mc:Fallback>
      </mc:AlternateContent>
      <p:sp>
        <p:nvSpPr>
          <p:cNvPr id="113" name="正方形/長方形 112"/>
          <p:cNvSpPr/>
          <p:nvPr/>
        </p:nvSpPr>
        <p:spPr>
          <a:xfrm>
            <a:off x="851186" y="2011136"/>
            <a:ext cx="6855874" cy="2322739"/>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70C0"/>
                </a:solidFill>
              </a:ln>
            </a:endParaRPr>
          </a:p>
        </p:txBody>
      </p:sp>
      <mc:AlternateContent xmlns:mc="http://schemas.openxmlformats.org/markup-compatibility/2006">
        <mc:Choice xmlns:a14="http://schemas.microsoft.com/office/drawing/2010/main" Requires="a14">
          <p:sp>
            <p:nvSpPr>
              <p:cNvPr id="116" name="コンテンツ プレースホルダー 2"/>
              <p:cNvSpPr txBox="1">
                <a:spLocks/>
              </p:cNvSpPr>
              <p:nvPr/>
            </p:nvSpPr>
            <p:spPr>
              <a:xfrm>
                <a:off x="838199" y="2800669"/>
                <a:ext cx="6919644" cy="10671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sSubSup>
                        <m:sSubSupPr>
                          <m:ctrlPr>
                            <a:rPr lang="en-US" altLang="ja-JP" sz="1800" i="1" dirty="0" smtClean="0">
                              <a:latin typeface="Cambria Math" panose="02040503050406030204" pitchFamily="18" charset="0"/>
                            </a:rPr>
                          </m:ctrlPr>
                        </m:sSubSupPr>
                        <m:e>
                          <m:r>
                            <a:rPr lang="en-US" altLang="ja-JP" sz="1800" b="0" i="1" dirty="0" smtClean="0">
                              <a:latin typeface="Cambria Math" panose="02040503050406030204" pitchFamily="18" charset="0"/>
                            </a:rPr>
                            <m:t>𝑄</m:t>
                          </m:r>
                        </m:e>
                        <m:sub>
                          <m:r>
                            <a:rPr lang="en-US" altLang="ja-JP" sz="1800" b="0" i="1" dirty="0" smtClean="0">
                              <a:latin typeface="Cambria Math" panose="02040503050406030204" pitchFamily="18" charset="0"/>
                            </a:rPr>
                            <m:t>𝑖</m:t>
                          </m:r>
                        </m:sub>
                        <m:sup>
                          <m:r>
                            <a:rPr lang="en-US" altLang="ja-JP" sz="1800" b="0" i="1" dirty="0" smtClean="0">
                              <a:latin typeface="Cambria Math" panose="02040503050406030204" pitchFamily="18" charset="0"/>
                            </a:rPr>
                            <m:t>∗</m:t>
                          </m:r>
                        </m:sup>
                      </m:sSubSup>
                      <m:d>
                        <m:dPr>
                          <m:ctrlPr>
                            <a:rPr lang="en-US" altLang="ja-JP" sz="1800" b="0" i="1" dirty="0" smtClean="0">
                              <a:latin typeface="Cambria Math" panose="02040503050406030204" pitchFamily="18" charset="0"/>
                            </a:rPr>
                          </m:ctrlPr>
                        </m:dPr>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r>
                            <a:rPr lang="en-US" altLang="ja-JP" sz="1800" b="0" i="1" dirty="0" smtClean="0">
                              <a:latin typeface="Cambria Math" panose="02040503050406030204" pitchFamily="18" charset="0"/>
                            </a:rPr>
                            <m:t>,</m:t>
                          </m:r>
                          <m:sSub>
                            <m:sSubPr>
                              <m:ctrlPr>
                                <a:rPr lang="en-US" altLang="ja-JP" sz="1800" i="1" dirty="0" smtClean="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b="0" i="1" dirty="0" smtClean="0">
                                  <a:latin typeface="Cambria Math" panose="02040503050406030204" pitchFamily="18" charset="0"/>
                                </a:rPr>
                                <m:t>𝑖</m:t>
                              </m:r>
                            </m:sub>
                          </m:sSub>
                        </m:e>
                      </m:d>
                      <m:r>
                        <a:rPr lang="en-US" altLang="ja-JP" sz="1800" i="1" dirty="0">
                          <a:latin typeface="Cambria Math" panose="02040503050406030204" pitchFamily="18" charset="0"/>
                        </a:rPr>
                        <m:t>=</m:t>
                      </m:r>
                      <m:nary>
                        <m:naryPr>
                          <m:chr m:val="∑"/>
                          <m:ctrlPr>
                            <a:rPr lang="en-US" altLang="ja-JP" sz="1800" i="1" dirty="0" smtClean="0">
                              <a:latin typeface="Cambria Math" panose="02040503050406030204" pitchFamily="18" charset="0"/>
                            </a:rPr>
                          </m:ctrlPr>
                        </m:naryPr>
                        <m:sub>
                          <m:sSup>
                            <m:sSupPr>
                              <m:ctrlPr>
                                <a:rPr lang="en-US" altLang="ja-JP" sz="1800" i="1" dirty="0">
                                  <a:latin typeface="Cambria Math" panose="02040503050406030204" pitchFamily="18" charset="0"/>
                                </a:rPr>
                              </m:ctrlPr>
                            </m:sSupPr>
                            <m:e>
                              <m:sSub>
                                <m:sSubPr>
                                  <m:ctrlPr>
                                    <a:rPr lang="en-US" altLang="ja-JP" sz="1800" i="1" dirty="0" smtClean="0">
                                      <a:latin typeface="Cambria Math" panose="02040503050406030204" pitchFamily="18" charset="0"/>
                                    </a:rPr>
                                  </m:ctrlPr>
                                </m:sSubPr>
                                <m:e>
                                  <m:r>
                                    <m:rPr>
                                      <m:sty m:val="p"/>
                                    </m:rPr>
                                    <a:rPr lang="en-US" altLang="ja-JP" sz="1800" i="1" dirty="0">
                                      <a:latin typeface="Cambria Math" panose="02040503050406030204" pitchFamily="18" charset="0"/>
                                    </a:rPr>
                                    <m:t>s</m:t>
                                  </m:r>
                                </m:e>
                                <m:sub>
                                  <m:r>
                                    <a:rPr lang="en-US" altLang="ja-JP" sz="1800" b="0" i="1" dirty="0" smtClean="0">
                                      <a:latin typeface="Cambria Math" panose="02040503050406030204" pitchFamily="18" charset="0"/>
                                    </a:rPr>
                                    <m:t>𝑖</m:t>
                                  </m:r>
                                </m:sub>
                              </m:sSub>
                            </m:e>
                            <m:sup>
                              <m:r>
                                <a:rPr lang="en-US" altLang="ja-JP" sz="1800" i="1" dirty="0">
                                  <a:latin typeface="Cambria Math" panose="02040503050406030204" pitchFamily="18" charset="0"/>
                                </a:rPr>
                                <m:t>′</m:t>
                              </m:r>
                            </m:sup>
                          </m:sSup>
                          <m:r>
                            <m:rPr>
                              <m:brk m:alnAt="23"/>
                            </m:rPr>
                            <a:rPr lang="en-US" altLang="ja-JP" sz="1800" i="1" dirty="0">
                              <a:latin typeface="Cambria Math" panose="02040503050406030204" pitchFamily="18" charset="0"/>
                              <a:ea typeface="Cambria Math" panose="02040503050406030204" pitchFamily="18" charset="0"/>
                            </a:rPr>
                            <m:t>∈</m:t>
                          </m:r>
                          <m:sSub>
                            <m:sSubPr>
                              <m:ctrlPr>
                                <a:rPr lang="en-US" altLang="ja-JP" sz="1800" i="1" dirty="0" smtClean="0">
                                  <a:latin typeface="Cambria Math" panose="02040503050406030204" pitchFamily="18" charset="0"/>
                                </a:rPr>
                              </m:ctrlPr>
                            </m:sSubPr>
                            <m:e>
                              <m:r>
                                <a:rPr lang="en-US" altLang="ja-JP" sz="1800" i="1" dirty="0">
                                  <a:latin typeface="Cambria Math" panose="02040503050406030204" pitchFamily="18" charset="0"/>
                                </a:rPr>
                                <m:t>𝑆</m:t>
                              </m:r>
                            </m:e>
                            <m:sub>
                              <m:r>
                                <a:rPr lang="en-US" altLang="ja-JP" sz="1800" b="0" i="1" dirty="0" smtClean="0">
                                  <a:latin typeface="Cambria Math" panose="02040503050406030204" pitchFamily="18" charset="0"/>
                                </a:rPr>
                                <m:t>𝑖</m:t>
                              </m:r>
                            </m:sub>
                          </m:sSub>
                        </m:sub>
                        <m:sup/>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𝑃</m:t>
                              </m:r>
                            </m:e>
                            <m:sub>
                              <m:r>
                                <a:rPr lang="en-US" altLang="ja-JP" sz="1800" b="0" i="1" dirty="0" smtClean="0">
                                  <a:latin typeface="Cambria Math" panose="02040503050406030204" pitchFamily="18" charset="0"/>
                                </a:rPr>
                                <m:t>𝑖</m:t>
                              </m:r>
                            </m:sub>
                          </m:sSub>
                          <m:d>
                            <m:dPr>
                              <m:ctrlPr>
                                <a:rPr lang="en-US" altLang="ja-JP" sz="1800" i="1" dirty="0">
                                  <a:latin typeface="Cambria Math" panose="02040503050406030204" pitchFamily="18" charset="0"/>
                                </a:rPr>
                              </m:ctrlPr>
                            </m:dPr>
                            <m:e>
                              <m:sSup>
                                <m:sSupPr>
                                  <m:ctrlPr>
                                    <a:rPr lang="en-US" altLang="ja-JP" sz="1800" i="1" dirty="0">
                                      <a:latin typeface="Cambria Math" panose="02040503050406030204" pitchFamily="18" charset="0"/>
                                    </a:rPr>
                                  </m:ctrlPr>
                                </m:sSupPr>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e>
                                <m:sup>
                                  <m:r>
                                    <a:rPr lang="en-US" altLang="ja-JP" sz="1800" i="1" dirty="0">
                                      <a:latin typeface="Cambria Math" panose="02040503050406030204" pitchFamily="18" charset="0"/>
                                    </a:rPr>
                                    <m:t>′</m:t>
                                  </m:r>
                                </m:sup>
                              </m:sSup>
                            </m:e>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r>
                                <a:rPr lang="en-US" altLang="ja-JP" sz="1800" b="0" i="1" dirty="0" smtClean="0">
                                  <a:latin typeface="Cambria Math" panose="02040503050406030204" pitchFamily="18" charset="0"/>
                                </a:rPr>
                                <m:t>,</m:t>
                              </m:r>
                              <m:sSub>
                                <m:sSubPr>
                                  <m:ctrlPr>
                                    <a:rPr lang="en-US" altLang="ja-JP" sz="1800" i="1" dirty="0" smtClean="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b="0" i="1" dirty="0" smtClean="0">
                                      <a:latin typeface="Cambria Math" panose="02040503050406030204" pitchFamily="18" charset="0"/>
                                    </a:rPr>
                                    <m:t>𝑖</m:t>
                                  </m:r>
                                </m:sub>
                              </m:sSub>
                            </m:e>
                          </m:d>
                          <m:d>
                            <m:dPr>
                              <m:ctrlPr>
                                <a:rPr lang="en-US" altLang="ja-JP" sz="1800" i="1" dirty="0" smtClean="0">
                                  <a:latin typeface="Cambria Math" panose="02040503050406030204" pitchFamily="18" charset="0"/>
                                </a:rPr>
                              </m:ctrlPr>
                            </m:dPr>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𝑅</m:t>
                                  </m:r>
                                </m:e>
                                <m:sub>
                                  <m:r>
                                    <a:rPr lang="en-US" altLang="ja-JP" sz="1800" b="0" i="1" dirty="0" smtClean="0">
                                      <a:latin typeface="Cambria Math" panose="02040503050406030204" pitchFamily="18" charset="0"/>
                                    </a:rPr>
                                    <m:t>𝑖</m:t>
                                  </m:r>
                                </m:sub>
                              </m:sSub>
                              <m:d>
                                <m:dPr>
                                  <m:ctrlPr>
                                    <a:rPr lang="en-US" altLang="ja-JP" sz="1800" b="0" i="1" dirty="0">
                                      <a:latin typeface="Cambria Math" panose="02040503050406030204" pitchFamily="18" charset="0"/>
                                    </a:rPr>
                                  </m:ctrlPr>
                                </m:dPr>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r>
                                    <a:rPr lang="en-US" altLang="ja-JP" sz="1800" b="0" i="1" dirty="0" smtClean="0">
                                      <a:latin typeface="Cambria Math" panose="02040503050406030204" pitchFamily="18" charset="0"/>
                                    </a:rPr>
                                    <m:t>,</m:t>
                                  </m:r>
                                  <m:sSub>
                                    <m:sSubPr>
                                      <m:ctrlPr>
                                        <a:rPr lang="en-US" altLang="ja-JP" sz="1800" i="1" dirty="0" smtClean="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b="0" i="1" dirty="0" smtClean="0">
                                          <a:latin typeface="Cambria Math" panose="02040503050406030204" pitchFamily="18" charset="0"/>
                                        </a:rPr>
                                        <m:t>𝑖</m:t>
                                      </m:r>
                                    </m:sub>
                                  </m:sSub>
                                  <m:r>
                                    <a:rPr lang="en-US" altLang="ja-JP" sz="1800" i="1" dirty="0">
                                      <a:latin typeface="Cambria Math" panose="02040503050406030204" pitchFamily="18" charset="0"/>
                                    </a:rPr>
                                    <m:t>,</m:t>
                                  </m:r>
                                  <m:sSup>
                                    <m:sSupPr>
                                      <m:ctrlPr>
                                        <a:rPr lang="en-US" altLang="ja-JP" sz="1800" i="1" dirty="0" smtClean="0">
                                          <a:latin typeface="Cambria Math" panose="02040503050406030204" pitchFamily="18" charset="0"/>
                                        </a:rPr>
                                      </m:ctrlPr>
                                    </m:sSupPr>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e>
                                    <m:sup>
                                      <m:r>
                                        <a:rPr lang="en-US" altLang="ja-JP" sz="1800" i="1" dirty="0">
                                          <a:latin typeface="Cambria Math" panose="02040503050406030204" pitchFamily="18" charset="0"/>
                                        </a:rPr>
                                        <m:t>′</m:t>
                                      </m:r>
                                    </m:sup>
                                  </m:sSup>
                                </m:e>
                              </m:d>
                              <m:r>
                                <a:rPr lang="en-US" altLang="ja-JP" sz="1800" i="1" dirty="0" smtClean="0">
                                  <a:latin typeface="Cambria Math" panose="02040503050406030204" pitchFamily="18" charset="0"/>
                                </a:rPr>
                                <m:t>+</m:t>
                              </m:r>
                              <m:r>
                                <a:rPr lang="en-US" altLang="ja-JP" sz="1800" i="1" dirty="0">
                                  <a:latin typeface="Cambria Math" panose="02040503050406030204" pitchFamily="18" charset="0"/>
                                </a:rPr>
                                <m:t>𝛾</m:t>
                              </m:r>
                              <m:func>
                                <m:funcPr>
                                  <m:ctrlPr>
                                    <a:rPr lang="en-US" altLang="ja-JP" sz="1800" i="1" dirty="0" smtClean="0">
                                      <a:latin typeface="Cambria Math" panose="02040503050406030204" pitchFamily="18" charset="0"/>
                                    </a:rPr>
                                  </m:ctrlPr>
                                </m:funcPr>
                                <m:fName>
                                  <m:limLow>
                                    <m:limLowPr>
                                      <m:ctrlPr>
                                        <a:rPr lang="en-US" altLang="ja-JP" sz="1800" i="1" dirty="0" smtClean="0">
                                          <a:latin typeface="Cambria Math" panose="02040503050406030204" pitchFamily="18" charset="0"/>
                                        </a:rPr>
                                      </m:ctrlPr>
                                    </m:limLowPr>
                                    <m:e>
                                      <m:r>
                                        <m:rPr>
                                          <m:sty m:val="p"/>
                                        </m:rPr>
                                        <a:rPr lang="en-US" altLang="ja-JP" sz="1800" i="0" dirty="0" smtClean="0">
                                          <a:latin typeface="Cambria Math" panose="02040503050406030204" pitchFamily="18" charset="0"/>
                                        </a:rPr>
                                        <m:t>max</m:t>
                                      </m:r>
                                    </m:e>
                                    <m:lim>
                                      <m:sSup>
                                        <m:sSupPr>
                                          <m:ctrlPr>
                                            <a:rPr lang="en-US" altLang="ja-JP" sz="1800" i="1" dirty="0" smtClean="0">
                                              <a:latin typeface="Cambria Math" panose="02040503050406030204" pitchFamily="18" charset="0"/>
                                            </a:rPr>
                                          </m:ctrlPr>
                                        </m:sSupPr>
                                        <m:e>
                                          <m:sSub>
                                            <m:sSubPr>
                                              <m:ctrlPr>
                                                <a:rPr lang="en-US" altLang="ja-JP" sz="1800" i="1" dirty="0" smtClean="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b="0" i="1" dirty="0" smtClean="0">
                                                  <a:latin typeface="Cambria Math" panose="02040503050406030204" pitchFamily="18" charset="0"/>
                                                </a:rPr>
                                                <m:t>𝑖</m:t>
                                              </m:r>
                                            </m:sub>
                                          </m:sSub>
                                        </m:e>
                                        <m:sup>
                                          <m:r>
                                            <a:rPr lang="en-US" altLang="ja-JP" sz="1800" i="1" dirty="0">
                                              <a:latin typeface="Cambria Math" panose="02040503050406030204" pitchFamily="18" charset="0"/>
                                            </a:rPr>
                                            <m:t>′</m:t>
                                          </m:r>
                                        </m:sup>
                                      </m:sSup>
                                      <m:r>
                                        <a:rPr lang="en-US" altLang="ja-JP" sz="1800" i="1" dirty="0" smtClean="0">
                                          <a:latin typeface="Cambria Math" panose="02040503050406030204" pitchFamily="18" charset="0"/>
                                          <a:ea typeface="Cambria Math" panose="02040503050406030204" pitchFamily="18" charset="0"/>
                                        </a:rPr>
                                        <m:t>∈</m:t>
                                      </m:r>
                                      <m:sSub>
                                        <m:sSubPr>
                                          <m:ctrlPr>
                                            <a:rPr lang="en-US" altLang="ja-JP" sz="1800" i="1" dirty="0" smtClean="0">
                                              <a:latin typeface="Cambria Math" panose="02040503050406030204" pitchFamily="18" charset="0"/>
                                              <a:ea typeface="Cambria Math" panose="02040503050406030204" pitchFamily="18" charset="0"/>
                                            </a:rPr>
                                          </m:ctrlPr>
                                        </m:sSubPr>
                                        <m:e>
                                          <m:r>
                                            <m:rPr>
                                              <m:sty m:val="p"/>
                                            </m:rPr>
                                            <a:rPr lang="en-US" altLang="ja-JP" sz="1800" i="1" dirty="0">
                                              <a:latin typeface="Cambria Math" panose="02040503050406030204" pitchFamily="18" charset="0"/>
                                              <a:ea typeface="Cambria Math" panose="02040503050406030204" pitchFamily="18" charset="0"/>
                                            </a:rPr>
                                            <m:t>Π</m:t>
                                          </m:r>
                                        </m:e>
                                        <m:sub>
                                          <m:r>
                                            <a:rPr lang="en-US" altLang="ja-JP" sz="1800" b="0" i="1" dirty="0" smtClean="0">
                                              <a:latin typeface="Cambria Math" panose="02040503050406030204" pitchFamily="18" charset="0"/>
                                              <a:ea typeface="Cambria Math" panose="02040503050406030204" pitchFamily="18" charset="0"/>
                                            </a:rPr>
                                            <m:t>𝑖</m:t>
                                          </m:r>
                                        </m:sub>
                                      </m:sSub>
                                      <m:d>
                                        <m:dPr>
                                          <m:ctrlPr>
                                            <a:rPr lang="en-US" altLang="ja-JP" sz="1800" b="0" i="1" dirty="0" smtClean="0">
                                              <a:latin typeface="Cambria Math" panose="02040503050406030204" pitchFamily="18" charset="0"/>
                                              <a:ea typeface="Cambria Math" panose="02040503050406030204" pitchFamily="18" charset="0"/>
                                            </a:rPr>
                                          </m:ctrlPr>
                                        </m:dPr>
                                        <m:e>
                                          <m:sSup>
                                            <m:sSupPr>
                                              <m:ctrlPr>
                                                <a:rPr lang="en-US" altLang="ja-JP" sz="1800" i="1" dirty="0" smtClean="0">
                                                  <a:latin typeface="Cambria Math" panose="02040503050406030204" pitchFamily="18" charset="0"/>
                                                </a:rPr>
                                              </m:ctrlPr>
                                            </m:sSupPr>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e>
                                            <m:sup>
                                              <m:r>
                                                <a:rPr lang="en-US" altLang="ja-JP" sz="1800" i="1" dirty="0">
                                                  <a:latin typeface="Cambria Math" panose="02040503050406030204" pitchFamily="18" charset="0"/>
                                                </a:rPr>
                                                <m:t>′</m:t>
                                              </m:r>
                                            </m:sup>
                                          </m:sSup>
                                        </m:e>
                                      </m:d>
                                    </m:lim>
                                  </m:limLow>
                                </m:fName>
                                <m:e>
                                  <m:sSubSup>
                                    <m:sSubSupPr>
                                      <m:ctrlPr>
                                        <a:rPr lang="en-US" altLang="ja-JP" sz="1800" i="1" dirty="0" smtClean="0">
                                          <a:latin typeface="Cambria Math" panose="02040503050406030204" pitchFamily="18" charset="0"/>
                                        </a:rPr>
                                      </m:ctrlPr>
                                    </m:sSubSupPr>
                                    <m:e>
                                      <m:r>
                                        <a:rPr lang="en-US" altLang="ja-JP" sz="1800" b="0" i="1" dirty="0" smtClean="0">
                                          <a:latin typeface="Cambria Math" panose="02040503050406030204" pitchFamily="18" charset="0"/>
                                        </a:rPr>
                                        <m:t>𝑄</m:t>
                                      </m:r>
                                    </m:e>
                                    <m:sub>
                                      <m:r>
                                        <a:rPr lang="en-US" altLang="ja-JP" sz="1800" b="0" i="1" dirty="0" smtClean="0">
                                          <a:latin typeface="Cambria Math" panose="02040503050406030204" pitchFamily="18" charset="0"/>
                                        </a:rPr>
                                        <m:t>𝑖</m:t>
                                      </m:r>
                                    </m:sub>
                                    <m:sup>
                                      <m:r>
                                        <a:rPr lang="en-US" altLang="ja-JP" sz="1800" b="0" i="1" dirty="0" smtClean="0">
                                          <a:latin typeface="Cambria Math" panose="02040503050406030204" pitchFamily="18" charset="0"/>
                                        </a:rPr>
                                        <m:t>∗</m:t>
                                      </m:r>
                                    </m:sup>
                                  </m:sSubSup>
                                  <m:d>
                                    <m:dPr>
                                      <m:ctrlPr>
                                        <a:rPr lang="en-US" altLang="ja-JP" sz="1800" i="1" dirty="0">
                                          <a:latin typeface="Cambria Math" panose="02040503050406030204" pitchFamily="18" charset="0"/>
                                        </a:rPr>
                                      </m:ctrlPr>
                                    </m:dPr>
                                    <m:e>
                                      <m:sSup>
                                        <m:sSupPr>
                                          <m:ctrlPr>
                                            <a:rPr lang="en-US" altLang="ja-JP" sz="1800" i="1" dirty="0" smtClean="0">
                                              <a:latin typeface="Cambria Math" panose="02040503050406030204" pitchFamily="18" charset="0"/>
                                            </a:rPr>
                                          </m:ctrlPr>
                                        </m:sSupPr>
                                        <m:e>
                                          <m:sSub>
                                            <m:sSubPr>
                                              <m:ctrlPr>
                                                <a:rPr lang="en-US" altLang="ja-JP" sz="1800" i="1" dirty="0" smtClean="0">
                                                  <a:latin typeface="Cambria Math" panose="02040503050406030204" pitchFamily="18" charset="0"/>
                                                </a:rPr>
                                              </m:ctrlPr>
                                            </m:sSubPr>
                                            <m:e>
                                              <m:r>
                                                <a:rPr lang="en-US" altLang="ja-JP" sz="1800" b="0" i="1" dirty="0" smtClean="0">
                                                  <a:latin typeface="Cambria Math" panose="02040503050406030204" pitchFamily="18" charset="0"/>
                                                </a:rPr>
                                                <m:t>𝑠</m:t>
                                              </m:r>
                                            </m:e>
                                            <m:sub>
                                              <m:r>
                                                <a:rPr lang="en-US" altLang="ja-JP" sz="1800" b="0" i="1" dirty="0" smtClean="0">
                                                  <a:latin typeface="Cambria Math" panose="02040503050406030204" pitchFamily="18" charset="0"/>
                                                </a:rPr>
                                                <m:t>𝑖</m:t>
                                              </m:r>
                                            </m:sub>
                                          </m:sSub>
                                        </m:e>
                                        <m:sup>
                                          <m:r>
                                            <a:rPr lang="en-US" altLang="ja-JP" sz="1800" i="1" dirty="0">
                                              <a:latin typeface="Cambria Math" panose="02040503050406030204" pitchFamily="18" charset="0"/>
                                            </a:rPr>
                                            <m:t>′</m:t>
                                          </m:r>
                                        </m:sup>
                                      </m:sSup>
                                      <m:r>
                                        <a:rPr lang="en-US" altLang="ja-JP" sz="1800" b="0" i="1" dirty="0" smtClean="0">
                                          <a:latin typeface="Cambria Math" panose="02040503050406030204" pitchFamily="18" charset="0"/>
                                        </a:rPr>
                                        <m:t>,</m:t>
                                      </m:r>
                                      <m:sSup>
                                        <m:sSupPr>
                                          <m:ctrlPr>
                                            <a:rPr lang="en-US" altLang="ja-JP" sz="1800" i="1" dirty="0" smtClean="0">
                                              <a:latin typeface="Cambria Math" panose="02040503050406030204" pitchFamily="18" charset="0"/>
                                            </a:rPr>
                                          </m:ctrlPr>
                                        </m:sSupPr>
                                        <m:e>
                                          <m:sSub>
                                            <m:sSubPr>
                                              <m:ctrlPr>
                                                <a:rPr lang="en-US" altLang="ja-JP" sz="1800" i="1" dirty="0" smtClean="0">
                                                  <a:latin typeface="Cambria Math" panose="02040503050406030204" pitchFamily="18" charset="0"/>
                                                </a:rPr>
                                              </m:ctrlPr>
                                            </m:sSubPr>
                                            <m:e>
                                              <m:r>
                                                <m:rPr>
                                                  <m:sty m:val="p"/>
                                                </m:rPr>
                                                <a:rPr lang="en-US" altLang="ja-JP" sz="1800" i="1" dirty="0">
                                                  <a:latin typeface="Cambria Math" panose="02040503050406030204" pitchFamily="18" charset="0"/>
                                                </a:rPr>
                                                <m:t>π</m:t>
                                              </m:r>
                                            </m:e>
                                            <m:sub>
                                              <m:r>
                                                <a:rPr lang="en-US" altLang="ja-JP" sz="1800" b="0" i="1" dirty="0" smtClean="0">
                                                  <a:latin typeface="Cambria Math" panose="02040503050406030204" pitchFamily="18" charset="0"/>
                                                </a:rPr>
                                                <m:t>𝑖</m:t>
                                              </m:r>
                                            </m:sub>
                                          </m:sSub>
                                        </m:e>
                                        <m:sup>
                                          <m:r>
                                            <a:rPr lang="en-US" altLang="ja-JP" sz="1800" i="1" dirty="0">
                                              <a:latin typeface="Cambria Math" panose="02040503050406030204" pitchFamily="18" charset="0"/>
                                            </a:rPr>
                                            <m:t>′</m:t>
                                          </m:r>
                                        </m:sup>
                                      </m:sSup>
                                    </m:e>
                                  </m:d>
                                </m:e>
                              </m:func>
                            </m:e>
                          </m:d>
                        </m:e>
                      </m:nary>
                    </m:oMath>
                  </m:oMathPara>
                </a14:m>
                <a:endParaRPr lang="en-US" altLang="ja-JP" sz="1800" i="1" dirty="0" smtClean="0">
                  <a:latin typeface="Cambria Math" panose="02040503050406030204" pitchFamily="18" charset="0"/>
                </a:endParaRPr>
              </a:p>
            </p:txBody>
          </p:sp>
        </mc:Choice>
        <mc:Fallback>
          <p:sp>
            <p:nvSpPr>
              <p:cNvPr id="116" name="コンテンツ プレースホルダー 2"/>
              <p:cNvSpPr txBox="1">
                <a:spLocks noRot="1" noChangeAspect="1" noMove="1" noResize="1" noEditPoints="1" noAdjustHandles="1" noChangeArrowheads="1" noChangeShapeType="1" noTextEdit="1"/>
              </p:cNvSpPr>
              <p:nvPr/>
            </p:nvSpPr>
            <p:spPr>
              <a:xfrm>
                <a:off x="838199" y="2800669"/>
                <a:ext cx="6919644" cy="1067110"/>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正方形/長方形 7"/>
              <p:cNvSpPr/>
              <p:nvPr/>
            </p:nvSpPr>
            <p:spPr>
              <a:xfrm>
                <a:off x="801066" y="3716901"/>
                <a:ext cx="3286669" cy="530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𝑄</m:t>
                          </m:r>
                        </m:e>
                        <m:sub>
                          <m:r>
                            <a:rPr lang="en-US" altLang="ja-JP" i="1" dirty="0">
                              <a:latin typeface="Cambria Math" panose="02040503050406030204" pitchFamily="18" charset="0"/>
                            </a:rPr>
                            <m:t>𝑖</m:t>
                          </m:r>
                        </m:sub>
                        <m:sup>
                          <m:r>
                            <a:rPr lang="en-US" altLang="ja-JP" i="1" dirty="0">
                              <a:latin typeface="Cambria Math" panose="02040503050406030204" pitchFamily="18" charset="0"/>
                            </a:rPr>
                            <m:t>∗</m:t>
                          </m:r>
                        </m:sup>
                      </m:sSubSup>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m:rPr>
                              <m:sty m:val="p"/>
                            </m:rPr>
                            <a:rPr lang="en-US" altLang="ja-JP" i="1" dirty="0">
                              <a:latin typeface="Cambria Math" panose="02040503050406030204" pitchFamily="18" charset="0"/>
                            </a:rPr>
                            <m:t>π</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m:t>
                      </m:r>
                      <m:func>
                        <m:funcPr>
                          <m:ctrlPr>
                            <a:rPr lang="en-US" altLang="ja-JP" i="1" dirty="0">
                              <a:latin typeface="Cambria Math" panose="02040503050406030204" pitchFamily="18" charset="0"/>
                            </a:rPr>
                          </m:ctrlPr>
                        </m:funcPr>
                        <m:fName>
                          <m:limLow>
                            <m:limLowPr>
                              <m:ctrlPr>
                                <a:rPr lang="en-US" altLang="ja-JP" i="1" dirty="0">
                                  <a:latin typeface="Cambria Math" panose="02040503050406030204" pitchFamily="18" charset="0"/>
                                </a:rPr>
                              </m:ctrlPr>
                            </m:limLowPr>
                            <m:e>
                              <m:r>
                                <m:rPr>
                                  <m:sty m:val="p"/>
                                </m:rPr>
                                <a:rPr lang="en-US" altLang="ja-JP" dirty="0">
                                  <a:latin typeface="Cambria Math" panose="02040503050406030204" pitchFamily="18" charset="0"/>
                                </a:rPr>
                                <m:t>max</m:t>
                              </m:r>
                            </m:e>
                            <m:lim>
                              <m:sSub>
                                <m:sSubPr>
                                  <m:ctrlPr>
                                    <a:rPr lang="en-US" altLang="ja-JP" i="1" dirty="0">
                                      <a:latin typeface="Cambria Math" panose="02040503050406030204" pitchFamily="18" charset="0"/>
                                    </a:rPr>
                                  </m:ctrlPr>
                                </m:sSubPr>
                                <m:e>
                                  <m:r>
                                    <m:rPr>
                                      <m:sty m:val="p"/>
                                    </m:rPr>
                                    <a:rPr lang="en-US" altLang="ja-JP" i="1" dirty="0">
                                      <a:latin typeface="Cambria Math" panose="02040503050406030204" pitchFamily="18" charset="0"/>
                                    </a:rPr>
                                    <m:t>π</m:t>
                                  </m:r>
                                </m:e>
                                <m:sub>
                                  <m:r>
                                    <a:rPr lang="en-US" altLang="ja-JP" i="1" dirty="0">
                                      <a:latin typeface="Cambria Math" panose="02040503050406030204" pitchFamily="18" charset="0"/>
                                    </a:rPr>
                                    <m:t>𝑖</m:t>
                                  </m:r>
                                </m:sub>
                              </m:sSub>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ea typeface="Cambria Math" panose="02040503050406030204" pitchFamily="18" charset="0"/>
                                    </a:rPr>
                                  </m:ctrlPr>
                                </m:sSubPr>
                                <m:e>
                                  <m:r>
                                    <m:rPr>
                                      <m:sty m:val="p"/>
                                    </m:rPr>
                                    <a:rPr lang="en-US" altLang="ja-JP" i="1" dirty="0">
                                      <a:latin typeface="Cambria Math" panose="02040503050406030204" pitchFamily="18" charset="0"/>
                                      <a:ea typeface="Cambria Math" panose="02040503050406030204" pitchFamily="18" charset="0"/>
                                    </a:rPr>
                                    <m:t>Π</m:t>
                                  </m:r>
                                </m:e>
                                <m:sub>
                                  <m:r>
                                    <a:rPr lang="en-US" altLang="ja-JP" i="1" dirty="0">
                                      <a:latin typeface="Cambria Math" panose="02040503050406030204" pitchFamily="18" charset="0"/>
                                      <a:ea typeface="Cambria Math" panose="02040503050406030204" pitchFamily="18" charset="0"/>
                                    </a:rPr>
                                    <m:t>𝑖</m:t>
                                  </m:r>
                                </m:sub>
                              </m:sSub>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 </m:t>
                              </m:r>
                            </m:lim>
                          </m:limLow>
                        </m:fName>
                        <m:e>
                          <m:sSubSup>
                            <m:sSubSupPr>
                              <m:ctrlPr>
                                <a:rPr lang="en-US" altLang="ja-JP" i="1" dirty="0">
                                  <a:latin typeface="Cambria Math" panose="02040503050406030204" pitchFamily="18" charset="0"/>
                                  <a:ea typeface="Cambria Math" panose="02040503050406030204" pitchFamily="18" charset="0"/>
                                </a:rPr>
                              </m:ctrlPr>
                            </m:sSubSupPr>
                            <m:e>
                              <m:r>
                                <a:rPr lang="en-US" altLang="ja-JP" i="1" dirty="0">
                                  <a:latin typeface="Cambria Math" panose="02040503050406030204" pitchFamily="18" charset="0"/>
                                  <a:ea typeface="Cambria Math" panose="02040503050406030204" pitchFamily="18" charset="0"/>
                                </a:rPr>
                                <m:t>𝑄</m:t>
                              </m:r>
                            </m:e>
                            <m:sub>
                              <m:r>
                                <a:rPr lang="en-US" altLang="ja-JP" i="1" dirty="0">
                                  <a:latin typeface="Cambria Math" panose="02040503050406030204" pitchFamily="18" charset="0"/>
                                  <a:ea typeface="Cambria Math" panose="02040503050406030204" pitchFamily="18" charset="0"/>
                                </a:rPr>
                                <m:t>𝑖</m:t>
                              </m:r>
                            </m:sub>
                            <m:sup/>
                          </m:sSubSup>
                          <m:d>
                            <m:dPr>
                              <m:ctrlPr>
                                <a:rPr lang="en-US" altLang="ja-JP" i="1" dirty="0">
                                  <a:latin typeface="Cambria Math" panose="02040503050406030204" pitchFamily="18" charset="0"/>
                                </a:rPr>
                              </m:ctrlPr>
                            </m:dP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m:rPr>
                                      <m:sty m:val="p"/>
                                    </m:rPr>
                                    <a:rPr lang="en-US" altLang="ja-JP" i="1" dirty="0">
                                      <a:latin typeface="Cambria Math" panose="02040503050406030204" pitchFamily="18" charset="0"/>
                                    </a:rPr>
                                    <m:t>π</m:t>
                                  </m:r>
                                </m:e>
                                <m:sub>
                                  <m:r>
                                    <a:rPr lang="en-US" altLang="ja-JP" i="1" dirty="0">
                                      <a:latin typeface="Cambria Math" panose="02040503050406030204" pitchFamily="18" charset="0"/>
                                    </a:rPr>
                                    <m:t>𝑖</m:t>
                                  </m:r>
                                </m:sub>
                              </m:sSub>
                            </m:e>
                          </m:d>
                        </m:e>
                      </m:func>
                    </m:oMath>
                  </m:oMathPara>
                </a14:m>
                <a:endParaRPr lang="ja-JP" altLang="en-US" dirty="0"/>
              </a:p>
            </p:txBody>
          </p:sp>
        </mc:Choice>
        <mc:Fallback>
          <p:sp>
            <p:nvSpPr>
              <p:cNvPr id="8" name="正方形/長方形 7"/>
              <p:cNvSpPr>
                <a:spLocks noRot="1" noChangeAspect="1" noMove="1" noResize="1" noEditPoints="1" noAdjustHandles="1" noChangeArrowheads="1" noChangeShapeType="1" noTextEdit="1"/>
              </p:cNvSpPr>
              <p:nvPr/>
            </p:nvSpPr>
            <p:spPr>
              <a:xfrm>
                <a:off x="801066" y="3716901"/>
                <a:ext cx="3286669" cy="530210"/>
              </a:xfrm>
              <a:prstGeom prst="rect">
                <a:avLst/>
              </a:prstGeom>
              <a:blipFill>
                <a:blip r:embed="rId22"/>
                <a:stretch>
                  <a:fillRect b="-5747"/>
                </a:stretch>
              </a:blipFill>
            </p:spPr>
            <p:txBody>
              <a:bodyPr/>
              <a:lstStyle/>
              <a:p>
                <a:r>
                  <a:rPr lang="ja-JP" altLang="en-US">
                    <a:noFill/>
                  </a:rPr>
                  <a:t> </a:t>
                </a:r>
              </a:p>
            </p:txBody>
          </p:sp>
        </mc:Fallback>
      </mc:AlternateContent>
      <p:sp>
        <p:nvSpPr>
          <p:cNvPr id="40" name="下矢印 39"/>
          <p:cNvSpPr/>
          <p:nvPr/>
        </p:nvSpPr>
        <p:spPr>
          <a:xfrm>
            <a:off x="3831448" y="4451939"/>
            <a:ext cx="895350" cy="847724"/>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3" name="コンテンツ プレースホルダー 2"/>
          <p:cNvSpPr txBox="1">
            <a:spLocks/>
          </p:cNvSpPr>
          <p:nvPr/>
        </p:nvSpPr>
        <p:spPr>
          <a:xfrm>
            <a:off x="3618094" y="5353787"/>
            <a:ext cx="1322057" cy="4894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Q-learning</a:t>
            </a:r>
            <a:endParaRPr lang="en-US" altLang="ja-JP" sz="1800" dirty="0"/>
          </a:p>
        </p:txBody>
      </p:sp>
      <mc:AlternateContent xmlns:mc="http://schemas.openxmlformats.org/markup-compatibility/2006">
        <mc:Choice xmlns:a14="http://schemas.microsoft.com/office/drawing/2010/main" Requires="a14">
          <p:sp>
            <p:nvSpPr>
              <p:cNvPr id="46" name="正方形/長方形 45"/>
              <p:cNvSpPr/>
              <p:nvPr/>
            </p:nvSpPr>
            <p:spPr>
              <a:xfrm>
                <a:off x="8553290" y="2637032"/>
                <a:ext cx="1119657" cy="33849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sz="1400" i="1" dirty="0">
                              <a:latin typeface="Cambria Math" panose="02040503050406030204" pitchFamily="18" charset="0"/>
                              <a:ea typeface="Cambria Math" panose="02040503050406030204" pitchFamily="18" charset="0"/>
                            </a:rPr>
                          </m:ctrlPr>
                        </m:sSubSupPr>
                        <m:e>
                          <m:r>
                            <a:rPr lang="en-US" altLang="ja-JP" sz="1400" i="1" dirty="0">
                              <a:latin typeface="Cambria Math" panose="02040503050406030204" pitchFamily="18" charset="0"/>
                              <a:ea typeface="Cambria Math" panose="02040503050406030204" pitchFamily="18" charset="0"/>
                            </a:rPr>
                            <m:t>𝑄</m:t>
                          </m:r>
                        </m:e>
                        <m:sub>
                          <m:r>
                            <a:rPr lang="en-US" altLang="ja-JP" sz="1400" i="1" dirty="0">
                              <a:latin typeface="Cambria Math" panose="02040503050406030204" pitchFamily="18" charset="0"/>
                              <a:ea typeface="Cambria Math" panose="02040503050406030204" pitchFamily="18" charset="0"/>
                            </a:rPr>
                            <m:t>𝑖</m:t>
                          </m:r>
                        </m:sub>
                        <m:sup/>
                      </m:sSubSup>
                      <m:d>
                        <m:dPr>
                          <m:ctrlPr>
                            <a:rPr lang="en-US" altLang="ja-JP" sz="1400" i="1" dirty="0">
                              <a:latin typeface="Cambria Math" panose="02040503050406030204" pitchFamily="18" charset="0"/>
                            </a:rPr>
                          </m:ctrlPr>
                        </m:dPr>
                        <m:e>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𝑠</m:t>
                              </m:r>
                            </m:e>
                            <m:sub>
                              <m:r>
                                <a:rPr lang="en-US" altLang="ja-JP" sz="1400" i="1" dirty="0">
                                  <a:latin typeface="Cambria Math" panose="02040503050406030204" pitchFamily="18" charset="0"/>
                                </a:rPr>
                                <m:t>𝑖</m:t>
                              </m:r>
                            </m:sub>
                          </m:sSub>
                          <m:r>
                            <a:rPr lang="en-US" altLang="ja-JP" sz="1400" i="1" dirty="0">
                              <a:latin typeface="Cambria Math" panose="02040503050406030204" pitchFamily="18" charset="0"/>
                            </a:rPr>
                            <m:t>,</m:t>
                          </m:r>
                          <m:sSub>
                            <m:sSubPr>
                              <m:ctrlPr>
                                <a:rPr lang="en-US" altLang="ja-JP" sz="1400" i="1" dirty="0">
                                  <a:latin typeface="Cambria Math" panose="02040503050406030204" pitchFamily="18" charset="0"/>
                                </a:rPr>
                              </m:ctrlPr>
                            </m:sSubPr>
                            <m:e>
                              <m:r>
                                <m:rPr>
                                  <m:sty m:val="p"/>
                                </m:rPr>
                                <a:rPr lang="en-US" altLang="ja-JP" sz="1400" i="1" dirty="0">
                                  <a:latin typeface="Cambria Math" panose="02040503050406030204" pitchFamily="18" charset="0"/>
                                </a:rPr>
                                <m:t>π</m:t>
                              </m:r>
                            </m:e>
                            <m:sub>
                              <m:r>
                                <a:rPr lang="en-US" altLang="ja-JP" sz="1400" i="1" dirty="0">
                                  <a:latin typeface="Cambria Math" panose="02040503050406030204" pitchFamily="18" charset="0"/>
                                </a:rPr>
                                <m:t>𝑖</m:t>
                              </m:r>
                            </m:sub>
                          </m:sSub>
                        </m:e>
                      </m:d>
                    </m:oMath>
                  </m:oMathPara>
                </a14:m>
                <a:endParaRPr lang="ja-JP" altLang="en-US" sz="1400" dirty="0"/>
              </a:p>
            </p:txBody>
          </p:sp>
        </mc:Choice>
        <mc:Fallback>
          <p:sp>
            <p:nvSpPr>
              <p:cNvPr id="46" name="正方形/長方形 45"/>
              <p:cNvSpPr>
                <a:spLocks noRot="1" noChangeAspect="1" noMove="1" noResize="1" noEditPoints="1" noAdjustHandles="1" noChangeArrowheads="1" noChangeShapeType="1" noTextEdit="1"/>
              </p:cNvSpPr>
              <p:nvPr/>
            </p:nvSpPr>
            <p:spPr>
              <a:xfrm>
                <a:off x="8553290" y="2637032"/>
                <a:ext cx="1119657" cy="338491"/>
              </a:xfrm>
              <a:prstGeom prst="rect">
                <a:avLst/>
              </a:prstGeom>
              <a:blipFill>
                <a:blip r:embed="rId23"/>
                <a:stretch>
                  <a:fillRect b="-3571"/>
                </a:stretch>
              </a:blipFill>
            </p:spPr>
            <p:txBody>
              <a:bodyPr/>
              <a:lstStyle/>
              <a:p>
                <a:r>
                  <a:rPr lang="ja-JP" altLang="en-US">
                    <a:noFill/>
                  </a:rPr>
                  <a:t> </a:t>
                </a:r>
              </a:p>
            </p:txBody>
          </p:sp>
        </mc:Fallback>
      </mc:AlternateContent>
      <p:sp>
        <p:nvSpPr>
          <p:cNvPr id="47" name="下矢印 46"/>
          <p:cNvSpPr/>
          <p:nvPr/>
        </p:nvSpPr>
        <p:spPr>
          <a:xfrm rot="16200000">
            <a:off x="8138951" y="2610834"/>
            <a:ext cx="375278" cy="373362"/>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6694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7264</TotalTime>
  <Words>3384</Words>
  <Application>Microsoft Office PowerPoint</Application>
  <PresentationFormat>ワイド画面</PresentationFormat>
  <Paragraphs>646</Paragraphs>
  <Slides>24</Slides>
  <Notes>23</Notes>
  <HiddenSlides>5</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游ゴシック</vt:lpstr>
      <vt:lpstr>游ゴシック Light</vt:lpstr>
      <vt:lpstr>Arial</vt:lpstr>
      <vt:lpstr>Cambria Math</vt:lpstr>
      <vt:lpstr>Office テーマ</vt:lpstr>
      <vt:lpstr>Seminar of Ushio Lab.</vt:lpstr>
      <vt:lpstr>Outline</vt:lpstr>
      <vt:lpstr>Markov decision process (MDP)</vt:lpstr>
      <vt:lpstr>The Bellman optimality equation</vt:lpstr>
      <vt:lpstr>Q-learning</vt:lpstr>
      <vt:lpstr>Discrete Event Systems (DESs)</vt:lpstr>
      <vt:lpstr>Supervisory control</vt:lpstr>
      <vt:lpstr>Decentralized supervisory control of DESs</vt:lpstr>
      <vt:lpstr>The system model based on Q-learning</vt:lpstr>
      <vt:lpstr>Two assumptions for the system (1/2)</vt:lpstr>
      <vt:lpstr>Two assumptions for the system (2/2)</vt:lpstr>
      <vt:lpstr>Bellman optimal equation</vt:lpstr>
      <vt:lpstr>Formulation</vt:lpstr>
      <vt:lpstr>The proposed algorithm</vt:lpstr>
      <vt:lpstr>Simulation : Setting (the cat and mouse problem)</vt:lpstr>
      <vt:lpstr>Simulation : Setting (the cat and mouse problem)</vt:lpstr>
      <vt:lpstr>Simulation : Result</vt:lpstr>
      <vt:lpstr>Simulation : Result</vt:lpstr>
      <vt:lpstr>Future Work</vt:lpstr>
      <vt:lpstr>Modeling of RL</vt:lpstr>
      <vt:lpstr>Modeling of RL</vt:lpstr>
      <vt:lpstr>The Bellman optimality equation</vt:lpstr>
      <vt:lpstr>Q-learning</vt:lpstr>
      <vt:lpstr>Supervisory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of Ushio Lab.</dc:title>
  <dc:creator>yuma yamakura</dc:creator>
  <cp:lastModifiedBy>yuma yamakura</cp:lastModifiedBy>
  <cp:revision>134</cp:revision>
  <dcterms:created xsi:type="dcterms:W3CDTF">2016-11-20T07:44:22Z</dcterms:created>
  <dcterms:modified xsi:type="dcterms:W3CDTF">2016-11-29T17:48:00Z</dcterms:modified>
</cp:coreProperties>
</file>