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8" r:id="rId3"/>
    <p:sldId id="257" r:id="rId4"/>
    <p:sldId id="259" r:id="rId5"/>
    <p:sldId id="263" r:id="rId6"/>
    <p:sldId id="270" r:id="rId7"/>
    <p:sldId id="267" r:id="rId8"/>
    <p:sldId id="265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rique Gonzalez" initials="EG" lastIdx="1" clrIdx="0">
    <p:extLst>
      <p:ext uri="{19B8F6BF-5375-455C-9EA6-DF929625EA0E}">
        <p15:presenceInfo xmlns:p15="http://schemas.microsoft.com/office/powerpoint/2012/main" userId="4f44bc0a1d6226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99" autoAdjust="0"/>
    <p:restoredTop sz="94660"/>
  </p:normalViewPr>
  <p:slideViewPr>
    <p:cSldViewPr snapToGrid="0">
      <p:cViewPr>
        <p:scale>
          <a:sx n="170" d="100"/>
          <a:sy n="170" d="100"/>
        </p:scale>
        <p:origin x="7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dirty="0"/>
              <a:t>Do you know how to dance?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Sheet1!$D$8:$G$9</c:f>
              <c:multiLvlStrCache>
                <c:ptCount val="4"/>
                <c:lvl>
                  <c:pt idx="0">
                    <c:v>Yes</c:v>
                  </c:pt>
                  <c:pt idx="1">
                    <c:v>No</c:v>
                  </c:pt>
                  <c:pt idx="2">
                    <c:v>Yes</c:v>
                  </c:pt>
                  <c:pt idx="3">
                    <c:v>No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</c:lvl>
              </c:multiLvlStrCache>
            </c:multiLvlStrRef>
          </c:cat>
          <c:val>
            <c:numRef>
              <c:f>Sheet1!$D$10:$G$10</c:f>
              <c:numCache>
                <c:formatCode>0%</c:formatCode>
                <c:ptCount val="4"/>
                <c:pt idx="0">
                  <c:v>0.6</c:v>
                </c:pt>
                <c:pt idx="1">
                  <c:v>0.4</c:v>
                </c:pt>
                <c:pt idx="2">
                  <c:v>0.35</c:v>
                </c:pt>
                <c:pt idx="3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B1-4EE6-A8D3-1FBD46E30B3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60766352"/>
        <c:axId val="860762192"/>
      </c:barChart>
      <c:catAx>
        <c:axId val="86076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0762192"/>
        <c:crosses val="autoZero"/>
        <c:auto val="1"/>
        <c:lblAlgn val="ctr"/>
        <c:lblOffset val="100"/>
        <c:noMultiLvlLbl val="0"/>
      </c:catAx>
      <c:valAx>
        <c:axId val="8607621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076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/>
              <a:t>Do you think dancing to the beat is hard?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Sheet1!$D$12:$G$13</c:f>
              <c:multiLvlStrCache>
                <c:ptCount val="4"/>
                <c:lvl>
                  <c:pt idx="0">
                    <c:v>Yes</c:v>
                  </c:pt>
                  <c:pt idx="1">
                    <c:v>No</c:v>
                  </c:pt>
                  <c:pt idx="2">
                    <c:v>Yes</c:v>
                  </c:pt>
                  <c:pt idx="3">
                    <c:v>No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</c:lvl>
              </c:multiLvlStrCache>
            </c:multiLvlStrRef>
          </c:cat>
          <c:val>
            <c:numRef>
              <c:f>Sheet1!$D$14:$G$14</c:f>
              <c:numCache>
                <c:formatCode>0%</c:formatCode>
                <c:ptCount val="4"/>
                <c:pt idx="0">
                  <c:v>0.45</c:v>
                </c:pt>
                <c:pt idx="1">
                  <c:v>0.55000000000000004</c:v>
                </c:pt>
                <c:pt idx="2">
                  <c:v>0.85</c:v>
                </c:pt>
                <c:pt idx="3">
                  <c:v>0.15000000000000002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A7-4508-9841-88BE6BD9739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95708472"/>
        <c:axId val="650989496"/>
      </c:barChart>
      <c:catAx>
        <c:axId val="795708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989496"/>
        <c:crosses val="autoZero"/>
        <c:auto val="1"/>
        <c:lblAlgn val="ctr"/>
        <c:lblOffset val="100"/>
        <c:noMultiLvlLbl val="0"/>
      </c:catAx>
      <c:valAx>
        <c:axId val="650989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708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 dirty="0"/>
              <a:t>How would you like to learn how to dance: by going</a:t>
            </a:r>
            <a:r>
              <a:rPr lang="en-US" sz="1200" baseline="0" dirty="0"/>
              <a:t> to a dance academy or by yourself?</a:t>
            </a:r>
            <a:endParaRPr lang="en-US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Sheet1!$D$16:$G$17</c:f>
              <c:multiLvlStrCache>
                <c:ptCount val="4"/>
                <c:lvl>
                  <c:pt idx="0">
                    <c:v>Self</c:v>
                  </c:pt>
                  <c:pt idx="1">
                    <c:v>Academy</c:v>
                  </c:pt>
                  <c:pt idx="2">
                    <c:v>Self</c:v>
                  </c:pt>
                  <c:pt idx="3">
                    <c:v>Academy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</c:lvl>
              </c:multiLvlStrCache>
            </c:multiLvlStrRef>
          </c:cat>
          <c:val>
            <c:numRef>
              <c:f>Sheet1!$D$18:$G$18</c:f>
              <c:numCache>
                <c:formatCode>0%</c:formatCode>
                <c:ptCount val="4"/>
                <c:pt idx="0">
                  <c:v>0.4</c:v>
                </c:pt>
                <c:pt idx="1">
                  <c:v>0.6</c:v>
                </c:pt>
                <c:pt idx="2">
                  <c:v>0.8</c:v>
                </c:pt>
                <c:pt idx="3">
                  <c:v>0.19999999999999996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26-4DDD-A099-454BEA9EF66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60781392"/>
        <c:axId val="860778192"/>
      </c:barChart>
      <c:catAx>
        <c:axId val="86078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0778192"/>
        <c:crosses val="autoZero"/>
        <c:auto val="1"/>
        <c:lblAlgn val="ctr"/>
        <c:lblOffset val="100"/>
        <c:noMultiLvlLbl val="0"/>
      </c:catAx>
      <c:valAx>
        <c:axId val="860778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0781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 dirty="0"/>
              <a:t>If there was a product that helped you learn</a:t>
            </a:r>
            <a:r>
              <a:rPr lang="en-US" sz="1200" baseline="0" dirty="0"/>
              <a:t> and find rhythm, would you buy it?</a:t>
            </a:r>
            <a:endParaRPr lang="en-US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Sheet1!$D$20:$G$21</c:f>
              <c:multiLvlStrCache>
                <c:ptCount val="4"/>
                <c:lvl>
                  <c:pt idx="0">
                    <c:v>Yes</c:v>
                  </c:pt>
                  <c:pt idx="1">
                    <c:v>No</c:v>
                  </c:pt>
                  <c:pt idx="2">
                    <c:v>Yes</c:v>
                  </c:pt>
                  <c:pt idx="3">
                    <c:v>No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</c:lvl>
              </c:multiLvlStrCache>
            </c:multiLvlStrRef>
          </c:cat>
          <c:val>
            <c:numRef>
              <c:f>Sheet1!$D$22:$G$22</c:f>
              <c:numCache>
                <c:formatCode>0%</c:formatCode>
                <c:ptCount val="4"/>
                <c:pt idx="0">
                  <c:v>0.65</c:v>
                </c:pt>
                <c:pt idx="1">
                  <c:v>0.35</c:v>
                </c:pt>
                <c:pt idx="2">
                  <c:v>0.75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E1-413B-B9F2-585F7518357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60789072"/>
        <c:axId val="860788112"/>
      </c:barChart>
      <c:catAx>
        <c:axId val="860789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0788112"/>
        <c:crosses val="autoZero"/>
        <c:auto val="1"/>
        <c:lblAlgn val="ctr"/>
        <c:lblOffset val="100"/>
        <c:noMultiLvlLbl val="0"/>
      </c:catAx>
      <c:valAx>
        <c:axId val="86078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0789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30T17:59:36.455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932-6664-481F-950E-CA4E9B81712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397D-772F-474C-8542-FF1051F2C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7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932-6664-481F-950E-CA4E9B81712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397D-772F-474C-8542-FF1051F2C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0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932-6664-481F-950E-CA4E9B81712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397D-772F-474C-8542-FF1051F2C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96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932-6664-481F-950E-CA4E9B81712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397D-772F-474C-8542-FF1051F2C6D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4258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932-6664-481F-950E-CA4E9B81712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397D-772F-474C-8542-FF1051F2C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82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932-6664-481F-950E-CA4E9B81712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397D-772F-474C-8542-FF1051F2C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7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932-6664-481F-950E-CA4E9B81712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397D-772F-474C-8542-FF1051F2C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33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932-6664-481F-950E-CA4E9B81712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397D-772F-474C-8542-FF1051F2C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27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932-6664-481F-950E-CA4E9B81712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397D-772F-474C-8542-FF1051F2C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4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932-6664-481F-950E-CA4E9B81712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397D-772F-474C-8542-FF1051F2C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3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932-6664-481F-950E-CA4E9B81712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397D-772F-474C-8542-FF1051F2C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8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932-6664-481F-950E-CA4E9B81712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397D-772F-474C-8542-FF1051F2C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4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932-6664-481F-950E-CA4E9B81712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397D-772F-474C-8542-FF1051F2C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932-6664-481F-950E-CA4E9B81712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397D-772F-474C-8542-FF1051F2C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2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932-6664-481F-950E-CA4E9B81712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397D-772F-474C-8542-FF1051F2C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1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932-6664-481F-950E-CA4E9B81712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397D-772F-474C-8542-FF1051F2C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4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D932-6664-481F-950E-CA4E9B81712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397D-772F-474C-8542-FF1051F2C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7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F7D932-6664-481F-950E-CA4E9B81712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5397D-772F-474C-8542-FF1051F2C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88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ler.com/company/steezyinc" TargetMode="External"/><Relationship Id="rId2" Type="http://schemas.openxmlformats.org/officeDocument/2006/relationships/hyperlink" Target="https://www.ibisworld.com/united-states/market-research-reports/dance-studios-indust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wler.com/company/clistudio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ytimes.com/2007/05/28/arts/28iht-danc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0FE45F4-8A65-410A-88CC-052B6BC7E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991" y="1745192"/>
            <a:ext cx="7753350" cy="3181350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59B4D244-8D74-45A9-B207-D10DDE0E221B}"/>
              </a:ext>
            </a:extLst>
          </p:cNvPr>
          <p:cNvSpPr txBox="1">
            <a:spLocks/>
          </p:cNvSpPr>
          <p:nvPr/>
        </p:nvSpPr>
        <p:spPr>
          <a:xfrm>
            <a:off x="3191933" y="415237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We get better when we feel the BUZZT </a:t>
            </a:r>
          </a:p>
        </p:txBody>
      </p:sp>
    </p:spTree>
    <p:extLst>
      <p:ext uri="{BB962C8B-B14F-4D97-AF65-F5344CB8AC3E}">
        <p14:creationId xmlns:p14="http://schemas.microsoft.com/office/powerpoint/2010/main" val="155175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1263-E082-41DF-B93E-DC8305D6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AB5DB-77AD-46B2-BB49-147EF5D92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222" y="1331259"/>
            <a:ext cx="8946541" cy="5160981"/>
          </a:xfrm>
        </p:spPr>
        <p:txBody>
          <a:bodyPr/>
          <a:lstStyle/>
          <a:p>
            <a:r>
              <a:rPr lang="en-US" dirty="0"/>
              <a:t>Dance Studio Revenue: 53,140</a:t>
            </a:r>
          </a:p>
          <a:p>
            <a:pPr marL="0" indent="0">
              <a:buNone/>
            </a:pPr>
            <a:r>
              <a:rPr lang="en-US" dirty="0"/>
              <a:t>Avg cost per class : $15			$53140/$15= 3543 classes</a:t>
            </a:r>
          </a:p>
          <a:p>
            <a:pPr marL="0" indent="0">
              <a:buNone/>
            </a:pPr>
            <a:r>
              <a:rPr lang="en-US" dirty="0"/>
              <a:t>Avg Cost private class: $75-100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Online Dance Academies: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Steezzy</a:t>
            </a:r>
            <a:r>
              <a:rPr lang="en-US" dirty="0"/>
              <a:t>  Revenue : $5M                  $5M/19.99 = 250125 subscribers</a:t>
            </a:r>
          </a:p>
          <a:p>
            <a:pPr marL="0" indent="0">
              <a:buNone/>
            </a:pPr>
            <a:r>
              <a:rPr lang="en-US" dirty="0"/>
              <a:t>Cost per month:$19.99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CLI Studio Revenue $2.7M		      $2.7M/100 = 27000 subscribers</a:t>
            </a:r>
          </a:p>
          <a:p>
            <a:pPr marL="0" indent="0">
              <a:buNone/>
            </a:pPr>
            <a:r>
              <a:rPr lang="en-US" dirty="0"/>
              <a:t>Cost per month:$100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77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572A-F387-4BE6-81B6-8B26F603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6FB0B-885E-4A46-BE6B-46E1E8054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Dance Studio Revenue: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https://www.ibisworld.com/united-states/market-research-reports/dance-studios-industry/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Steezzy</a:t>
            </a:r>
            <a:r>
              <a:rPr lang="en-US" dirty="0"/>
              <a:t> revenue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https://www.owler.com/company/steezyinc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CLI Studio revenue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https://www.owler.com/company/clistudios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7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Dance BUZZT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Beginners dancers struggle to find the rhythm and learning  the dance moves.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Is hard for self train dancers to have a feedback .</a:t>
            </a:r>
          </a:p>
          <a:p>
            <a:endParaRPr lang="en-US" dirty="0"/>
          </a:p>
          <a:p>
            <a:r>
              <a:rPr lang="en-US" dirty="0"/>
              <a:t>Big groups of dancers have difficult time synchronizing their movements.</a:t>
            </a:r>
          </a:p>
          <a:p>
            <a:endParaRPr lang="en-US" dirty="0"/>
          </a:p>
          <a:p>
            <a:r>
              <a:rPr lang="en-US" dirty="0"/>
              <a:t>Dancing classes are expensive.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9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Dance BUZZT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Facilitate the feedback to the learner in order to keep track of his progress.</a:t>
            </a:r>
          </a:p>
          <a:p>
            <a:r>
              <a:rPr lang="en-US" dirty="0"/>
              <a:t>The learning of proper movement and positioning with the use of Technology.</a:t>
            </a:r>
          </a:p>
          <a:p>
            <a:r>
              <a:rPr lang="en-US" dirty="0"/>
              <a:t>Make accessible and affordable high-quality dancing classes.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8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offer a device featuring novel way of delivering  a sensorial feedback via vibration and LED lights .</a:t>
            </a:r>
          </a:p>
          <a:p>
            <a:r>
              <a:rPr lang="en-US" dirty="0"/>
              <a:t>We will offer a flexible design that can be utilized in another areas besides dancing such as sports and self training, physical therapy.</a:t>
            </a:r>
          </a:p>
          <a:p>
            <a:r>
              <a:rPr lang="en-US" dirty="0"/>
              <a:t>Help people with the use of technology to develop in a fast peace the muscle memory require in the different activities 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https://www.nytimes.com/2007/05/28/arts/28iht-dance.html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3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195FE-B442-4932-B63C-A0509AB95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Flow Chart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899ADA-C3C3-4A53-B974-D2803A8A2203}"/>
              </a:ext>
            </a:extLst>
          </p:cNvPr>
          <p:cNvSpPr/>
          <p:nvPr/>
        </p:nvSpPr>
        <p:spPr>
          <a:xfrm>
            <a:off x="1625054" y="1670362"/>
            <a:ext cx="3236582" cy="94071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Select electronic components (microprocessor, vibration motors, Bluetooth module, LEDs)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413AE8-186A-4D40-AF68-5FAF6FF9CDD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3243345" y="2611076"/>
            <a:ext cx="0" cy="512429"/>
          </a:xfrm>
          <a:prstGeom prst="straightConnector1">
            <a:avLst/>
          </a:prstGeom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6D15DFA-4030-4F73-9430-CA7227F38FD9}"/>
              </a:ext>
            </a:extLst>
          </p:cNvPr>
          <p:cNvSpPr/>
          <p:nvPr/>
        </p:nvSpPr>
        <p:spPr>
          <a:xfrm>
            <a:off x="1734508" y="3123505"/>
            <a:ext cx="3017673" cy="7272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Place and solder components onto custom PCB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D1625E-3695-4D21-887C-21E6E2EA567A}"/>
              </a:ext>
            </a:extLst>
          </p:cNvPr>
          <p:cNvSpPr txBox="1"/>
          <p:nvPr/>
        </p:nvSpPr>
        <p:spPr>
          <a:xfrm>
            <a:off x="4915647" y="195605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 Minutes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C1B8B7-D04E-4690-83B6-75709F611D2A}"/>
              </a:ext>
            </a:extLst>
          </p:cNvPr>
          <p:cNvSpPr txBox="1"/>
          <p:nvPr/>
        </p:nvSpPr>
        <p:spPr>
          <a:xfrm>
            <a:off x="4850725" y="3302478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 Minutes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63EBE2-F075-4EB6-A433-01B569BE5AD6}"/>
              </a:ext>
            </a:extLst>
          </p:cNvPr>
          <p:cNvCxnSpPr>
            <a:cxnSpLocks/>
          </p:cNvCxnSpPr>
          <p:nvPr/>
        </p:nvCxnSpPr>
        <p:spPr>
          <a:xfrm>
            <a:off x="3206869" y="3850783"/>
            <a:ext cx="0" cy="512429"/>
          </a:xfrm>
          <a:prstGeom prst="straightConnector1">
            <a:avLst/>
          </a:prstGeom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8BF0D40-E0FC-412D-B30E-777CED89DC0F}"/>
              </a:ext>
            </a:extLst>
          </p:cNvPr>
          <p:cNvSpPr/>
          <p:nvPr/>
        </p:nvSpPr>
        <p:spPr>
          <a:xfrm>
            <a:off x="1712613" y="4363212"/>
            <a:ext cx="3017673" cy="7272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Assemble the BUZZT bracelet with PCB and wristband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430F8A-A1A1-4D1F-AD19-26DDF465824B}"/>
              </a:ext>
            </a:extLst>
          </p:cNvPr>
          <p:cNvSpPr txBox="1"/>
          <p:nvPr/>
        </p:nvSpPr>
        <p:spPr>
          <a:xfrm>
            <a:off x="4852997" y="4542185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 Minutes</a:t>
            </a:r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5CDC3DC1-C722-4368-A74D-1AAF874F0324}"/>
              </a:ext>
            </a:extLst>
          </p:cNvPr>
          <p:cNvSpPr/>
          <p:nvPr/>
        </p:nvSpPr>
        <p:spPr>
          <a:xfrm>
            <a:off x="2278532" y="5428445"/>
            <a:ext cx="1822360" cy="106250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Quality Check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F4ED719-8D66-4653-8FFD-EDCB3C04E92D}"/>
              </a:ext>
            </a:extLst>
          </p:cNvPr>
          <p:cNvCxnSpPr>
            <a:cxnSpLocks/>
          </p:cNvCxnSpPr>
          <p:nvPr/>
        </p:nvCxnSpPr>
        <p:spPr>
          <a:xfrm>
            <a:off x="3189712" y="5090490"/>
            <a:ext cx="0" cy="337955"/>
          </a:xfrm>
          <a:prstGeom prst="straightConnector1">
            <a:avLst/>
          </a:prstGeom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FA58384-E47C-4C23-9DE0-EF6F1C035C75}"/>
              </a:ext>
            </a:extLst>
          </p:cNvPr>
          <p:cNvCxnSpPr>
            <a:cxnSpLocks/>
          </p:cNvCxnSpPr>
          <p:nvPr/>
        </p:nvCxnSpPr>
        <p:spPr>
          <a:xfrm flipH="1" flipV="1">
            <a:off x="888252" y="5959697"/>
            <a:ext cx="147360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FEA7A4-2E18-4BD8-81CE-8FEE2A2B9A8D}"/>
              </a:ext>
            </a:extLst>
          </p:cNvPr>
          <p:cNvCxnSpPr>
            <a:cxnSpLocks/>
          </p:cNvCxnSpPr>
          <p:nvPr/>
        </p:nvCxnSpPr>
        <p:spPr>
          <a:xfrm flipV="1">
            <a:off x="888251" y="2140719"/>
            <a:ext cx="1" cy="38189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B0AD5D5-3D2A-4C21-A837-549E3C614664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88251" y="2140719"/>
            <a:ext cx="736803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F637766-5DE9-4A31-A9A2-A1177C57492B}"/>
              </a:ext>
            </a:extLst>
          </p:cNvPr>
          <p:cNvSpPr txBox="1"/>
          <p:nvPr/>
        </p:nvSpPr>
        <p:spPr>
          <a:xfrm>
            <a:off x="1637779" y="5575153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Fail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D24E69-423B-4A72-BDD4-5B78BA9A9480}"/>
              </a:ext>
            </a:extLst>
          </p:cNvPr>
          <p:cNvCxnSpPr>
            <a:cxnSpLocks/>
          </p:cNvCxnSpPr>
          <p:nvPr/>
        </p:nvCxnSpPr>
        <p:spPr>
          <a:xfrm flipH="1">
            <a:off x="4017571" y="5944484"/>
            <a:ext cx="271808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264DAE-5007-4E53-B66D-5741AD6F8B66}"/>
              </a:ext>
            </a:extLst>
          </p:cNvPr>
          <p:cNvCxnSpPr>
            <a:cxnSpLocks/>
          </p:cNvCxnSpPr>
          <p:nvPr/>
        </p:nvCxnSpPr>
        <p:spPr>
          <a:xfrm flipV="1">
            <a:off x="6735651" y="1749287"/>
            <a:ext cx="0" cy="41951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8A2408C-6AA8-43DA-8EFD-5F4344E4983E}"/>
              </a:ext>
            </a:extLst>
          </p:cNvPr>
          <p:cNvCxnSpPr>
            <a:cxnSpLocks/>
          </p:cNvCxnSpPr>
          <p:nvPr/>
        </p:nvCxnSpPr>
        <p:spPr>
          <a:xfrm>
            <a:off x="6735651" y="1749287"/>
            <a:ext cx="470079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FF88986-82BA-411B-B155-A72C76C22138}"/>
              </a:ext>
            </a:extLst>
          </p:cNvPr>
          <p:cNvSpPr txBox="1"/>
          <p:nvPr/>
        </p:nvSpPr>
        <p:spPr>
          <a:xfrm>
            <a:off x="4171018" y="554900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Pass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0B869C-FCFC-4587-B6AE-460B8AC10C2D}"/>
              </a:ext>
            </a:extLst>
          </p:cNvPr>
          <p:cNvSpPr/>
          <p:nvPr/>
        </p:nvSpPr>
        <p:spPr>
          <a:xfrm>
            <a:off x="7204705" y="1385648"/>
            <a:ext cx="3017673" cy="7272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Connect to software upload station for firmware upload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B2C893E-84B0-4113-B75E-27AAD4EF60A2}"/>
              </a:ext>
            </a:extLst>
          </p:cNvPr>
          <p:cNvSpPr/>
          <p:nvPr/>
        </p:nvSpPr>
        <p:spPr>
          <a:xfrm>
            <a:off x="7204704" y="2625355"/>
            <a:ext cx="3017673" cy="7272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Perform device testing and verification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746BA64-D475-44A2-A702-2CBBA928FFED}"/>
              </a:ext>
            </a:extLst>
          </p:cNvPr>
          <p:cNvCxnSpPr>
            <a:cxnSpLocks/>
          </p:cNvCxnSpPr>
          <p:nvPr/>
        </p:nvCxnSpPr>
        <p:spPr>
          <a:xfrm>
            <a:off x="8713541" y="2112926"/>
            <a:ext cx="0" cy="512429"/>
          </a:xfrm>
          <a:prstGeom prst="straightConnector1">
            <a:avLst/>
          </a:prstGeom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BE6173D3-1B4E-4B81-B15B-9F943AA427E6}"/>
              </a:ext>
            </a:extLst>
          </p:cNvPr>
          <p:cNvSpPr/>
          <p:nvPr/>
        </p:nvSpPr>
        <p:spPr>
          <a:xfrm>
            <a:off x="7204703" y="3853542"/>
            <a:ext cx="3017673" cy="72727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Package BUZZT device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0A8472-212E-45F0-BE6E-71CC133714A7}"/>
              </a:ext>
            </a:extLst>
          </p:cNvPr>
          <p:cNvSpPr txBox="1"/>
          <p:nvPr/>
        </p:nvSpPr>
        <p:spPr>
          <a:xfrm>
            <a:off x="10236719" y="156462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 Minutes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80815F5-81EE-4EA5-B900-BD3156F84297}"/>
              </a:ext>
            </a:extLst>
          </p:cNvPr>
          <p:cNvCxnSpPr>
            <a:cxnSpLocks/>
          </p:cNvCxnSpPr>
          <p:nvPr/>
        </p:nvCxnSpPr>
        <p:spPr>
          <a:xfrm>
            <a:off x="8713539" y="3352633"/>
            <a:ext cx="0" cy="512429"/>
          </a:xfrm>
          <a:prstGeom prst="straightConnector1">
            <a:avLst/>
          </a:prstGeom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1974821-F8F1-4689-87BB-DE7888AD41E6}"/>
              </a:ext>
            </a:extLst>
          </p:cNvPr>
          <p:cNvSpPr txBox="1"/>
          <p:nvPr/>
        </p:nvSpPr>
        <p:spPr>
          <a:xfrm>
            <a:off x="10238094" y="2804328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 Minutes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4DF173-2844-485F-B926-35B3C5BF2636}"/>
              </a:ext>
            </a:extLst>
          </p:cNvPr>
          <p:cNvSpPr txBox="1"/>
          <p:nvPr/>
        </p:nvSpPr>
        <p:spPr>
          <a:xfrm>
            <a:off x="10234569" y="403251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 Minutes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74150D-30F9-4BDF-9E64-A3DD08D7DB36}"/>
              </a:ext>
            </a:extLst>
          </p:cNvPr>
          <p:cNvSpPr txBox="1"/>
          <p:nvPr/>
        </p:nvSpPr>
        <p:spPr>
          <a:xfrm>
            <a:off x="8332096" y="5718279"/>
            <a:ext cx="2971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Total: 75 Minutes</a:t>
            </a:r>
          </a:p>
        </p:txBody>
      </p:sp>
    </p:spTree>
    <p:extLst>
      <p:ext uri="{BB962C8B-B14F-4D97-AF65-F5344CB8AC3E}">
        <p14:creationId xmlns:p14="http://schemas.microsoft.com/office/powerpoint/2010/main" val="35132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759D-5CAE-4C18-9A83-CAF3906D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Prototype Version 1</a:t>
            </a:r>
          </a:p>
        </p:txBody>
      </p:sp>
      <p:pic>
        <p:nvPicPr>
          <p:cNvPr id="6" name="Content Placeholder 5" descr="A picture containing person, holding, man, standing&#10;&#10;Description automatically generated">
            <a:extLst>
              <a:ext uri="{FF2B5EF4-FFF2-40B4-BE49-F238E27FC236}">
                <a16:creationId xmlns:a16="http://schemas.microsoft.com/office/drawing/2014/main" id="{3D8509DD-F2CB-40B5-B587-B64FFC63C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015" y="2048926"/>
            <a:ext cx="3146821" cy="4195762"/>
          </a:xfrm>
        </p:spPr>
      </p:pic>
      <p:pic>
        <p:nvPicPr>
          <p:cNvPr id="4" name="Picture 3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0DB10DC0-53B2-4A40-BD21-559EADDC12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121" y="1196021"/>
            <a:ext cx="2419302" cy="557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3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D5D8-FF9C-49AD-8C69-940681B3A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Selected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87AC8-B8B6-4402-89BD-322D9762F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Search</a:t>
            </a:r>
          </a:p>
          <a:p>
            <a:r>
              <a:rPr lang="en-US" dirty="0"/>
              <a:t>Questionnaire to UTEP students and people in El Paso and Juarez</a:t>
            </a:r>
          </a:p>
          <a:p>
            <a:r>
              <a:rPr lang="en-US" dirty="0"/>
              <a:t>Questionnaires to experienced individuals from dance studios and dancers</a:t>
            </a:r>
          </a:p>
        </p:txBody>
      </p:sp>
      <p:pic>
        <p:nvPicPr>
          <p:cNvPr id="5" name="Picture 4" descr="A picture containing black, standing, bird, water&#10;&#10;Description automatically generated">
            <a:extLst>
              <a:ext uri="{FF2B5EF4-FFF2-40B4-BE49-F238E27FC236}">
                <a16:creationId xmlns:a16="http://schemas.microsoft.com/office/drawing/2014/main" id="{9C61024A-78EF-4636-AB80-09F4CAC6A9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62" y="4096549"/>
            <a:ext cx="2110320" cy="26379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1FD35AB-F4BE-40D1-85CD-7D20AA7A75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3"/>
          <a:stretch/>
        </p:blipFill>
        <p:spPr bwMode="auto">
          <a:xfrm>
            <a:off x="2915626" y="4096549"/>
            <a:ext cx="1565939" cy="257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334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6E9C2-3C8B-4ECF-BF27-1F62050F7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Segmentation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DA607C4-5059-4231-BECE-05431D941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470308"/>
              </p:ext>
            </p:extLst>
          </p:nvPr>
        </p:nvGraphicFramePr>
        <p:xfrm>
          <a:off x="646110" y="1804352"/>
          <a:ext cx="10143808" cy="4196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5952">
                  <a:extLst>
                    <a:ext uri="{9D8B030D-6E8A-4147-A177-3AD203B41FA5}">
                      <a16:colId xmlns:a16="http://schemas.microsoft.com/office/drawing/2014/main" val="1406699501"/>
                    </a:ext>
                  </a:extLst>
                </a:gridCol>
                <a:gridCol w="2535952">
                  <a:extLst>
                    <a:ext uri="{9D8B030D-6E8A-4147-A177-3AD203B41FA5}">
                      <a16:colId xmlns:a16="http://schemas.microsoft.com/office/drawing/2014/main" val="2415250838"/>
                    </a:ext>
                  </a:extLst>
                </a:gridCol>
                <a:gridCol w="2535952">
                  <a:extLst>
                    <a:ext uri="{9D8B030D-6E8A-4147-A177-3AD203B41FA5}">
                      <a16:colId xmlns:a16="http://schemas.microsoft.com/office/drawing/2014/main" val="2533247783"/>
                    </a:ext>
                  </a:extLst>
                </a:gridCol>
                <a:gridCol w="2535952">
                  <a:extLst>
                    <a:ext uri="{9D8B030D-6E8A-4147-A177-3AD203B41FA5}">
                      <a16:colId xmlns:a16="http://schemas.microsoft.com/office/drawing/2014/main" val="1490414186"/>
                    </a:ext>
                  </a:extLst>
                </a:gridCol>
              </a:tblGrid>
              <a:tr h="155866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Market Segmentation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Dance Academies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Universities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Self dance training video programs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186628"/>
                  </a:ext>
                </a:extLst>
              </a:tr>
              <a:tr h="2637735">
                <a:tc>
                  <a:txBody>
                    <a:bodyPr/>
                    <a:lstStyle/>
                    <a:p>
                      <a:r>
                        <a:rPr lang="en-US" dirty="0"/>
                        <a:t>Target Markets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35 Academies in  El Paso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University of Texas El Paso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Community College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People who want to learn by themselves with a device that provides  feedback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333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634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10D0A7D-6FF7-46D1-9125-3D55CC2605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0710041"/>
              </p:ext>
            </p:extLst>
          </p:nvPr>
        </p:nvGraphicFramePr>
        <p:xfrm>
          <a:off x="441241" y="868549"/>
          <a:ext cx="4549701" cy="2695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8D84818-F8F9-41BE-8EAF-7EE3993683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1385764"/>
              </p:ext>
            </p:extLst>
          </p:nvPr>
        </p:nvGraphicFramePr>
        <p:xfrm>
          <a:off x="5577249" y="871946"/>
          <a:ext cx="4549701" cy="2692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42807CD-3F29-4A51-8E3E-E39F2589F3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0485201"/>
              </p:ext>
            </p:extLst>
          </p:nvPr>
        </p:nvGraphicFramePr>
        <p:xfrm>
          <a:off x="431260" y="3913703"/>
          <a:ext cx="4559682" cy="2695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64DC9BA-0C5A-4BCC-85C3-CA76C68F52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3030454"/>
              </p:ext>
            </p:extLst>
          </p:nvPr>
        </p:nvGraphicFramePr>
        <p:xfrm>
          <a:off x="5577250" y="3917100"/>
          <a:ext cx="4549701" cy="2692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9E3FFDFB-81D7-456B-9B8B-FA47F5194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50" y="0"/>
            <a:ext cx="9404723" cy="1400530"/>
          </a:xfrm>
        </p:spPr>
        <p:txBody>
          <a:bodyPr/>
          <a:lstStyle/>
          <a:p>
            <a:r>
              <a:rPr lang="en-US" dirty="0"/>
              <a:t>Initial Market Survey (40 people)</a:t>
            </a:r>
          </a:p>
        </p:txBody>
      </p:sp>
    </p:spTree>
    <p:extLst>
      <p:ext uri="{BB962C8B-B14F-4D97-AF65-F5344CB8AC3E}">
        <p14:creationId xmlns:p14="http://schemas.microsoft.com/office/powerpoint/2010/main" val="2214035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560</TotalTime>
  <Words>488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PowerPoint Presentation</vt:lpstr>
      <vt:lpstr>Dance BUZZT Problem</vt:lpstr>
      <vt:lpstr>Dance BUZZT Solution</vt:lpstr>
      <vt:lpstr>Value Proposition</vt:lpstr>
      <vt:lpstr>Operations Flow Chart</vt:lpstr>
      <vt:lpstr>Early Prototype Version 1</vt:lpstr>
      <vt:lpstr>Tools Selected</vt:lpstr>
      <vt:lpstr>Market Segmentation</vt:lpstr>
      <vt:lpstr>Initial Market Survey (40 people)</vt:lpstr>
      <vt:lpstr>Market</vt:lpstr>
      <vt:lpstr>References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</dc:title>
  <dc:creator>Ocon, Ivan</dc:creator>
  <cp:lastModifiedBy>Enrique Gonzalez</cp:lastModifiedBy>
  <cp:revision>49</cp:revision>
  <dcterms:created xsi:type="dcterms:W3CDTF">2020-03-05T23:09:57Z</dcterms:created>
  <dcterms:modified xsi:type="dcterms:W3CDTF">2020-03-31T00:52:16Z</dcterms:modified>
</cp:coreProperties>
</file>