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75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3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3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7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4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9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8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2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9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6C4C9A-3960-41CF-A4E9-2A8FB932454B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6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7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tuteprojectmanagement.com/blog/waterfall-methodology/" TargetMode="External"/><Relationship Id="rId2" Type="http://schemas.openxmlformats.org/officeDocument/2006/relationships/hyperlink" Target="https://scrumguides.org/scrum-guide.html#scrum-tea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lasscubes.com/agile-vs-waterfall/" TargetMode="External"/><Relationship Id="rId4" Type="http://schemas.openxmlformats.org/officeDocument/2006/relationships/hyperlink" Target="https://www.scrum.org/resources/accountability-responsibility-and-ro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5F88-14E0-6017-31EE-CF646334D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C" dirty="0"/>
              <a:t>Agile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030F5-C2A9-D796-8AA8-47A30192D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C" dirty="0"/>
              <a:t>Ollie Connett</a:t>
            </a:r>
          </a:p>
        </p:txBody>
      </p:sp>
    </p:spTree>
    <p:extLst>
      <p:ext uri="{BB962C8B-B14F-4D97-AF65-F5344CB8AC3E}">
        <p14:creationId xmlns:p14="http://schemas.microsoft.com/office/powerpoint/2010/main" val="351373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2388-2BB4-ACD8-6F9F-DA5CF64E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C" dirty="0"/>
              <a:t>Roles In a Scrum-Agile Team</a:t>
            </a:r>
          </a:p>
        </p:txBody>
      </p:sp>
      <p:pic>
        <p:nvPicPr>
          <p:cNvPr id="1026" name="Picture 2" descr="Agile Scrum | Scrum Ownership and Responsiblity - Hangoutagile">
            <a:extLst>
              <a:ext uri="{FF2B5EF4-FFF2-40B4-BE49-F238E27FC236}">
                <a16:creationId xmlns:a16="http://schemas.microsoft.com/office/drawing/2014/main" id="{B4D5D77F-11F3-465D-E4E5-226E8EC244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46" y="3969636"/>
            <a:ext cx="4628908" cy="19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37DE6-EF33-7170-4088-6FAD580526FF}"/>
              </a:ext>
            </a:extLst>
          </p:cNvPr>
          <p:cNvSpPr txBox="1"/>
          <p:nvPr/>
        </p:nvSpPr>
        <p:spPr>
          <a:xfrm>
            <a:off x="1500188" y="1985963"/>
            <a:ext cx="943788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C" sz="1600" dirty="0"/>
              <a:t>- Product Owner:  The product owner is responsible for organizing the Product Backlog, creating user stories, and communicating with stackholders for feedback to share with the team.</a:t>
            </a:r>
          </a:p>
          <a:p>
            <a:endParaRPr lang="en-TC" sz="1600" dirty="0"/>
          </a:p>
          <a:p>
            <a:r>
              <a:rPr lang="en-TC" sz="1600" dirty="0"/>
              <a:t>-Scrum Master:  The Scrum Master is in charge of guiding the team while maintaining Agile principles. They facilitate communication between all team members to ensure the team is on track.</a:t>
            </a:r>
          </a:p>
          <a:p>
            <a:endParaRPr lang="en-TC" sz="1600" dirty="0"/>
          </a:p>
          <a:p>
            <a:r>
              <a:rPr lang="en-TC" sz="1600" dirty="0"/>
              <a:t>- Developer/Team Member:  The Developer is tasked with creating and delivering the plan for the project during each sprint interval </a:t>
            </a:r>
          </a:p>
          <a:p>
            <a:endParaRPr lang="en-TC" dirty="0"/>
          </a:p>
        </p:txBody>
      </p:sp>
    </p:spTree>
    <p:extLst>
      <p:ext uri="{BB962C8B-B14F-4D97-AF65-F5344CB8AC3E}">
        <p14:creationId xmlns:p14="http://schemas.microsoft.com/office/powerpoint/2010/main" val="356638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EC27-6E3D-DBE7-494B-E8A4C183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C" dirty="0"/>
              <a:t>SDLC Phases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D8B2-A4E4-BE3E-3F47-45A7EC8A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74253" cy="3875782"/>
          </a:xfrm>
        </p:spPr>
        <p:txBody>
          <a:bodyPr>
            <a:normAutofit fontScale="92500" lnSpcReduction="10000"/>
          </a:bodyPr>
          <a:lstStyle/>
          <a:p>
            <a:r>
              <a:rPr lang="en-TC" sz="1600" dirty="0"/>
              <a:t>1. Requirements – User Stories are gathered from clients and stakeholders to share with the development team</a:t>
            </a:r>
          </a:p>
          <a:p>
            <a:r>
              <a:rPr lang="en-TC" sz="1600" dirty="0"/>
              <a:t>2. Planning/Design - User stories are priotritized and estimated by the team to form sprint goals</a:t>
            </a:r>
          </a:p>
          <a:p>
            <a:r>
              <a:rPr lang="en-TC" sz="1600" dirty="0"/>
              <a:t>3. Development / Execution – The Development team works on user stories to ensure all reaquirements are fulfilled</a:t>
            </a:r>
          </a:p>
          <a:p>
            <a:r>
              <a:rPr lang="en-TC" sz="1600" dirty="0"/>
              <a:t>4. Testing - Project is tested to see if it runs correctly or if any bugs are present while running</a:t>
            </a:r>
          </a:p>
          <a:p>
            <a:r>
              <a:rPr lang="en-TC" sz="1600" dirty="0"/>
              <a:t>5. Deployment - Developers prepare project as ready to use and delivered to customer</a:t>
            </a:r>
          </a:p>
          <a:p>
            <a:r>
              <a:rPr lang="en-TC" sz="1600" dirty="0"/>
              <a:t>6. Review – Stakeholders provide feedback and team reflects on Sprint goals and areas for improvement</a:t>
            </a:r>
          </a:p>
          <a:p>
            <a:endParaRPr lang="en-T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C24AD-B396-E147-5FC0-BD6EF22F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2139504"/>
            <a:ext cx="4739015" cy="27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2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9A0-2167-7173-BE7E-9F8D814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C" dirty="0"/>
              <a:t>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C500-74FE-C596-73A6-7BB93E27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848" y="2015732"/>
            <a:ext cx="5499006" cy="3450613"/>
          </a:xfrm>
        </p:spPr>
        <p:txBody>
          <a:bodyPr/>
          <a:lstStyle/>
          <a:p>
            <a:r>
              <a:rPr lang="en-TC" dirty="0"/>
              <a:t>The Waterfall approach follows a linear development model that uses sequential stages with rigid requirments</a:t>
            </a:r>
          </a:p>
          <a:p>
            <a:r>
              <a:rPr lang="en-TC" dirty="0"/>
              <a:t>Follows similar stages from Agile, but has little to no feedback from stakeholders</a:t>
            </a:r>
          </a:p>
          <a:p>
            <a:r>
              <a:rPr lang="en-TC" dirty="0"/>
              <a:t>Waterfall is less adaptable to change. Once a stage is cleared, it is difficult to go back to fix or edit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D2AF7-B95B-8F4A-EEB1-5D05CA1E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1" y="2015732"/>
            <a:ext cx="4248150" cy="32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8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5774-B3B9-705D-70AD-5472CD3E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C" dirty="0"/>
              <a:t>Which to Choose?  Agile or Waterfall?</a:t>
            </a:r>
          </a:p>
        </p:txBody>
      </p:sp>
      <p:pic>
        <p:nvPicPr>
          <p:cNvPr id="2050" name="Picture 2" descr="Agile Vs Waterfall: Embracing The Hybrid Project Revolution">
            <a:extLst>
              <a:ext uri="{FF2B5EF4-FFF2-40B4-BE49-F238E27FC236}">
                <a16:creationId xmlns:a16="http://schemas.microsoft.com/office/drawing/2014/main" id="{D1677519-D1DE-9A86-E11C-AF0023DEB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52" y="2291787"/>
            <a:ext cx="4632096" cy="295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D628F2-8EA0-1CB1-3CFD-30D6A44F6936}"/>
              </a:ext>
            </a:extLst>
          </p:cNvPr>
          <p:cNvSpPr txBox="1"/>
          <p:nvPr/>
        </p:nvSpPr>
        <p:spPr>
          <a:xfrm>
            <a:off x="8715735" y="2291787"/>
            <a:ext cx="2893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C" dirty="0"/>
              <a:t>- Agile:  Best used for projects that involve changing requirements, high input/feedback from stakeholders, and a higher complexity as mistakes are made but can be fixed during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D78B-26E4-3EF3-D440-F53F67FD65EB}"/>
              </a:ext>
            </a:extLst>
          </p:cNvPr>
          <p:cNvSpPr txBox="1"/>
          <p:nvPr/>
        </p:nvSpPr>
        <p:spPr>
          <a:xfrm>
            <a:off x="417888" y="2337557"/>
            <a:ext cx="2752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C" dirty="0"/>
              <a:t>- Waterfall: Good for projects with well-defined parameters and stable processes, little to no stakeholder involvement, and low complexity, meaning that mistakes are not frequent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283981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0589-E447-A86F-1697-C10CB0CA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C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5CDD-A430-D9DB-ABB8-190E22EB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Schwaber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K., &amp; Sutherland, J. (2020). </a:t>
            </a:r>
            <a:r>
              <a:rPr lang="en-GB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Scrum Guide | Scrum Guides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Scrumguides.org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https://scrumguides.org/scrum-guide.html#scrum-team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Singh, R. (2022, May 20). </a:t>
            </a:r>
            <a:r>
              <a:rPr lang="en-GB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Waterfall Methodology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Institute of Project Management.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https://instituteprojectmanagement.com/blog/waterfall-methodology/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Scrum.org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(2020). </a:t>
            </a:r>
            <a:r>
              <a:rPr lang="en-GB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Accountability, Responsibility and Roles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Scrum.org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https://www.scrum.org/resources/accountability-responsibility-and-roles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Shultis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G. (2019, August 29). </a:t>
            </a:r>
            <a:r>
              <a:rPr lang="en-GB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Agile vs. Waterfall: Pros &amp; Cons, Use Cases, &amp; More | </a:t>
            </a:r>
            <a:r>
              <a:rPr lang="en-GB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Glasscubes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Glasscubes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https://www.glasscubes.com/agile-vs-waterfall/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TC" dirty="0"/>
          </a:p>
        </p:txBody>
      </p:sp>
    </p:spTree>
    <p:extLst>
      <p:ext uri="{BB962C8B-B14F-4D97-AF65-F5344CB8AC3E}">
        <p14:creationId xmlns:p14="http://schemas.microsoft.com/office/powerpoint/2010/main" val="4332452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{82C7BF73-6F26-BE4D-9FE7-B430D33421EF}tf10001119</Template>
  <TotalTime>100</TotalTime>
  <Words>465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Gallery</vt:lpstr>
      <vt:lpstr>Agile Development</vt:lpstr>
      <vt:lpstr>Roles In a Scrum-Agile Team</vt:lpstr>
      <vt:lpstr>SDLC Phases in Agile</vt:lpstr>
      <vt:lpstr>WAterfall</vt:lpstr>
      <vt:lpstr>Which to Choose?  Agile or Waterfall?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Ashton Connett</dc:creator>
  <cp:lastModifiedBy>Ashton Connett</cp:lastModifiedBy>
  <cp:revision>1</cp:revision>
  <dcterms:created xsi:type="dcterms:W3CDTF">2024-08-25T22:22:35Z</dcterms:created>
  <dcterms:modified xsi:type="dcterms:W3CDTF">2024-08-26T00:03:08Z</dcterms:modified>
</cp:coreProperties>
</file>