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76" r:id="rId2"/>
    <p:sldId id="770" r:id="rId3"/>
    <p:sldId id="769" r:id="rId4"/>
    <p:sldId id="767" r:id="rId5"/>
    <p:sldId id="781" r:id="rId6"/>
    <p:sldId id="780" r:id="rId7"/>
    <p:sldId id="772" r:id="rId8"/>
    <p:sldId id="773" r:id="rId9"/>
    <p:sldId id="779" r:id="rId10"/>
    <p:sldId id="771" r:id="rId11"/>
    <p:sldId id="774" r:id="rId12"/>
    <p:sldId id="782" r:id="rId13"/>
    <p:sldId id="766" r:id="rId14"/>
    <p:sldId id="777" r:id="rId15"/>
    <p:sldId id="778" r:id="rId16"/>
    <p:sldId id="783" r:id="rId17"/>
  </p:sldIdLst>
  <p:sldSz cx="9144000" cy="6858000" type="screen4x3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accent1"/>
      </a:buClr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accent1"/>
      </a:buClr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accent1"/>
      </a:buClr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accent1"/>
      </a:buClr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accent1"/>
      </a:buClr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797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2472">
          <p15:clr>
            <a:srgbClr val="A4A3A4"/>
          </p15:clr>
        </p15:guide>
        <p15:guide id="8" pos="295">
          <p15:clr>
            <a:srgbClr val="A4A3A4"/>
          </p15:clr>
        </p15:guide>
        <p15:guide id="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D3"/>
    <a:srgbClr val="FFFFCC"/>
    <a:srgbClr val="CCFFCC"/>
    <a:srgbClr val="009999"/>
    <a:srgbClr val="6699FF"/>
    <a:srgbClr val="003399"/>
    <a:srgbClr val="FFFF00"/>
    <a:srgbClr val="F63B00"/>
    <a:srgbClr val="B4DE8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443" autoAdjust="0"/>
    <p:restoredTop sz="86072" autoAdjust="0"/>
  </p:normalViewPr>
  <p:slideViewPr>
    <p:cSldViewPr snapToGrid="0">
      <p:cViewPr>
        <p:scale>
          <a:sx n="100" d="100"/>
          <a:sy n="100" d="100"/>
        </p:scale>
        <p:origin x="-1589" y="-34"/>
      </p:cViewPr>
      <p:guideLst>
        <p:guide orient="horz" pos="2160"/>
        <p:guide orient="horz" pos="1797"/>
        <p:guide orient="horz" pos="2931"/>
        <p:guide orient="horz" pos="572"/>
        <p:guide orient="horz" pos="391"/>
        <p:guide orient="horz" pos="4201"/>
        <p:guide pos="2472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947" y="-91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" name="Rectangle 20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445897" y="9512288"/>
            <a:ext cx="362195" cy="36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178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defTabSz="907810" eaLnBrk="0" hangingPunct="0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fld id="{0436D6D0-60D7-4F10-A77C-0F049B5AA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0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445897" y="9512287"/>
            <a:ext cx="362195" cy="42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178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0748" eaLnBrk="0" hangingPunct="0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fld id="{C70719CE-038E-40BF-B105-7C346DE23CC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167" name="Rectangle 2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4500" y="354013"/>
            <a:ext cx="5049838" cy="37893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68" name="Rectangle 2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5896" y="4609682"/>
            <a:ext cx="5985347" cy="457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642833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77800" algn="l" rtl="0" fontAlgn="base">
      <a:lnSpc>
        <a:spcPct val="110000"/>
      </a:lnSpc>
      <a:spcBef>
        <a:spcPct val="0"/>
      </a:spcBef>
      <a:spcAft>
        <a:spcPct val="25000"/>
      </a:spcAft>
      <a:buClr>
        <a:schemeClr val="tx2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5600" indent="-176213" algn="l" rtl="0" fontAlgn="base">
      <a:lnSpc>
        <a:spcPct val="110000"/>
      </a:lnSpc>
      <a:spcBef>
        <a:spcPct val="0"/>
      </a:spcBef>
      <a:spcAft>
        <a:spcPct val="25000"/>
      </a:spcAft>
      <a:buClr>
        <a:schemeClr val="tx2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34988" indent="-177800" algn="l" rtl="0" fontAlgn="base">
      <a:lnSpc>
        <a:spcPct val="110000"/>
      </a:lnSpc>
      <a:spcBef>
        <a:spcPct val="0"/>
      </a:spcBef>
      <a:spcAft>
        <a:spcPct val="25000"/>
      </a:spcAft>
      <a:buClr>
        <a:schemeClr val="tx2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714375" indent="-177800" algn="l" rtl="0" fontAlgn="base">
      <a:lnSpc>
        <a:spcPct val="110000"/>
      </a:lnSpc>
      <a:spcBef>
        <a:spcPct val="0"/>
      </a:spcBef>
      <a:spcAft>
        <a:spcPct val="25000"/>
      </a:spcAft>
      <a:buClr>
        <a:schemeClr val="tx2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901700" indent="-185738" algn="l" rtl="0" fontAlgn="base">
      <a:lnSpc>
        <a:spcPct val="110000"/>
      </a:lnSpc>
      <a:spcBef>
        <a:spcPct val="0"/>
      </a:spcBef>
      <a:spcAft>
        <a:spcPct val="25000"/>
      </a:spcAft>
      <a:buClr>
        <a:schemeClr val="tx2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1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16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4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5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6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7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8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9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11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06C7B-46F6-4255-AB42-892D99F69A33}" type="slidenum">
              <a:rPr lang="de-DE"/>
              <a:pPr/>
              <a:t>12</a:t>
            </a:fld>
            <a:endParaRPr lang="de-DE"/>
          </a:p>
        </p:txBody>
      </p:sp>
      <p:sp>
        <p:nvSpPr>
          <p:cNvPr id="428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4300" y="2565400"/>
            <a:ext cx="4751388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4005263"/>
            <a:ext cx="4751388" cy="15843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29275" y="404813"/>
            <a:ext cx="3119438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0" y="0"/>
            <a:ext cx="3492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32000" tIns="72000" rIns="540000" bIns="720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BF3430-4B88-424B-ABEA-D5EF34EA75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1675E0F-DDD5-40D5-B6EA-3FF9A5E6F82D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4427F8-51CA-4D54-9D0A-8DC42FC2CB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7D8E14A-D33B-412E-B897-8B3CC62A6367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8313" y="1412875"/>
            <a:ext cx="8207375" cy="482441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8313" y="6526213"/>
            <a:ext cx="431800" cy="215900"/>
          </a:xfrm>
        </p:spPr>
        <p:txBody>
          <a:bodyPr/>
          <a:lstStyle>
            <a:lvl1pPr>
              <a:defRPr/>
            </a:lvl1pPr>
          </a:lstStyle>
          <a:p>
            <a:fld id="{D74E446C-1D78-41F2-A40C-6A36426B22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900113" y="6526213"/>
            <a:ext cx="936625" cy="215900"/>
          </a:xfrm>
        </p:spPr>
        <p:txBody>
          <a:bodyPr/>
          <a:lstStyle>
            <a:lvl1pPr>
              <a:defRPr/>
            </a:lvl1pPr>
          </a:lstStyle>
          <a:p>
            <a:fld id="{0DD47451-3D8F-4C7D-A46C-B5A286824E5E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836738" y="6526213"/>
            <a:ext cx="5111750" cy="2159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8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986F52-2C82-45DF-A36D-F6A1DE6084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DB61882-CFB9-45E4-B889-E03F3547898A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C50D7C-1F53-4281-8A9E-5D758B30E9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1AC6810-F039-4C42-A3A0-49896B34A858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027487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27488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A7E885-4100-4AF0-95B7-73012C6937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13E110F-CB48-43BC-8683-3CC5F3731A68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2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694197-3D2C-4496-BBFA-A41BBD42BB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ABDC7FF-2B76-4FD3-B8AA-15716D4E89FE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0D94C-192A-49AC-BDD8-80B013DFEB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6E8C30A-2D88-4BA8-8783-C1D73AFF5F59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2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9FFA19-F029-4F52-A1C1-02F0FE5BD2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2915883-6DF1-4C72-8955-A83BB416AD75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6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428-900A-4824-8866-1BA275DE9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18A183-C162-4519-8D2E-C575E3546BB0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65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95F6C5-7098-45C3-89AE-FE74A0B507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E321451-0695-43D1-8818-D4397B792DE3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333375"/>
            <a:ext cx="82073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12875"/>
            <a:ext cx="82073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68313" y="6526213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>
                <a:solidFill>
                  <a:srgbClr val="7F8DC5"/>
                </a:solidFill>
                <a:cs typeface="Arial" charset="0"/>
              </a:defRPr>
            </a:lvl1pPr>
          </a:lstStyle>
          <a:p>
            <a:fld id="{6F400381-2817-4764-BB42-D1B030FDAB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46988" y="6500813"/>
            <a:ext cx="11017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00113" y="6526213"/>
            <a:ext cx="9366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>
                <a:solidFill>
                  <a:srgbClr val="7F8DC5"/>
                </a:solidFill>
              </a:defRPr>
            </a:lvl1pPr>
          </a:lstStyle>
          <a:p>
            <a:fld id="{2AD43701-53AD-4134-B144-61014A1E833F}" type="datetime1">
              <a:rPr lang="de-DE"/>
              <a:pPr/>
              <a:t>08.12.2017</a:t>
            </a:fld>
            <a:endParaRPr lang="de-DE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836738" y="6526213"/>
            <a:ext cx="51117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>
                <a:solidFill>
                  <a:srgbClr val="7F8DC5"/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3525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01688" indent="-261938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07473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34778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0498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6218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71938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176588" indent="-27146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hyperlink" Target="https://www.google.ch/url?sa=i&amp;rct=j&amp;q=&amp;esrc=s&amp;source=images&amp;cd=&amp;ved=0ahUKEwjh4M-Po4_QAhUJPBQKHT3JD1AQjRwIBw&amp;url=https://www.atlassian.com/software/stash/whats-new/stash-13&amp;bvm=bv.137901846,d.d24&amp;psig=AFQjCNGDqGyt-kqQl-6tV3Q2GbIjCbK5jQ&amp;ust=147835482072995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h/url?sa=i&amp;rct=j&amp;q=&amp;esrc=s&amp;source=images&amp;cd=&amp;cad=rja&amp;uact=8&amp;ved=0ahUKEwjAmcOstfLXAhUFthQKHUppAAsQjRwIBw&amp;url=https://www.docker.com/&amp;psig=AOvVaw0PBLlTZxMyZ1KL8-Aqnh5S&amp;ust=1512547670514900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hyperlink" Target="https://www.google.ch/url?sa=i&amp;rct=j&amp;q=&amp;esrc=s&amp;source=images&amp;cd=&amp;cad=rja&amp;uact=8&amp;ved=0ahUKEwi1sMrftPLXAhXLWRQKHS22CCQQjRwIBw&amp;url=https://internetdevels.com/blog/jenkins-selenium-testing&amp;psig=AOvVaw1fJLs_-se9Z2JtVx6TX5q1&amp;ust=15125474818178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h/url?sa=i&amp;rct=j&amp;q=&amp;esrc=s&amp;source=images&amp;cd=&amp;cad=rja&amp;uact=8&amp;ved=0ahUKEwievIOXtfLXAhWEwBQKHfjDCIIQjRwIBw&amp;url=https://sdtimes.com/atlassian-updates-bitbucket-pipelines/&amp;psig=AOvVaw3bQ_UCFKdIdsbEdAWdMOBQ&amp;ust=1512547634523557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5.jpeg"/><Relationship Id="rId10" Type="http://schemas.openxmlformats.org/officeDocument/2006/relationships/hyperlink" Target="http://www.google.ch/url?sa=i&amp;rct=j&amp;q=&amp;esrc=s&amp;source=images&amp;cd=&amp;cad=rja&amp;uact=8&amp;ved=0ahUKEwjDy7uTuPLXAhWK6RQKHY-kDhoQjRwIBw&amp;url=http://www.tektutor.org/how-to-build-a-legacy-c-project-with-apache-maven/&amp;psig=AOvVaw10T3H14-TXl_-S9QBncnxH&amp;ust=1512548430569037" TargetMode="External"/><Relationship Id="rId4" Type="http://schemas.openxmlformats.org/officeDocument/2006/relationships/hyperlink" Target="https://www.google.ch/url?sa=i&amp;rct=j&amp;q=&amp;esrc=s&amp;source=images&amp;cd=&amp;cad=rja&amp;uact=8&amp;ved=0ahUKEwi_oomBtfLXAhWLQBQKHcrbCWUQjRwIBw&amp;url=https://www.businessprocessincubator.com/content/jira-software-issue-project-tracking-for-software-teams-atlassian/&amp;psig=AOvVaw0sZrSCke0RCUzY0MBGIn_o&amp;ust=1512547586480912" TargetMode="Externa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9.png"/><Relationship Id="rId7" Type="http://schemas.openxmlformats.org/officeDocument/2006/relationships/hyperlink" Target="https://www.google.ch/url?sa=i&amp;rct=j&amp;q=&amp;esrc=s&amp;source=images&amp;cd=&amp;cad=rja&amp;uact=8&amp;ved=0ahUKEwi_oomBtfLXAhWLQBQKHcrbCWUQjRwIBw&amp;url=https://www.businessprocessincubator.com/content/jira-software-issue-project-tracking-for-software-teams-atlassian/&amp;psig=AOvVaw0sZrSCke0RCUzY0MBGIn_o&amp;ust=1512547586480912" TargetMode="External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1.png"/><Relationship Id="rId5" Type="http://schemas.openxmlformats.org/officeDocument/2006/relationships/hyperlink" Target="https://www.google.ch/url?sa=i&amp;rct=j&amp;q=&amp;esrc=s&amp;source=images&amp;cd=&amp;cad=rja&amp;uact=8&amp;ved=0ahUKEwi1sMrftPLXAhXLWRQKHS22CCQQjRwIBw&amp;url=https://internetdevels.com/blog/jenkins-selenium-testing&amp;psig=AOvVaw1fJLs_-se9Z2JtVx6TX5q1&amp;ust=1512547481817849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hyperlink" Target="https://www.google.ch/url?sa=i&amp;rct=j&amp;q=&amp;esrc=s&amp;source=images&amp;cd=&amp;cad=rja&amp;uact=8&amp;ved=0ahUKEwievIOXtfLXAhWEwBQKHfjDCIIQjRwIBw&amp;url=https://sdtimes.com/atlassian-updates-bitbucket-pipelines/&amp;psig=AOvVaw3bQ_UCFKdIdsbEdAWdMOBQ&amp;ust=1512547634523557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h/url?sa=i&amp;rct=j&amp;q=&amp;esrc=s&amp;source=images&amp;cd=&amp;cad=rja&amp;uact=8&amp;ved=0ahUKEwibna-pvfXXAhUQDuwKHaO5Cl4QjRwIBw&amp;url=https://www.cloudbacko.com/blog/a-brief-guide-to-exchange-server-backup-methods/&amp;psig=AOvVaw2MqTBOkzz3XBTBoeLYLM56&amp;ust=1512652896357842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23.png"/><Relationship Id="rId2" Type="http://schemas.openxmlformats.org/officeDocument/2006/relationships/hyperlink" Target="https://www.google.ch/url?sa=i&amp;rct=j&amp;q=&amp;esrc=s&amp;source=images&amp;cd=&amp;cad=rja&amp;uact=8&amp;ved=0ahUKEwi_oomBtfLXAhWLQBQKHcrbCWUQjRwIBw&amp;url=https://www.businessprocessincubator.com/content/jira-software-issue-project-tracking-for-software-teams-atlassian/&amp;psig=AOvVaw0sZrSCke0RCUzY0MBGIn_o&amp;ust=15125475864809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h/url?sa=i&amp;rct=j&amp;q=&amp;esrc=s&amp;source=images&amp;cd=&amp;cad=rja&amp;uact=8&amp;ved=0ahUKEwjPjKr4vPXXAhVH5KQKHTbGAAgQjRwIBw&amp;url=http://clusterfrak.com/sysops/app_installs/nexus_install/&amp;psig=AOvVaw2pg5iCo5Bd51Ro0rY78ot1&amp;ust=1512652663374764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hyperlink" Target="https://jenkins.io/projects/blueocean/" TargetMode="External"/><Relationship Id="rId4" Type="http://schemas.openxmlformats.org/officeDocument/2006/relationships/hyperlink" Target="https://www.google.ch/url?sa=i&amp;rct=j&amp;q=&amp;esrc=s&amp;source=images&amp;cd=&amp;cad=rja&amp;uact=8&amp;ved=0ahUKEwjAmcOstfLXAhUFthQKHUppAAsQjRwIBw&amp;url=https://www.docker.com/&amp;psig=AOvVaw0PBLlTZxMyZ1KL8-Aqnh5S&amp;ust=1512547670514900" TargetMode="Externa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h/url?sa=i&amp;rct=j&amp;q=&amp;esrc=s&amp;source=images&amp;cd=&amp;cad=rja&amp;uact=8&amp;ved=0ahUKEwiakI29iZ3UAhXEPxQKHZDGA1sQjRwIBw&amp;url=https://pixabay.com/en/padlock-lock-locked-admin-154684/&amp;psig=AFQjCNGCf4egqTH62ocmj4J7U6zWGgdHUQ&amp;ust=14964211703559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h/url?sa=i&amp;rct=j&amp;q=&amp;esrc=s&amp;source=images&amp;cd=&amp;cad=rja&amp;uact=8&amp;ved=0ahUKEwi1sMrftPLXAhXLWRQKHS22CCQQjRwIBw&amp;url=https://internetdevels.com/blog/jenkins-selenium-testing&amp;psig=AOvVaw1fJLs_-se9Z2JtVx6TX5q1&amp;ust=151254748181784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oogle.ch/url?sa=i&amp;rct=j&amp;q=&amp;esrc=s&amp;source=images&amp;cd=&amp;cad=rja&amp;uact=8&amp;ved=0ahUKEwi1sMrftPLXAhXLWRQKHS22CCQQjRwIBw&amp;url=https://internetdevels.com/blog/jenkins-selenium-testing&amp;psig=AOvVaw1fJLs_-se9Z2JtVx6TX5q1&amp;ust=1512547481817849" TargetMode="External"/><Relationship Id="rId7" Type="http://schemas.openxmlformats.org/officeDocument/2006/relationships/hyperlink" Target="https://www.google.ch/url?sa=i&amp;rct=j&amp;q=&amp;esrc=s&amp;source=images&amp;cd=&amp;cad=rja&amp;uact=8&amp;ved=0ahUKEwjAmcOstfLXAhUFthQKHUppAAsQjRwIBw&amp;url=https://www.docker.com/&amp;psig=AOvVaw0PBLlTZxMyZ1KL8-Aqnh5S&amp;ust=15125476705149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hyperlink" Target="https://www.google.ch/url?sa=i&amp;rct=j&amp;q=&amp;esrc=s&amp;source=images&amp;cd=&amp;cad=rja&amp;uact=8&amp;ved=0ahUKEwiakI29iZ3UAhXEPxQKHZDGA1sQjRwIBw&amp;url=https://pixabay.com/en/padlock-lock-locked-admin-154684/&amp;psig=AFQjCNGCf4egqTH62ocmj4J7U6zWGgdHUQ&amp;ust=1496421170355985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h/url?sa=i&amp;rct=j&amp;q=&amp;esrc=s&amp;source=images&amp;cd=&amp;cad=rja&amp;uact=8&amp;ved=0ahUKEwjAmcOstfLXAhUFthQKHUppAAsQjRwIBw&amp;url=https://www.docker.com/&amp;psig=AOvVaw0PBLlTZxMyZ1KL8-Aqnh5S&amp;ust=15125476705149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Few words on Docker – key Concepts</a:t>
            </a:r>
            <a:endParaRPr lang="en-GB" dirty="0"/>
          </a:p>
        </p:txBody>
      </p:sp>
      <p:sp>
        <p:nvSpPr>
          <p:cNvPr id="8" name="Rectangle 27"/>
          <p:cNvSpPr txBox="1">
            <a:spLocks noGrp="1" noChangeArrowheads="1"/>
          </p:cNvSpPr>
          <p:nvPr>
            <p:ph idx="1"/>
          </p:nvPr>
        </p:nvSpPr>
        <p:spPr bwMode="gray">
          <a:xfrm>
            <a:off x="468313" y="809560"/>
            <a:ext cx="8607107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3525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1688" indent="-261938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07473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3477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8049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621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7193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1765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mtClean="0"/>
              <a:t>Image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References a list of </a:t>
            </a:r>
            <a:r>
              <a:rPr lang="en-GB"/>
              <a:t>read-only </a:t>
            </a:r>
            <a:r>
              <a:rPr lang="en-GB" smtClean="0"/>
              <a:t>Layers </a:t>
            </a:r>
            <a:r>
              <a:rPr lang="en-GB" dirty="0"/>
              <a:t>that </a:t>
            </a:r>
            <a:r>
              <a:rPr lang="en-GB"/>
              <a:t>represent </a:t>
            </a:r>
            <a:r>
              <a:rPr lang="en-GB" smtClean="0"/>
              <a:t>FileSystem </a:t>
            </a:r>
            <a:r>
              <a:rPr lang="en-GB"/>
              <a:t>differences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mtClean="0"/>
              <a:t>Portal format to package Runtimes and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mtClean="0"/>
              <a:t>Including RunTime Dependencies (external Libraries, Adapters, …)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/>
              <a:t>Container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mtClean="0"/>
              <a:t>Creates a writable layer over a specified Image</a:t>
            </a:r>
            <a:endParaRPr lang="en-GB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mtClean="0"/>
              <a:t>Designed to running a process from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mtClean="0"/>
              <a:t>Once running – running in a isolationed namespace and context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Constrained </a:t>
            </a:r>
            <a:r>
              <a:rPr lang="en-GB"/>
              <a:t>by Linux CGroups </a:t>
            </a:r>
            <a:r>
              <a:rPr lang="en-GB" dirty="0"/>
              <a:t>and </a:t>
            </a:r>
            <a:r>
              <a:rPr lang="en-GB" dirty="0" err="1"/>
              <a:t>NameSpaces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err="1"/>
              <a:t>CGroups</a:t>
            </a:r>
            <a:r>
              <a:rPr lang="en-GB"/>
              <a:t> limits how much you can use… </a:t>
            </a:r>
            <a:r>
              <a:rPr lang="en-GB" dirty="0"/>
              <a:t>(CPU</a:t>
            </a:r>
            <a:r>
              <a:rPr lang="en-GB"/>
              <a:t>, M</a:t>
            </a:r>
            <a:r>
              <a:rPr lang="en-GB" smtClean="0"/>
              <a:t>emory… resource allocation)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err="1"/>
              <a:t>NameSpaces</a:t>
            </a:r>
            <a:r>
              <a:rPr lang="en-GB"/>
              <a:t> limits what you can see… </a:t>
            </a:r>
            <a:r>
              <a:rPr lang="en-GB" dirty="0"/>
              <a:t>(</a:t>
            </a:r>
            <a:r>
              <a:rPr lang="en-GB"/>
              <a:t>process </a:t>
            </a:r>
            <a:r>
              <a:rPr lang="en-GB" smtClean="0"/>
              <a:t>ID’s, filesystem, network)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Rounded Rectangle 33"/>
          <p:cNvSpPr/>
          <p:nvPr/>
        </p:nvSpPr>
        <p:spPr bwMode="auto">
          <a:xfrm>
            <a:off x="695960" y="5327783"/>
            <a:ext cx="7696200" cy="95109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3454" y="5457190"/>
            <a:ext cx="6726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400" b="1" i="1"/>
              <a:t>LightWeight Portable Format to be shipped around to different </a:t>
            </a:r>
            <a:r>
              <a:rPr lang="de-CH" sz="1400" b="1" i="1" smtClean="0"/>
              <a:t>Environments</a:t>
            </a:r>
          </a:p>
          <a:p>
            <a:pPr algn="l"/>
            <a:endParaRPr lang="de-CH" sz="1400" b="1" i="1"/>
          </a:p>
          <a:p>
            <a:pPr algn="l"/>
            <a:r>
              <a:rPr lang="de-CH" sz="1400" b="1" i="1" smtClean="0"/>
              <a:t>		       </a:t>
            </a:r>
            <a:r>
              <a:rPr lang="de-CH" sz="1400" b="1" i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OS not packaged !!!</a:t>
            </a:r>
            <a:endParaRPr lang="en-GB" sz="1400" b="1" i="1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58" y="5388610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6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" y="4808220"/>
            <a:ext cx="317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1" name="Rectangle 26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en-US"/>
              <a:t>Development Process (Feature Branch Workflow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z="1800" b="0" i="1" smtClean="0"/>
              <a:t>the before PipeLine/Docker situation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4" y="1203960"/>
            <a:ext cx="4347410" cy="206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stash code revie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02" y="3520439"/>
            <a:ext cx="4756772" cy="28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554839" y="2171700"/>
            <a:ext cx="1140861" cy="548640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 bwMode="auto">
          <a:xfrm>
            <a:off x="3528625" y="2639994"/>
            <a:ext cx="1904435" cy="22923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Oval 96"/>
          <p:cNvSpPr/>
          <p:nvPr/>
        </p:nvSpPr>
        <p:spPr bwMode="auto">
          <a:xfrm>
            <a:off x="1523294" y="4962840"/>
            <a:ext cx="1140861" cy="428941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1874520" y="2821620"/>
            <a:ext cx="0" cy="19694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>
          <a:xfrm>
            <a:off x="363397" y="3223260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Atlassian JIRA Agile</a:t>
            </a:r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4276557" y="640842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Atlassian Stash/Bitbucket</a:t>
            </a:r>
            <a:endParaRPr lang="en-GB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118360" y="1882140"/>
            <a:ext cx="62605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528625" y="1882140"/>
            <a:ext cx="63951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88607" y="4791075"/>
            <a:ext cx="479619" cy="200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700" b="1"/>
              <a:t>master</a:t>
            </a:r>
            <a:endParaRPr lang="en-GB" sz="700" b="1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983480" y="2994660"/>
            <a:ext cx="3680460" cy="502919"/>
          </a:xfrm>
          <a:prstGeom prst="wedgeRoundRectCallout">
            <a:avLst>
              <a:gd name="adj1" fmla="val -61589"/>
              <a:gd name="adj2" fmla="val 107955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2643" y="3080564"/>
            <a:ext cx="336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In Review - LightWeight Code Review</a:t>
            </a:r>
            <a:endParaRPr lang="en-GB" sz="1400" b="1" i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1920240" y="3688081"/>
            <a:ext cx="2011680" cy="628806"/>
          </a:xfrm>
          <a:prstGeom prst="wedgeRoundRectCallout">
            <a:avLst>
              <a:gd name="adj1" fmla="val -52840"/>
              <a:gd name="adj2" fmla="val 7766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041" y="367284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In Progress -</a:t>
            </a:r>
          </a:p>
          <a:p>
            <a:r>
              <a:rPr lang="de-CH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Create feature branch</a:t>
            </a:r>
            <a:endParaRPr lang="en-GB" sz="1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1550" y="3809503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666791" y="2740968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765992" y="496284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96043" y="1370707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168140" y="1385947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5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33"/>
          <p:cNvSpPr/>
          <p:nvPr/>
        </p:nvSpPr>
        <p:spPr bwMode="auto">
          <a:xfrm>
            <a:off x="5253990" y="1341204"/>
            <a:ext cx="3356610" cy="12365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11484" y="1821131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Code visible !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Functionality not visible !</a:t>
            </a:r>
            <a:endParaRPr lang="en-GB" sz="1400" b="1" i="1"/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88" y="1752551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57365" y="1406079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Branch level visibilty</a:t>
            </a:r>
            <a:endParaRPr lang="en-GB" b="1" i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Docker &amp; Jenkins PipeLine</a:t>
            </a:r>
            <a:br>
              <a:rPr lang="de-CH" smtClean="0"/>
            </a:br>
            <a:r>
              <a:rPr lang="de-CH" sz="2000" b="0" i="1" smtClean="0"/>
              <a:t>the perfect Marriage</a:t>
            </a:r>
            <a:endParaRPr lang="en-GB" b="0" i="1" dirty="0"/>
          </a:p>
        </p:txBody>
      </p:sp>
      <p:sp>
        <p:nvSpPr>
          <p:cNvPr id="8" name="Rectangle 27"/>
          <p:cNvSpPr txBox="1">
            <a:spLocks noGrp="1" noChangeArrowheads="1"/>
          </p:cNvSpPr>
          <p:nvPr>
            <p:ph idx="1"/>
          </p:nvPr>
        </p:nvSpPr>
        <p:spPr bwMode="gray">
          <a:xfrm>
            <a:off x="460693" y="1038160"/>
            <a:ext cx="82073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3525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1688" indent="-261938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07473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3477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8049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621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7193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1765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mtClean="0"/>
              <a:t>About Jenkins Pipelines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Continuous Delivery to Docker Images and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Pipeline-as-Code : Groovy (</a:t>
            </a:r>
            <a:r>
              <a:rPr lang="en-US" i="1" smtClean="0"/>
              <a:t>generified Java Language</a:t>
            </a:r>
            <a:r>
              <a:rPr lang="en-US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mtClean="0"/>
              <a:t>Fully featured and OO programming environment (</a:t>
            </a:r>
            <a:r>
              <a:rPr lang="en-US" i="1" smtClean="0"/>
              <a:t>Inheritance &amp; Typing</a:t>
            </a:r>
            <a:r>
              <a:rPr lang="en-US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mtClean="0"/>
              <a:t>Offers flexibility and extensibility (</a:t>
            </a:r>
            <a:r>
              <a:rPr lang="en-US" i="1" smtClean="0"/>
              <a:t>shared libraries</a:t>
            </a:r>
            <a:r>
              <a:rPr lang="en-US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mtClean="0"/>
              <a:t>Checked into source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Powerful integration JIRA, BitBucket and more through shared Libraries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Automatically create &amp; cleanup Pipelines for all </a:t>
            </a:r>
            <a:r>
              <a:rPr lang="en-US"/>
              <a:t>B</a:t>
            </a:r>
            <a:r>
              <a:rPr lang="en-US" smtClean="0"/>
              <a:t>ranches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Requirements review/iteration on the Pipeline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4512918"/>
            <a:ext cx="5897880" cy="222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87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78535"/>
            <a:ext cx="8729027" cy="5414645"/>
          </a:xfrm>
        </p:spPr>
        <p:txBody>
          <a:bodyPr/>
          <a:lstStyle/>
          <a:p>
            <a:pPr marL="0" indent="0">
              <a:buNone/>
            </a:pPr>
            <a:r>
              <a:rPr lang="en-GB" sz="1100"/>
              <a:t>pipeline {</a:t>
            </a:r>
          </a:p>
          <a:p>
            <a:pPr marL="0" indent="0">
              <a:buNone/>
            </a:pPr>
            <a:r>
              <a:rPr lang="en-GB" sz="1100"/>
              <a:t>    agent </a:t>
            </a:r>
            <a:r>
              <a:rPr lang="en-GB" sz="1100" smtClean="0"/>
              <a:t>any</a:t>
            </a:r>
            <a:endParaRPr lang="en-GB" sz="1100"/>
          </a:p>
          <a:p>
            <a:pPr marL="0" indent="0">
              <a:buNone/>
            </a:pPr>
            <a:r>
              <a:rPr lang="en-GB" sz="1100"/>
              <a:t>    stages {</a:t>
            </a:r>
          </a:p>
          <a:p>
            <a:pPr marL="0" indent="0">
              <a:buNone/>
            </a:pPr>
            <a:r>
              <a:rPr lang="en-GB" sz="1100"/>
              <a:t>        stage(</a:t>
            </a:r>
            <a:r>
              <a:rPr lang="en-GB" sz="1100">
                <a:solidFill>
                  <a:srgbClr val="00B050"/>
                </a:solidFill>
              </a:rPr>
              <a:t>'Build</a:t>
            </a:r>
            <a:r>
              <a:rPr lang="en-GB" sz="1100"/>
              <a:t>') {</a:t>
            </a:r>
          </a:p>
          <a:p>
            <a:pPr marL="0" indent="0">
              <a:buNone/>
            </a:pPr>
            <a:r>
              <a:rPr lang="en-GB" sz="1100"/>
              <a:t>            steps {</a:t>
            </a:r>
          </a:p>
          <a:p>
            <a:pPr marL="0" indent="0">
              <a:buNone/>
            </a:pPr>
            <a:r>
              <a:rPr lang="en-GB" sz="1100"/>
              <a:t>                </a:t>
            </a:r>
            <a:r>
              <a:rPr lang="en-GB" sz="1100">
                <a:solidFill>
                  <a:schemeClr val="accent1">
                    <a:lumMod val="60000"/>
                    <a:lumOff val="40000"/>
                  </a:schemeClr>
                </a:solidFill>
              </a:rPr>
              <a:t>sh</a:t>
            </a:r>
            <a:r>
              <a:rPr lang="en-GB" sz="1100"/>
              <a:t> 'mvn -Dmaven.test.skip=true install'</a:t>
            </a:r>
          </a:p>
          <a:p>
            <a:pPr marL="0" indent="0">
              <a:buNone/>
            </a:pPr>
            <a:r>
              <a:rPr lang="en-GB" sz="1100"/>
              <a:t>            }</a:t>
            </a:r>
          </a:p>
          <a:p>
            <a:pPr marL="0" indent="0">
              <a:buNone/>
            </a:pPr>
            <a:r>
              <a:rPr lang="en-GB" sz="1100"/>
              <a:t>        }</a:t>
            </a:r>
          </a:p>
          <a:p>
            <a:pPr marL="0" indent="0">
              <a:buNone/>
            </a:pPr>
            <a:r>
              <a:rPr lang="en-GB" sz="1100"/>
              <a:t>        stage(</a:t>
            </a:r>
            <a:r>
              <a:rPr lang="en-GB" sz="1100">
                <a:solidFill>
                  <a:srgbClr val="00B050"/>
                </a:solidFill>
              </a:rPr>
              <a:t>'Docker</a:t>
            </a:r>
            <a:r>
              <a:rPr lang="en-GB" sz="1100"/>
              <a:t>') {</a:t>
            </a:r>
          </a:p>
          <a:p>
            <a:pPr marL="0" indent="0">
              <a:buNone/>
            </a:pPr>
            <a:r>
              <a:rPr lang="en-GB" sz="1100"/>
              <a:t>            steps {</a:t>
            </a:r>
          </a:p>
          <a:p>
            <a:pPr marL="0" indent="0">
              <a:buNone/>
            </a:pPr>
            <a:r>
              <a:rPr lang="en-GB" sz="1100"/>
              <a:t>               </a:t>
            </a:r>
            <a:r>
              <a:rPr lang="en-GB" sz="1100" smtClean="0"/>
              <a:t>    echo </a:t>
            </a:r>
            <a:r>
              <a:rPr lang="en-GB" sz="1100"/>
              <a:t>"Building Docker Image $BRANCHNAME:$</a:t>
            </a:r>
            <a:r>
              <a:rPr lang="en-GB" sz="1100" smtClean="0"/>
              <a:t>VERSION“</a:t>
            </a:r>
          </a:p>
          <a:p>
            <a:pPr marL="0" indent="0">
              <a:buNone/>
            </a:pPr>
            <a:r>
              <a:rPr lang="en-GB" sz="1100"/>
              <a:t> </a:t>
            </a:r>
            <a:r>
              <a:rPr lang="en-GB" sz="1100" smtClean="0"/>
              <a:t>                  </a:t>
            </a:r>
            <a:r>
              <a:rPr lang="en-GB" sz="11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</a:t>
            </a:r>
            <a:r>
              <a:rPr lang="en-GB" sz="1100" smtClean="0"/>
              <a:t> "docker build --rm -t $BRANCHNAME:$VERSION ."</a:t>
            </a:r>
          </a:p>
          <a:p>
            <a:pPr marL="0" indent="0">
              <a:buNone/>
            </a:pPr>
            <a:r>
              <a:rPr lang="en-GB" sz="1100" smtClean="0"/>
              <a:t>                   </a:t>
            </a:r>
            <a:r>
              <a:rPr lang="en-GB" sz="11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</a:t>
            </a:r>
            <a:r>
              <a:rPr lang="en-GB" sz="1100" smtClean="0"/>
              <a:t> </a:t>
            </a:r>
            <a:r>
              <a:rPr lang="en-GB" sz="1100"/>
              <a:t>"docker rm -f $BRANCHNAME || exit 0"</a:t>
            </a:r>
          </a:p>
          <a:p>
            <a:pPr marL="0" indent="0">
              <a:buNone/>
            </a:pPr>
            <a:r>
              <a:rPr lang="en-GB" sz="1100" smtClean="0"/>
              <a:t>                   </a:t>
            </a:r>
            <a:r>
              <a:rPr lang="en-GB" sz="11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</a:t>
            </a:r>
            <a:r>
              <a:rPr lang="en-GB" sz="1100" smtClean="0"/>
              <a:t> </a:t>
            </a:r>
            <a:r>
              <a:rPr lang="en-GB" sz="1100"/>
              <a:t>"docker run -d  -p $PORT:8080 --name=$</a:t>
            </a:r>
            <a:r>
              <a:rPr lang="en-GB" sz="1100" smtClean="0"/>
              <a:t>BRANCHNAME</a:t>
            </a:r>
            <a:endParaRPr lang="en-GB" sz="1100"/>
          </a:p>
          <a:p>
            <a:pPr marL="0" indent="0">
              <a:buNone/>
            </a:pPr>
            <a:r>
              <a:rPr lang="en-GB" sz="1100"/>
              <a:t>            </a:t>
            </a:r>
            <a:r>
              <a:rPr lang="en-GB" sz="1100" smtClean="0"/>
              <a:t>  }</a:t>
            </a:r>
            <a:endParaRPr lang="en-GB" sz="1100"/>
          </a:p>
          <a:p>
            <a:pPr marL="0" indent="0">
              <a:buNone/>
            </a:pPr>
            <a:endParaRPr lang="en-GB" sz="1100"/>
          </a:p>
          <a:p>
            <a:pPr marL="0" indent="0">
              <a:buNone/>
            </a:pPr>
            <a:r>
              <a:rPr lang="en-GB" sz="1100"/>
              <a:t>        }</a:t>
            </a:r>
          </a:p>
          <a:p>
            <a:pPr marL="0" indent="0">
              <a:buNone/>
            </a:pPr>
            <a:r>
              <a:rPr lang="en-GB" sz="1100"/>
              <a:t>        stage(</a:t>
            </a:r>
            <a:r>
              <a:rPr lang="en-GB" sz="1100">
                <a:solidFill>
                  <a:srgbClr val="00B050"/>
                </a:solidFill>
              </a:rPr>
              <a:t>'JIRA</a:t>
            </a:r>
            <a:r>
              <a:rPr lang="en-GB" sz="1100"/>
              <a:t>') </a:t>
            </a:r>
            <a:r>
              <a:rPr lang="en-GB" sz="1100" smtClean="0"/>
              <a:t>{</a:t>
            </a:r>
          </a:p>
          <a:p>
            <a:pPr marL="0" indent="0">
              <a:buNone/>
            </a:pPr>
            <a:endParaRPr lang="en-GB" sz="1100"/>
          </a:p>
          <a:p>
            <a:pPr marL="0" indent="0">
              <a:buNone/>
            </a:pPr>
            <a:r>
              <a:rPr lang="en-GB" sz="1100"/>
              <a:t>	</a:t>
            </a:r>
            <a:r>
              <a:rPr lang="en-GB" sz="1100" smtClean="0"/>
              <a:t>    </a:t>
            </a:r>
            <a:r>
              <a:rPr lang="en-GB" sz="1100" b="1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jiraAddComment</a:t>
            </a:r>
            <a:r>
              <a:rPr lang="en-GB" sz="1100" smtClean="0"/>
              <a:t> </a:t>
            </a:r>
            <a:r>
              <a:rPr lang="en-GB" sz="1100"/>
              <a:t>idOrKey: calculateIssueKey(BRANCH_NAME) , comment: 'Test your application at http</a:t>
            </a:r>
            <a:r>
              <a:rPr lang="en-GB" sz="1100" smtClean="0"/>
              <a:t>://xxxx:' </a:t>
            </a:r>
            <a:r>
              <a:rPr lang="en-GB" sz="1100"/>
              <a:t>+ getfreeport().trim()</a:t>
            </a:r>
          </a:p>
          <a:p>
            <a:pPr marL="0" indent="0">
              <a:buNone/>
            </a:pPr>
            <a:r>
              <a:rPr lang="en-GB" sz="1100" smtClean="0"/>
              <a:t>          }</a:t>
            </a:r>
            <a:endParaRPr lang="en-GB" sz="1100"/>
          </a:p>
          <a:p>
            <a:pPr marL="0" indent="0">
              <a:buNone/>
            </a:pPr>
            <a:r>
              <a:rPr lang="en-GB" sz="1100" smtClean="0"/>
              <a:t>  }</a:t>
            </a:r>
            <a:endParaRPr lang="en-GB" sz="1100"/>
          </a:p>
          <a:p>
            <a:pPr marL="0" indent="0">
              <a:buNone/>
            </a:pPr>
            <a:r>
              <a:rPr lang="en-GB" sz="1100"/>
              <a:t>     </a:t>
            </a:r>
            <a:r>
              <a:rPr lang="en-GB" sz="1100" smtClean="0"/>
              <a:t> </a:t>
            </a:r>
            <a:endParaRPr lang="en-GB" sz="11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r>
              <a:rPr lang="de-CH" smtClean="0"/>
              <a:t>Jenkins PipeLine – example Groovy Code</a:t>
            </a:r>
            <a:endParaRPr lang="en-GB"/>
          </a:p>
        </p:txBody>
      </p:sp>
      <p:sp>
        <p:nvSpPr>
          <p:cNvPr id="4" name="Oval 3"/>
          <p:cNvSpPr/>
          <p:nvPr/>
        </p:nvSpPr>
        <p:spPr bwMode="auto">
          <a:xfrm>
            <a:off x="1760190" y="1584463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12559" y="2722999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60190" y="4845823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5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3" y="333375"/>
            <a:ext cx="8591867" cy="719138"/>
          </a:xfrm>
        </p:spPr>
        <p:txBody>
          <a:bodyPr/>
          <a:lstStyle/>
          <a:p>
            <a:pPr algn="ctr"/>
            <a:r>
              <a:rPr lang="de-CH" smtClean="0"/>
              <a:t>Jenkins PipeLine</a:t>
            </a:r>
            <a:br>
              <a:rPr lang="de-CH" smtClean="0"/>
            </a:br>
            <a:r>
              <a:rPr lang="de-CH" sz="2000" b="0" i="1" smtClean="0"/>
              <a:t>isolated Test Environment per feature Branch</a:t>
            </a:r>
            <a:endParaRPr lang="en-GB" b="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299997" y="1982801"/>
            <a:ext cx="307362" cy="3534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59557" y="1990165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388454" y="1990165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Package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34546" y="1995501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Run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01929" y="1986483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Comment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31852" y="1995501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Notify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Image result for jenkins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" y="1205853"/>
            <a:ext cx="1141453" cy="7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tlassian jir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55" y="3815098"/>
            <a:ext cx="699247" cy="6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tlassian bitbucke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3724936"/>
            <a:ext cx="86995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docke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47" y="3773358"/>
            <a:ext cx="966054" cy="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 bwMode="auto">
          <a:xfrm>
            <a:off x="8199397" y="1990752"/>
            <a:ext cx="307362" cy="3534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88940" y="2384285"/>
            <a:ext cx="407525" cy="1400736"/>
            <a:chOff x="5755790" y="2377514"/>
            <a:chExt cx="407525" cy="1400736"/>
          </a:xfrm>
        </p:grpSpPr>
        <p:sp>
          <p:nvSpPr>
            <p:cNvPr id="13" name="Down Arrow 12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377042" y="2889696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Start Container</a:t>
              </a:r>
              <a:endParaRPr lang="en-GB" sz="1200" b="1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59063" y="2381350"/>
            <a:ext cx="407522" cy="1400736"/>
            <a:chOff x="5755790" y="2377514"/>
            <a:chExt cx="407522" cy="1400736"/>
          </a:xfrm>
        </p:grpSpPr>
        <p:sp>
          <p:nvSpPr>
            <p:cNvPr id="24" name="Down Arrow 23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5482837" y="2821116"/>
              <a:ext cx="1083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Build Status</a:t>
              </a:r>
              <a:endParaRPr lang="en-GB" sz="12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9440" y="2363796"/>
            <a:ext cx="407524" cy="1414454"/>
            <a:chOff x="5755790" y="2363796"/>
            <a:chExt cx="407524" cy="1414454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5322315" y="2927796"/>
              <a:ext cx="1405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URL to test page</a:t>
              </a:r>
              <a:endParaRPr lang="en-GB" sz="1200" b="1"/>
            </a:p>
          </p:txBody>
        </p:sp>
      </p:grpSp>
      <p:pic>
        <p:nvPicPr>
          <p:cNvPr id="32" name="Picture 10" descr="Image result for docke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47" y="3773358"/>
            <a:ext cx="966054" cy="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841140" y="2384285"/>
            <a:ext cx="407523" cy="1400736"/>
            <a:chOff x="5755790" y="2377514"/>
            <a:chExt cx="407523" cy="1400736"/>
          </a:xfrm>
        </p:grpSpPr>
        <p:sp>
          <p:nvSpPr>
            <p:cNvPr id="34" name="Down Arrow 33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5495662" y="2821116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Build Image</a:t>
              </a:r>
              <a:endParaRPr lang="en-GB" sz="1200" b="1"/>
            </a:p>
          </p:txBody>
        </p:sp>
      </p:grpSp>
      <p:pic>
        <p:nvPicPr>
          <p:cNvPr id="1036" name="Picture 12" descr="Image result for apache maven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6" y="3893685"/>
            <a:ext cx="1173648" cy="4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1421705" y="2372570"/>
            <a:ext cx="407525" cy="1400736"/>
            <a:chOff x="5755790" y="2377514"/>
            <a:chExt cx="407525" cy="1400736"/>
          </a:xfrm>
        </p:grpSpPr>
        <p:sp>
          <p:nvSpPr>
            <p:cNvPr id="38" name="Down Arrow 37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5547762" y="285921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Java Build</a:t>
              </a:r>
              <a:endParaRPr lang="en-GB" sz="1200" b="1"/>
            </a:p>
          </p:txBody>
        </p:sp>
      </p:grpSp>
      <p:cxnSp>
        <p:nvCxnSpPr>
          <p:cNvPr id="21" name="Straight Arrow Connector 20"/>
          <p:cNvCxnSpPr>
            <a:stCxn id="6" idx="6"/>
            <a:endCxn id="7" idx="1"/>
          </p:cNvCxnSpPr>
          <p:nvPr/>
        </p:nvCxnSpPr>
        <p:spPr bwMode="auto">
          <a:xfrm>
            <a:off x="607359" y="2159534"/>
            <a:ext cx="352198" cy="7364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7" idx="3"/>
            <a:endCxn id="8" idx="1"/>
          </p:cNvCxnSpPr>
          <p:nvPr/>
        </p:nvCxnSpPr>
        <p:spPr bwMode="auto">
          <a:xfrm>
            <a:off x="2066057" y="2166898"/>
            <a:ext cx="3223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8" idx="3"/>
            <a:endCxn id="9" idx="1"/>
          </p:cNvCxnSpPr>
          <p:nvPr/>
        </p:nvCxnSpPr>
        <p:spPr bwMode="auto">
          <a:xfrm>
            <a:off x="3494954" y="2166898"/>
            <a:ext cx="339592" cy="5336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9" idx="3"/>
            <a:endCxn id="10" idx="1"/>
          </p:cNvCxnSpPr>
          <p:nvPr/>
        </p:nvCxnSpPr>
        <p:spPr bwMode="auto">
          <a:xfrm flipV="1">
            <a:off x="4941046" y="2163216"/>
            <a:ext cx="360883" cy="901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3"/>
            <a:endCxn id="11" idx="1"/>
          </p:cNvCxnSpPr>
          <p:nvPr/>
        </p:nvCxnSpPr>
        <p:spPr bwMode="auto">
          <a:xfrm>
            <a:off x="6408429" y="2163216"/>
            <a:ext cx="323423" cy="901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11" idx="3"/>
            <a:endCxn id="19" idx="2"/>
          </p:cNvCxnSpPr>
          <p:nvPr/>
        </p:nvCxnSpPr>
        <p:spPr bwMode="auto">
          <a:xfrm flipV="1">
            <a:off x="7838352" y="2167485"/>
            <a:ext cx="361045" cy="474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8030798" y="1644650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End</a:t>
            </a:r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240957" y="1585930"/>
            <a:ext cx="449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&lt;Build &amp; Run workflow – for all </a:t>
            </a:r>
            <a:r>
              <a:rPr lang="de-CH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de-CH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ranches&gt;</a:t>
            </a:r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925" y="2355652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i="1" smtClean="0">
                <a:solidFill>
                  <a:srgbClr val="00B050"/>
                </a:solidFill>
              </a:rPr>
              <a:t>On each</a:t>
            </a:r>
          </a:p>
          <a:p>
            <a:r>
              <a:rPr lang="de-CH" sz="1600" i="1" smtClean="0">
                <a:solidFill>
                  <a:srgbClr val="00B050"/>
                </a:solidFill>
              </a:rPr>
              <a:t>Commit</a:t>
            </a:r>
            <a:endParaRPr lang="en-GB" sz="1600" i="1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36190" y="2940427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55756" y="4858134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675188" y="4858134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122990" y="4865061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618097" y="4853286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5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040963" y="4876146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6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4" y="5113020"/>
            <a:ext cx="7824461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 descr="Magnifying Glass, Magnify, Glass, Investigate, L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85" y="5586861"/>
            <a:ext cx="895231" cy="10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72" y="456902"/>
            <a:ext cx="5974198" cy="15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1084" y="132099"/>
            <a:ext cx="2058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smtClean="0"/>
              <a:t>Scrum Board &amp; Sprint</a:t>
            </a:r>
            <a:endParaRPr lang="en-GB" sz="1400" b="1"/>
          </a:p>
        </p:txBody>
      </p:sp>
      <p:pic>
        <p:nvPicPr>
          <p:cNvPr id="11" name="Picture 2" descr="Image result for jenkins imag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75" y="2445693"/>
            <a:ext cx="1141453" cy="7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atlassian jira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184244"/>
            <a:ext cx="699247" cy="6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atlassian bitbucket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035576"/>
            <a:ext cx="86995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" y="3088576"/>
            <a:ext cx="3747247" cy="122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Image result for atlassian jira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" y="2375325"/>
            <a:ext cx="699247" cy="6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200400" y="1455420"/>
            <a:ext cx="1559972" cy="49530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29640" y="3535680"/>
            <a:ext cx="1559972" cy="49530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433060" y="1703070"/>
            <a:ext cx="1150620" cy="8641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697980" y="4442460"/>
            <a:ext cx="0" cy="80313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797233" y="3681881"/>
            <a:ext cx="1963139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45" y="3074572"/>
            <a:ext cx="4953635" cy="10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85677" y="2020945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 Code Change on Branch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2489" y="2819060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trigger Branch specific Build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1778" y="5253215"/>
            <a:ext cx="258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 Build </a:t>
            </a:r>
            <a:r>
              <a:rPr lang="de-CH" sz="140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de-CH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tatus on Bitbucket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625" y="2814253"/>
            <a:ext cx="266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comment testing URL on Ticket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69150" y="141505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856190" y="2645126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604300" y="4991903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343827" y="3126837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3" y="333375"/>
            <a:ext cx="8591867" cy="719138"/>
          </a:xfrm>
        </p:spPr>
        <p:txBody>
          <a:bodyPr/>
          <a:lstStyle/>
          <a:p>
            <a:pPr algn="ctr"/>
            <a:r>
              <a:rPr lang="de-CH" smtClean="0"/>
              <a:t>Jenkins PipeLines – and the future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299997" y="1586561"/>
            <a:ext cx="307362" cy="3534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59557" y="1593925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REST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388454" y="1593925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Package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34546" y="1599261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Run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01929" y="1590243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Update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31852" y="1599261"/>
            <a:ext cx="1106500" cy="3534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600" smtClean="0"/>
              <a:t>Notify</a:t>
            </a: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30" name="Picture 6" descr="Image result for atlassian jir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55" y="3418858"/>
            <a:ext cx="699247" cy="6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dock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47" y="3377118"/>
            <a:ext cx="966054" cy="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 bwMode="auto">
          <a:xfrm>
            <a:off x="8199397" y="1594512"/>
            <a:ext cx="307362" cy="3534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88940" y="1988045"/>
            <a:ext cx="407525" cy="1400736"/>
            <a:chOff x="5755790" y="2377514"/>
            <a:chExt cx="407525" cy="1400736"/>
          </a:xfrm>
        </p:grpSpPr>
        <p:sp>
          <p:nvSpPr>
            <p:cNvPr id="13" name="Down Arrow 12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377042" y="2889696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Start Container</a:t>
              </a:r>
              <a:endParaRPr lang="en-GB" sz="1200" b="1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59063" y="1985110"/>
            <a:ext cx="407523" cy="1400736"/>
            <a:chOff x="5755790" y="2377514"/>
            <a:chExt cx="407523" cy="1400736"/>
          </a:xfrm>
        </p:grpSpPr>
        <p:sp>
          <p:nvSpPr>
            <p:cNvPr id="24" name="Down Arrow 23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5526119" y="2821116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Status Mail</a:t>
              </a:r>
              <a:endParaRPr lang="en-GB" sz="12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9440" y="1981274"/>
            <a:ext cx="407524" cy="1400736"/>
            <a:chOff x="5755790" y="2377514"/>
            <a:chExt cx="407524" cy="1400736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5755790" y="2377514"/>
              <a:ext cx="198777" cy="1400736"/>
            </a:xfrm>
            <a:prstGeom prst="down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5393873" y="2927796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200" b="1" smtClean="0"/>
                <a:t>Change Status</a:t>
              </a:r>
              <a:endParaRPr lang="en-GB" sz="1200" b="1"/>
            </a:p>
          </p:txBody>
        </p:sp>
      </p:grpSp>
      <p:pic>
        <p:nvPicPr>
          <p:cNvPr id="32" name="Picture 10" descr="Image result for dock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47" y="3377118"/>
            <a:ext cx="966054" cy="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own Arrow 33"/>
          <p:cNvSpPr/>
          <p:nvPr/>
        </p:nvSpPr>
        <p:spPr bwMode="auto">
          <a:xfrm>
            <a:off x="2841140" y="1988045"/>
            <a:ext cx="198777" cy="140073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5400000">
            <a:off x="2581012" y="2431647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200" b="1" smtClean="0"/>
              <a:t>Build Image</a:t>
            </a:r>
            <a:endParaRPr lang="en-GB" sz="1200" b="1"/>
          </a:p>
        </p:txBody>
      </p:sp>
      <p:sp>
        <p:nvSpPr>
          <p:cNvPr id="38" name="Down Arrow 37"/>
          <p:cNvSpPr/>
          <p:nvPr/>
        </p:nvSpPr>
        <p:spPr bwMode="auto">
          <a:xfrm rot="10800000">
            <a:off x="1401862" y="1983257"/>
            <a:ext cx="198777" cy="140073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>
            <a:stCxn id="6" idx="6"/>
            <a:endCxn id="7" idx="1"/>
          </p:cNvCxnSpPr>
          <p:nvPr/>
        </p:nvCxnSpPr>
        <p:spPr bwMode="auto">
          <a:xfrm>
            <a:off x="607359" y="1763294"/>
            <a:ext cx="352198" cy="7364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7" idx="3"/>
            <a:endCxn id="8" idx="1"/>
          </p:cNvCxnSpPr>
          <p:nvPr/>
        </p:nvCxnSpPr>
        <p:spPr bwMode="auto">
          <a:xfrm>
            <a:off x="2066057" y="1770658"/>
            <a:ext cx="3223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8" idx="3"/>
            <a:endCxn id="9" idx="1"/>
          </p:cNvCxnSpPr>
          <p:nvPr/>
        </p:nvCxnSpPr>
        <p:spPr bwMode="auto">
          <a:xfrm>
            <a:off x="3494954" y="1770658"/>
            <a:ext cx="339592" cy="5336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9" idx="3"/>
            <a:endCxn id="10" idx="1"/>
          </p:cNvCxnSpPr>
          <p:nvPr/>
        </p:nvCxnSpPr>
        <p:spPr bwMode="auto">
          <a:xfrm flipV="1">
            <a:off x="4941046" y="1766976"/>
            <a:ext cx="360883" cy="901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3"/>
            <a:endCxn id="11" idx="1"/>
          </p:cNvCxnSpPr>
          <p:nvPr/>
        </p:nvCxnSpPr>
        <p:spPr bwMode="auto">
          <a:xfrm>
            <a:off x="6408429" y="1766976"/>
            <a:ext cx="323423" cy="901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11" idx="3"/>
            <a:endCxn id="19" idx="2"/>
          </p:cNvCxnSpPr>
          <p:nvPr/>
        </p:nvCxnSpPr>
        <p:spPr bwMode="auto">
          <a:xfrm flipV="1">
            <a:off x="7838352" y="1771245"/>
            <a:ext cx="361045" cy="474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8030798" y="1248410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End</a:t>
            </a:r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586933" y="1141201"/>
            <a:ext cx="580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&lt;Automating Provisioning to Productive environments&gt;</a:t>
            </a:r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76" y="1959412"/>
            <a:ext cx="1152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i="1" smtClean="0">
                <a:solidFill>
                  <a:srgbClr val="00B050"/>
                </a:solidFill>
              </a:rPr>
              <a:t>On Deploy</a:t>
            </a:r>
            <a:endParaRPr lang="en-GB" sz="1600" i="1">
              <a:solidFill>
                <a:srgbClr val="00B050"/>
              </a:solidFill>
            </a:endParaRPr>
          </a:p>
        </p:txBody>
      </p:sp>
      <p:pic>
        <p:nvPicPr>
          <p:cNvPr id="44" name="Picture 6" descr="Image result for atlassian jir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3" y="733829"/>
            <a:ext cx="699247" cy="6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/>
          <p:cNvSpPr/>
          <p:nvPr/>
        </p:nvSpPr>
        <p:spPr bwMode="auto">
          <a:xfrm>
            <a:off x="236190" y="232945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255756" y="428779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933591" y="2595538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200" b="1" smtClean="0"/>
              <a:t>Pull Deployments</a:t>
            </a:r>
            <a:endParaRPr lang="en-GB" sz="1200" b="1"/>
          </a:p>
        </p:txBody>
      </p:sp>
      <p:pic>
        <p:nvPicPr>
          <p:cNvPr id="1028" name="Picture 4" descr="Image result for sonatype nexus pictur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77" y="3591627"/>
            <a:ext cx="1078980" cy="43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ms exchange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3435972"/>
            <a:ext cx="1259226" cy="73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2675188" y="428779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56659" y="428779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583490" y="428779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5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40963" y="4287790"/>
            <a:ext cx="434975" cy="50738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6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ounded Rectangle 33"/>
          <p:cNvSpPr/>
          <p:nvPr/>
        </p:nvSpPr>
        <p:spPr bwMode="auto">
          <a:xfrm>
            <a:off x="695960" y="5099182"/>
            <a:ext cx="7696200" cy="149973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3454" y="5228590"/>
            <a:ext cx="68783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Full fledged BPMN 2.0 Workflow (decision, user interaction, fork… steps)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JIRA Ticket workflow triggers (Ticket State change tiggers Workflow to run)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Notification (JIRA ticket audit log , Email notifications….)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Full Backup &amp; Recovery (revert deployments, change ticket status)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de-CH" sz="1400" b="1" i="1" smtClean="0"/>
              <a:t>Graphical Workflow designer (</a:t>
            </a:r>
            <a:r>
              <a:rPr lang="de-CH" sz="1400" b="1" i="1" smtClean="0">
                <a:hlinkClick r:id="rId10"/>
              </a:rPr>
              <a:t>Blue Ocean</a:t>
            </a:r>
            <a:r>
              <a:rPr lang="de-CH" sz="1400" b="1" i="1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de-CH" sz="1400" b="1" i="1" smtClean="0"/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58" y="5160010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Wrapping up the Benefits</a:t>
            </a:r>
            <a:endParaRPr lang="en-GB" dirty="0"/>
          </a:p>
        </p:txBody>
      </p:sp>
      <p:sp>
        <p:nvSpPr>
          <p:cNvPr id="8" name="Rectangle 27"/>
          <p:cNvSpPr txBox="1">
            <a:spLocks noGrp="1" noChangeArrowheads="1"/>
          </p:cNvSpPr>
          <p:nvPr>
            <p:ph idx="1"/>
          </p:nvPr>
        </p:nvSpPr>
        <p:spPr bwMode="gray">
          <a:xfrm>
            <a:off x="422593" y="984820"/>
            <a:ext cx="8675687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3525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1688" indent="-261938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07473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3477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8049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621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7193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1765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mtClean="0"/>
              <a:t>Software Packaging becomes simpler and saver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LifeCycling your Runtime stack largely delegated to the Software Vendor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LifeCycling BJB specific Components requires less effort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Share one transparent Runtime Stack over all SDLC Phases (dev, test, prod…)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Improved QA and Quality Gates before you ship out </a:t>
            </a:r>
            <a:r>
              <a:rPr lang="en-US"/>
              <a:t>P</a:t>
            </a:r>
            <a:r>
              <a:rPr lang="en-US" smtClean="0"/>
              <a:t>roducts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Brings full Visibility to the X-Functional Development Team (Review, Inspection and Adaption)</a:t>
            </a:r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smtClean="0"/>
              <a:t>Packaging Runtimes and Applications</a:t>
            </a:r>
            <a:br>
              <a:rPr lang="de-CH" smtClean="0"/>
            </a:br>
            <a:r>
              <a:rPr lang="de-CH" smtClean="0"/>
              <a:t>through Docker Images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8620" y="2857500"/>
            <a:ext cx="6187440" cy="2926080"/>
          </a:xfrm>
          <a:prstGeom prst="rect">
            <a:avLst/>
          </a:prstGeom>
          <a:noFill/>
          <a:ln w="28575" cap="flat" cmpd="sng" algn="ctr">
            <a:solidFill>
              <a:srgbClr val="CBCBD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696392" y="2857500"/>
            <a:ext cx="297180" cy="2926080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rgbClr val="CBC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Image result for lock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3" y="4057531"/>
            <a:ext cx="474876" cy="5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62365" y="413004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/>
              <a:t>Image layers (R/O)</a:t>
            </a:r>
            <a:endParaRPr lang="en-GB" sz="1400" b="1"/>
          </a:p>
        </p:txBody>
      </p:sp>
      <p:grpSp>
        <p:nvGrpSpPr>
          <p:cNvPr id="13" name="Group 12"/>
          <p:cNvGrpSpPr/>
          <p:nvPr/>
        </p:nvGrpSpPr>
        <p:grpSpPr>
          <a:xfrm>
            <a:off x="558446" y="5067300"/>
            <a:ext cx="5715000" cy="586740"/>
            <a:chOff x="1303020" y="2202180"/>
            <a:chExt cx="5715000" cy="58674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303020" y="2202180"/>
              <a:ext cx="5715000" cy="586740"/>
            </a:xfrm>
            <a:prstGeom prst="rect">
              <a:avLst/>
            </a:prstGeom>
            <a:solidFill>
              <a:srgbClr val="0099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6259" y="2310884"/>
              <a:ext cx="3399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>
                  <a:solidFill>
                    <a:schemeClr val="bg1"/>
                  </a:solidFill>
                </a:rPr>
                <a:t>Base Image -  JDK/JBoss EAP </a:t>
              </a:r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52450" y="4389120"/>
            <a:ext cx="5715000" cy="586740"/>
          </a:xfrm>
          <a:prstGeom prst="rect">
            <a:avLst/>
          </a:prstGeom>
          <a:solidFill>
            <a:srgbClr val="0099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276" y="44922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Application Specific Configuration 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7690" y="3703320"/>
            <a:ext cx="5715000" cy="586740"/>
          </a:xfrm>
          <a:prstGeom prst="rect">
            <a:avLst/>
          </a:prstGeom>
          <a:solidFill>
            <a:srgbClr val="0099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516" y="381404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Applied changes to JBoss Configuration  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7690" y="3032760"/>
            <a:ext cx="5715000" cy="586740"/>
          </a:xfrm>
          <a:prstGeom prst="rect">
            <a:avLst/>
          </a:prstGeom>
          <a:solidFill>
            <a:srgbClr val="0099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516" y="3135868"/>
            <a:ext cx="41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JEE Deployment Archives (EAR/WAR) 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388620" y="2044480"/>
            <a:ext cx="8379298" cy="786349"/>
            <a:chOff x="388620" y="2318800"/>
            <a:chExt cx="8379298" cy="78634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8620" y="2318800"/>
              <a:ext cx="6042660" cy="44725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de-CH" b="1"/>
                <a:t>Thin R/W layer</a:t>
              </a:r>
              <a:endParaRPr kumimoji="0" 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6576060" y="2617470"/>
              <a:ext cx="562505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CBCBD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7220700" y="2463581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/>
                <a:t>Container Layer</a:t>
              </a:r>
              <a:endParaRPr lang="en-GB" sz="1400" b="1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868680" y="2773679"/>
              <a:ext cx="0" cy="3314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99FF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1996440" y="2764153"/>
              <a:ext cx="0" cy="3314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99FF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329940" y="2773679"/>
              <a:ext cx="0" cy="3314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99FF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754880" y="2773679"/>
              <a:ext cx="0" cy="3314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99FF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035040" y="2773679"/>
              <a:ext cx="0" cy="3314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99FF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Line Callout 1 (Border and Accent Bar) 4"/>
          <p:cNvSpPr/>
          <p:nvPr/>
        </p:nvSpPr>
        <p:spPr bwMode="auto">
          <a:xfrm rot="10800000">
            <a:off x="437809" y="5011420"/>
            <a:ext cx="6007100" cy="716280"/>
          </a:xfrm>
          <a:prstGeom prst="accentBorderCallout1">
            <a:avLst>
              <a:gd name="adj1" fmla="val 18750"/>
              <a:gd name="adj2" fmla="val -8333"/>
              <a:gd name="adj3" fmla="val 34486"/>
              <a:gd name="adj4" fmla="val -12751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3516" y="5339159"/>
            <a:ext cx="191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smtClean="0"/>
              <a:t>Reliable Base Image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2978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86F52-2C82-45DF-A36D-F6A1DE608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el 1"/>
          <p:cNvSpPr txBox="1">
            <a:spLocks/>
          </p:cNvSpPr>
          <p:nvPr/>
        </p:nvSpPr>
        <p:spPr bwMode="gray">
          <a:xfrm>
            <a:off x="620713" y="485775"/>
            <a:ext cx="82073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GB" kern="0"/>
              <a:t>Running Multiple Containers from </a:t>
            </a:r>
            <a:r>
              <a:rPr lang="en-GB" kern="0" smtClean="0"/>
              <a:t>Image</a:t>
            </a:r>
            <a:endParaRPr lang="en-GB" kern="0" dirty="0"/>
          </a:p>
        </p:txBody>
      </p:sp>
      <p:pic>
        <p:nvPicPr>
          <p:cNvPr id="14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703"/>
            <a:ext cx="9144000" cy="54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Package &amp; Deploy before Docker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952500"/>
            <a:ext cx="1661160" cy="22783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25340" y="952500"/>
            <a:ext cx="1627188" cy="23545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16780" y="2979420"/>
            <a:ext cx="1432560" cy="19812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15034" y="2735580"/>
            <a:ext cx="1432560" cy="19812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JVM x.x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30274" y="2484120"/>
            <a:ext cx="1432560" cy="19812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APP Server x.x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30274" y="2230438"/>
            <a:ext cx="1432560" cy="19812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APP Config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0274" y="1992630"/>
            <a:ext cx="1432560" cy="19812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APP Libraries x.x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3833" y="3336071"/>
            <a:ext cx="142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/>
              <a:t>Runtime Server</a:t>
            </a:r>
            <a:endParaRPr lang="en-GB" sz="1400"/>
          </a:p>
        </p:txBody>
      </p:sp>
      <p:sp>
        <p:nvSpPr>
          <p:cNvPr id="15" name="TextBox 14"/>
          <p:cNvSpPr txBox="1"/>
          <p:nvPr/>
        </p:nvSpPr>
        <p:spPr>
          <a:xfrm>
            <a:off x="2060049" y="332232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/>
              <a:t>Builld Server</a:t>
            </a:r>
            <a:endParaRPr lang="en-GB" sz="1400"/>
          </a:p>
        </p:txBody>
      </p:sp>
      <p:sp>
        <p:nvSpPr>
          <p:cNvPr id="17" name="Rectangle 16"/>
          <p:cNvSpPr/>
          <p:nvPr/>
        </p:nvSpPr>
        <p:spPr bwMode="auto">
          <a:xfrm>
            <a:off x="4722654" y="1718310"/>
            <a:ext cx="1432560" cy="198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Deployment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43100" y="1634490"/>
            <a:ext cx="1432560" cy="198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Deployment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Picture 2" descr="Image result for jenkins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17" y="2275493"/>
            <a:ext cx="1141453" cy="7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rved Down Arrow 13"/>
          <p:cNvSpPr/>
          <p:nvPr/>
        </p:nvSpPr>
        <p:spPr bwMode="auto">
          <a:xfrm>
            <a:off x="2743200" y="1082040"/>
            <a:ext cx="2688114" cy="388620"/>
          </a:xfrm>
          <a:prstGeom prst="curvedDownArrow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0" y="1916430"/>
            <a:ext cx="548640" cy="359063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</a:t>
            </a:r>
            <a:endParaRPr kumimoji="0" lang="en-GB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24244" y="1916430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45714" y="2260119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133" y="1015038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33"/>
          <p:cNvSpPr/>
          <p:nvPr/>
        </p:nvSpPr>
        <p:spPr bwMode="auto">
          <a:xfrm>
            <a:off x="695960" y="4229100"/>
            <a:ext cx="6323965" cy="16597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2519" y="4853930"/>
            <a:ext cx="5202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de-CH" sz="1400" b="1" i="1"/>
              <a:t>B</a:t>
            </a:r>
            <a:r>
              <a:rPr lang="de-CH" sz="1400" b="1" i="1" smtClean="0"/>
              <a:t>uilding up the complete runtime stack over and over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z="1400" b="1" i="1"/>
              <a:t>L</a:t>
            </a:r>
            <a:r>
              <a:rPr lang="de-CH" sz="1400" b="1" i="1" smtClean="0"/>
              <a:t>ifecycle each and every runtime 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z="1400" b="1" i="1"/>
              <a:t>S</a:t>
            </a:r>
            <a:r>
              <a:rPr lang="de-CH" sz="1400" b="1" i="1" smtClean="0"/>
              <a:t>ync up runtime dependencies and configs  </a:t>
            </a:r>
            <a:endParaRPr lang="en-GB" sz="1400" b="1" i="1"/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74" y="4347223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374651" y="4339603"/>
            <a:ext cx="17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smtClean="0">
                <a:solidFill>
                  <a:srgbClr val="CBCBD3"/>
                </a:solidFill>
              </a:rPr>
              <a:t>Weaknesses</a:t>
            </a:r>
            <a:endParaRPr lang="en-GB" i="1">
              <a:solidFill>
                <a:srgbClr val="CBCB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3807460" y="547782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Package &amp; Deploy with Docker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89529" y="3958312"/>
            <a:ext cx="1898651" cy="22783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0184" y="6259552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/>
              <a:t>Builld Server</a:t>
            </a:r>
            <a:endParaRPr lang="en-GB" sz="1400"/>
          </a:p>
        </p:txBody>
      </p:sp>
      <p:sp>
        <p:nvSpPr>
          <p:cNvPr id="11" name="Rectangle 10"/>
          <p:cNvSpPr/>
          <p:nvPr/>
        </p:nvSpPr>
        <p:spPr bwMode="auto">
          <a:xfrm>
            <a:off x="2837814" y="4970114"/>
            <a:ext cx="1432560" cy="19812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z="1200" smtClean="0"/>
              <a:t>APP Server x.x</a:t>
            </a: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Picture 2" descr="Image result for jenkins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98" y="5465861"/>
            <a:ext cx="1141453" cy="7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3799840" y="5635926"/>
            <a:ext cx="548640" cy="359063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CH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</a:t>
            </a:r>
            <a:endParaRPr kumimoji="0" lang="en-GB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631634" y="2380694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73831" y="4138205"/>
            <a:ext cx="1783723" cy="1342450"/>
            <a:chOff x="388620" y="4057531"/>
            <a:chExt cx="1783723" cy="13424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1960" y="5140900"/>
              <a:ext cx="1432560" cy="198120"/>
            </a:xfrm>
            <a:prstGeom prst="rect">
              <a:avLst/>
            </a:prstGeom>
            <a:solidFill>
              <a:srgbClr val="FFFFCC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de-CH" sz="1200" smtClean="0"/>
                <a:t>JVM x.x</a:t>
              </a: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" y="4635758"/>
              <a:ext cx="1432560" cy="198120"/>
            </a:xfrm>
            <a:prstGeom prst="rect">
              <a:avLst/>
            </a:prstGeom>
            <a:solidFill>
              <a:srgbClr val="CCFFCC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de-CH" sz="1200" smtClean="0"/>
                <a:t>APP Config</a:t>
              </a: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200" y="4397950"/>
              <a:ext cx="1432560" cy="198120"/>
            </a:xfrm>
            <a:prstGeom prst="rect">
              <a:avLst/>
            </a:prstGeom>
            <a:solidFill>
              <a:srgbClr val="CCFFCC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de-CH" sz="1200" smtClean="0"/>
                <a:t>APP Libraries x.x</a:t>
              </a: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49580" y="4123630"/>
              <a:ext cx="1432560" cy="1981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de-CH" sz="1200" smtClean="0"/>
                <a:t>Deployment</a:t>
              </a: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88620" y="4057531"/>
              <a:ext cx="1584960" cy="1342450"/>
            </a:xfrm>
            <a:prstGeom prst="rect">
              <a:avLst/>
            </a:prstGeom>
            <a:noFill/>
            <a:ln w="28575" cap="flat" cmpd="sng" algn="ctr">
              <a:solidFill>
                <a:srgbClr val="CBC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1" name="Picture 2" descr="Image result for lock image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017" y="4543821"/>
              <a:ext cx="321326" cy="34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" name="Picture 10" descr="Image result for docker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63" y="4035958"/>
            <a:ext cx="394175" cy="3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536532" y="3910160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Image</a:t>
            </a:r>
            <a:endParaRPr lang="en-GB" sz="1200" b="1">
              <a:solidFill>
                <a:srgbClr val="00B0F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03207" y="859572"/>
            <a:ext cx="1608133" cy="1558675"/>
            <a:chOff x="6059902" y="1051560"/>
            <a:chExt cx="1608133" cy="1558675"/>
          </a:xfrm>
        </p:grpSpPr>
        <p:sp>
          <p:nvSpPr>
            <p:cNvPr id="5" name="TextBox 4"/>
            <p:cNvSpPr txBox="1"/>
            <p:nvPr/>
          </p:nvSpPr>
          <p:spPr>
            <a:xfrm>
              <a:off x="6059902" y="2302458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Runtime Server C</a:t>
              </a:r>
              <a:endParaRPr lang="en-GB" sz="140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172200" y="1051560"/>
              <a:ext cx="1257300" cy="12344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7" name="Picture 10" descr="Image result for docker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762" y="1310641"/>
              <a:ext cx="487561" cy="41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340625" y="166999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container</a:t>
              </a:r>
              <a:endParaRPr lang="en-GB" sz="14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3840" y="859572"/>
            <a:ext cx="1588640" cy="1558675"/>
            <a:chOff x="6069648" y="1051560"/>
            <a:chExt cx="1588640" cy="1558675"/>
          </a:xfrm>
        </p:grpSpPr>
        <p:sp>
          <p:nvSpPr>
            <p:cNvPr id="56" name="TextBox 55"/>
            <p:cNvSpPr txBox="1"/>
            <p:nvPr/>
          </p:nvSpPr>
          <p:spPr>
            <a:xfrm>
              <a:off x="6069648" y="2302458"/>
              <a:ext cx="1588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Runtime Server A</a:t>
              </a:r>
              <a:endParaRPr lang="en-GB" sz="1400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172200" y="1051560"/>
              <a:ext cx="1257300" cy="12344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10" descr="Image result for docker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762" y="1310641"/>
              <a:ext cx="487561" cy="41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6340625" y="166999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container</a:t>
              </a:r>
              <a:endParaRPr lang="en-GB" sz="14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41929" y="852560"/>
            <a:ext cx="1598516" cy="1558675"/>
            <a:chOff x="6064710" y="1051560"/>
            <a:chExt cx="1598516" cy="1558675"/>
          </a:xfrm>
        </p:grpSpPr>
        <p:sp>
          <p:nvSpPr>
            <p:cNvPr id="61" name="TextBox 60"/>
            <p:cNvSpPr txBox="1"/>
            <p:nvPr/>
          </p:nvSpPr>
          <p:spPr>
            <a:xfrm>
              <a:off x="6064710" y="2302458"/>
              <a:ext cx="1598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Runtime Server B</a:t>
              </a:r>
              <a:endParaRPr lang="en-GB" sz="140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172200" y="1051560"/>
              <a:ext cx="1257300" cy="12344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3" name="Picture 10" descr="Image result for docker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762" y="1310641"/>
              <a:ext cx="487561" cy="41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6340625" y="166999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smtClean="0"/>
                <a:t>container</a:t>
              </a:r>
              <a:endParaRPr lang="en-GB" sz="1400"/>
            </a:p>
          </p:txBody>
        </p:sp>
      </p:grpSp>
      <p:cxnSp>
        <p:nvCxnSpPr>
          <p:cNvPr id="49" name="Straight Arrow Connector 48"/>
          <p:cNvCxnSpPr/>
          <p:nvPr/>
        </p:nvCxnSpPr>
        <p:spPr bwMode="auto">
          <a:xfrm flipH="1" flipV="1">
            <a:off x="1832480" y="2257346"/>
            <a:ext cx="1100018" cy="921274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4151154" y="2257346"/>
            <a:ext cx="1022826" cy="744934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endCxn id="61" idx="2"/>
          </p:cNvCxnSpPr>
          <p:nvPr/>
        </p:nvCxnSpPr>
        <p:spPr bwMode="auto">
          <a:xfrm flipV="1">
            <a:off x="3524761" y="2411235"/>
            <a:ext cx="16426" cy="46150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7012" name="Line Callout 1 427011"/>
          <p:cNvSpPr/>
          <p:nvPr/>
        </p:nvSpPr>
        <p:spPr bwMode="auto">
          <a:xfrm>
            <a:off x="2658965" y="4914552"/>
            <a:ext cx="1699826" cy="609887"/>
          </a:xfrm>
          <a:prstGeom prst="borderCallout1">
            <a:avLst>
              <a:gd name="adj1" fmla="val 18750"/>
              <a:gd name="adj2" fmla="val -8333"/>
              <a:gd name="adj3" fmla="val 80015"/>
              <a:gd name="adj4" fmla="val -7733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215" y="5419694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/>
              <a:t>r</a:t>
            </a:r>
            <a:r>
              <a:rPr lang="de-CH" sz="1400" b="1" smtClean="0"/>
              <a:t>eliable Base Image</a:t>
            </a:r>
          </a:p>
          <a:p>
            <a:r>
              <a:rPr lang="de-CH" sz="1400" b="1"/>
              <a:t>f</a:t>
            </a:r>
            <a:r>
              <a:rPr lang="de-CH" sz="1400" b="1" smtClean="0"/>
              <a:t>rom Vendor</a:t>
            </a:r>
            <a:endParaRPr lang="en-GB" sz="1400" b="1"/>
          </a:p>
        </p:txBody>
      </p:sp>
      <p:sp>
        <p:nvSpPr>
          <p:cNvPr id="75" name="Oval 74"/>
          <p:cNvSpPr/>
          <p:nvPr/>
        </p:nvSpPr>
        <p:spPr bwMode="auto">
          <a:xfrm>
            <a:off x="2911467" y="886510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620865" y="5579745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 smtClean="0"/>
              <a:t>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7013" name="TextBox 427012"/>
          <p:cNvSpPr txBox="1"/>
          <p:nvPr/>
        </p:nvSpPr>
        <p:spPr>
          <a:xfrm>
            <a:off x="3854441" y="3196829"/>
            <a:ext cx="14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/>
              <a:t>Central Registry</a:t>
            </a:r>
            <a:endParaRPr lang="en-GB" sz="14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17" y="2843936"/>
            <a:ext cx="781907" cy="66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7015" name="Straight Arrow Connector 427014"/>
          <p:cNvCxnSpPr>
            <a:stCxn id="3" idx="0"/>
            <a:endCxn id="1028" idx="2"/>
          </p:cNvCxnSpPr>
          <p:nvPr/>
        </p:nvCxnSpPr>
        <p:spPr bwMode="auto">
          <a:xfrm flipV="1">
            <a:off x="3538855" y="3513305"/>
            <a:ext cx="12216" cy="44500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Oval 87"/>
          <p:cNvSpPr/>
          <p:nvPr/>
        </p:nvSpPr>
        <p:spPr bwMode="auto">
          <a:xfrm>
            <a:off x="3641615" y="3457792"/>
            <a:ext cx="427851" cy="4480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de-CH"/>
              <a:t>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7021" name="TextBox 427020"/>
          <p:cNvSpPr txBox="1"/>
          <p:nvPr/>
        </p:nvSpPr>
        <p:spPr>
          <a:xfrm>
            <a:off x="3061373" y="250789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pull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32480" y="263528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pull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52990" y="254138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pull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71197" y="36287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push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0349" y="179793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run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66736" y="177973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run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57974" y="179031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>
                <a:solidFill>
                  <a:srgbClr val="00B0F0"/>
                </a:solidFill>
              </a:rPr>
              <a:t>run</a:t>
            </a:r>
            <a:endParaRPr lang="en-GB" sz="1200" b="1">
              <a:solidFill>
                <a:srgbClr val="00B0F0"/>
              </a:solidFill>
            </a:endParaRPr>
          </a:p>
        </p:txBody>
      </p:sp>
      <p:sp>
        <p:nvSpPr>
          <p:cNvPr id="98" name="Rounded Rectangle 33"/>
          <p:cNvSpPr/>
          <p:nvPr/>
        </p:nvSpPr>
        <p:spPr bwMode="auto">
          <a:xfrm>
            <a:off x="4794569" y="3633524"/>
            <a:ext cx="3968432" cy="263646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05807" y="4265974"/>
            <a:ext cx="38026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de-CH" sz="1400" b="1" i="1" smtClean="0"/>
              <a:t>Central point for LifeCycling Runtimes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z="1400" b="1" i="1" smtClean="0"/>
              <a:t>One build covering all Environments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z="1400" b="1" i="1" smtClean="0"/>
              <a:t>Base Images reliably provided</a:t>
            </a:r>
            <a:endParaRPr lang="en-GB" sz="1400" b="1" i="1"/>
          </a:p>
        </p:txBody>
      </p:sp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2" y="3751647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473259" y="3744027"/>
            <a:ext cx="17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smtClean="0">
                <a:solidFill>
                  <a:srgbClr val="CBCBD3"/>
                </a:solidFill>
              </a:rPr>
              <a:t>Advantages</a:t>
            </a:r>
            <a:endParaRPr lang="en-GB" i="1">
              <a:solidFill>
                <a:srgbClr val="CBCB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Key Benefits using Docker in JEE Development</a:t>
            </a:r>
            <a:endParaRPr lang="en-GB" dirty="0"/>
          </a:p>
        </p:txBody>
      </p:sp>
      <p:sp>
        <p:nvSpPr>
          <p:cNvPr id="8" name="Rectangle 27"/>
          <p:cNvSpPr txBox="1">
            <a:spLocks noGrp="1" noChangeArrowheads="1"/>
          </p:cNvSpPr>
          <p:nvPr>
            <p:ph idx="1"/>
          </p:nvPr>
        </p:nvSpPr>
        <p:spPr bwMode="gray">
          <a:xfrm>
            <a:off x="422593" y="984820"/>
            <a:ext cx="8675687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3525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1688" indent="-261938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07473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3477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8049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621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7193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1765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Provides elegant mechanism to LifeCycle and Package our JEE Runtimes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Runtime garanteed to be identical over all SDLC phases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Ability to package Configurations and Infrastructure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High level of Isolation -	</a:t>
            </a:r>
          </a:p>
          <a:p>
            <a:pPr lvl="1">
              <a:buFont typeface="Wingdings" pitchFamily="2" charset="2"/>
              <a:buChar char="ü"/>
            </a:pPr>
            <a:r>
              <a:rPr lang="en-US" smtClean="0"/>
              <a:t>Each containers owns it’s private resources isolated away from others</a:t>
            </a:r>
          </a:p>
          <a:p>
            <a:pPr lvl="1">
              <a:buFont typeface="Wingdings" pitchFamily="2" charset="2"/>
              <a:buChar char="ü"/>
            </a:pPr>
            <a:r>
              <a:rPr lang="en-US" smtClean="0"/>
              <a:t>On removal, nothing is left behind on the host 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Shorten time for Packaging and Delivering Runtimes to development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Encourages repeatable Development, Build, Test and Productional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CI/CD efficiency – fluently integrates with continuous integration tools (later more)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Runtime Security – completely segrated and isolated away from others</a:t>
            </a:r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Constructing Custom Images – Build File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46024" y="1087874"/>
            <a:ext cx="48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1. docker build –t </a:t>
            </a:r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MyNewImage</a:t>
            </a:r>
            <a:r>
              <a:rPr lang="de-CH" smtClean="0"/>
              <a:t> –f </a:t>
            </a:r>
            <a:r>
              <a:rPr lang="de-CH" u="sng" smtClean="0"/>
              <a:t>DockerFile</a:t>
            </a:r>
            <a:endParaRPr lang="en-GB" u="sng"/>
          </a:p>
        </p:txBody>
      </p:sp>
      <p:sp>
        <p:nvSpPr>
          <p:cNvPr id="4" name="TextBox 3"/>
          <p:cNvSpPr txBox="1"/>
          <p:nvPr/>
        </p:nvSpPr>
        <p:spPr>
          <a:xfrm>
            <a:off x="903796" y="2479556"/>
            <a:ext cx="80217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smtClean="0">
                <a:solidFill>
                  <a:srgbClr val="00B050"/>
                </a:solidFill>
              </a:rPr>
              <a:t>1.</a:t>
            </a:r>
            <a:r>
              <a:rPr lang="en-GB" sz="1400" smtClean="0">
                <a:solidFill>
                  <a:srgbClr val="00B050"/>
                </a:solidFill>
              </a:rPr>
              <a:t> </a:t>
            </a:r>
            <a:r>
              <a:rPr lang="en-GB" sz="1400" smtClean="0"/>
              <a:t>FROM </a:t>
            </a:r>
            <a:r>
              <a:rPr lang="en-GB" sz="1400" u="sng" smtClean="0">
                <a:solidFill>
                  <a:srgbClr val="00B050"/>
                </a:solidFill>
              </a:rPr>
              <a:t>jboss/jboss-eap7.0.4:latest</a:t>
            </a:r>
            <a:endParaRPr lang="en-GB" sz="1400" u="sng">
              <a:solidFill>
                <a:srgbClr val="00B050"/>
              </a:solidFill>
            </a:endParaRPr>
          </a:p>
          <a:p>
            <a:pPr algn="l"/>
            <a:r>
              <a:rPr lang="en-GB" sz="1400" b="1" smtClean="0">
                <a:solidFill>
                  <a:srgbClr val="00B050"/>
                </a:solidFill>
              </a:rPr>
              <a:t>2. </a:t>
            </a:r>
            <a:r>
              <a:rPr lang="en-GB" sz="1400" smtClean="0"/>
              <a:t>COPY </a:t>
            </a:r>
            <a:r>
              <a:rPr lang="en-GB" sz="1400"/>
              <a:t>./**/*.war /opt/</a:t>
            </a:r>
            <a:r>
              <a:rPr lang="en-GB" sz="1400" u="sng"/>
              <a:t>jboss/wildfly/standalone/deployments</a:t>
            </a:r>
          </a:p>
          <a:p>
            <a:pPr algn="l"/>
            <a:r>
              <a:rPr lang="en-GB" sz="1400" b="1" smtClean="0">
                <a:solidFill>
                  <a:srgbClr val="00B050"/>
                </a:solidFill>
              </a:rPr>
              <a:t>3. </a:t>
            </a:r>
            <a:r>
              <a:rPr lang="en-GB" sz="1400" smtClean="0"/>
              <a:t>RUN </a:t>
            </a:r>
            <a:r>
              <a:rPr lang="en-GB" sz="1400" b="1"/>
              <a:t>curl --silent --insecure -o /opt/</a:t>
            </a:r>
            <a:r>
              <a:rPr lang="en-GB" sz="1400" b="1" u="sng"/>
              <a:t>jboss/wildfly/bin/initial.cli https://jctd/rest/profile/cli/655</a:t>
            </a:r>
          </a:p>
          <a:p>
            <a:pPr algn="l"/>
            <a:r>
              <a:rPr lang="en-GB" sz="1400" b="1" smtClean="0">
                <a:solidFill>
                  <a:srgbClr val="00B050"/>
                </a:solidFill>
              </a:rPr>
              <a:t>4. </a:t>
            </a:r>
            <a:r>
              <a:rPr lang="en-GB" sz="1400" smtClean="0"/>
              <a:t>RUN </a:t>
            </a:r>
            <a:r>
              <a:rPr lang="en-GB" sz="1400"/>
              <a:t>/opt/</a:t>
            </a:r>
            <a:r>
              <a:rPr lang="en-GB" sz="1400" u="sng"/>
              <a:t>jboss/wildfly/bin/execute.sh</a:t>
            </a:r>
          </a:p>
          <a:p>
            <a:pPr algn="l"/>
            <a:r>
              <a:rPr lang="en-GB" sz="1400" b="1" smtClean="0">
                <a:solidFill>
                  <a:srgbClr val="00B050"/>
                </a:solidFill>
              </a:rPr>
              <a:t>5. </a:t>
            </a:r>
            <a:r>
              <a:rPr lang="en-GB" sz="1400" smtClean="0"/>
              <a:t>EXPOSE </a:t>
            </a:r>
            <a:r>
              <a:rPr lang="en-GB" sz="1400"/>
              <a:t>8080</a:t>
            </a:r>
          </a:p>
          <a:p>
            <a:pPr algn="l"/>
            <a:r>
              <a:rPr lang="en-GB" sz="1400" b="1" smtClean="0">
                <a:solidFill>
                  <a:srgbClr val="00B050"/>
                </a:solidFill>
              </a:rPr>
              <a:t>6. </a:t>
            </a:r>
            <a:r>
              <a:rPr lang="en-GB" sz="1400" smtClean="0"/>
              <a:t>CMD </a:t>
            </a:r>
            <a:r>
              <a:rPr lang="en-GB" sz="1400"/>
              <a:t>/opt/</a:t>
            </a:r>
            <a:r>
              <a:rPr lang="en-GB" sz="1400" u="sng"/>
              <a:t>jboss/wildfly/bin/standalone.sh -b 0.0.0.0</a:t>
            </a:r>
            <a:endParaRPr lang="en-GB" sz="140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4359" y="2247900"/>
            <a:ext cx="8331185" cy="1859280"/>
          </a:xfrm>
          <a:prstGeom prst="wedgeRoundRectCallout">
            <a:avLst>
              <a:gd name="adj1" fmla="val 1400"/>
              <a:gd name="adj2" fmla="val -94877"/>
              <a:gd name="adj3" fmla="val 16667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331" y="5184537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docker run -d </a:t>
            </a:r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MyNewImage</a:t>
            </a:r>
            <a:r>
              <a:rPr lang="de-CH" smtClean="0"/>
              <a:t> –p 8091:8080</a:t>
            </a:r>
            <a:endParaRPr lang="en-GB" u="sng"/>
          </a:p>
        </p:txBody>
      </p:sp>
      <p:sp>
        <p:nvSpPr>
          <p:cNvPr id="9" name="Down Arrow 8"/>
          <p:cNvSpPr/>
          <p:nvPr/>
        </p:nvSpPr>
        <p:spPr bwMode="auto">
          <a:xfrm>
            <a:off x="3626563" y="4341495"/>
            <a:ext cx="1188720" cy="480060"/>
          </a:xfrm>
          <a:prstGeom prst="downArrow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4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Constructing Custom Images – Interactively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58988" y="1078468"/>
            <a:ext cx="7019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de-CH" smtClean="0"/>
              <a:t>docker run –ti –name </a:t>
            </a:r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draft </a:t>
            </a:r>
            <a:r>
              <a:rPr lang="en-GB" smtClean="0">
                <a:solidFill>
                  <a:srgbClr val="00B050"/>
                </a:solidFill>
              </a:rPr>
              <a:t>jboss/jboss-eap7.0.4:latest</a:t>
            </a:r>
            <a:r>
              <a:rPr lang="en-GB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mtClean="0"/>
              <a:t>/bin/bash</a:t>
            </a:r>
            <a:endParaRPr lang="de-CH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de-CH"/>
              <a:t>"docker cp" additional artifacts into container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de-CH" smtClean="0"/>
              <a:t>Apply BJB specific configuration changes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mtClean="0"/>
              <a:t>docker </a:t>
            </a:r>
            <a:r>
              <a:rPr lang="de-CH"/>
              <a:t>commit –m "lifecycle eapx.x.x" </a:t>
            </a:r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draft</a:t>
            </a:r>
            <a:r>
              <a:rPr lang="de-CH" smtClean="0"/>
              <a:t> </a:t>
            </a:r>
            <a:r>
              <a:rPr lang="de-CH" smtClean="0">
                <a:solidFill>
                  <a:srgbClr val="00B050"/>
                </a:solidFill>
              </a:rPr>
              <a:t>MyNewImage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 smtClean="0"/>
              <a:t>docker rm </a:t>
            </a:r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draft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CH"/>
              <a:t>p</a:t>
            </a:r>
            <a:r>
              <a:rPr lang="de-CH" smtClean="0"/>
              <a:t>ush </a:t>
            </a:r>
            <a:r>
              <a:rPr lang="de-CH" smtClean="0">
                <a:solidFill>
                  <a:srgbClr val="00B050"/>
                </a:solidFill>
              </a:rPr>
              <a:t>MyNewImage </a:t>
            </a:r>
            <a:r>
              <a:rPr lang="de-CH" smtClean="0"/>
              <a:t>to BJB central registry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74599" y="371677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docker run -d </a:t>
            </a:r>
            <a:r>
              <a:rPr lang="de-CH" smtClean="0">
                <a:solidFill>
                  <a:srgbClr val="00B050"/>
                </a:solidFill>
              </a:rPr>
              <a:t>MyNewImage </a:t>
            </a:r>
            <a:r>
              <a:rPr lang="de-CH" smtClean="0"/>
              <a:t>–p 8091:8080</a:t>
            </a:r>
            <a:endParaRPr lang="en-GB" u="sng"/>
          </a:p>
        </p:txBody>
      </p:sp>
      <p:sp>
        <p:nvSpPr>
          <p:cNvPr id="2" name="Down Arrow 1"/>
          <p:cNvSpPr/>
          <p:nvPr/>
        </p:nvSpPr>
        <p:spPr bwMode="auto">
          <a:xfrm>
            <a:off x="3368040" y="3009900"/>
            <a:ext cx="1188720" cy="480060"/>
          </a:xfrm>
          <a:prstGeom prst="downArrow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8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2" name="Rectangle 14"/>
          <p:cNvSpPr>
            <a:spLocks noChangeArrowheads="1"/>
          </p:cNvSpPr>
          <p:nvPr/>
        </p:nvSpPr>
        <p:spPr bwMode="gray">
          <a:xfrm>
            <a:off x="7019925" y="3068638"/>
            <a:ext cx="172878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gray">
          <a:xfrm>
            <a:off x="4356100" y="5157788"/>
            <a:ext cx="1728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719138"/>
          </a:xfrm>
        </p:spPr>
        <p:txBody>
          <a:bodyPr/>
          <a:lstStyle/>
          <a:p>
            <a:pPr algn="ctr"/>
            <a:r>
              <a:rPr lang="de-CH" smtClean="0"/>
              <a:t>Bringing Visibility to the Team</a:t>
            </a:r>
            <a:br>
              <a:rPr lang="de-CH" smtClean="0"/>
            </a:br>
            <a:r>
              <a:rPr lang="de-CH" sz="2000" b="0" i="1" smtClean="0"/>
              <a:t>with PipeLines &amp; Containers</a:t>
            </a:r>
            <a:endParaRPr lang="en-GB" sz="2000" b="0" i="1" dirty="0"/>
          </a:p>
        </p:txBody>
      </p:sp>
      <p:sp>
        <p:nvSpPr>
          <p:cNvPr id="8" name="Rectangle 27"/>
          <p:cNvSpPr txBox="1">
            <a:spLocks noGrp="1" noChangeArrowheads="1"/>
          </p:cNvSpPr>
          <p:nvPr>
            <p:ph idx="1"/>
          </p:nvPr>
        </p:nvSpPr>
        <p:spPr bwMode="gray">
          <a:xfrm>
            <a:off x="374102" y="1814640"/>
            <a:ext cx="8675687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3525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1688" indent="-261938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07473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3477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8049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621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7193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176588" indent="-271463" algn="l" rtl="0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Three Pillars of Scrum (Agile Development)</a:t>
            </a:r>
          </a:p>
          <a:p>
            <a:pPr lvl="1">
              <a:buFont typeface="Wingdings" pitchFamily="2" charset="2"/>
              <a:buChar char="ü"/>
            </a:pPr>
            <a:r>
              <a:rPr lang="en-US" smtClean="0"/>
              <a:t>Transparancy (visibility) – ability to verify Code and Functionality</a:t>
            </a:r>
          </a:p>
          <a:p>
            <a:pPr lvl="1">
              <a:buFont typeface="Wingdings" pitchFamily="2" charset="2"/>
              <a:buChar char="ü"/>
            </a:pPr>
            <a:r>
              <a:rPr lang="en-US" smtClean="0"/>
              <a:t>Inspection – Check quality of  Code &amp; Functionality</a:t>
            </a:r>
          </a:p>
          <a:p>
            <a:pPr lvl="1">
              <a:buFont typeface="Wingdings" pitchFamily="2" charset="2"/>
              <a:buChar char="ü"/>
            </a:pPr>
            <a:r>
              <a:rPr lang="en-US" smtClean="0"/>
              <a:t>Adaption – Apply changes before moving to DONE (Merge to Master branch)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084888" y="2175148"/>
            <a:ext cx="1403494" cy="374073"/>
          </a:xfrm>
          <a:prstGeom prst="wedgeRoundRectCallout">
            <a:avLst>
              <a:gd name="adj1" fmla="val 37409"/>
              <a:gd name="adj2" fmla="val -124537"/>
              <a:gd name="adj3" fmla="val 16667"/>
            </a:avLst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0" descr="Image result for dock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5" y="1078638"/>
            <a:ext cx="966054" cy="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33"/>
          <p:cNvSpPr/>
          <p:nvPr/>
        </p:nvSpPr>
        <p:spPr bwMode="auto">
          <a:xfrm>
            <a:off x="695960" y="4904509"/>
            <a:ext cx="7696200" cy="98431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834" y="5161496"/>
            <a:ext cx="6759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400" b="1" i="1" smtClean="0"/>
              <a:t>Every Development Branch gets a full featured Test Environment for running </a:t>
            </a:r>
          </a:p>
          <a:p>
            <a:pPr algn="l"/>
            <a:r>
              <a:rPr lang="de-CH" sz="1400" b="1" i="1" smtClean="0"/>
              <a:t>Integration and Functional tests </a:t>
            </a:r>
            <a:r>
              <a:rPr lang="de-CH" sz="1400" b="1" i="1"/>
              <a:t>t</a:t>
            </a:r>
            <a:r>
              <a:rPr lang="de-CH" sz="1400" b="1" i="1" smtClean="0"/>
              <a:t>hrough a private Docker Container</a:t>
            </a:r>
            <a:endParaRPr lang="en-GB" sz="1400" b="1" i="1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58" y="5201581"/>
            <a:ext cx="504076" cy="46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00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oup_Presentation_Template_2010">
  <a:themeElements>
    <a:clrScheme name="">
      <a:dk1>
        <a:srgbClr val="000000"/>
      </a:dk1>
      <a:lt1>
        <a:srgbClr val="FFFFFF"/>
      </a:lt1>
      <a:dk2>
        <a:srgbClr val="001C8C"/>
      </a:dk2>
      <a:lt2>
        <a:srgbClr val="787270"/>
      </a:lt2>
      <a:accent1>
        <a:srgbClr val="000066"/>
      </a:accent1>
      <a:accent2>
        <a:srgbClr val="E7612D"/>
      </a:accent2>
      <a:accent3>
        <a:srgbClr val="FFFFFF"/>
      </a:accent3>
      <a:accent4>
        <a:srgbClr val="000000"/>
      </a:accent4>
      <a:accent5>
        <a:srgbClr val="AAAAB8"/>
      </a:accent5>
      <a:accent6>
        <a:srgbClr val="D15728"/>
      </a:accent6>
      <a:hlink>
        <a:srgbClr val="871362"/>
      </a:hlink>
      <a:folHlink>
        <a:srgbClr val="8A9BB7"/>
      </a:folHlink>
    </a:clrScheme>
    <a:fontScheme name="JB_Vorlage_20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1C8C"/>
      </a:dk2>
      <a:lt2>
        <a:srgbClr val="787270"/>
      </a:lt2>
      <a:accent1>
        <a:srgbClr val="000066"/>
      </a:accent1>
      <a:accent2>
        <a:srgbClr val="E7612D"/>
      </a:accent2>
      <a:accent3>
        <a:srgbClr val="FFFFFF"/>
      </a:accent3>
      <a:accent4>
        <a:srgbClr val="000000"/>
      </a:accent4>
      <a:accent5>
        <a:srgbClr val="AAAAB8"/>
      </a:accent5>
      <a:accent6>
        <a:srgbClr val="D15728"/>
      </a:accent6>
      <a:hlink>
        <a:srgbClr val="871362"/>
      </a:hlink>
      <a:folHlink>
        <a:srgbClr val="8A9B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1C8C"/>
      </a:dk2>
      <a:lt2>
        <a:srgbClr val="787270"/>
      </a:lt2>
      <a:accent1>
        <a:srgbClr val="000066"/>
      </a:accent1>
      <a:accent2>
        <a:srgbClr val="E7612D"/>
      </a:accent2>
      <a:accent3>
        <a:srgbClr val="FFFFFF"/>
      </a:accent3>
      <a:accent4>
        <a:srgbClr val="000000"/>
      </a:accent4>
      <a:accent5>
        <a:srgbClr val="AAAAB8"/>
      </a:accent5>
      <a:accent6>
        <a:srgbClr val="D15728"/>
      </a:accent6>
      <a:hlink>
        <a:srgbClr val="871362"/>
      </a:hlink>
      <a:folHlink>
        <a:srgbClr val="8A9B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Group_Presentation_Template_2010</Template>
  <TotalTime>0</TotalTime>
  <Words>949</Words>
  <Application>Microsoft Office PowerPoint</Application>
  <PresentationFormat>On-screen Show (4:3)</PresentationFormat>
  <Paragraphs>245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Courier New</vt:lpstr>
      <vt:lpstr>Group_Presentation_Template_2010</vt:lpstr>
      <vt:lpstr>Few words on Docker – key Concepts</vt:lpstr>
      <vt:lpstr>Packaging Runtimes and Applications through Docker Images</vt:lpstr>
      <vt:lpstr>PowerPoint Presentation</vt:lpstr>
      <vt:lpstr>Package &amp; Deploy before Docker</vt:lpstr>
      <vt:lpstr>Package &amp; Deploy with Docker</vt:lpstr>
      <vt:lpstr>Key Benefits using Docker in JEE Development</vt:lpstr>
      <vt:lpstr>Constructing Custom Images – Build File</vt:lpstr>
      <vt:lpstr>Constructing Custom Images – Interactively</vt:lpstr>
      <vt:lpstr>Bringing Visibility to the Team with PipeLines &amp; Containers</vt:lpstr>
      <vt:lpstr>Development Process (Feature Branch Workflow) the before PipeLine/Docker situation </vt:lpstr>
      <vt:lpstr>Docker &amp; Jenkins PipeLine the perfect Marriage</vt:lpstr>
      <vt:lpstr>Jenkins PipeLine – example Groovy Code</vt:lpstr>
      <vt:lpstr>Jenkins PipeLine isolated Test Environment per feature Branch</vt:lpstr>
      <vt:lpstr>PowerPoint Presentation</vt:lpstr>
      <vt:lpstr>Jenkins PipeLines – and the future</vt:lpstr>
      <vt:lpstr>Wrapping up the Benefits</vt:lpstr>
    </vt:vector>
  </TitlesOfParts>
  <Company>Julius Baer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Server Automation</dc:title>
  <dc:creator>Haldimann, Juerg</dc:creator>
  <dc:description>Optimized for MS Office 2003</dc:description>
  <cp:lastModifiedBy>Rong, Robert</cp:lastModifiedBy>
  <cp:revision>1045</cp:revision>
  <cp:lastPrinted>2014-02-04T17:54:05Z</cp:lastPrinted>
  <dcterms:created xsi:type="dcterms:W3CDTF">2013-04-08T23:02:28Z</dcterms:created>
  <dcterms:modified xsi:type="dcterms:W3CDTF">2017-12-08T13:05:03Z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/>
  </property>
  <property fmtid="{D5CDD505-2E9C-101B-9397-08002B2CF9AE}" pid="3" name="hasTitle">
    <vt:i4>0</vt:i4>
  </property>
  <property fmtid="{D5CDD505-2E9C-101B-9397-08002B2CF9AE}" pid="4" name="Label">
    <vt:i4>0</vt:i4>
  </property>
</Properties>
</file>