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sldIdLst>
    <p:sldId id="256" r:id="rId5"/>
    <p:sldId id="297" r:id="rId6"/>
    <p:sldId id="298" r:id="rId7"/>
    <p:sldId id="299" r:id="rId8"/>
    <p:sldId id="300" r:id="rId9"/>
    <p:sldId id="301" r:id="rId10"/>
    <p:sldId id="318" r:id="rId11"/>
    <p:sldId id="302" r:id="rId12"/>
    <p:sldId id="303" r:id="rId13"/>
    <p:sldId id="304" r:id="rId14"/>
    <p:sldId id="324" r:id="rId15"/>
    <p:sldId id="305" r:id="rId16"/>
    <p:sldId id="319" r:id="rId17"/>
    <p:sldId id="321" r:id="rId18"/>
    <p:sldId id="326" r:id="rId19"/>
    <p:sldId id="322" r:id="rId20"/>
    <p:sldId id="323" r:id="rId21"/>
    <p:sldId id="307" r:id="rId22"/>
    <p:sldId id="308" r:id="rId23"/>
    <p:sldId id="329" r:id="rId24"/>
    <p:sldId id="325" r:id="rId25"/>
    <p:sldId id="328" r:id="rId26"/>
    <p:sldId id="311" r:id="rId27"/>
    <p:sldId id="310" r:id="rId28"/>
    <p:sldId id="331" r:id="rId29"/>
    <p:sldId id="332" r:id="rId30"/>
    <p:sldId id="335" r:id="rId31"/>
    <p:sldId id="33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1" autoAdjust="0"/>
    <p:restoredTop sz="76421" autoAdjust="0"/>
  </p:normalViewPr>
  <p:slideViewPr>
    <p:cSldViewPr snapToGrid="0" snapToObjects="1">
      <p:cViewPr varScale="1">
        <p:scale>
          <a:sx n="68" d="100"/>
          <a:sy n="68" d="100"/>
        </p:scale>
        <p:origin x="2050"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5/4/2015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22</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23</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25</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255852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smtClean="0"/>
              <a:t>/work </a:t>
            </a:r>
            <a:r>
              <a:rPr lang="en-US" sz="1200" b="0" i="0" kern="1200" smtClean="0">
                <a:solidFill>
                  <a:schemeClr val="tx1"/>
                </a:solidFill>
                <a:effectLst/>
                <a:latin typeface="+mn-lt"/>
                <a:ea typeface="+mn-ea"/>
                <a:cs typeface="+mn-cs"/>
              </a:rPr>
              <a:t>directory</a:t>
            </a:r>
            <a:r>
              <a:rPr lang="en-US" sz="1200" b="0" i="0" kern="1200" dirty="0" smtClean="0">
                <a:solidFill>
                  <a:schemeClr val="tx1"/>
                </a:solidFill>
                <a:effectLst/>
                <a:latin typeface="+mn-lt"/>
                <a:ea typeface="+mn-ea"/>
                <a:cs typeface="+mn-cs"/>
              </a:rPr>
              <a:t>.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266663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12</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20</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a:t>
            </a:r>
            <a:r>
              <a:rPr lang="en-US" sz="1200" b="0" i="0" kern="1200" dirty="0" err="1" smtClean="0">
                <a:solidFill>
                  <a:schemeClr val="tx1"/>
                </a:solidFill>
                <a:effectLst/>
                <a:latin typeface="+mn-lt"/>
                <a:ea typeface="+mn-ea"/>
                <a:cs typeface="+mn-cs"/>
              </a:rPr>
              <a:t>doFilter</a:t>
            </a:r>
            <a:r>
              <a:rPr lang="en-US" sz="1200" b="0" i="0" kern="1200" dirty="0" smtClean="0">
                <a:solidFill>
                  <a:schemeClr val="tx1"/>
                </a:solidFill>
                <a:effectLst/>
                <a:latin typeface="+mn-lt"/>
                <a:ea typeface="+mn-ea"/>
                <a:cs typeface="+mn-cs"/>
              </a:rPr>
              <a:t>()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21</a:t>
            </a:fld>
            <a:endParaRPr lang="en-US"/>
          </a:p>
        </p:txBody>
      </p:sp>
    </p:spTree>
    <p:extLst>
      <p:ext uri="{BB962C8B-B14F-4D97-AF65-F5344CB8AC3E}">
        <p14:creationId xmlns:p14="http://schemas.microsoft.com/office/powerpoint/2010/main" val="2105287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5/4/2015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gif"/></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hyperlink" Target="http://java.sun.com/j2se/1.5/docs/api/java/lang/Object.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6" name="TextBox 5"/>
          <p:cNvSpPr txBox="1"/>
          <p:nvPr/>
        </p:nvSpPr>
        <p:spPr>
          <a:xfrm>
            <a:off x="662661" y="6019213"/>
            <a:ext cx="2394951" cy="338554"/>
          </a:xfrm>
          <a:prstGeom prst="rect">
            <a:avLst/>
          </a:prstGeom>
          <a:noFill/>
        </p:spPr>
        <p:txBody>
          <a:bodyPr wrap="none" rtlCol="0">
            <a:spAutoFit/>
          </a:bodyPr>
          <a:lstStyle/>
          <a:p>
            <a:r>
              <a:rPr lang="en-US" sz="1600" dirty="0" smtClean="0">
                <a:solidFill>
                  <a:schemeClr val="bg1"/>
                </a:solidFill>
              </a:rPr>
              <a:t>Author: Viorel TACLICIU</a:t>
            </a:r>
            <a:endParaRPr lang="ro-RO" sz="1600" dirty="0">
              <a:solidFill>
                <a:schemeClr val="bg1"/>
              </a:solidFill>
            </a:endParaRPr>
          </a:p>
        </p:txBody>
      </p:sp>
      <p:sp>
        <p:nvSpPr>
          <p:cNvPr id="7" name="TextBox 6"/>
          <p:cNvSpPr txBox="1"/>
          <p:nvPr/>
        </p:nvSpPr>
        <p:spPr>
          <a:xfrm>
            <a:off x="3426373" y="5393250"/>
            <a:ext cx="3890012" cy="1107996"/>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 Daniela-Oana BESLIU</a:t>
            </a:r>
          </a:p>
          <a:p>
            <a:r>
              <a:rPr lang="en-US" sz="1600" dirty="0" smtClean="0">
                <a:solidFill>
                  <a:schemeClr val="bg1"/>
                </a:solidFill>
              </a:rPr>
              <a:t>               Hanna BOTAR</a:t>
            </a:r>
          </a:p>
          <a:p>
            <a:r>
              <a:rPr lang="en-US" sz="1600" dirty="0" smtClean="0">
                <a:solidFill>
                  <a:schemeClr val="bg1"/>
                </a:solidFill>
              </a:rPr>
              <a:t>               Vlad Claudiu BULIMAC</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Directives &amp; Expressions</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fontScale="92500"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p>
          <a:p>
            <a:pPr>
              <a:buNone/>
            </a:pPr>
            <a:r>
              <a:rPr lang="en-US" sz="2400" b="1" dirty="0" smtClean="0"/>
              <a:t>      JSP Directive</a:t>
            </a:r>
          </a:p>
          <a:p>
            <a:pPr>
              <a:buNone/>
            </a:pPr>
            <a:endParaRPr lang="en-US" sz="2400" dirty="0" smtClean="0"/>
          </a:p>
          <a:p>
            <a:r>
              <a:rPr lang="en-US" dirty="0" smtClean="0"/>
              <a:t>a global definition for the JSP engine (compiler) that normally appears at the top of the JSP page</a:t>
            </a:r>
          </a:p>
          <a:p>
            <a:r>
              <a:rPr lang="en-US" dirty="0" smtClean="0"/>
              <a:t>Page directive</a:t>
            </a:r>
          </a:p>
          <a:p>
            <a:pPr lvl="1">
              <a:buFontTx/>
              <a:buNone/>
            </a:pPr>
            <a:r>
              <a:rPr lang="en-US" dirty="0" smtClean="0"/>
              <a:t>&lt;%@ page language=“java” %&gt; </a:t>
            </a:r>
          </a:p>
          <a:p>
            <a:pPr lvl="1">
              <a:buFontTx/>
              <a:buNone/>
            </a:pPr>
            <a:r>
              <a:rPr lang="en-US" dirty="0" smtClean="0"/>
              <a:t>&lt;%@ page import=“java.util.*” %&gt; </a:t>
            </a:r>
          </a:p>
          <a:p>
            <a:r>
              <a:rPr lang="en-US" dirty="0" smtClean="0"/>
              <a:t>Include directive</a:t>
            </a:r>
          </a:p>
          <a:p>
            <a:pPr lvl="1">
              <a:buFontTx/>
              <a:buNone/>
            </a:pPr>
            <a:r>
              <a:rPr lang="en-US" dirty="0" smtClean="0"/>
              <a:t>&lt;%@ include file=“copyright.html” %&gt;</a:t>
            </a:r>
          </a:p>
          <a:p>
            <a:pPr lvl="1">
              <a:buFontTx/>
              <a:buNone/>
            </a:pPr>
            <a:endParaRPr lang="en-US" sz="2400" b="1" dirty="0" smtClean="0"/>
          </a:p>
          <a:p>
            <a:pPr lvl="1">
              <a:buFontTx/>
              <a:buNone/>
            </a:pPr>
            <a:r>
              <a:rPr lang="en-US" sz="2400" b="1" dirty="0" smtClean="0"/>
              <a:t>JSP Expression</a:t>
            </a:r>
          </a:p>
          <a:p>
            <a:pPr lvl="1">
              <a:buFontTx/>
              <a:buNone/>
            </a:pPr>
            <a:endParaRPr lang="en-US" sz="2400" b="1" dirty="0" smtClean="0"/>
          </a:p>
          <a:p>
            <a:r>
              <a:rPr lang="en-US" dirty="0" smtClean="0"/>
              <a:t>a scriptlet fragment that produces a result &amp; emits it as String object.  </a:t>
            </a:r>
          </a:p>
          <a:p>
            <a:pPr lvl="1">
              <a:buFontTx/>
              <a:buNone/>
            </a:pPr>
            <a:r>
              <a:rPr lang="en-US" dirty="0" smtClean="0"/>
              <a:t>&lt;%= expression %&gt;</a:t>
            </a:r>
          </a:p>
          <a:p>
            <a:r>
              <a:rPr lang="en-US" dirty="0" smtClean="0"/>
              <a:t>Used to generate dynamic text, prevents having to use  </a:t>
            </a:r>
            <a:r>
              <a:rPr lang="en-US" i="1" dirty="0" err="1" smtClean="0"/>
              <a:t>println</a:t>
            </a:r>
            <a:r>
              <a:rPr lang="en-US" i="1" dirty="0" smtClean="0"/>
              <a:t>() </a:t>
            </a:r>
            <a:r>
              <a:rPr lang="en-US" dirty="0" smtClean="0"/>
              <a:t>statements</a:t>
            </a:r>
          </a:p>
          <a:p>
            <a:r>
              <a:rPr lang="en-US" dirty="0" smtClean="0"/>
              <a:t>Example:</a:t>
            </a:r>
          </a:p>
          <a:p>
            <a:pPr lvl="1">
              <a:buFontTx/>
              <a:buNone/>
            </a:pPr>
            <a:r>
              <a:rPr lang="en-US" dirty="0" smtClean="0"/>
              <a:t>&lt;%= </a:t>
            </a:r>
            <a:r>
              <a:rPr lang="en-US" dirty="0" err="1" smtClean="0"/>
              <a:t>getDate</a:t>
            </a:r>
            <a:r>
              <a:rPr lang="en-US" dirty="0" smtClean="0"/>
              <a:t>(new </a:t>
            </a:r>
            <a:r>
              <a:rPr lang="en-US" dirty="0" err="1" smtClean="0"/>
              <a:t>GregorianCalendar</a:t>
            </a:r>
            <a:r>
              <a:rPr lang="en-US" dirty="0" smtClean="0"/>
              <a:t>()) %&gt;</a:t>
            </a:r>
          </a:p>
          <a:p>
            <a:pPr lvl="1">
              <a:buFontTx/>
              <a:buNone/>
            </a:pPr>
            <a:r>
              <a:rPr lang="en-US" dirty="0" smtClean="0"/>
              <a:t>&lt;%= </a:t>
            </a:r>
            <a:r>
              <a:rPr lang="en-US" dirty="0" err="1" smtClean="0"/>
              <a:t>incrementCounter</a:t>
            </a:r>
            <a:r>
              <a:rPr lang="en-US" dirty="0" smtClean="0"/>
              <a:t>() %&gt;</a:t>
            </a:r>
          </a:p>
          <a:p>
            <a:pPr lvl="1">
              <a:buFontTx/>
              <a:buNone/>
            </a:pPr>
            <a:endParaRPr lang="en-US" dirty="0"/>
          </a:p>
          <a:p>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 calcmode="lin" valueType="num">
                                      <p:cBhvr additive="base">
                                        <p:cTn id="13"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 calcmode="lin" valueType="num">
                                      <p:cBhvr additive="base">
                                        <p:cTn id="2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 calcmode="lin" valueType="num">
                                      <p:cBhvr additive="base">
                                        <p:cTn id="3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 calcmode="lin" valueType="num">
                                      <p:cBhvr additive="base">
                                        <p:cTn id="37"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 calcmode="lin" valueType="num">
                                      <p:cBhvr additive="base">
                                        <p:cTn id="4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 calcmode="lin" valueType="num">
                                      <p:cBhvr additive="base">
                                        <p:cTn id="4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3" end="13"/>
                                            </p:txEl>
                                          </p:spTgt>
                                        </p:tgtEl>
                                        <p:attrNameLst>
                                          <p:attrName>style.visibility</p:attrName>
                                        </p:attrNameLst>
                                      </p:cBhvr>
                                      <p:to>
                                        <p:strVal val="visible"/>
                                      </p:to>
                                    </p:set>
                                    <p:anim calcmode="lin" valueType="num">
                                      <p:cBhvr additive="base">
                                        <p:cTn id="53"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anim calcmode="lin" valueType="num">
                                      <p:cBhvr additive="base">
                                        <p:cTn id="5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
                                            <p:txEl>
                                              <p:pRg st="15" end="15"/>
                                            </p:txEl>
                                          </p:spTgt>
                                        </p:tgtEl>
                                        <p:attrNameLst>
                                          <p:attrName>style.visibility</p:attrName>
                                        </p:attrNameLst>
                                      </p:cBhvr>
                                      <p:to>
                                        <p:strVal val="visible"/>
                                      </p:to>
                                    </p:set>
                                    <p:anim calcmode="lin" valueType="num">
                                      <p:cBhvr additive="base">
                                        <p:cTn id="65"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6" end="16"/>
                                            </p:txEl>
                                          </p:spTgt>
                                        </p:tgtEl>
                                        <p:attrNameLst>
                                          <p:attrName>style.visibility</p:attrName>
                                        </p:attrNameLst>
                                      </p:cBhvr>
                                      <p:to>
                                        <p:strVal val="visible"/>
                                      </p:to>
                                    </p:set>
                                    <p:anim calcmode="lin" valueType="num">
                                      <p:cBhvr additive="base">
                                        <p:cTn id="69" dur="500" fill="hold"/>
                                        <p:tgtEl>
                                          <p:spTgt spid="7">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6" end="1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
                                            <p:txEl>
                                              <p:pRg st="17" end="17"/>
                                            </p:txEl>
                                          </p:spTgt>
                                        </p:tgtEl>
                                        <p:attrNameLst>
                                          <p:attrName>style.visibility</p:attrName>
                                        </p:attrNameLst>
                                      </p:cBhvr>
                                      <p:to>
                                        <p:strVal val="visible"/>
                                      </p:to>
                                    </p:set>
                                    <p:anim calcmode="lin" valueType="num">
                                      <p:cBhvr additive="base">
                                        <p:cTn id="73" dur="500" fill="hold"/>
                                        <p:tgtEl>
                                          <p:spTgt spid="7">
                                            <p:txEl>
                                              <p:pRg st="17" end="1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005245" cy="593092"/>
          </a:xfrm>
        </p:spPr>
        <p:txBody>
          <a:bodyPr>
            <a:normAutofit/>
          </a:bodyPr>
          <a:lstStyle/>
          <a:p>
            <a:r>
              <a:rPr lang="en-US" dirty="0" smtClean="0"/>
              <a:t>Java Server Pages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JSPWorkshop.docx</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1528762" y="2343150"/>
            <a:ext cx="6422523" cy="2556228"/>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1"/>
                                        </p:tgtEl>
                                        <p:attrNameLst>
                                          <p:attrName>style.visibility</p:attrName>
                                        </p:attrNameLst>
                                      </p:cBhvr>
                                      <p:to>
                                        <p:strVal val="visible"/>
                                      </p:to>
                                    </p:set>
                                    <p:anim calcmode="lin" valueType="num">
                                      <p:cBhvr additive="base">
                                        <p:cTn id="7" dur="500" fill="hold"/>
                                        <p:tgtEl>
                                          <p:spTgt spid="15361"/>
                                        </p:tgtEl>
                                        <p:attrNameLst>
                                          <p:attrName>ppt_x</p:attrName>
                                        </p:attrNameLst>
                                      </p:cBhvr>
                                      <p:tavLst>
                                        <p:tav tm="0">
                                          <p:val>
                                            <p:strVal val="#ppt_x"/>
                                          </p:val>
                                        </p:tav>
                                        <p:tav tm="100000">
                                          <p:val>
                                            <p:strVal val="#ppt_x"/>
                                          </p:val>
                                        </p:tav>
                                      </p:tavLst>
                                    </p:anim>
                                    <p:anim calcmode="lin" valueType="num">
                                      <p:cBhvr additive="base">
                                        <p:cTn id="8" dur="500" fill="hold"/>
                                        <p:tgtEl>
                                          <p:spTgt spid="153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175511" cy="593092"/>
          </a:xfrm>
        </p:spPr>
        <p:txBody>
          <a:bodyPr>
            <a:normAutofit fontScale="90000"/>
          </a:bodyPr>
          <a:lstStyle/>
          <a:p>
            <a:r>
              <a:rPr lang="en-US" dirty="0" smtClean="0"/>
              <a:t>RequestDispatcher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5"/>
            <a:ext cx="7704139" cy="4185761"/>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 </a:t>
            </a:r>
            <a:r>
              <a:rPr lang="en-US" sz="1600" b="1" dirty="0"/>
              <a:t>Getting a RequestDispatcher</a:t>
            </a:r>
          </a:p>
          <a:p>
            <a:pPr>
              <a:buFont typeface="Arial" pitchFamily="34" charset="0"/>
              <a:buChar char="•"/>
            </a:pPr>
            <a:endParaRPr lang="en-US" b="1" dirty="0" smtClean="0"/>
          </a:p>
          <a:p>
            <a:r>
              <a:rPr lang="en-US" sz="1600" dirty="0" smtClean="0"/>
              <a:t>protected void </a:t>
            </a:r>
            <a:r>
              <a:rPr lang="en-US" sz="1600" dirty="0" err="1" smtClean="0"/>
              <a:t>doPost</a:t>
            </a:r>
            <a:r>
              <a:rPr lang="en-US" sz="1600" dirty="0" smtClean="0"/>
              <a:t>(</a:t>
            </a:r>
            <a:r>
              <a:rPr lang="en-US" sz="1600" dirty="0" err="1" smtClean="0"/>
              <a:t>HttpServletRequest</a:t>
            </a:r>
            <a:r>
              <a:rPr lang="en-US" sz="1600" dirty="0" smtClean="0"/>
              <a:t> request,</a:t>
            </a:r>
          </a:p>
          <a:p>
            <a:r>
              <a:rPr lang="en-US" sz="1600" dirty="0" smtClean="0"/>
              <a:t>                      </a:t>
            </a:r>
            <a:r>
              <a:rPr lang="en-US" sz="1600" dirty="0" err="1" smtClean="0"/>
              <a:t>HttpServletResponse</a:t>
            </a:r>
            <a:r>
              <a:rPr lang="en-US" sz="1600" dirty="0" smtClean="0"/>
              <a:t> response)</a:t>
            </a:r>
          </a:p>
          <a:p>
            <a:r>
              <a:rPr lang="en-US" sz="1600" dirty="0" smtClean="0"/>
              <a:t>        throws </a:t>
            </a:r>
            <a:r>
              <a:rPr lang="en-US" sz="1600" dirty="0" err="1" smtClean="0"/>
              <a:t>ServletException</a:t>
            </a:r>
            <a:r>
              <a:rPr lang="en-US" sz="1600" dirty="0" smtClean="0"/>
              <a:t>, </a:t>
            </a:r>
            <a:r>
              <a:rPr lang="en-US" sz="1600" dirty="0" err="1" smtClean="0"/>
              <a:t>IOException</a:t>
            </a:r>
            <a:r>
              <a:rPr lang="en-US" sz="1600" dirty="0" smtClean="0"/>
              <a:t> {</a:t>
            </a:r>
          </a:p>
          <a:p>
            <a:pPr>
              <a:buFont typeface="Arial" pitchFamily="34" charset="0"/>
              <a:buChar char="•"/>
            </a:pPr>
            <a:endParaRPr lang="en-US" sz="1600" dirty="0" smtClean="0"/>
          </a:p>
          <a:p>
            <a:r>
              <a:rPr lang="en-US" sz="1600" dirty="0" smtClean="0"/>
              <a:t>  RequestDispatcher </a:t>
            </a:r>
            <a:r>
              <a:rPr lang="en-US" sz="1600" dirty="0" err="1" smtClean="0"/>
              <a:t>requestDispatcher</a:t>
            </a:r>
            <a:r>
              <a:rPr lang="en-US" sz="1600" dirty="0" smtClean="0"/>
              <a:t> =</a:t>
            </a:r>
          </a:p>
          <a:p>
            <a:r>
              <a:rPr lang="en-US" sz="1600" dirty="0" smtClean="0"/>
              <a:t>    </a:t>
            </a:r>
            <a:r>
              <a:rPr lang="en-US" sz="1600" dirty="0" err="1" smtClean="0"/>
              <a:t>request.getRequestDispatcher</a:t>
            </a:r>
            <a:r>
              <a:rPr lang="en-US" sz="1600" dirty="0" smtClean="0"/>
              <a:t>("/</a:t>
            </a:r>
            <a:r>
              <a:rPr lang="en-US" sz="1600" dirty="0" err="1" smtClean="0"/>
              <a:t>nextURL</a:t>
            </a:r>
            <a:r>
              <a:rPr lang="en-US" sz="1600" dirty="0" smtClean="0"/>
              <a:t>");</a:t>
            </a:r>
          </a:p>
          <a:p>
            <a:r>
              <a:rPr lang="en-US" sz="1600" dirty="0" smtClean="0"/>
              <a:t>}</a:t>
            </a:r>
          </a:p>
          <a:p>
            <a:endParaRPr lang="en-US" sz="1600" b="1" dirty="0" smtClean="0"/>
          </a:p>
          <a:p>
            <a:pPr marL="285750" indent="-285750">
              <a:buFont typeface="Arial" panose="020B0604020202020204" pitchFamily="34" charset="0"/>
              <a:buChar char="•"/>
            </a:pPr>
            <a:r>
              <a:rPr lang="en-US" sz="1600" b="1" dirty="0" smtClean="0"/>
              <a:t>Call RequestDispatcher using either include() or forward() method:</a:t>
            </a:r>
          </a:p>
          <a:p>
            <a:endParaRPr lang="en-US" sz="1600" b="1" dirty="0" smtClean="0"/>
          </a:p>
          <a:p>
            <a:r>
              <a:rPr lang="en-US" sz="1600" dirty="0" err="1" smtClean="0"/>
              <a:t>requestDispatcher.forward</a:t>
            </a:r>
            <a:r>
              <a:rPr lang="en-US" sz="1600" dirty="0" smtClean="0"/>
              <a:t>(request, response);</a:t>
            </a:r>
          </a:p>
          <a:p>
            <a:endParaRPr lang="en-US" sz="1600" dirty="0" smtClean="0"/>
          </a:p>
          <a:p>
            <a:r>
              <a:rPr lang="en-US" sz="1600" dirty="0" err="1" smtClean="0"/>
              <a:t>requestDispatcher.include</a:t>
            </a:r>
            <a:r>
              <a:rPr lang="en-US" sz="1600" dirty="0" smtClean="0"/>
              <a:t>(request,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 calcmode="lin" valueType="num">
                                      <p:cBhvr additive="base">
                                        <p:cTn id="2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 calcmode="lin" valueType="num">
                                      <p:cBhvr additive="base">
                                        <p:cTn id="3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 calcmode="lin" valueType="num">
                                      <p:cBhvr additive="base">
                                        <p:cTn id="3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 calcmode="lin" valueType="num">
                                      <p:cBhvr additive="base">
                                        <p:cTn id="4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anim calcmode="lin" valueType="num">
                                      <p:cBhvr additive="base">
                                        <p:cTn id="51"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7023918" cy="593092"/>
          </a:xfrm>
        </p:spPr>
        <p:txBody>
          <a:bodyPr>
            <a:normAutofit fontScale="90000"/>
          </a:bodyPr>
          <a:lstStyle/>
          <a:p>
            <a:r>
              <a:rPr lang="en-US" dirty="0" smtClean="0"/>
              <a:t>HttpServletRequest &amp; 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724026"/>
            <a:ext cx="7704139" cy="5139869"/>
          </a:xfrm>
          <a:prstGeom prst="rect">
            <a:avLst/>
          </a:prstGeom>
          <a:noFill/>
        </p:spPr>
        <p:txBody>
          <a:bodyPr wrap="square" rtlCol="0">
            <a:spAutoFit/>
          </a:bodyPr>
          <a:lstStyle/>
          <a:p>
            <a:r>
              <a:rPr lang="en-US" sz="1600" dirty="0" smtClean="0"/>
              <a:t>You can share data between two servlets by adding and retrieving attributes using the request object. In this case, the scope of the attributes will be “request”</a:t>
            </a:r>
          </a:p>
          <a:p>
            <a:endParaRPr lang="en-US" sz="1600" dirty="0" smtClean="0"/>
          </a:p>
          <a:p>
            <a:r>
              <a:rPr lang="en-US" sz="1600" dirty="0" smtClean="0"/>
              <a:t>Method from HttpServletRequest:</a:t>
            </a:r>
          </a:p>
          <a:p>
            <a:r>
              <a:rPr lang="en-US" sz="1600" b="1" dirty="0" smtClean="0"/>
              <a:t>public void setAttribute(String name, Object o);</a:t>
            </a:r>
          </a:p>
          <a:p>
            <a:endParaRPr lang="en-US" sz="1600" dirty="0" smtClean="0"/>
          </a:p>
          <a:p>
            <a:r>
              <a:rPr lang="en-US" sz="2000" b="1" dirty="0" smtClean="0"/>
              <a:t>Example:</a:t>
            </a:r>
          </a:p>
          <a:p>
            <a:endParaRPr lang="en-US" sz="1600" dirty="0" smtClean="0"/>
          </a:p>
          <a:p>
            <a:pPr lvl="1"/>
            <a:r>
              <a:rPr lang="en-US" sz="1600" dirty="0" smtClean="0"/>
              <a:t>Setting attribute:</a:t>
            </a:r>
          </a:p>
          <a:p>
            <a:pPr lvl="1"/>
            <a:r>
              <a:rPr lang="en-US" sz="1600" b="1" dirty="0" smtClean="0"/>
              <a:t>request.setAttribute("</a:t>
            </a:r>
            <a:r>
              <a:rPr lang="en-US" sz="1600" b="1" dirty="0" err="1" smtClean="0"/>
              <a:t>someAttribute</a:t>
            </a:r>
            <a:r>
              <a:rPr lang="en-US" sz="1600" b="1" dirty="0" smtClean="0"/>
              <a:t>", "</a:t>
            </a:r>
            <a:r>
              <a:rPr lang="en-US" sz="1600" b="1" dirty="0" err="1" smtClean="0"/>
              <a:t>someAttributeValue</a:t>
            </a:r>
            <a:r>
              <a:rPr lang="en-US" sz="1600" b="1" dirty="0" smtClean="0"/>
              <a:t>");</a:t>
            </a:r>
          </a:p>
          <a:p>
            <a:pPr lvl="1"/>
            <a:r>
              <a:rPr lang="en-US" sz="1600" b="1" dirty="0" smtClean="0"/>
              <a:t>RequestDispatcher </a:t>
            </a:r>
            <a:r>
              <a:rPr lang="en-US" sz="1600" b="1" dirty="0" err="1" smtClean="0"/>
              <a:t>requestDispatcher</a:t>
            </a:r>
            <a:r>
              <a:rPr lang="en-US" sz="1600" b="1" dirty="0" smtClean="0"/>
              <a:t> =</a:t>
            </a:r>
          </a:p>
          <a:p>
            <a:pPr lvl="1"/>
            <a:r>
              <a:rPr lang="en-US" sz="1600" b="1" dirty="0" smtClean="0"/>
              <a:t>					</a:t>
            </a:r>
            <a:r>
              <a:rPr lang="en-US" sz="1600" b="1" dirty="0" err="1" smtClean="0"/>
              <a:t>request.getRequestDispatcher</a:t>
            </a:r>
            <a:r>
              <a:rPr lang="en-US" sz="1600" b="1" dirty="0" smtClean="0"/>
              <a:t>("/</a:t>
            </a:r>
            <a:r>
              <a:rPr lang="en-US" sz="1600" b="1" dirty="0" err="1" smtClean="0"/>
              <a:t>nextURL</a:t>
            </a:r>
            <a:r>
              <a:rPr lang="en-US" sz="1600" b="1" dirty="0" smtClean="0"/>
              <a:t>");</a:t>
            </a:r>
          </a:p>
          <a:p>
            <a:pPr lvl="1"/>
            <a:r>
              <a:rPr lang="en-US" sz="1600" b="1" dirty="0" err="1" smtClean="0"/>
              <a:t>requestDispatcher.forward</a:t>
            </a:r>
            <a:r>
              <a:rPr lang="en-US" sz="1600" b="1" dirty="0" smtClean="0"/>
              <a:t>(request, response);</a:t>
            </a:r>
          </a:p>
          <a:p>
            <a:pPr lvl="1"/>
            <a:endParaRPr lang="en-US" sz="1600" dirty="0" smtClean="0"/>
          </a:p>
          <a:p>
            <a:pPr lvl="1"/>
            <a:r>
              <a:rPr lang="en-US" sz="1600" dirty="0" smtClean="0"/>
              <a:t>Getting attribute:</a:t>
            </a:r>
          </a:p>
          <a:p>
            <a:pPr lvl="1"/>
            <a:r>
              <a:rPr lang="en-US" sz="1600" b="1" dirty="0" err="1" smtClean="0"/>
              <a:t>request.getAttribute</a:t>
            </a:r>
            <a:r>
              <a:rPr lang="en-US" sz="1600" b="1" dirty="0" smtClean="0"/>
              <a:t>("</a:t>
            </a:r>
            <a:r>
              <a:rPr lang="en-US" sz="1600" b="1" dirty="0" err="1" smtClean="0"/>
              <a:t>someAttribute</a:t>
            </a:r>
            <a:r>
              <a:rPr lang="en-US" sz="1600" b="1" dirty="0" smtClean="0"/>
              <a:t>");</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 calcmode="lin" valueType="num">
                                      <p:cBhvr additive="base">
                                        <p:cTn id="2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additive="base">
                                        <p:cTn id="3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 calcmode="lin" valueType="num">
                                      <p:cBhvr additive="base">
                                        <p:cTn id="3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 calcmode="lin" valueType="num">
                                      <p:cBhvr additive="base">
                                        <p:cTn id="4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 calcmode="lin" valueType="num">
                                      <p:cBhvr additive="base">
                                        <p:cTn id="4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anim calcmode="lin" valueType="num">
                                      <p:cBhvr additive="base">
                                        <p:cTn id="53"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14" end="14"/>
                                            </p:txEl>
                                          </p:spTgt>
                                        </p:tgtEl>
                                        <p:attrNameLst>
                                          <p:attrName>style.visibility</p:attrName>
                                        </p:attrNameLst>
                                      </p:cBhvr>
                                      <p:to>
                                        <p:strVal val="visible"/>
                                      </p:to>
                                    </p:set>
                                    <p:anim calcmode="lin" valueType="num">
                                      <p:cBhvr additive="base">
                                        <p:cTn id="5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4928920" cy="593092"/>
          </a:xfrm>
        </p:spPr>
        <p:txBody>
          <a:bodyPr>
            <a:normAutofit fontScale="90000"/>
          </a:bodyPr>
          <a:lstStyle/>
          <a:p>
            <a:r>
              <a:rPr lang="en-US" dirty="0" smtClean="0"/>
              <a:t>RequestDispatcher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1195388" y="2314574"/>
            <a:ext cx="7855930" cy="3239559"/>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5319444" cy="593092"/>
          </a:xfrm>
        </p:spPr>
        <p:txBody>
          <a:bodyPr/>
          <a:lstStyle/>
          <a:p>
            <a:r>
              <a:rPr lang="en-US" dirty="0" smtClean="0"/>
              <a:t>RequestDispatcher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1295400" y="2319338"/>
            <a:ext cx="7549950" cy="292999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700" y="1603823"/>
            <a:ext cx="3944500" cy="3907977"/>
          </a:xfrm>
        </p:spPr>
      </p:pic>
    </p:spTree>
    <p:extLst>
      <p:ext uri="{BB962C8B-B14F-4D97-AF65-F5344CB8AC3E}">
        <p14:creationId xmlns:p14="http://schemas.microsoft.com/office/powerpoint/2010/main" val="16058798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dirty="0" smtClean="0"/>
          </a:p>
          <a:p>
            <a:pPr lvl="1"/>
            <a:r>
              <a:rPr lang="en-US" dirty="0" smtClean="0"/>
              <a:t>Java classes that can be used in Servlet Programming for:</a:t>
            </a:r>
          </a:p>
          <a:p>
            <a:pPr lvl="2"/>
            <a:r>
              <a:rPr lang="en-US" dirty="0" smtClean="0"/>
              <a:t>Intercepting requests from a client before they access </a:t>
            </a:r>
          </a:p>
          <a:p>
            <a:pPr lvl="2">
              <a:buNone/>
            </a:pPr>
            <a:r>
              <a:rPr lang="en-US" dirty="0" smtClean="0"/>
              <a:t>a resource from the backend</a:t>
            </a:r>
          </a:p>
          <a:p>
            <a:pPr lvl="2"/>
            <a:r>
              <a:rPr lang="en-US" dirty="0" smtClean="0"/>
              <a:t>Manipulate responses from server before they are sent </a:t>
            </a:r>
          </a:p>
          <a:p>
            <a:pPr lvl="2">
              <a:buNone/>
            </a:pPr>
            <a:r>
              <a:rPr lang="en-US"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5460682" cy="2528093"/>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265"/>
                                        </p:tgtEl>
                                        <p:attrNameLst>
                                          <p:attrName>style.visibility</p:attrName>
                                        </p:attrNameLst>
                                      </p:cBhvr>
                                      <p:to>
                                        <p:strVal val="visible"/>
                                      </p:to>
                                    </p:set>
                                    <p:anim calcmode="lin" valueType="num">
                                      <p:cBhvr additive="base">
                                        <p:cTn id="39" dur="500" fill="hold"/>
                                        <p:tgtEl>
                                          <p:spTgt spid="11265"/>
                                        </p:tgtEl>
                                        <p:attrNameLst>
                                          <p:attrName>ppt_x</p:attrName>
                                        </p:attrNameLst>
                                      </p:cBhvr>
                                      <p:tavLst>
                                        <p:tav tm="0">
                                          <p:val>
                                            <p:strVal val="#ppt_x"/>
                                          </p:val>
                                        </p:tav>
                                        <p:tav tm="100000">
                                          <p:val>
                                            <p:strVal val="#ppt_x"/>
                                          </p:val>
                                        </p:tav>
                                      </p:tavLst>
                                    </p:anim>
                                    <p:anim calcmode="lin" valueType="num">
                                      <p:cBhvr additive="base">
                                        <p:cTn id="40" dur="500" fill="hold"/>
                                        <p:tgtEl>
                                          <p:spTgt spid="11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a:t>
            </a:r>
            <a:r>
              <a:rPr lang="en-US" dirty="0" smtClean="0"/>
              <a:t>Filters</a:t>
            </a:r>
            <a:endParaRPr lang="en-US" dirty="0" smtClean="0"/>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185524"/>
            <a:ext cx="8491538" cy="1754326"/>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r>
              <a:rPr lang="en-US" dirty="0" smtClean="0"/>
              <a:t>The filters execute in the order that they are declared in the deployment descriptor.</a:t>
            </a:r>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 calcmode="lin" valueType="num">
                                      <p:cBhvr additive="base">
                                        <p:cTn id="4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anim calcmode="lin" valueType="num">
                                      <p:cBhvr additive="base">
                                        <p:cTn id="5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 calcmode="lin" valueType="num">
                                      <p:cBhvr additive="base">
                                        <p:cTn id="6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6186309"/>
          </a:xfrm>
          <a:prstGeom prst="rect">
            <a:avLst/>
          </a:prstGeom>
        </p:spPr>
        <p:txBody>
          <a:bodyPr wrap="square">
            <a:spAutoFit/>
          </a:bodyPr>
          <a:lstStyle/>
          <a:p>
            <a:pPr lvl="1"/>
            <a:r>
              <a:rPr lang="en-US" dirty="0" smtClean="0"/>
              <a:t>In order to create a filter you should use the following instructions:</a:t>
            </a:r>
          </a:p>
          <a:p>
            <a:pPr lvl="1">
              <a:buFont typeface="Arial" pitchFamily="34" charset="0"/>
              <a:buChar char="•"/>
            </a:pPr>
            <a:endParaRPr lang="en-US" dirty="0" smtClean="0"/>
          </a:p>
          <a:p>
            <a:pPr lvl="1"/>
            <a:r>
              <a:rPr lang="en-US" dirty="0" smtClean="0"/>
              <a:t>1. Implement interface Filter from </a:t>
            </a:r>
            <a:r>
              <a:rPr lang="en-US" dirty="0" err="1" smtClean="0"/>
              <a:t>javax.servlet</a:t>
            </a:r>
            <a:r>
              <a:rPr lang="en-US" dirty="0" smtClean="0"/>
              <a:t> package</a:t>
            </a:r>
          </a:p>
          <a:p>
            <a:pPr lvl="1"/>
            <a:r>
              <a:rPr lang="en-US" dirty="0" smtClean="0"/>
              <a:t>2. Implement method init().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a:t>
            </a:r>
            <a:r>
              <a:rPr lang="en-US" b="1" dirty="0" err="1" smtClean="0"/>
              <a:t>doFilter</a:t>
            </a:r>
            <a:r>
              <a:rPr lang="en-US" b="1" dirty="0" smtClean="0"/>
              <a:t> (</a:t>
            </a:r>
            <a:r>
              <a:rPr lang="en-US" b="1" dirty="0" err="1" smtClean="0"/>
              <a:t>ServletRequest</a:t>
            </a:r>
            <a:r>
              <a:rPr lang="en-US" b="1" dirty="0" smtClean="0"/>
              <a:t>, </a:t>
            </a:r>
            <a:r>
              <a:rPr lang="en-US" b="1" dirty="0" err="1" smtClean="0"/>
              <a:t>ServletResponse</a:t>
            </a:r>
            <a:r>
              <a:rPr lang="en-US" b="1" dirty="0" smtClean="0"/>
              <a:t>, </a:t>
            </a:r>
            <a:r>
              <a:rPr lang="en-US" b="1" dirty="0" err="1" smtClean="0"/>
              <a:t>FilterChain</a:t>
            </a:r>
            <a:r>
              <a:rPr lang="en-US" b="1" dirty="0" smtClean="0"/>
              <a:t>)</a:t>
            </a:r>
          </a:p>
          <a:p>
            <a:pPr lvl="1"/>
            <a:r>
              <a:rPr lang="en-US" dirty="0" smtClean="0"/>
              <a:t>Beside the request and response objects found also in the </a:t>
            </a:r>
            <a:r>
              <a:rPr lang="en-US" dirty="0" err="1" smtClean="0"/>
              <a:t>Servlets</a:t>
            </a:r>
            <a:r>
              <a:rPr lang="en-US" dirty="0" smtClean="0"/>
              <a:t> implementation, we have a </a:t>
            </a:r>
            <a:r>
              <a:rPr lang="en-US" b="1" dirty="0" err="1" smtClean="0"/>
              <a:t>FilterChain</a:t>
            </a:r>
            <a:r>
              <a:rPr lang="en-US" dirty="0" smtClean="0"/>
              <a:t> object, provided by the </a:t>
            </a:r>
            <a:r>
              <a:rPr lang="en-US" dirty="0" err="1" smtClean="0"/>
              <a:t>Servlet</a:t>
            </a:r>
            <a:r>
              <a:rPr lang="en-US" dirty="0" smtClean="0"/>
              <a: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smtClean="0"/>
              <a:t>init() </a:t>
            </a:r>
            <a:r>
              <a:rPr lang="en-US" dirty="0" smtClean="0"/>
              <a:t>method encapsulated in the filter</a:t>
            </a:r>
          </a:p>
          <a:p>
            <a:pPr lvl="1">
              <a:buFont typeface="Arial" pitchFamily="34" charset="0"/>
              <a:buChar char="•"/>
            </a:pPr>
            <a:endParaRPr lang="en-US" dirty="0" smtClean="0"/>
          </a:p>
          <a:p>
            <a:pPr lvl="1">
              <a:buFont typeface="Arial" pitchFamily="34" charset="0"/>
              <a:buChar char="•"/>
            </a:pPr>
            <a:endParaRPr lang="en-US" dirty="0" smtClean="0"/>
          </a:p>
          <a:p>
            <a:pPr lvl="1"/>
            <a:endParaRPr lang="en-US"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err="1" smtClean="0"/>
              <a:t>Servlet</a:t>
            </a:r>
            <a:r>
              <a:rPr lang="en-US" dirty="0" smtClean="0"/>
              <a: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5632311"/>
          </a:xfrm>
          <a:prstGeom prst="rect">
            <a:avLst/>
          </a:prstGeom>
        </p:spPr>
        <p:txBody>
          <a:bodyPr wrap="square">
            <a:spAutoFit/>
          </a:bodyPr>
          <a:lstStyle/>
          <a:p>
            <a:pPr lvl="1"/>
            <a:r>
              <a:rPr lang="en-US" dirty="0" smtClean="0"/>
              <a:t>5. Declare the filter in </a:t>
            </a:r>
            <a:r>
              <a:rPr lang="en-US" b="1" dirty="0" smtClean="0"/>
              <a:t>web.xml </a:t>
            </a:r>
            <a:r>
              <a:rPr lang="en-US" dirty="0" smtClean="0"/>
              <a:t>deployment descriptor</a:t>
            </a:r>
          </a:p>
          <a:p>
            <a:pPr lvl="1"/>
            <a:r>
              <a:rPr lang="en-US" b="1" dirty="0" smtClean="0"/>
              <a:t>&lt;filter&gt;</a:t>
            </a:r>
          </a:p>
          <a:p>
            <a:pPr lvl="1"/>
            <a:r>
              <a:rPr lang="en-US" b="1" dirty="0" smtClean="0"/>
              <a:t>   &lt;filter-name&gt;</a:t>
            </a:r>
            <a:r>
              <a:rPr lang="en-US" b="1" dirty="0" err="1" smtClean="0"/>
              <a:t>SomeFilter</a:t>
            </a:r>
            <a:r>
              <a:rPr lang="en-US" b="1" dirty="0" smtClean="0"/>
              <a:t>&lt;/filter-name&gt;</a:t>
            </a:r>
          </a:p>
          <a:p>
            <a:pPr lvl="1"/>
            <a:r>
              <a:rPr lang="en-US" b="1" dirty="0" smtClean="0"/>
              <a:t>   &lt;filter-class&gt;ro.teamnet.z2h.SomeFilter&lt;/filter-class&gt;</a:t>
            </a:r>
          </a:p>
          <a:p>
            <a:pPr lvl="1"/>
            <a:r>
              <a:rPr lang="en-US" b="1" dirty="0" smtClean="0"/>
              <a:t>   &lt;init-</a:t>
            </a:r>
            <a:r>
              <a:rPr lang="en-US" b="1" dirty="0" err="1" smtClean="0"/>
              <a:t>param</a:t>
            </a:r>
            <a:r>
              <a:rPr lang="en-US" b="1" dirty="0" smtClean="0"/>
              <a:t>&gt;</a:t>
            </a:r>
          </a:p>
          <a:p>
            <a:pPr lvl="1"/>
            <a:r>
              <a:rPr lang="en-US" b="1" dirty="0" smtClean="0"/>
              <a:t>	  &lt;</a:t>
            </a:r>
            <a:r>
              <a:rPr lang="en-US" b="1" dirty="0" err="1" smtClean="0"/>
              <a:t>param</a:t>
            </a:r>
            <a:r>
              <a:rPr lang="en-US" b="1" dirty="0" smtClean="0"/>
              <a:t>-name&gt;</a:t>
            </a:r>
            <a:r>
              <a:rPr lang="en-US" b="1" dirty="0" err="1" smtClean="0"/>
              <a:t>someInitParam</a:t>
            </a:r>
            <a:r>
              <a:rPr lang="en-US" b="1" dirty="0" smtClean="0"/>
              <a:t>&lt;/</a:t>
            </a:r>
            <a:r>
              <a:rPr lang="en-US" b="1" dirty="0" err="1" smtClean="0"/>
              <a:t>param</a:t>
            </a:r>
            <a:r>
              <a:rPr lang="en-US" b="1" dirty="0" smtClean="0"/>
              <a:t>-name&gt;</a:t>
            </a:r>
          </a:p>
          <a:p>
            <a:pPr lvl="1"/>
            <a:r>
              <a:rPr lang="en-US" b="1" dirty="0" smtClean="0"/>
              <a:t>	  &lt;</a:t>
            </a:r>
            <a:r>
              <a:rPr lang="en-US" b="1" dirty="0" err="1" smtClean="0"/>
              <a:t>param</a:t>
            </a:r>
            <a:r>
              <a:rPr lang="en-US" b="1" dirty="0" smtClean="0"/>
              <a:t>-value&gt;Init Parameter Value&lt;/</a:t>
            </a:r>
            <a:r>
              <a:rPr lang="en-US" b="1" dirty="0" err="1" smtClean="0"/>
              <a:t>param</a:t>
            </a:r>
            <a:r>
              <a:rPr lang="en-US" b="1" dirty="0" smtClean="0"/>
              <a:t>-value&gt;</a:t>
            </a:r>
          </a:p>
          <a:p>
            <a:pPr lvl="1"/>
            <a:r>
              <a:rPr lang="en-US" b="1" dirty="0" smtClean="0"/>
              <a:t>   &lt;/init-</a:t>
            </a:r>
            <a:r>
              <a:rPr lang="en-US" b="1" dirty="0" err="1" smtClean="0"/>
              <a:t>param</a:t>
            </a:r>
            <a:r>
              <a:rPr lang="en-US" b="1" dirty="0" smtClean="0"/>
              <a:t>&gt;</a:t>
            </a:r>
          </a:p>
          <a:p>
            <a:pPr lvl="1"/>
            <a:r>
              <a:rPr lang="en-US" b="1" dirty="0" smtClean="0"/>
              <a:t>&lt;/filter&gt;</a:t>
            </a:r>
          </a:p>
          <a:p>
            <a:pPr lvl="1"/>
            <a:r>
              <a:rPr lang="en-US" dirty="0" smtClean="0"/>
              <a:t>6. Map the Filter to the components/</a:t>
            </a:r>
            <a:r>
              <a:rPr lang="en-US" dirty="0" err="1" smtClean="0"/>
              <a:t>url</a:t>
            </a:r>
            <a:r>
              <a:rPr lang="en-US" dirty="0" smtClean="0"/>
              <a:t> that you want this filter to apply</a:t>
            </a:r>
          </a:p>
          <a:p>
            <a:pPr lvl="1"/>
            <a:r>
              <a:rPr lang="en-US" b="1" dirty="0" smtClean="0"/>
              <a:t>&lt;filter-mapping&gt;</a:t>
            </a:r>
          </a:p>
          <a:p>
            <a:pPr lvl="1"/>
            <a:r>
              <a:rPr lang="en-US" b="1" dirty="0" smtClean="0"/>
              <a:t>   &lt;filter-name&gt;</a:t>
            </a:r>
            <a:r>
              <a:rPr lang="en-US" b="1" dirty="0" err="1" smtClean="0"/>
              <a:t>SomeFilter</a:t>
            </a:r>
            <a:r>
              <a:rPr lang="en-US" b="1" dirty="0" smtClean="0"/>
              <a:t>&lt;/filter-name&gt;</a:t>
            </a:r>
          </a:p>
          <a:p>
            <a:pPr lvl="1"/>
            <a:r>
              <a:rPr lang="en-US" b="1" dirty="0" smtClean="0"/>
              <a:t>   &lt;</a:t>
            </a:r>
            <a:r>
              <a:rPr lang="en-US" b="1" dirty="0" err="1" smtClean="0"/>
              <a:t>url</a:t>
            </a:r>
            <a:r>
              <a:rPr lang="en-US" b="1" dirty="0" smtClean="0"/>
              <a:t>-pattern&gt;/</a:t>
            </a:r>
            <a:r>
              <a:rPr lang="en-US" b="1" dirty="0" err="1" smtClean="0"/>
              <a:t>someURL</a:t>
            </a:r>
            <a:r>
              <a:rPr lang="en-US" b="1" dirty="0" smtClean="0"/>
              <a:t>&lt;/</a:t>
            </a:r>
            <a:r>
              <a:rPr lang="en-US" b="1" dirty="0" err="1" smtClean="0"/>
              <a:t>url</a:t>
            </a:r>
            <a:r>
              <a:rPr lang="en-US" b="1" dirty="0" smtClean="0"/>
              <a:t>-pattern&gt;</a:t>
            </a:r>
          </a:p>
          <a:p>
            <a:pPr lvl="1"/>
            <a:r>
              <a:rPr lang="en-US" b="1" dirty="0" smtClean="0"/>
              <a:t>&lt;/filter-mapping&gt;</a:t>
            </a:r>
          </a:p>
          <a:p>
            <a:pPr lvl="1">
              <a:buFont typeface="Arial" pitchFamily="34" charset="0"/>
              <a:buChar char="•"/>
            </a:pPr>
            <a:endParaRPr lang="en-US" dirty="0" smtClean="0"/>
          </a:p>
          <a:p>
            <a:pPr lvl="1">
              <a:buFont typeface="Arial" pitchFamily="34" charset="0"/>
              <a:buChar char="•"/>
            </a:pPr>
            <a:endParaRPr lang="en-US" dirty="0" smtClean="0"/>
          </a:p>
          <a:p>
            <a:pPr lvl="1"/>
            <a:endParaRPr lang="en-US"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additive="base">
                                        <p:cTn id="4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anim calcmode="lin" valueType="num">
                                      <p:cBhvr additive="base">
                                        <p:cTn id="5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
                                            <p:txEl>
                                              <p:pRg st="13" end="13"/>
                                            </p:txEl>
                                          </p:spTgt>
                                        </p:tgtEl>
                                        <p:attrNameLst>
                                          <p:attrName>style.visibility</p:attrName>
                                        </p:attrNameLst>
                                      </p:cBhvr>
                                      <p:to>
                                        <p:strVal val="visible"/>
                                      </p:to>
                                    </p:set>
                                    <p:anim calcmode="lin" valueType="num">
                                      <p:cBhvr additive="base">
                                        <p:cTn id="6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ServletFilters.docx</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2064026"/>
            <a:ext cx="8107187" cy="4415797"/>
          </a:xfrm>
        </p:spPr>
        <p:txBody>
          <a:bodyPr>
            <a:normAutofit/>
          </a:bodyPr>
          <a:lstStyle/>
          <a:p>
            <a:r>
              <a:rPr lang="en-US" sz="2000" b="1" dirty="0" smtClean="0"/>
              <a:t>Problem with the HTTP Protocol</a:t>
            </a:r>
          </a:p>
          <a:p>
            <a:pPr lvl="1"/>
            <a:r>
              <a:rPr lang="en-US" sz="1800" dirty="0" smtClean="0"/>
              <a:t>It is stateless - it cannot keep the conversational state between requests received from the same user</a:t>
            </a:r>
          </a:p>
          <a:p>
            <a:pPr marL="457200" lvl="1" indent="0">
              <a:buNone/>
            </a:pPr>
            <a:endParaRPr lang="en-US" sz="1800" dirty="0" smtClean="0"/>
          </a:p>
          <a:p>
            <a:r>
              <a:rPr lang="en-US" sz="2200" b="1" dirty="0" smtClean="0"/>
              <a:t>Fix</a:t>
            </a:r>
          </a:p>
          <a:p>
            <a:pPr lvl="1"/>
            <a:r>
              <a:rPr lang="en-US" sz="1800" dirty="0" smtClean="0"/>
              <a:t>The problem was solved by adding a specific attribute to our requests, </a:t>
            </a:r>
            <a:r>
              <a:rPr lang="en-US" sz="1800" b="1" dirty="0" smtClean="0"/>
              <a:t>JSESSIONID</a:t>
            </a:r>
          </a:p>
          <a:p>
            <a:pPr lvl="1"/>
            <a:r>
              <a:rPr lang="en-US" sz="1800" dirty="0" smtClean="0"/>
              <a:t>By using this JSESSIONID, the Servlet Container knows how to re-establish the conversational state of the same client between requests</a:t>
            </a:r>
          </a:p>
          <a:p>
            <a:pPr lvl="1"/>
            <a:r>
              <a:rPr lang="en-US" sz="1800" dirty="0" smtClean="0"/>
              <a:t>If the request does not contain the JSESSIONID, a new conversational state will be registered to the client by associating a new JSESSIONID</a:t>
            </a:r>
          </a:p>
          <a:p>
            <a:pPr lvl="1"/>
            <a:r>
              <a:rPr lang="en-US" sz="1800" dirty="0" smtClean="0"/>
              <a:t>This conversation state is represented in the Servlet API by the type </a:t>
            </a:r>
            <a:r>
              <a:rPr lang="en-US" sz="1800" b="1" dirty="0" smtClean="0"/>
              <a:t>HttpSession</a:t>
            </a:r>
            <a:endParaRPr lang="en-US" sz="1800" dirty="0" smtClean="0"/>
          </a:p>
          <a:p>
            <a:endParaRPr lang="en-US" dirty="0"/>
          </a:p>
          <a:p>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pic>
        <p:nvPicPr>
          <p:cNvPr id="41987" name="Picture 3" descr="E:\Z2H\Servlets\JSESSIONID.gif"/>
          <p:cNvPicPr>
            <a:picLocks noChangeAspect="1" noChangeArrowheads="1"/>
          </p:cNvPicPr>
          <p:nvPr/>
        </p:nvPicPr>
        <p:blipFill>
          <a:blip r:embed="rId4"/>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987"/>
                                        </p:tgtEl>
                                        <p:attrNameLst>
                                          <p:attrName>style.visibility</p:attrName>
                                        </p:attrNameLst>
                                      </p:cBhvr>
                                      <p:to>
                                        <p:strVal val="visible"/>
                                      </p:to>
                                    </p:set>
                                    <p:anim calcmode="lin" valueType="num">
                                      <p:cBhvr additive="base">
                                        <p:cTn id="31" dur="500" fill="hold"/>
                                        <p:tgtEl>
                                          <p:spTgt spid="41987"/>
                                        </p:tgtEl>
                                        <p:attrNameLst>
                                          <p:attrName>ppt_x</p:attrName>
                                        </p:attrNameLst>
                                      </p:cBhvr>
                                      <p:tavLst>
                                        <p:tav tm="0">
                                          <p:val>
                                            <p:strVal val="#ppt_x"/>
                                          </p:val>
                                        </p:tav>
                                        <p:tav tm="100000">
                                          <p:val>
                                            <p:strVal val="#ppt_x"/>
                                          </p:val>
                                        </p:tav>
                                      </p:tavLst>
                                    </p:anim>
                                    <p:anim calcmode="lin" valueType="num">
                                      <p:cBhvr additive="base">
                                        <p:cTn id="32"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sp>
        <p:nvSpPr>
          <p:cNvPr id="3" name="Content Placeholder 2"/>
          <p:cNvSpPr>
            <a:spLocks noGrp="1"/>
          </p:cNvSpPr>
          <p:nvPr>
            <p:ph idx="1"/>
          </p:nvPr>
        </p:nvSpPr>
        <p:spPr>
          <a:xfrm>
            <a:off x="2870377" y="6881766"/>
            <a:ext cx="8062031" cy="5349745"/>
          </a:xfrm>
        </p:spPr>
        <p:txBody>
          <a:bodyPr>
            <a:normAutofit/>
          </a:bodyPr>
          <a:lstStyle/>
          <a:p>
            <a:pPr algn="l"/>
            <a:endParaRPr lang="en-US" dirty="0" smtClean="0"/>
          </a:p>
          <a:p>
            <a:pPr algn="l"/>
            <a:endParaRPr lang="en-US" dirty="0" smtClean="0"/>
          </a:p>
          <a:p>
            <a:pPr algn="l"/>
            <a:endParaRPr lang="en-US" dirty="0"/>
          </a:p>
          <a:p>
            <a:pPr algn="l"/>
            <a:endParaRPr lang="en-US" dirty="0"/>
          </a:p>
          <a:p>
            <a:pPr algn="l"/>
            <a:endParaRPr lang="en-US" dirty="0"/>
          </a:p>
          <a:p>
            <a:pPr lvl="2" algn="l"/>
            <a:endParaRPr lang="en-US" sz="1800" dirty="0"/>
          </a:p>
          <a:p>
            <a:pPr lvl="1"/>
            <a:endParaRPr lang="en-US" sz="1800" dirty="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err="1">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a:t>
            </a:r>
            <a:r>
              <a:rPr lang="en-US" dirty="0" err="1">
                <a:solidFill>
                  <a:srgbClr val="565A5C"/>
                </a:solidFill>
                <a:latin typeface="Arial"/>
                <a:cs typeface="Arial"/>
              </a:rPr>
              <a:t>HttpSession</a:t>
            </a:r>
            <a:r>
              <a:rPr lang="en-US" dirty="0">
                <a:solidFill>
                  <a:srgbClr val="565A5C"/>
                </a:solidFill>
                <a:latin typeface="Arial"/>
                <a:cs typeface="Arial"/>
              </a:rPr>
              <a:t>:</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a:t>
            </a:r>
            <a:r>
              <a:rPr lang="en-US" dirty="0" err="1">
                <a:solidFill>
                  <a:srgbClr val="565A5C"/>
                </a:solidFill>
                <a:latin typeface="Arial"/>
                <a:cs typeface="Arial"/>
              </a:rPr>
              <a:t>HttpSession</a:t>
            </a:r>
            <a:r>
              <a:rPr lang="en-US" dirty="0">
                <a:solidFill>
                  <a:srgbClr val="565A5C"/>
                </a:solidFill>
                <a:latin typeface="Arial"/>
                <a:cs typeface="Arial"/>
              </a:rPr>
              <a:t> </a:t>
            </a:r>
            <a:r>
              <a:rPr lang="en-US" b="1" dirty="0" err="1">
                <a:solidFill>
                  <a:srgbClr val="565A5C"/>
                </a:solidFill>
                <a:latin typeface="Arial"/>
                <a:cs typeface="Arial"/>
              </a:rPr>
              <a:t>getSession</a:t>
            </a:r>
            <a:r>
              <a:rPr lang="en-US" b="1" dirty="0">
                <a:solidFill>
                  <a:srgbClr val="565A5C"/>
                </a:solidFill>
                <a:latin typeface="Arial"/>
                <a:cs typeface="Arial"/>
              </a:rPr>
              <a:t>(</a:t>
            </a:r>
            <a:r>
              <a:rPr lang="en-US" b="1" dirty="0" err="1">
                <a:solidFill>
                  <a:srgbClr val="565A5C"/>
                </a:solidFill>
                <a:latin typeface="Arial"/>
                <a:cs typeface="Arial"/>
              </a:rPr>
              <a:t>boolean</a:t>
            </a:r>
            <a:r>
              <a:rPr lang="en-US" b="1" dirty="0">
                <a:solidFill>
                  <a:srgbClr val="565A5C"/>
                </a:solidFill>
                <a:latin typeface="Arial"/>
                <a:cs typeface="Arial"/>
              </a:rPr>
              <a:t> create)</a:t>
            </a:r>
            <a:r>
              <a:rPr lang="en-US" dirty="0">
                <a:solidFill>
                  <a:srgbClr val="565A5C"/>
                </a:solidFill>
                <a:latin typeface="Arial"/>
                <a:cs typeface="Arial"/>
              </a:rPr>
              <a:t>:Returns the current </a:t>
            </a:r>
            <a:r>
              <a:rPr lang="en-US" dirty="0" err="1">
                <a:solidFill>
                  <a:srgbClr val="565A5C"/>
                </a:solidFill>
                <a:latin typeface="Arial"/>
                <a:cs typeface="Arial"/>
              </a:rPr>
              <a:t>HttpSession</a:t>
            </a:r>
            <a:r>
              <a:rPr lang="en-US" dirty="0">
                <a:solidFill>
                  <a:srgbClr val="565A5C"/>
                </a:solidFill>
                <a:latin typeface="Arial"/>
                <a:cs typeface="Arial"/>
              </a:rPr>
              <a:t>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3245112"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635048"/>
            <a:ext cx="8062031" cy="5349745"/>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dirty="0" err="1" smtClean="0">
                <a:hlinkClick r:id="rId2"/>
              </a:rPr>
              <a:t>getAttribute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err="1"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a:t>
            </a:r>
            <a:r>
              <a:rPr lang="en-US" sz="4000" dirty="0" err="1" smtClean="0"/>
              <a:t>servlet</a:t>
            </a:r>
            <a:r>
              <a:rPr lang="en-US" sz="4000" dirty="0" smtClean="0"/>
              <a:t> container will invalidate this session.</a:t>
            </a:r>
          </a:p>
          <a:p>
            <a:pPr algn="l"/>
            <a:r>
              <a:rPr lang="en-US" sz="4000" dirty="0" smtClean="0"/>
              <a:t>In our web.xml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238" y="401384"/>
            <a:ext cx="1190625" cy="1323975"/>
          </a:xfrm>
          <a:prstGeom prst="rect">
            <a:avLst/>
          </a:prstGeom>
        </p:spPr>
      </p:pic>
    </p:spTree>
    <p:extLst>
      <p:ext uri="{BB962C8B-B14F-4D97-AF65-F5344CB8AC3E}">
        <p14:creationId xmlns:p14="http://schemas.microsoft.com/office/powerpoint/2010/main" val="229159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 calcmode="lin" valueType="num">
                                      <p:cBhvr additive="base">
                                        <p:cTn id="5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HttpSession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HttpSession.docx</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4047" y="2790181"/>
            <a:ext cx="4773873" cy="2652152"/>
          </a:xfrm>
        </p:spPr>
      </p:pic>
      <p:sp>
        <p:nvSpPr>
          <p:cNvPr id="5" name="Title 4"/>
          <p:cNvSpPr>
            <a:spLocks noGrp="1"/>
          </p:cNvSpPr>
          <p:nvPr>
            <p:ph type="title"/>
          </p:nvPr>
        </p:nvSpPr>
        <p:spPr>
          <a:xfrm>
            <a:off x="968369" y="766826"/>
            <a:ext cx="2195245" cy="593092"/>
          </a:xfrm>
        </p:spPr>
        <p:txBody>
          <a:bodyPr/>
          <a:lstStyle/>
          <a:p>
            <a:r>
              <a:rPr lang="en-US" dirty="0" smtClean="0"/>
              <a:t>Let’s go</a:t>
            </a:r>
            <a:endParaRPr lang="ro-RO" dirty="0"/>
          </a:p>
        </p:txBody>
      </p:sp>
    </p:spTree>
    <p:extLst>
      <p:ext uri="{BB962C8B-B14F-4D97-AF65-F5344CB8AC3E}">
        <p14:creationId xmlns:p14="http://schemas.microsoft.com/office/powerpoint/2010/main" val="2599202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358189"/>
            <a:ext cx="7704139" cy="3814793"/>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482813"/>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err="1" smtClean="0">
                <a:ln>
                  <a:noFill/>
                </a:ln>
                <a:solidFill>
                  <a:srgbClr val="565A5C"/>
                </a:solidFill>
                <a:effectLst/>
                <a:uLnTx/>
                <a:uFillTx/>
                <a:latin typeface="Arial"/>
                <a:ea typeface="+mj-ea"/>
                <a:cs typeface="Arial"/>
              </a:rPr>
              <a:t>ith</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600200"/>
            <a:ext cx="6176546" cy="4690169"/>
          </a:xfrm>
        </p:spPr>
        <p:txBody>
          <a:bodyPr/>
          <a:lstStyle/>
          <a:p>
            <a:pPr lvl="1"/>
            <a:r>
              <a:rPr lang="en-US" sz="1800" dirty="0" smtClean="0"/>
              <a:t>a technology for developing web pages that support dynamic content which helps developers insert java code in HTML pages by making use of special JSP tags, most of which start with &lt;% and end with %&gt;.</a:t>
            </a:r>
          </a:p>
          <a:p>
            <a:pPr lvl="1"/>
            <a:endParaRPr lang="en-US" sz="1800" dirty="0"/>
          </a:p>
          <a:p>
            <a:pPr lvl="1"/>
            <a:r>
              <a:rPr lang="en-US" sz="1800" dirty="0" smtClean="0"/>
              <a:t>are built on top of the Java Servlets API, so like Servlets, JSP also has access to all powerful APIs</a:t>
            </a:r>
          </a:p>
          <a:p>
            <a:pPr lvl="1"/>
            <a:endParaRPr lang="en-US" sz="1800" dirty="0" smtClean="0"/>
          </a:p>
          <a:p>
            <a:pPr lvl="1"/>
            <a:r>
              <a:rPr lang="en-US" sz="1800" dirty="0" smtClean="0"/>
              <a:t>JSP pages can be used in combination with servlets that handle the business logic, the model supported by Java servlet template engines.</a:t>
            </a:r>
          </a:p>
          <a:p>
            <a:pPr lvl="1"/>
            <a:endParaRPr lang="ro-RO" dirty="0"/>
          </a:p>
        </p:txBody>
      </p:sp>
      <p:sp>
        <p:nvSpPr>
          <p:cNvPr id="6" name="Title 1"/>
          <p:cNvSpPr txBox="1">
            <a:spLocks/>
          </p:cNvSpPr>
          <p:nvPr/>
        </p:nvSpPr>
        <p:spPr>
          <a:xfrm>
            <a:off x="981922" y="767058"/>
            <a:ext cx="4256655" cy="593092"/>
          </a:xfrm>
          <a:prstGeom prst="rect">
            <a:avLst/>
          </a:prstGeom>
          <a:solidFill>
            <a:schemeClr val="bg1"/>
          </a:solidFill>
        </p:spPr>
        <p:txBody>
          <a:bodyPr vert="horz" lIns="36000" tIns="0" rIns="0" bIns="0" rtlCol="0" anchor="ctr">
            <a:normAutofit fontScale="92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smtClean="0">
                <a:ln>
                  <a:noFill/>
                </a:ln>
                <a:solidFill>
                  <a:srgbClr val="565A5C"/>
                </a:solidFill>
                <a:effectLst/>
                <a:uLnTx/>
                <a:uFillTx/>
                <a:latin typeface="Arial"/>
                <a:ea typeface="+mj-ea"/>
                <a:cs typeface="Arial"/>
              </a:rPr>
              <a:t>Java Server Pages (JSP)</a:t>
            </a:r>
            <a:endParaRPr kumimoji="0" lang="ro-RO" sz="3000" b="1" i="0" u="none" strike="noStrike" kern="1200" cap="none" spc="0" normalizeH="0" baseline="0" noProof="0" dirty="0">
              <a:ln>
                <a:noFill/>
              </a:ln>
              <a:solidFill>
                <a:srgbClr val="565A5C"/>
              </a:solidFill>
              <a:effectLst/>
              <a:uLnTx/>
              <a:uFillTx/>
              <a:latin typeface="Arial"/>
              <a:ea typeface="+mj-ea"/>
              <a:cs typeface="Arial"/>
            </a:endParaRPr>
          </a:p>
        </p:txBody>
      </p:sp>
      <p:pic>
        <p:nvPicPr>
          <p:cNvPr id="20483" name="Picture 3" descr="E:\Z2H\Servlets\JSP.jpg"/>
          <p:cNvPicPr>
            <a:picLocks noChangeAspect="1" noChangeArrowheads="1"/>
          </p:cNvPicPr>
          <p:nvPr/>
        </p:nvPicPr>
        <p:blipFill>
          <a:blip r:embed="rId3"/>
          <a:srcRect/>
          <a:stretch>
            <a:fillRect/>
          </a:stretch>
        </p:blipFill>
        <p:spPr bwMode="auto">
          <a:xfrm>
            <a:off x="6705600" y="1600200"/>
            <a:ext cx="2438400" cy="2438400"/>
          </a:xfrm>
          <a:prstGeom prst="rect">
            <a:avLst/>
          </a:prstGeom>
          <a:noFill/>
        </p:spPr>
      </p:pic>
    </p:spTree>
    <p:extLst>
      <p:ext uri="{BB962C8B-B14F-4D97-AF65-F5344CB8AC3E}">
        <p14:creationId xmlns:p14="http://schemas.microsoft.com/office/powerpoint/2010/main" val="225406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804970" cy="593092"/>
          </a:xfrm>
        </p:spPr>
        <p:txBody>
          <a:bodyPr/>
          <a:lstStyle/>
          <a:p>
            <a:r>
              <a:rPr lang="en-US" dirty="0" smtClean="0"/>
              <a:t>Advantages of JSPs</a:t>
            </a:r>
            <a:endParaRPr lang="ro-RO" dirty="0"/>
          </a:p>
        </p:txBody>
      </p:sp>
      <p:sp>
        <p:nvSpPr>
          <p:cNvPr id="3" name="Content Placeholder 2"/>
          <p:cNvSpPr>
            <a:spLocks noGrp="1"/>
          </p:cNvSpPr>
          <p:nvPr>
            <p:ph idx="1"/>
          </p:nvPr>
        </p:nvSpPr>
        <p:spPr>
          <a:xfrm>
            <a:off x="720724" y="1676400"/>
            <a:ext cx="7704139" cy="4690169"/>
          </a:xfrm>
        </p:spPr>
        <p:txBody>
          <a:bodyPr/>
          <a:lstStyle/>
          <a:p>
            <a:pPr>
              <a:lnSpc>
                <a:spcPct val="90000"/>
              </a:lnSpc>
            </a:pPr>
            <a:r>
              <a:rPr lang="en-US" sz="2400" dirty="0" smtClean="0"/>
              <a:t>Separation of dynamic and static content</a:t>
            </a:r>
          </a:p>
          <a:p>
            <a:pPr lvl="1">
              <a:lnSpc>
                <a:spcPct val="90000"/>
              </a:lnSpc>
            </a:pPr>
            <a:r>
              <a:rPr lang="en-US" sz="2400" dirty="0" smtClean="0"/>
              <a:t>Web developer creates and maintains the HTML content</a:t>
            </a:r>
          </a:p>
          <a:p>
            <a:pPr lvl="1">
              <a:lnSpc>
                <a:spcPct val="90000"/>
              </a:lnSpc>
            </a:pPr>
            <a:r>
              <a:rPr lang="en-US" sz="2400" dirty="0" smtClean="0"/>
              <a:t>Java programmer creates and maintains dynamic content and business logic</a:t>
            </a:r>
          </a:p>
          <a:p>
            <a:pPr marL="457200" lvl="1" indent="0">
              <a:lnSpc>
                <a:spcPct val="90000"/>
              </a:lnSpc>
              <a:buNone/>
            </a:pPr>
            <a:endParaRPr lang="en-US" sz="2400" dirty="0" smtClean="0"/>
          </a:p>
          <a:p>
            <a:pPr>
              <a:lnSpc>
                <a:spcPct val="90000"/>
              </a:lnSpc>
            </a:pPr>
            <a:r>
              <a:rPr lang="en-US" sz="2400" dirty="0" smtClean="0"/>
              <a:t>Component reuse</a:t>
            </a:r>
          </a:p>
          <a:p>
            <a:pPr lvl="1">
              <a:lnSpc>
                <a:spcPct val="90000"/>
              </a:lnSpc>
            </a:pPr>
            <a:r>
              <a:rPr lang="en-US" sz="2400" dirty="0" smtClean="0"/>
              <a:t>Speeds up website development and support</a:t>
            </a:r>
          </a:p>
          <a:p>
            <a:pPr marL="457200" lvl="1" indent="0">
              <a:lnSpc>
                <a:spcPct val="90000"/>
              </a:lnSpc>
              <a:buNone/>
            </a:pPr>
            <a:endParaRPr lang="en-US" sz="2400" dirty="0" smtClean="0"/>
          </a:p>
          <a:p>
            <a:pPr>
              <a:lnSpc>
                <a:spcPct val="90000"/>
              </a:lnSpc>
            </a:pPr>
            <a:r>
              <a:rPr lang="en-US" sz="2400" dirty="0" smtClean="0"/>
              <a:t>Platform independence</a:t>
            </a:r>
          </a:p>
          <a:p>
            <a:pPr lvl="1">
              <a:lnSpc>
                <a:spcPct val="90000"/>
              </a:lnSpc>
            </a:pPr>
            <a:r>
              <a:rPr lang="en-US" sz="24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Tree>
    <p:extLst>
      <p:ext uri="{BB962C8B-B14F-4D97-AF65-F5344CB8AC3E}">
        <p14:creationId xmlns:p14="http://schemas.microsoft.com/office/powerpoint/2010/main" val="112811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947368" cy="593092"/>
          </a:xfrm>
        </p:spPr>
        <p:txBody>
          <a:bodyPr/>
          <a:lstStyle/>
          <a:p>
            <a:r>
              <a:rPr lang="en-US" dirty="0" smtClean="0"/>
              <a:t>JSP Structure</a:t>
            </a:r>
            <a:endParaRPr lang="en-US" dirty="0"/>
          </a:p>
        </p:txBody>
      </p:sp>
      <p:sp>
        <p:nvSpPr>
          <p:cNvPr id="4" name="Rectangle 3"/>
          <p:cNvSpPr txBox="1">
            <a:spLocks noChangeArrowheads="1"/>
          </p:cNvSpPr>
          <p:nvPr/>
        </p:nvSpPr>
        <p:spPr>
          <a:xfrm>
            <a:off x="611188" y="1543744"/>
            <a:ext cx="4953000" cy="4454525"/>
          </a:xfrm>
          <a:prstGeom prst="rect">
            <a:avLst/>
          </a:prstGeom>
        </p:spPr>
        <p:txBody>
          <a:bodyPr vert="horz" lIns="0" tIns="0" rIns="0" bIns="0" rtlCol="0" anchor="ctr" anchorCtr="0">
            <a:normAutofit/>
          </a:bodyPr>
          <a:lstStyle/>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&lt;HTML&gt;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&lt;HEAD&gt;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&lt;TITLE&gt; HelloJSP1&lt;/TITLE&gt;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&lt;/HEAD&gt;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&lt;BODY&gt;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&lt;H1&gt;Hello JSP - Example 1 &lt;/H1&gt;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endParaRPr kumimoji="0" lang="en-US" b="0" i="0" u="none" strike="noStrike" kern="1200" cap="none" spc="0" normalizeH="0" baseline="0" noProof="0" dirty="0" smtClean="0">
              <a:ln>
                <a:noFill/>
              </a:ln>
              <a:solidFill>
                <a:srgbClr val="565A5C"/>
              </a:solidFill>
              <a:effectLst/>
              <a:uLnTx/>
              <a:uFillTx/>
              <a:latin typeface="Arial"/>
              <a:ea typeface="+mn-ea"/>
              <a:cs typeface="Arial"/>
            </a:endParaRP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CA" b="0" i="0" u="none" strike="noStrike" kern="1200" cap="none" spc="0" normalizeH="0" baseline="0" noProof="0" dirty="0" smtClean="0">
                <a:ln>
                  <a:noFill/>
                </a:ln>
                <a:solidFill>
                  <a:schemeClr val="tx2"/>
                </a:solidFill>
                <a:effectLst/>
                <a:uLnTx/>
                <a:uFillTx/>
                <a:latin typeface="Arial"/>
                <a:ea typeface="+mn-ea"/>
                <a:cs typeface="Arial"/>
              </a:rPr>
              <a:t>&lt;%-- </a:t>
            </a:r>
            <a:r>
              <a:rPr kumimoji="0" lang="en-CA" b="0" i="0" u="none" strike="noStrike" kern="1200" cap="none" spc="0" normalizeH="0" baseline="0" noProof="0" dirty="0" err="1" smtClean="0">
                <a:ln>
                  <a:noFill/>
                </a:ln>
                <a:solidFill>
                  <a:schemeClr val="tx2"/>
                </a:solidFill>
                <a:effectLst/>
                <a:uLnTx/>
                <a:uFillTx/>
                <a:latin typeface="Arial"/>
                <a:ea typeface="+mn-ea"/>
                <a:cs typeface="Arial"/>
              </a:rPr>
              <a:t>JSPComments</a:t>
            </a:r>
            <a:r>
              <a:rPr kumimoji="0" lang="en-CA" b="0" i="0" u="none" strike="noStrike" kern="1200" cap="none" spc="0" normalizeH="0" baseline="0" noProof="0" dirty="0" smtClean="0">
                <a:ln>
                  <a:noFill/>
                </a:ln>
                <a:solidFill>
                  <a:schemeClr val="tx2"/>
                </a:solidFill>
                <a:effectLst/>
                <a:uLnTx/>
                <a:uFillTx/>
                <a:latin typeface="Arial"/>
                <a:ea typeface="+mn-ea"/>
                <a:cs typeface="Arial"/>
              </a:rPr>
              <a:t> -- &gt;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CA" b="0" i="0" u="none" strike="noStrike" kern="1200" cap="none" spc="0" normalizeH="0" baseline="0" noProof="0" dirty="0" smtClean="0">
                <a:ln>
                  <a:noFill/>
                </a:ln>
                <a:solidFill>
                  <a:schemeClr val="tx2"/>
                </a:solidFill>
                <a:effectLst/>
                <a:uLnTx/>
                <a:uFillTx/>
                <a:latin typeface="Arial"/>
                <a:ea typeface="+mn-ea"/>
                <a:cs typeface="Arial"/>
              </a:rPr>
              <a:t>&lt;% </a:t>
            </a:r>
            <a:r>
              <a:rPr kumimoji="0" lang="en-CA" b="0" i="0" u="none" strike="noStrike" kern="1200" cap="none" spc="0" normalizeH="0" baseline="0" noProof="0" dirty="0" err="1" smtClean="0">
                <a:ln>
                  <a:noFill/>
                </a:ln>
                <a:solidFill>
                  <a:schemeClr val="tx2"/>
                </a:solidFill>
                <a:effectLst/>
                <a:uLnTx/>
                <a:uFillTx/>
                <a:latin typeface="Arial"/>
                <a:ea typeface="+mn-ea"/>
                <a:cs typeface="Arial"/>
              </a:rPr>
              <a:t>Scriptlets</a:t>
            </a:r>
            <a:r>
              <a:rPr kumimoji="0" lang="en-CA" b="0" i="0" u="none" strike="noStrike" kern="1200" cap="none" spc="0" normalizeH="0" baseline="0" noProof="0" dirty="0" smtClean="0">
                <a:ln>
                  <a:noFill/>
                </a:ln>
                <a:solidFill>
                  <a:schemeClr val="tx2"/>
                </a:solidFill>
                <a:effectLst/>
                <a:uLnTx/>
                <a:uFillTx/>
                <a:latin typeface="Arial"/>
                <a:ea typeface="+mn-ea"/>
                <a:cs typeface="Arial"/>
              </a:rPr>
              <a:t> %&gt;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CA" b="0" i="0" u="none" strike="noStrike" kern="1200" cap="none" spc="0" normalizeH="0" baseline="0" noProof="0" dirty="0" smtClean="0">
                <a:ln>
                  <a:noFill/>
                </a:ln>
                <a:solidFill>
                  <a:schemeClr val="tx2"/>
                </a:solidFill>
                <a:effectLst/>
                <a:uLnTx/>
                <a:uFillTx/>
                <a:latin typeface="Arial"/>
                <a:ea typeface="+mn-ea"/>
                <a:cs typeface="Arial"/>
              </a:rPr>
              <a:t>&lt;%! Declarations %&gt;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endParaRPr kumimoji="0" lang="en-US" b="0" i="0" u="none" strike="noStrike" kern="1200" cap="none" spc="0" normalizeH="0" baseline="0" noProof="0" dirty="0" smtClean="0">
              <a:ln>
                <a:noFill/>
              </a:ln>
              <a:solidFill>
                <a:schemeClr val="tx2"/>
              </a:solidFill>
              <a:effectLst/>
              <a:uLnTx/>
              <a:uFillTx/>
              <a:latin typeface="Arial"/>
              <a:ea typeface="+mn-ea"/>
              <a:cs typeface="Arial"/>
            </a:endParaRP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&lt;/BODY&gt;</a:t>
            </a:r>
          </a:p>
          <a:p>
            <a:pPr marL="285750" marR="0" lvl="0" indent="-285750" algn="just" defTabSz="457200" rtl="0" eaLnBrk="1" fontAlgn="auto" latinLnBrk="0" hangingPunct="1">
              <a:lnSpc>
                <a:spcPct val="80000"/>
              </a:lnSpc>
              <a:spcBef>
                <a:spcPts val="0"/>
              </a:spcBef>
              <a:spcAft>
                <a:spcPts val="0"/>
              </a:spcAft>
              <a:buClr>
                <a:srgbClr val="E60000"/>
              </a:buClr>
              <a:buSzTx/>
              <a:buFont typeface="Wingdings" pitchFamily="2" charset="2"/>
              <a:buNone/>
              <a:tabLst/>
              <a:defRPr/>
            </a:pPr>
            <a:r>
              <a:rPr kumimoji="0" lang="en-US" b="0" i="0" u="none" strike="noStrike" kern="1200" cap="none" spc="0" normalizeH="0" baseline="0" noProof="0" dirty="0" smtClean="0">
                <a:ln>
                  <a:noFill/>
                </a:ln>
                <a:solidFill>
                  <a:srgbClr val="565A5C"/>
                </a:solidFill>
                <a:effectLst/>
                <a:uLnTx/>
                <a:uFillTx/>
                <a:latin typeface="Arial"/>
                <a:ea typeface="+mn-ea"/>
                <a:cs typeface="Arial"/>
              </a:rPr>
              <a:t>&lt;/HTML&gt;</a:t>
            </a:r>
            <a:endParaRPr kumimoji="0" lang="en-US" b="0" i="0" u="none" strike="noStrike" kern="1200" cap="none" spc="0" normalizeH="0" baseline="0" noProof="0" dirty="0">
              <a:ln>
                <a:noFill/>
              </a:ln>
              <a:solidFill>
                <a:srgbClr val="565A5C"/>
              </a:solidFill>
              <a:effectLst/>
              <a:uLnTx/>
              <a:uFillTx/>
              <a:latin typeface="Arial"/>
              <a:ea typeface="+mn-ea"/>
              <a:cs typeface="Arial"/>
            </a:endParaRPr>
          </a:p>
        </p:txBody>
      </p:sp>
      <p:sp>
        <p:nvSpPr>
          <p:cNvPr id="6" name="AutoShape 5"/>
          <p:cNvSpPr>
            <a:spLocks/>
          </p:cNvSpPr>
          <p:nvPr/>
        </p:nvSpPr>
        <p:spPr bwMode="auto">
          <a:xfrm>
            <a:off x="4165600" y="2226369"/>
            <a:ext cx="1406525" cy="1257300"/>
          </a:xfrm>
          <a:prstGeom prst="rightBrace">
            <a:avLst>
              <a:gd name="adj1" fmla="val 8333"/>
              <a:gd name="adj2" fmla="val 16667"/>
            </a:avLst>
          </a:prstGeom>
          <a:noFill/>
          <a:ln w="12700" cap="sq">
            <a:solidFill>
              <a:schemeClr val="tx1"/>
            </a:solidFill>
            <a:round/>
            <a:headEnd type="none" w="sm" len="sm"/>
            <a:tailEnd type="none" w="sm" len="sm"/>
          </a:ln>
          <a:effectLst/>
        </p:spPr>
        <p:txBody>
          <a:bodyPr wrap="none" anchor="ctr"/>
          <a:lstStyle/>
          <a:p>
            <a:endParaRPr lang="en-US"/>
          </a:p>
        </p:txBody>
      </p:sp>
      <p:sp>
        <p:nvSpPr>
          <p:cNvPr id="8" name="Text Box 7"/>
          <p:cNvSpPr txBox="1">
            <a:spLocks noChangeArrowheads="1"/>
          </p:cNvSpPr>
          <p:nvPr/>
        </p:nvSpPr>
        <p:spPr bwMode="auto">
          <a:xfrm>
            <a:off x="5707063" y="2226369"/>
            <a:ext cx="3024187"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dirty="0"/>
              <a:t>Standard HTML Code</a:t>
            </a:r>
          </a:p>
        </p:txBody>
      </p:sp>
      <p:sp>
        <p:nvSpPr>
          <p:cNvPr id="11" name="AutoShape 10"/>
          <p:cNvSpPr>
            <a:spLocks/>
          </p:cNvSpPr>
          <p:nvPr/>
        </p:nvSpPr>
        <p:spPr bwMode="auto">
          <a:xfrm>
            <a:off x="3086100" y="3771900"/>
            <a:ext cx="838200" cy="830262"/>
          </a:xfrm>
          <a:prstGeom prst="rightBrace">
            <a:avLst>
              <a:gd name="adj1" fmla="val 8333"/>
              <a:gd name="adj2" fmla="val 50000"/>
            </a:avLst>
          </a:prstGeom>
          <a:noFill/>
          <a:ln w="12700" cap="sq">
            <a:solidFill>
              <a:schemeClr val="tx1"/>
            </a:solidFill>
            <a:round/>
            <a:headEnd type="none" w="sm" len="sm"/>
            <a:tailEnd type="none" w="sm" len="sm"/>
          </a:ln>
          <a:effectLst/>
        </p:spPr>
        <p:txBody>
          <a:bodyPr wrap="none" anchor="ctr"/>
          <a:lstStyle/>
          <a:p>
            <a:endParaRPr lang="en-US"/>
          </a:p>
        </p:txBody>
      </p:sp>
      <p:sp>
        <p:nvSpPr>
          <p:cNvPr id="12" name="Text Box 11"/>
          <p:cNvSpPr txBox="1">
            <a:spLocks noChangeArrowheads="1"/>
          </p:cNvSpPr>
          <p:nvPr/>
        </p:nvSpPr>
        <p:spPr bwMode="auto">
          <a:xfrm>
            <a:off x="4165600" y="4000500"/>
            <a:ext cx="2514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n-US" dirty="0"/>
              <a:t>Special JSP Tags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6"/>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grpId="0" nodeType="afterEffect">
                                  <p:stCondLst>
                                    <p:cond delay="0"/>
                                  </p:stCondLst>
                                  <p:childTnLst>
                                    <p:set>
                                      <p:cBhvr>
                                        <p:cTn id="52" dur="1" fill="hold">
                                          <p:stCondLst>
                                            <p:cond delay="499"/>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 calcmode="lin" valueType="num">
                                      <p:cBhvr additive="base">
                                        <p:cTn id="6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anim calcmode="lin" valueType="num">
                                      <p:cBhvr additive="base">
                                        <p:cTn id="6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utoUpdateAnimBg="0"/>
      <p:bldP spid="11" grpId="0" animBg="1"/>
      <p:bldP spid="1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2928670" cy="593092"/>
          </a:xfrm>
        </p:spPr>
        <p:txBody>
          <a:bodyPr>
            <a:normAutofit/>
          </a:bodyPr>
          <a:lstStyle/>
          <a:p>
            <a:r>
              <a:rPr lang="en-US" dirty="0" smtClean="0"/>
              <a:t>JSP Scriptlets</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852755" y="1705515"/>
            <a:ext cx="7572107" cy="4524315"/>
          </a:xfrm>
          <a:prstGeom prst="rect">
            <a:avLst/>
          </a:prstGeom>
          <a:noFill/>
        </p:spPr>
        <p:txBody>
          <a:bodyPr wrap="square" rtlCol="0">
            <a:spAutoFit/>
          </a:bodyPr>
          <a:lstStyle/>
          <a:p>
            <a:r>
              <a:rPr lang="nl-NL" b="1" dirty="0" smtClean="0">
                <a:solidFill>
                  <a:srgbClr val="FF0000"/>
                </a:solidFill>
              </a:rPr>
              <a:t>“Servlet</a:t>
            </a:r>
            <a:r>
              <a:rPr lang="nl-NL" dirty="0" smtClean="0">
                <a:solidFill>
                  <a:srgbClr val="FF0000"/>
                </a:solidFill>
              </a:rPr>
              <a:t> is html in </a:t>
            </a:r>
            <a:r>
              <a:rPr lang="nl-NL" b="1" dirty="0" smtClean="0">
                <a:solidFill>
                  <a:srgbClr val="FF0000"/>
                </a:solidFill>
              </a:rPr>
              <a:t>java</a:t>
            </a:r>
            <a:r>
              <a:rPr lang="nl-NL" dirty="0" smtClean="0">
                <a:solidFill>
                  <a:srgbClr val="FF0000"/>
                </a:solidFill>
              </a:rPr>
              <a:t>; </a:t>
            </a:r>
            <a:r>
              <a:rPr lang="nl-NL" b="1" dirty="0" smtClean="0">
                <a:solidFill>
                  <a:srgbClr val="FF0000"/>
                </a:solidFill>
              </a:rPr>
              <a:t>JSP</a:t>
            </a:r>
            <a:r>
              <a:rPr lang="nl-NL" dirty="0" smtClean="0">
                <a:solidFill>
                  <a:srgbClr val="FF0000"/>
                </a:solidFill>
              </a:rPr>
              <a:t> is </a:t>
            </a:r>
            <a:r>
              <a:rPr lang="nl-NL" b="1" dirty="0" smtClean="0">
                <a:solidFill>
                  <a:srgbClr val="FF0000"/>
                </a:solidFill>
              </a:rPr>
              <a:t>java</a:t>
            </a:r>
            <a:r>
              <a:rPr lang="nl-NL" dirty="0" smtClean="0">
                <a:solidFill>
                  <a:srgbClr val="FF0000"/>
                </a:solidFill>
              </a:rPr>
              <a:t> in html”</a:t>
            </a:r>
          </a:p>
          <a:p>
            <a:endParaRPr lang="nl-NL" dirty="0" smtClean="0">
              <a:solidFill>
                <a:srgbClr val="FF0000"/>
              </a:solidFill>
            </a:endParaRPr>
          </a:p>
          <a:p>
            <a:r>
              <a:rPr lang="en-US" dirty="0" smtClean="0"/>
              <a:t>JSP allows you to write blocks of Java code inside the JSP.  You do this by placing your Java code between </a:t>
            </a:r>
            <a:r>
              <a:rPr lang="en-US" b="1" dirty="0" smtClean="0"/>
              <a:t>&lt;%</a:t>
            </a:r>
            <a:r>
              <a:rPr lang="en-US" dirty="0" smtClean="0"/>
              <a:t> and </a:t>
            </a:r>
            <a:r>
              <a:rPr lang="en-US" b="1" dirty="0" smtClean="0"/>
              <a:t>%&gt;</a:t>
            </a:r>
            <a:r>
              <a:rPr lang="en-US" dirty="0" smtClean="0"/>
              <a:t> characters, named </a:t>
            </a:r>
            <a:r>
              <a:rPr lang="en-US" b="1" dirty="0" smtClean="0"/>
              <a:t>Scriptlets</a:t>
            </a:r>
          </a:p>
          <a:p>
            <a:r>
              <a:rPr lang="en-US" dirty="0" smtClean="0"/>
              <a:t>Example of scriptlet:</a:t>
            </a:r>
          </a:p>
          <a:p>
            <a:r>
              <a:rPr lang="en-US" b="1" dirty="0" smtClean="0"/>
              <a:t>&lt;html&gt;</a:t>
            </a:r>
          </a:p>
          <a:p>
            <a:r>
              <a:rPr lang="en-US" b="1" dirty="0" smtClean="0"/>
              <a:t>	&lt;body&gt;</a:t>
            </a:r>
          </a:p>
          <a:p>
            <a:r>
              <a:rPr lang="en-US" b="1" dirty="0" smtClean="0"/>
              <a:t>		</a:t>
            </a:r>
            <a:r>
              <a:rPr lang="en-US" b="1" dirty="0" smtClean="0">
                <a:solidFill>
                  <a:schemeClr val="tx2">
                    <a:lumMod val="50000"/>
                  </a:schemeClr>
                </a:solidFill>
              </a:rPr>
              <a:t>&lt;%     </a:t>
            </a:r>
          </a:p>
          <a:p>
            <a:r>
              <a:rPr lang="en-US" b="1" dirty="0" smtClean="0">
                <a:solidFill>
                  <a:schemeClr val="tx2">
                    <a:lumMod val="50000"/>
                  </a:schemeClr>
                </a:solidFill>
              </a:rPr>
              <a:t>	  	        // This is a scriptlet.  </a:t>
            </a:r>
          </a:p>
          <a:p>
            <a:r>
              <a:rPr lang="en-US" b="1" dirty="0" smtClean="0">
                <a:solidFill>
                  <a:schemeClr val="tx2">
                    <a:lumMod val="50000"/>
                  </a:schemeClr>
                </a:solidFill>
              </a:rPr>
              <a:t>  	               </a:t>
            </a:r>
            <a:r>
              <a:rPr lang="en-US" b="1" dirty="0" err="1" smtClean="0">
                <a:solidFill>
                  <a:schemeClr val="tx2">
                    <a:lumMod val="50000"/>
                  </a:schemeClr>
                </a:solidFill>
              </a:rPr>
              <a:t>System.out.println</a:t>
            </a:r>
            <a:r>
              <a:rPr lang="en-US" b="1" dirty="0" smtClean="0">
                <a:solidFill>
                  <a:schemeClr val="tx2">
                    <a:lumMod val="50000"/>
                  </a:schemeClr>
                </a:solidFill>
              </a:rPr>
              <a:t>( “Enjoy Zero To Hero" );   </a:t>
            </a:r>
          </a:p>
          <a:p>
            <a:r>
              <a:rPr lang="en-US" b="1" dirty="0" smtClean="0">
                <a:solidFill>
                  <a:schemeClr val="tx2">
                    <a:lumMod val="50000"/>
                  </a:schemeClr>
                </a:solidFill>
              </a:rPr>
              <a:t>	               </a:t>
            </a:r>
            <a:r>
              <a:rPr lang="en-US" b="1" dirty="0" err="1" smtClean="0">
                <a:solidFill>
                  <a:schemeClr val="tx2">
                    <a:lumMod val="50000"/>
                  </a:schemeClr>
                </a:solidFill>
              </a:rPr>
              <a:t>java.util.Date</a:t>
            </a:r>
            <a:r>
              <a:rPr lang="en-US" b="1" dirty="0" smtClean="0">
                <a:solidFill>
                  <a:schemeClr val="tx2">
                    <a:lumMod val="50000"/>
                  </a:schemeClr>
                </a:solidFill>
              </a:rPr>
              <a:t> today = new </a:t>
            </a:r>
            <a:r>
              <a:rPr lang="en-US" b="1" dirty="0" err="1" smtClean="0">
                <a:solidFill>
                  <a:schemeClr val="tx2">
                    <a:lumMod val="50000"/>
                  </a:schemeClr>
                </a:solidFill>
              </a:rPr>
              <a:t>java.util.Date</a:t>
            </a:r>
            <a:r>
              <a:rPr lang="en-US" b="1" dirty="0" smtClean="0">
                <a:solidFill>
                  <a:schemeClr val="tx2">
                    <a:lumMod val="50000"/>
                  </a:schemeClr>
                </a:solidFill>
              </a:rPr>
              <a:t>();</a:t>
            </a:r>
          </a:p>
          <a:p>
            <a:r>
              <a:rPr lang="en-US" b="1" dirty="0" smtClean="0">
                <a:solidFill>
                  <a:schemeClr val="tx2">
                    <a:lumMod val="50000"/>
                  </a:schemeClr>
                </a:solidFill>
              </a:rPr>
              <a:t>		%&gt;</a:t>
            </a:r>
          </a:p>
          <a:p>
            <a:r>
              <a:rPr lang="en-US" b="1" dirty="0" smtClean="0"/>
              <a:t>		Today is </a:t>
            </a:r>
            <a:r>
              <a:rPr lang="en-US" b="1" dirty="0" smtClean="0">
                <a:solidFill>
                  <a:schemeClr val="tx2">
                    <a:lumMod val="50000"/>
                  </a:schemeClr>
                </a:solidFill>
              </a:rPr>
              <a:t>&lt;%= today %&gt;</a:t>
            </a:r>
          </a:p>
          <a:p>
            <a:r>
              <a:rPr lang="en-US" b="1" dirty="0" smtClean="0"/>
              <a:t>	&lt;/body&gt;</a:t>
            </a:r>
          </a:p>
          <a:p>
            <a:r>
              <a:rPr lang="en-US" b="1" dirty="0" smtClean="0"/>
              <a:t>&lt;/html&gt;</a:t>
            </a:r>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additive="base">
                                        <p:cTn id="3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 calcmode="lin" valueType="num">
                                      <p:cBhvr additive="base">
                                        <p:cTn id="3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 calcmode="lin" valueType="num">
                                      <p:cBhvr additive="base">
                                        <p:cTn id="4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 calcmode="lin" valueType="num">
                                      <p:cBhvr additive="base">
                                        <p:cTn id="4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 calcmode="lin" valueType="num">
                                      <p:cBhvr additive="base">
                                        <p:cTn id="5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3" end="13"/>
                                            </p:txEl>
                                          </p:spTgt>
                                        </p:tgtEl>
                                        <p:attrNameLst>
                                          <p:attrName>style.visibility</p:attrName>
                                        </p:attrNameLst>
                                      </p:cBhvr>
                                      <p:to>
                                        <p:strVal val="visible"/>
                                      </p:to>
                                    </p:set>
                                    <p:anim calcmode="lin" valueType="num">
                                      <p:cBhvr additive="base">
                                        <p:cTn id="5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356" y="766826"/>
            <a:ext cx="2488756" cy="593092"/>
          </a:xfrm>
        </p:spPr>
        <p:txBody>
          <a:bodyPr>
            <a:normAutofit/>
          </a:bodyPr>
          <a:lstStyle/>
          <a:p>
            <a:r>
              <a:rPr lang="en-US" dirty="0" smtClean="0"/>
              <a:t>JSP Model</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E8851E-A513-4DE1-BFEA-60B7444A3522}">
  <ds:schemaRefs>
    <ds:schemaRef ds:uri="http://schemas.microsoft.com/sharepoint/v3/contenttype/forms"/>
  </ds:schemaRefs>
</ds:datastoreItem>
</file>

<file path=customXml/itemProps3.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3794</TotalTime>
  <Words>1389</Words>
  <Application>Microsoft Office PowerPoint</Application>
  <PresentationFormat>On-screen Show (4:3)</PresentationFormat>
  <Paragraphs>346</Paragraphs>
  <Slides>28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verdana</vt:lpstr>
      <vt:lpstr>Wingdings</vt:lpstr>
      <vt:lpstr>Office Theme</vt:lpstr>
      <vt:lpstr> Web Applications – part 2 </vt:lpstr>
      <vt:lpstr>Contents</vt:lpstr>
      <vt:lpstr>Let’s go</vt:lpstr>
      <vt:lpstr>Java Server Pages</vt:lpstr>
      <vt:lpstr>PowerPoint Presentation</vt:lpstr>
      <vt:lpstr>Advantages of JSPs</vt:lpstr>
      <vt:lpstr>JSP Structure</vt:lpstr>
      <vt:lpstr>JSP Scriptlets</vt:lpstr>
      <vt:lpstr>JSP Model</vt:lpstr>
      <vt:lpstr>JSP Directives &amp; Expressions</vt:lpstr>
      <vt:lpstr>Java Server Pages - workshop</vt:lpstr>
      <vt:lpstr>RequestDispatcher</vt:lpstr>
      <vt:lpstr>RequestDispatcher interface</vt:lpstr>
      <vt:lpstr>RequestDispatcher</vt:lpstr>
      <vt:lpstr>HttpServletRequest &amp; RequestDispatcher</vt:lpstr>
      <vt:lpstr>RequestDispatcher forward()</vt:lpstr>
      <vt:lpstr>RequestDispatcher include()</vt:lpstr>
      <vt:lpstr>PowerPoint Presentation</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310</cp:revision>
  <dcterms:created xsi:type="dcterms:W3CDTF">2013-12-09T08:38:16Z</dcterms:created>
  <dcterms:modified xsi:type="dcterms:W3CDTF">2015-05-04T20:14:13Z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