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91" r:id="rId6"/>
    <p:sldId id="259" r:id="rId7"/>
    <p:sldId id="292" r:id="rId8"/>
    <p:sldId id="306" r:id="rId9"/>
    <p:sldId id="293" r:id="rId10"/>
    <p:sldId id="294" r:id="rId11"/>
    <p:sldId id="295" r:id="rId12"/>
    <p:sldId id="296" r:id="rId13"/>
    <p:sldId id="298" r:id="rId14"/>
    <p:sldId id="299" r:id="rId15"/>
    <p:sldId id="300" r:id="rId16"/>
    <p:sldId id="297" r:id="rId17"/>
    <p:sldId id="301" r:id="rId18"/>
    <p:sldId id="302" r:id="rId19"/>
    <p:sldId id="303" r:id="rId20"/>
    <p:sldId id="304" r:id="rId21"/>
    <p:sldId id="305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1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48" y="-96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Class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Class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Class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Reflection API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18595"/>
            <a:ext cx="770413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rial"/>
                <a:cs typeface="Arial"/>
              </a:rPr>
              <a:t>Mihai TUDORACHE	  								     Diana DIACONU</a:t>
            </a:r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Discovering Class Members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Class Methods for Locating Fields</a:t>
            </a:r>
            <a:endParaRPr lang="ro-RO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20725" y="2208810"/>
          <a:ext cx="77041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363"/>
                <a:gridCol w="1710047"/>
                <a:gridCol w="1757548"/>
                <a:gridCol w="1727182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Class</a:t>
                      </a:r>
                      <a:r>
                        <a:rPr lang="ro-RO" sz="2000" dirty="0"/>
                        <a:t>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List of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Inherited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Private members?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2"/>
                        </a:rPr>
                        <a:t>getDeclaredField()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2"/>
                        </a:rPr>
                        <a:t>getField()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2"/>
                        </a:rPr>
                        <a:t>getDeclaredFields()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 smtClean="0"/>
                        <a:t>Yes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yes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2"/>
                        </a:rPr>
                        <a:t>getFields()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 smtClean="0"/>
                        <a:t>Yes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Discovering Class Members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Class Methods for Locating Methods</a:t>
            </a:r>
            <a:endParaRPr lang="ro-RO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20725" y="2244436"/>
          <a:ext cx="77041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870"/>
                <a:gridCol w="1579418"/>
                <a:gridCol w="1579418"/>
                <a:gridCol w="1798434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2"/>
                        </a:rPr>
                        <a:t>Class</a:t>
                      </a:r>
                      <a:r>
                        <a:rPr lang="ro-RO" sz="2000" dirty="0"/>
                        <a:t>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List of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Inherited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Private members?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2"/>
                        </a:rPr>
                        <a:t>getDeclaredMethod()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2"/>
                        </a:rPr>
                        <a:t>getMethod()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2"/>
                        </a:rPr>
                        <a:t>getDeclaredMethods()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2"/>
                        </a:rPr>
                        <a:t>getMethods()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Discovering Class Members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Class Methods for Locating Constructors</a:t>
            </a:r>
            <a:endParaRPr lang="ro-RO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20725" y="2244436"/>
          <a:ext cx="7704140" cy="218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501"/>
                <a:gridCol w="1579418"/>
                <a:gridCol w="1531917"/>
                <a:gridCol w="1620304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2"/>
                        </a:rPr>
                        <a:t>Class</a:t>
                      </a:r>
                      <a:r>
                        <a:rPr lang="ro-RO" sz="2000" dirty="0"/>
                        <a:t>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List of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Inherited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Private members?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mtClean="0">
                          <a:hlinkClick r:id="rId2"/>
                        </a:rPr>
                        <a:t>getDeclaredConstructor()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no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yes</a:t>
                      </a:r>
                      <a:endParaRPr lang="ro-RO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mtClean="0">
                          <a:hlinkClick r:id="rId2"/>
                        </a:rPr>
                        <a:t>getConstructor()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no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no</a:t>
                      </a:r>
                      <a:endParaRPr lang="ro-RO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mtClean="0">
                          <a:hlinkClick r:id="rId2"/>
                        </a:rPr>
                        <a:t>getDeclaredConstructors()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yes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yes</a:t>
                      </a:r>
                      <a:endParaRPr lang="ro-RO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mtClean="0">
                          <a:hlinkClick r:id="rId2"/>
                        </a:rPr>
                        <a:t>getConstructors()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yes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no</a:t>
                      </a:r>
                      <a:endParaRPr lang="ro-RO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From Java 5. </a:t>
            </a:r>
          </a:p>
          <a:p>
            <a:r>
              <a:rPr lang="en-US" sz="3200" dirty="0" smtClean="0"/>
              <a:t>Annotations are a kind of comment or meta data you can insert in your Java code. </a:t>
            </a:r>
          </a:p>
          <a:p>
            <a:endParaRPr lang="en-US" sz="3200" dirty="0" smtClean="0"/>
          </a:p>
          <a:p>
            <a:pPr>
              <a:buNone/>
            </a:pPr>
            <a:r>
              <a:rPr lang="en-US" sz="3200" i="1" dirty="0" smtClean="0"/>
              <a:t>@</a:t>
            </a:r>
            <a:r>
              <a:rPr lang="en-US" sz="3200" i="1" dirty="0" err="1" smtClean="0"/>
              <a:t>MyAnnotation</a:t>
            </a:r>
            <a:endParaRPr lang="en-US" sz="3200" i="1" dirty="0" smtClean="0"/>
          </a:p>
          <a:p>
            <a:pPr>
              <a:buNone/>
            </a:pPr>
            <a:r>
              <a:rPr lang="en-US" sz="3200" i="1" dirty="0" smtClean="0"/>
              <a:t> public class </a:t>
            </a:r>
            <a:r>
              <a:rPr lang="en-US" sz="3200" i="1" dirty="0" err="1" smtClean="0"/>
              <a:t>MyClass</a:t>
            </a:r>
            <a:r>
              <a:rPr lang="en-US" sz="3200" i="1" dirty="0" smtClean="0"/>
              <a:t> { }</a:t>
            </a:r>
            <a:endParaRPr lang="ro-RO" sz="3200" i="1" dirty="0" smtClean="0"/>
          </a:p>
          <a:p>
            <a:endParaRPr lang="ro-RO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Annotations - </a:t>
            </a:r>
            <a:r>
              <a:rPr lang="en-US" sz="3200" dirty="0" err="1" smtClean="0"/>
              <a:t>RetentionPolicy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Information </a:t>
            </a:r>
            <a:r>
              <a:rPr lang="en-US" sz="2800" b="1" dirty="0" smtClean="0"/>
              <a:t>for the compiler</a:t>
            </a:r>
            <a:r>
              <a:rPr lang="en-US" sz="2800" dirty="0" smtClean="0"/>
              <a:t> — Annotations can be used by the compiler to detect errors or suppress warnings.</a:t>
            </a:r>
          </a:p>
          <a:p>
            <a:r>
              <a:rPr lang="en-US" sz="2800" b="1" dirty="0" smtClean="0"/>
              <a:t>Compile-time and deployment-time processing</a:t>
            </a:r>
            <a:r>
              <a:rPr lang="en-US" sz="2800" dirty="0" smtClean="0"/>
              <a:t> — Software tools can process annotation information to generate code, XML files, and so forth.</a:t>
            </a:r>
          </a:p>
          <a:p>
            <a:r>
              <a:rPr lang="en-US" sz="2800" b="1" dirty="0" smtClean="0"/>
              <a:t>Runtime processing</a:t>
            </a:r>
            <a:r>
              <a:rPr lang="en-US" sz="2800" dirty="0" smtClean="0"/>
              <a:t> — Some annotations are available to be examined at runtime.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b="1" dirty="0" smtClean="0"/>
              <a:t>Class Annotations</a:t>
            </a:r>
            <a:endParaRPr lang="en-US" sz="2800" b="1" dirty="0" smtClean="0"/>
          </a:p>
          <a:p>
            <a:endParaRPr lang="ro-RO" sz="2800" b="1" dirty="0" smtClean="0"/>
          </a:p>
          <a:p>
            <a:r>
              <a:rPr lang="ro-RO" sz="2800" b="1" dirty="0" smtClean="0"/>
              <a:t>Method Annotations</a:t>
            </a:r>
            <a:endParaRPr lang="en-US" sz="2800" b="1" dirty="0" smtClean="0"/>
          </a:p>
          <a:p>
            <a:endParaRPr lang="ro-RO" sz="2800" b="1" dirty="0" smtClean="0"/>
          </a:p>
          <a:p>
            <a:r>
              <a:rPr lang="ro-RO" sz="2800" b="1" dirty="0" smtClean="0"/>
              <a:t>Parameter Annotations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ro-RO" sz="2800" b="1" dirty="0" smtClean="0"/>
              <a:t>Field Annotations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- example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@Retention(</a:t>
            </a:r>
            <a:r>
              <a:rPr lang="en-US" sz="2400" dirty="0" err="1" smtClean="0"/>
              <a:t>RetentionPolicy.RUNTIME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@Target(</a:t>
            </a:r>
            <a:r>
              <a:rPr lang="en-US" sz="2400" dirty="0" err="1" smtClean="0"/>
              <a:t>ElementType.METHOD</a:t>
            </a:r>
            <a:r>
              <a:rPr lang="en-US" sz="2400" dirty="0" smtClean="0"/>
              <a:t>) </a:t>
            </a:r>
          </a:p>
          <a:p>
            <a:pPr>
              <a:buNone/>
            </a:pPr>
            <a:r>
              <a:rPr lang="en-US" sz="2400" b="1" dirty="0" smtClean="0"/>
              <a:t>public</a:t>
            </a:r>
            <a:r>
              <a:rPr lang="en-US" sz="2400" dirty="0" smtClean="0"/>
              <a:t> @</a:t>
            </a:r>
            <a:r>
              <a:rPr lang="en-US" sz="2400" b="1" dirty="0" smtClean="0"/>
              <a:t>interface</a:t>
            </a:r>
            <a:r>
              <a:rPr lang="en-US" sz="2400" dirty="0" smtClean="0"/>
              <a:t> </a:t>
            </a:r>
            <a:r>
              <a:rPr lang="en-US" sz="2400" dirty="0" err="1" smtClean="0"/>
              <a:t>MyAnnotation</a:t>
            </a:r>
            <a:r>
              <a:rPr lang="en-US" sz="2400" dirty="0" smtClean="0"/>
              <a:t>{   </a:t>
            </a:r>
          </a:p>
          <a:p>
            <a:pPr>
              <a:buNone/>
            </a:pPr>
            <a:r>
              <a:rPr lang="en-US" sz="2400" b="1" dirty="0" smtClean="0"/>
              <a:t>		String </a:t>
            </a:r>
            <a:r>
              <a:rPr lang="en-US" sz="2400" b="1" dirty="0" err="1" smtClean="0"/>
              <a:t>someValue</a:t>
            </a:r>
            <a:r>
              <a:rPr lang="en-US" sz="2400" dirty="0" smtClean="0"/>
              <a:t>;   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ro-RO" sz="2400" b="1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@ </a:t>
            </a:r>
            <a:r>
              <a:rPr lang="en-US" sz="2400" dirty="0" err="1" smtClean="0"/>
              <a:t>MyAnnotation</a:t>
            </a:r>
            <a:r>
              <a:rPr lang="en-US" sz="2400" dirty="0" smtClean="0"/>
              <a:t> (</a:t>
            </a:r>
            <a:r>
              <a:rPr lang="en-US" sz="2400" b="1" dirty="0" err="1" smtClean="0"/>
              <a:t>someValue</a:t>
            </a:r>
            <a:r>
              <a:rPr lang="en-US" sz="2400" dirty="0" smtClean="0"/>
              <a:t> = </a:t>
            </a:r>
            <a:r>
              <a:rPr lang="en-US" sz="2400" b="1" dirty="0" smtClean="0"/>
              <a:t>“test”</a:t>
            </a:r>
            <a:r>
              <a:rPr lang="en-US" sz="2400" dirty="0" smtClean="0"/>
              <a:t>) </a:t>
            </a:r>
          </a:p>
          <a:p>
            <a:pPr>
              <a:buNone/>
            </a:pPr>
            <a:r>
              <a:rPr lang="en-US" sz="2400" b="1" dirty="0" smtClean="0"/>
              <a:t>void</a:t>
            </a:r>
            <a:r>
              <a:rPr lang="en-US" sz="2400" dirty="0" smtClean="0"/>
              <a:t> </a:t>
            </a:r>
            <a:r>
              <a:rPr lang="en-US" sz="2400" dirty="0" err="1" smtClean="0"/>
              <a:t>myMethod</a:t>
            </a:r>
            <a:r>
              <a:rPr lang="en-US" sz="2400" dirty="0" smtClean="0"/>
              <a:t>() { </a:t>
            </a:r>
          </a:p>
          <a:p>
            <a:pPr>
              <a:buNone/>
            </a:pP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ro-RO" sz="2400" dirty="0" smtClean="0"/>
          </a:p>
          <a:p>
            <a:endParaRPr lang="ro-RO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&amp; Reflection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Class/Method/Constructor/Field:</a:t>
            </a:r>
          </a:p>
          <a:p>
            <a:endParaRPr lang="en-US" sz="3200" dirty="0" smtClean="0"/>
          </a:p>
          <a:p>
            <a:r>
              <a:rPr lang="en-US" sz="3200" dirty="0" smtClean="0"/>
              <a:t>.</a:t>
            </a:r>
            <a:r>
              <a:rPr lang="ro-RO" sz="3200" dirty="0" smtClean="0"/>
              <a:t>getDeclaredAnnotations();</a:t>
            </a:r>
            <a:endParaRPr lang="en-US" sz="3200" dirty="0" smtClean="0"/>
          </a:p>
          <a:p>
            <a:r>
              <a:rPr lang="en-US" sz="3200" dirty="0" smtClean="0"/>
              <a:t>.</a:t>
            </a:r>
            <a:r>
              <a:rPr lang="en-US" sz="3200" dirty="0" err="1" smtClean="0"/>
              <a:t>getAnnotations</a:t>
            </a:r>
            <a:r>
              <a:rPr lang="en-US" sz="3200" dirty="0" smtClean="0"/>
              <a:t>();</a:t>
            </a:r>
          </a:p>
          <a:p>
            <a:r>
              <a:rPr lang="en-US" sz="3200" dirty="0" smtClean="0"/>
              <a:t>.</a:t>
            </a:r>
            <a:r>
              <a:rPr lang="en-US" sz="3200" dirty="0" err="1" smtClean="0"/>
              <a:t>getAnnotation</a:t>
            </a:r>
            <a:r>
              <a:rPr lang="en-US" sz="3200" dirty="0" smtClean="0"/>
              <a:t>(</a:t>
            </a:r>
            <a:r>
              <a:rPr lang="en-US" sz="3200" dirty="0" err="1" smtClean="0"/>
              <a:t>SomeAnnotationClass</a:t>
            </a:r>
            <a:r>
              <a:rPr lang="en-US" sz="3200" dirty="0" smtClean="0"/>
              <a:t>);</a:t>
            </a:r>
          </a:p>
          <a:p>
            <a:endParaRPr lang="ro-RO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76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4400" dirty="0" smtClean="0"/>
              <a:t>Uses of Reflection</a:t>
            </a:r>
            <a:endParaRPr lang="en-US" sz="4400" dirty="0" smtClean="0"/>
          </a:p>
          <a:p>
            <a:r>
              <a:rPr lang="ro-RO" sz="4400" dirty="0" smtClean="0"/>
              <a:t>Class Object</a:t>
            </a:r>
            <a:endParaRPr lang="en-US" sz="4400" dirty="0" smtClean="0"/>
          </a:p>
          <a:p>
            <a:r>
              <a:rPr lang="ro-RO" sz="4400" dirty="0" smtClean="0"/>
              <a:t>Discovering Class Members</a:t>
            </a:r>
            <a:endParaRPr lang="en-US" sz="4400" dirty="0" smtClean="0"/>
          </a:p>
          <a:p>
            <a:r>
              <a:rPr lang="en-US" sz="4400" dirty="0" smtClean="0"/>
              <a:t>Annotations</a:t>
            </a:r>
            <a:endParaRPr lang="ro-RO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Uses of Reflection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40402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Uses of Reflection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Reflection is commonly used by programs which require the ability to examine or modify the runtime behavior of applications running in the JVM.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Reflection is a powerful technique and can enable applications to perform operations which would otherwise be impossible.</a:t>
            </a:r>
            <a:endParaRPr lang="ro-RO" sz="2800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Why do we need reflection?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Reflection enables us to: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400" dirty="0" smtClean="0"/>
              <a:t>Examine an object's class at runtime</a:t>
            </a:r>
          </a:p>
          <a:p>
            <a:r>
              <a:rPr lang="en-US" sz="2400" dirty="0" smtClean="0"/>
              <a:t>Construct an object for a class at runtime</a:t>
            </a:r>
          </a:p>
          <a:p>
            <a:r>
              <a:rPr lang="en-US" sz="2400" dirty="0" smtClean="0"/>
              <a:t>Examine a class's field and method at runtime</a:t>
            </a:r>
          </a:p>
          <a:p>
            <a:r>
              <a:rPr lang="en-US" sz="2400" dirty="0" smtClean="0"/>
              <a:t>Invoke any method of an object at runtime</a:t>
            </a:r>
          </a:p>
          <a:p>
            <a:r>
              <a:rPr lang="en-US" sz="2400" dirty="0" smtClean="0"/>
              <a:t>Change accessibility flag of Constructor, Method and Field</a:t>
            </a:r>
          </a:p>
          <a:p>
            <a:r>
              <a:rPr lang="en-US" sz="2400" dirty="0" smtClean="0"/>
              <a:t>etc.</a:t>
            </a:r>
          </a:p>
          <a:p>
            <a:endParaRPr lang="ro-R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Drawbacks of Reflection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Performance Overhead</a:t>
            </a:r>
          </a:p>
          <a:p>
            <a:pPr lvl="1"/>
            <a:r>
              <a:rPr lang="en-US" dirty="0" smtClean="0"/>
              <a:t> Because reflection involves types that are dynamically resolved, certain JVM optimizations can not be performed. Consequently, reflective operations have slower performance than their non-reflective counterparts, and should be avoided in sections of code which are called frequently in performance-sensitive applications.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Security Restrictions </a:t>
            </a:r>
          </a:p>
          <a:p>
            <a:pPr lvl="1"/>
            <a:r>
              <a:rPr lang="en-US" dirty="0" smtClean="0"/>
              <a:t>Reflection requires a runtime permission which may not be present when running under a security manager. 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Exposure of Internals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Since reflection allows code to perform operations that would be illegal in non-reflective code, such as accessing private fields and methods, the use of reflection can result in unexpected side-effects. Reflective code breaks abstractions and therefore may change behavior with upgrades of the platform.</a:t>
            </a:r>
            <a:endParaRPr lang="ro-RO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object</a:t>
            </a:r>
            <a:endParaRPr lang="ro-R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Retrieving Class Objects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600" dirty="0" smtClean="0"/>
              <a:t>ClassReflectionDemo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Discovering Class Members</a:t>
            </a:r>
            <a:endParaRPr lang="ro-R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424CC9-255C-4972-B5F2-6F19B32F3DE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481</Words>
  <Application>Microsoft Office PowerPoint</Application>
  <PresentationFormat>On-screen Show (4:3)</PresentationFormat>
  <Paragraphs>138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Reflection API</vt:lpstr>
      <vt:lpstr>Topics</vt:lpstr>
      <vt:lpstr>Uses of Reflection</vt:lpstr>
      <vt:lpstr>Uses of Reflection</vt:lpstr>
      <vt:lpstr>Why do we need reflection?</vt:lpstr>
      <vt:lpstr>Drawbacks of Reflection</vt:lpstr>
      <vt:lpstr>Class object</vt:lpstr>
      <vt:lpstr>Retrieving Class Objects</vt:lpstr>
      <vt:lpstr>Discovering Class Members</vt:lpstr>
      <vt:lpstr>Discovering Class Members Class Methods for Locating Fields</vt:lpstr>
      <vt:lpstr>Discovering Class Members Class Methods for Locating Methods</vt:lpstr>
      <vt:lpstr>Discovering Class Members Class Methods for Locating Constructors</vt:lpstr>
      <vt:lpstr>Annotations</vt:lpstr>
      <vt:lpstr>Annotations</vt:lpstr>
      <vt:lpstr>Annotations - RetentionPolicy</vt:lpstr>
      <vt:lpstr>Annotations</vt:lpstr>
      <vt:lpstr>Annotations - example</vt:lpstr>
      <vt:lpstr>Annotations &amp; Reflection</vt:lpstr>
      <vt:lpstr>Thank you!</vt:lpstr>
    </vt:vector>
  </TitlesOfParts>
  <Company>Brandtailors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 </cp:lastModifiedBy>
  <cp:revision>90</cp:revision>
  <dcterms:created xsi:type="dcterms:W3CDTF">2013-12-09T08:38:16Z</dcterms:created>
  <dcterms:modified xsi:type="dcterms:W3CDTF">2015-04-27T13:47:00Z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