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7"/>
  </p:notesMasterIdLst>
  <p:sldIdLst>
    <p:sldId id="256" r:id="rId5"/>
    <p:sldId id="326" r:id="rId6"/>
    <p:sldId id="259" r:id="rId7"/>
    <p:sldId id="260" r:id="rId8"/>
    <p:sldId id="293" r:id="rId9"/>
    <p:sldId id="340" r:id="rId10"/>
    <p:sldId id="315" r:id="rId11"/>
    <p:sldId id="295" r:id="rId12"/>
    <p:sldId id="342" r:id="rId13"/>
    <p:sldId id="344" r:id="rId14"/>
    <p:sldId id="343" r:id="rId15"/>
    <p:sldId id="346" r:id="rId16"/>
    <p:sldId id="347" r:id="rId17"/>
    <p:sldId id="348" r:id="rId18"/>
    <p:sldId id="316" r:id="rId19"/>
    <p:sldId id="296" r:id="rId20"/>
    <p:sldId id="349" r:id="rId21"/>
    <p:sldId id="360" r:id="rId22"/>
    <p:sldId id="361" r:id="rId23"/>
    <p:sldId id="362" r:id="rId24"/>
    <p:sldId id="318" r:id="rId25"/>
    <p:sldId id="319" r:id="rId26"/>
    <p:sldId id="350" r:id="rId27"/>
    <p:sldId id="351" r:id="rId28"/>
    <p:sldId id="352" r:id="rId29"/>
    <p:sldId id="303" r:id="rId30"/>
    <p:sldId id="304" r:id="rId31"/>
    <p:sldId id="305" r:id="rId32"/>
    <p:sldId id="355" r:id="rId33"/>
    <p:sldId id="336" r:id="rId34"/>
    <p:sldId id="333" r:id="rId35"/>
    <p:sldId id="364" r:id="rId36"/>
    <p:sldId id="363" r:id="rId37"/>
    <p:sldId id="334" r:id="rId38"/>
    <p:sldId id="337" r:id="rId39"/>
    <p:sldId id="330" r:id="rId40"/>
    <p:sldId id="356" r:id="rId41"/>
    <p:sldId id="357" r:id="rId42"/>
    <p:sldId id="359" r:id="rId43"/>
    <p:sldId id="358" r:id="rId44"/>
    <p:sldId id="338" r:id="rId45"/>
    <p:sldId id="365" r:id="rId46"/>
    <p:sldId id="366" r:id="rId47"/>
    <p:sldId id="367" r:id="rId48"/>
    <p:sldId id="368" r:id="rId49"/>
    <p:sldId id="376" r:id="rId50"/>
    <p:sldId id="369" r:id="rId51"/>
    <p:sldId id="370" r:id="rId52"/>
    <p:sldId id="372" r:id="rId53"/>
    <p:sldId id="373" r:id="rId54"/>
    <p:sldId id="375" r:id="rId55"/>
    <p:sldId id="290"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guide id="3" pos="530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2D6E"/>
    <a:srgbClr val="E60000"/>
    <a:srgbClr val="565A5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92" autoAdjust="0"/>
    <p:restoredTop sz="91398" autoAdjust="0"/>
  </p:normalViewPr>
  <p:slideViewPr>
    <p:cSldViewPr snapToGrid="0" snapToObjects="1">
      <p:cViewPr varScale="1">
        <p:scale>
          <a:sx n="68" d="100"/>
          <a:sy n="68" d="100"/>
        </p:scale>
        <p:origin x="1458" y="66"/>
      </p:cViewPr>
      <p:guideLst>
        <p:guide orient="horz" pos="2160"/>
        <p:guide/>
        <p:guide pos="530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94E7C4-328C-457B-8CA2-EE381C323794}" type="datetimeFigureOut">
              <a:rPr lang="en-US" smtClean="0"/>
              <a:pPr/>
              <a:t>4/24/2015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377D70-F193-4353-836F-31B604DF4B77}" type="slidenum">
              <a:rPr lang="en-US" smtClean="0"/>
              <a:pPr/>
              <a:t>‹#›</a:t>
            </a:fld>
            <a:endParaRPr lang="en-US"/>
          </a:p>
        </p:txBody>
      </p:sp>
    </p:spTree>
    <p:extLst>
      <p:ext uri="{BB962C8B-B14F-4D97-AF65-F5344CB8AC3E}">
        <p14:creationId xmlns:p14="http://schemas.microsoft.com/office/powerpoint/2010/main" val="3808186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4000" b="1">
                <a:solidFill>
                  <a:schemeClr val="bg1"/>
                </a:solidFill>
              </a:defRPr>
            </a:lvl1pPr>
          </a:lstStyle>
          <a:p>
            <a:r>
              <a:rPr lang="cs-CZ" dirty="0"/>
              <a:t>Click to edit Master title style</a:t>
            </a:r>
            <a:endParaRPr lang="en-US" dirty="0"/>
          </a:p>
        </p:txBody>
      </p:sp>
      <p:pic>
        <p:nvPicPr>
          <p:cNvPr id="10" name="Picture 9" descr="teamnet transformig technology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186206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itol, secțiune">
    <p:spTree>
      <p:nvGrpSpPr>
        <p:cNvPr id="1" name=""/>
        <p:cNvGrpSpPr/>
        <p:nvPr/>
      </p:nvGrpSpPr>
      <p:grpSpPr>
        <a:xfrm>
          <a:off x="0" y="0"/>
          <a:ext cx="0" cy="0"/>
          <a:chOff x="0" y="0"/>
          <a:chExt cx="0" cy="0"/>
        </a:xfrm>
      </p:grpSpPr>
      <p:pic>
        <p:nvPicPr>
          <p:cNvPr id="6" name="Picture 5" descr="prezentare-capitol-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336145"/>
          </a:xfrm>
          <a:prstGeom prst="rect">
            <a:avLst/>
          </a:prstGeom>
        </p:spPr>
      </p:pic>
      <p:sp>
        <p:nvSpPr>
          <p:cNvPr id="2" name="Title 1"/>
          <p:cNvSpPr>
            <a:spLocks noGrp="1"/>
          </p:cNvSpPr>
          <p:nvPr>
            <p:ph type="title"/>
          </p:nvPr>
        </p:nvSpPr>
        <p:spPr>
          <a:xfrm>
            <a:off x="720725" y="2787650"/>
            <a:ext cx="7704138" cy="831850"/>
          </a:xfrm>
        </p:spPr>
        <p:txBody>
          <a:bodyPr lIns="0" tIns="0" rIns="0" bIns="0">
            <a:normAutofit/>
          </a:bodyPr>
          <a:lstStyle>
            <a:lvl1pPr algn="l">
              <a:defRPr sz="2400" b="1">
                <a:solidFill>
                  <a:srgbClr val="FFFFFF"/>
                </a:solidFill>
              </a:defRPr>
            </a:lvl1pPr>
          </a:lstStyle>
          <a:p>
            <a:r>
              <a:rPr lang="cs-CZ" dirty="0"/>
              <a:t>Click to edit Master title style</a:t>
            </a:r>
            <a:endParaRPr lang="en-US" dirty="0"/>
          </a:p>
        </p:txBody>
      </p:sp>
      <p:pic>
        <p:nvPicPr>
          <p:cNvPr id="8" name="Picture 7" descr="teamnet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5" y="6520295"/>
            <a:ext cx="1080000" cy="126868"/>
          </a:xfrm>
          <a:prstGeom prst="rect">
            <a:avLst/>
          </a:prstGeom>
        </p:spPr>
      </p:pic>
      <p:sp>
        <p:nvSpPr>
          <p:cNvPr id="16" name="Text Placeholder 2"/>
          <p:cNvSpPr>
            <a:spLocks noGrp="1"/>
          </p:cNvSpPr>
          <p:nvPr>
            <p:ph type="body" idx="1"/>
          </p:nvPr>
        </p:nvSpPr>
        <p:spPr>
          <a:xfrm>
            <a:off x="783139" y="835025"/>
            <a:ext cx="1413962" cy="1298575"/>
          </a:xfrm>
        </p:spPr>
        <p:txBody>
          <a:bodyPr lIns="0" tIns="0" rIns="0" bIns="0" anchor="ctr" anchorCtr="0">
            <a:noAutofit/>
          </a:bodyPr>
          <a:lstStyle>
            <a:lvl1pPr marL="0" indent="0" algn="ctr">
              <a:buNone/>
              <a:defRPr sz="7200" b="1">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dirty="0"/>
              <a:t>Click to edit Master text styles</a:t>
            </a:r>
          </a:p>
        </p:txBody>
      </p:sp>
    </p:spTree>
    <p:extLst>
      <p:ext uri="{BB962C8B-B14F-4D97-AF65-F5344CB8AC3E}">
        <p14:creationId xmlns:p14="http://schemas.microsoft.com/office/powerpoint/2010/main" val="60014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normal">
    <p:spTree>
      <p:nvGrpSpPr>
        <p:cNvPr id="1" name=""/>
        <p:cNvGrpSpPr/>
        <p:nvPr/>
      </p:nvGrpSpPr>
      <p:grpSpPr>
        <a:xfrm>
          <a:off x="0" y="0"/>
          <a:ext cx="0" cy="0"/>
          <a:chOff x="0" y="0"/>
          <a:chExt cx="0" cy="0"/>
        </a:xfrm>
      </p:grpSpPr>
      <p:pic>
        <p:nvPicPr>
          <p:cNvPr id="12" name="Picture 11"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852755" y="766826"/>
            <a:ext cx="5639485"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3" name="Content Placeholder 2"/>
          <p:cNvSpPr>
            <a:spLocks noGrp="1"/>
          </p:cNvSpPr>
          <p:nvPr>
            <p:ph idx="1"/>
          </p:nvPr>
        </p:nvSpPr>
        <p:spPr>
          <a:xfrm>
            <a:off x="720724" y="1600200"/>
            <a:ext cx="7704139" cy="4690169"/>
          </a:xfrm>
        </p:spPr>
        <p:txBody>
          <a:bodyPr lIns="0" tIns="0" rIns="0" bIns="0" anchor="ctr" anchorCtr="0">
            <a:normAutofit/>
          </a:bodyPr>
          <a:lstStyle>
            <a:lvl1pPr marL="285750" indent="-285750" algn="just">
              <a:spcBef>
                <a:spcPts val="0"/>
              </a:spcBef>
              <a:buClr>
                <a:srgbClr val="E60000"/>
              </a:buClr>
              <a:buFont typeface="Arial" panose="020B0604020202020204" pitchFamily="34" charset="0"/>
              <a:buChar char="•"/>
              <a:defRPr sz="1800"/>
            </a:lvl1pPr>
            <a:lvl2pPr algn="just">
              <a:spcBef>
                <a:spcPts val="0"/>
              </a:spcBef>
              <a:buClr>
                <a:srgbClr val="E60000"/>
              </a:buClr>
              <a:defRPr sz="1600"/>
            </a:lvl2pPr>
            <a:lvl3pPr algn="just">
              <a:spcBef>
                <a:spcPts val="0"/>
              </a:spcBef>
              <a:defRPr sz="1600"/>
            </a:lvl3pPr>
            <a:lvl4pPr algn="just">
              <a:spcBef>
                <a:spcPts val="0"/>
              </a:spcBef>
              <a:buClr>
                <a:srgbClr val="E60000"/>
              </a:buClr>
              <a:defRPr sz="1600"/>
            </a:lvl4pPr>
            <a:lvl5pPr algn="just">
              <a:spcBef>
                <a:spcPts val="0"/>
              </a:spcBef>
              <a:defRPr sz="1600"/>
            </a:lvl5pPr>
          </a:lstStyle>
          <a:p>
            <a:pPr lvl="0"/>
            <a:r>
              <a:rPr lang="cs-CZ" dirty="0"/>
              <a:t>Click to edit Master text styles</a:t>
            </a:r>
          </a:p>
          <a:p>
            <a:pPr lvl="1"/>
            <a:r>
              <a:rPr lang="cs-CZ" dirty="0"/>
              <a:t>Second level</a:t>
            </a:r>
          </a:p>
          <a:p>
            <a:pPr lvl="2"/>
            <a:r>
              <a:rPr lang="cs-CZ" dirty="0"/>
              <a:t>Third level</a:t>
            </a:r>
          </a:p>
          <a:p>
            <a:pPr lvl="3"/>
            <a:r>
              <a:rPr lang="cs-CZ" dirty="0"/>
              <a:t>Fourth level</a:t>
            </a:r>
          </a:p>
          <a:p>
            <a:pPr lvl="4"/>
            <a:r>
              <a:rPr lang="cs-CZ" dirty="0"/>
              <a:t>Fifth level</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570663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meniu">
    <p:spTree>
      <p:nvGrpSpPr>
        <p:cNvPr id="1" name=""/>
        <p:cNvGrpSpPr/>
        <p:nvPr/>
      </p:nvGrpSpPr>
      <p:grpSpPr>
        <a:xfrm>
          <a:off x="0" y="0"/>
          <a:ext cx="0" cy="0"/>
          <a:chOff x="0" y="0"/>
          <a:chExt cx="0" cy="0"/>
        </a:xfrm>
      </p:grpSpPr>
      <p:pic>
        <p:nvPicPr>
          <p:cNvPr id="13" name="Picture 12" descr="prezentare-bkg-domeniu.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9" cy="6857999"/>
          </a:xfrm>
          <a:prstGeom prst="rect">
            <a:avLst/>
          </a:prstGeom>
        </p:spPr>
      </p:pic>
      <p:sp>
        <p:nvSpPr>
          <p:cNvPr id="9" name="Title 1"/>
          <p:cNvSpPr>
            <a:spLocks noGrp="1"/>
          </p:cNvSpPr>
          <p:nvPr>
            <p:ph type="title"/>
          </p:nvPr>
        </p:nvSpPr>
        <p:spPr>
          <a:xfrm>
            <a:off x="873303" y="766826"/>
            <a:ext cx="5771337" cy="593092"/>
          </a:xfrm>
          <a:solidFill>
            <a:schemeClr val="bg1"/>
          </a:solidFill>
        </p:spPr>
        <p:txBody>
          <a:bodyPr lIns="36000" tIns="0" rIns="0" bIns="0">
            <a:noAutofit/>
          </a:bodyPr>
          <a:lstStyle>
            <a:lvl1pPr algn="l">
              <a:defRPr sz="3000" b="1"/>
            </a:lvl1pPr>
          </a:lstStyle>
          <a:p>
            <a:r>
              <a:rPr lang="cs-CZ" dirty="0"/>
              <a:t>Click to edit Master title style</a:t>
            </a:r>
            <a:endParaRPr lang="en-US" dirty="0"/>
          </a:p>
        </p:txBody>
      </p:sp>
      <p:sp>
        <p:nvSpPr>
          <p:cNvPr id="10" name="Text Placeholder 3"/>
          <p:cNvSpPr>
            <a:spLocks noGrp="1"/>
          </p:cNvSpPr>
          <p:nvPr>
            <p:ph type="body" sz="half" idx="2"/>
          </p:nvPr>
        </p:nvSpPr>
        <p:spPr>
          <a:xfrm>
            <a:off x="5472863" y="1701801"/>
            <a:ext cx="2952000" cy="3930650"/>
          </a:xfrm>
        </p:spPr>
        <p:txBody>
          <a:bodyPr lIns="0" tIns="0" rIns="0" bIns="0" anchor="ctr" anchorCtr="0">
            <a:normAutofit/>
          </a:bodyPr>
          <a:lstStyle>
            <a:lvl1pPr marL="0" indent="0" algn="just">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dirty="0"/>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150044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za verticala">
    <p:spTree>
      <p:nvGrpSpPr>
        <p:cNvPr id="1" name=""/>
        <p:cNvGrpSpPr/>
        <p:nvPr/>
      </p:nvGrpSpPr>
      <p:grpSpPr>
        <a:xfrm>
          <a:off x="0" y="0"/>
          <a:ext cx="0" cy="0"/>
          <a:chOff x="0" y="0"/>
          <a:chExt cx="0" cy="0"/>
        </a:xfrm>
      </p:grpSpPr>
      <p:pic>
        <p:nvPicPr>
          <p:cNvPr id="11" name="Picture 10" descr="prezentare-bkg-rosu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Content Placeholder 3"/>
          <p:cNvSpPr>
            <a:spLocks noGrp="1"/>
          </p:cNvSpPr>
          <p:nvPr>
            <p:ph sz="half" idx="2"/>
          </p:nvPr>
        </p:nvSpPr>
        <p:spPr>
          <a:xfrm>
            <a:off x="4552905" y="1419826"/>
            <a:ext cx="4591095" cy="5026304"/>
          </a:xfrm>
        </p:spPr>
        <p:txBody>
          <a:bodyPr>
            <a:normAutofit/>
          </a:bodyPr>
          <a:lstStyle>
            <a:lvl1pPr marL="457200" indent="-457200">
              <a:buFont typeface="Arial" panose="020B0604020202020204" pitchFamily="34" charset="0"/>
              <a:buChar cha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cs-CZ" dirty="0"/>
              <a:t>Click to edit Master text styles</a:t>
            </a:r>
          </a:p>
          <a:p>
            <a:pPr lvl="1"/>
            <a:r>
              <a:rPr lang="cs-CZ" dirty="0"/>
              <a:t>Second level</a:t>
            </a:r>
          </a:p>
          <a:p>
            <a:pPr lvl="2"/>
            <a:r>
              <a:rPr lang="cs-CZ" dirty="0"/>
              <a:t>Third level</a:t>
            </a:r>
          </a:p>
          <a:p>
            <a:pPr lvl="3"/>
            <a:r>
              <a:rPr lang="cs-CZ" dirty="0"/>
              <a:t>Fourth level</a:t>
            </a:r>
          </a:p>
          <a:p>
            <a:pPr lvl="4"/>
            <a:r>
              <a:rPr lang="cs-CZ" dirty="0"/>
              <a:t>Fifth level</a:t>
            </a:r>
            <a:endParaRPr lang="en-US" dirty="0"/>
          </a:p>
        </p:txBody>
      </p:sp>
      <p:sp>
        <p:nvSpPr>
          <p:cNvPr id="14" name="Text Placeholder 13"/>
          <p:cNvSpPr>
            <a:spLocks noGrp="1"/>
          </p:cNvSpPr>
          <p:nvPr>
            <p:ph type="body" sz="quarter" idx="10"/>
          </p:nvPr>
        </p:nvSpPr>
        <p:spPr>
          <a:xfrm>
            <a:off x="720725" y="1419826"/>
            <a:ext cx="3712366" cy="3471758"/>
          </a:xfrm>
        </p:spPr>
        <p:txBody>
          <a:bodyPr lIns="0" tIns="0" rIns="0" bIns="0" anchor="ctr" anchorCtr="0"/>
          <a:lstStyle>
            <a:lvl1pPr marL="0" indent="0" algn="l">
              <a:spcAft>
                <a:spcPts val="1200"/>
              </a:spcAft>
              <a:buNone/>
              <a:defRPr sz="3000">
                <a:solidFill>
                  <a:schemeClr val="bg1"/>
                </a:solidFill>
              </a:defRPr>
            </a:lvl1pPr>
            <a:lvl2pPr marL="90488" indent="-90488" algn="l">
              <a:buFont typeface="Arial"/>
              <a:buChar char="•"/>
              <a:defRPr sz="1600">
                <a:solidFill>
                  <a:schemeClr val="bg1"/>
                </a:solidFill>
              </a:defRPr>
            </a:lvl2pPr>
            <a:lvl3pPr marL="358775" indent="-179388" algn="l">
              <a:defRPr sz="1200">
                <a:solidFill>
                  <a:schemeClr val="bg1"/>
                </a:solidFill>
              </a:defRPr>
            </a:lvl3pPr>
            <a:lvl4pPr marL="358775" indent="-179388" algn="l">
              <a:defRPr sz="1200">
                <a:solidFill>
                  <a:schemeClr val="bg1"/>
                </a:solidFill>
              </a:defRPr>
            </a:lvl4pPr>
            <a:lvl5pPr marL="358775" indent="-179388" algn="l">
              <a:defRPr sz="1200">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25259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uă coloane v1">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720725" y="5643360"/>
            <a:ext cx="3776662" cy="449516"/>
          </a:xfrm>
        </p:spPr>
        <p:txBody>
          <a:bodyPr lIns="0" tIns="0" rIns="0" bIns="0" anchor="t" anchorCtr="0">
            <a:normAutofit/>
          </a:bodyPr>
          <a:lstStyle>
            <a:lvl1pPr marL="0" inden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dirty="0"/>
              <a:t>Click to edit Master text styles</a:t>
            </a:r>
          </a:p>
        </p:txBody>
      </p:sp>
      <p:sp>
        <p:nvSpPr>
          <p:cNvPr id="4" name="Content Placeholder 3"/>
          <p:cNvSpPr>
            <a:spLocks noGrp="1"/>
          </p:cNvSpPr>
          <p:nvPr>
            <p:ph sz="half" idx="2"/>
          </p:nvPr>
        </p:nvSpPr>
        <p:spPr>
          <a:xfrm>
            <a:off x="720724" y="1773371"/>
            <a:ext cx="3776663" cy="3810080"/>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6" name="Content Placeholder 5"/>
          <p:cNvSpPr>
            <a:spLocks noGrp="1"/>
          </p:cNvSpPr>
          <p:nvPr>
            <p:ph sz="quarter" idx="4"/>
          </p:nvPr>
        </p:nvSpPr>
        <p:spPr>
          <a:xfrm>
            <a:off x="4645026" y="1773371"/>
            <a:ext cx="3779838" cy="3810080"/>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12" name="Title 1"/>
          <p:cNvSpPr>
            <a:spLocks noGrp="1"/>
          </p:cNvSpPr>
          <p:nvPr>
            <p:ph type="title"/>
          </p:nvPr>
        </p:nvSpPr>
        <p:spPr>
          <a:xfrm>
            <a:off x="852755" y="766826"/>
            <a:ext cx="5548045"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13" name="Text Placeholder 2"/>
          <p:cNvSpPr>
            <a:spLocks noGrp="1"/>
          </p:cNvSpPr>
          <p:nvPr>
            <p:ph type="body" idx="10"/>
          </p:nvPr>
        </p:nvSpPr>
        <p:spPr>
          <a:xfrm>
            <a:off x="4648202" y="5643360"/>
            <a:ext cx="3776662" cy="449516"/>
          </a:xfrm>
        </p:spPr>
        <p:txBody>
          <a:bodyPr lIns="0" tIns="0" rIns="0" bIns="0" anchor="t" anchorCtr="0">
            <a:normAutofit/>
          </a:bodyPr>
          <a:lstStyle>
            <a:lvl1pPr marL="0" inden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dirty="0"/>
              <a:t>Click to edit Master text styles</a:t>
            </a: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8767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uă coloane v2">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Title 1"/>
          <p:cNvSpPr>
            <a:spLocks noGrp="1"/>
          </p:cNvSpPr>
          <p:nvPr>
            <p:ph type="title"/>
          </p:nvPr>
        </p:nvSpPr>
        <p:spPr>
          <a:xfrm>
            <a:off x="883578" y="766826"/>
            <a:ext cx="5784350"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9" name="Content Placeholder 3"/>
          <p:cNvSpPr>
            <a:spLocks noGrp="1"/>
          </p:cNvSpPr>
          <p:nvPr>
            <p:ph sz="half" idx="2"/>
          </p:nvPr>
        </p:nvSpPr>
        <p:spPr>
          <a:xfrm>
            <a:off x="720724" y="1773371"/>
            <a:ext cx="3776663" cy="4499026"/>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14" name="Content Placeholder 5"/>
          <p:cNvSpPr>
            <a:spLocks noGrp="1"/>
          </p:cNvSpPr>
          <p:nvPr>
            <p:ph sz="quarter" idx="4"/>
          </p:nvPr>
        </p:nvSpPr>
        <p:spPr>
          <a:xfrm>
            <a:off x="4645026" y="1773370"/>
            <a:ext cx="3779838" cy="4499027"/>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25878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910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4000" b="1">
                <a:solidFill>
                  <a:schemeClr val="bg1"/>
                </a:solidFill>
              </a:defRPr>
            </a:lvl1pPr>
          </a:lstStyle>
          <a:p>
            <a:r>
              <a:rPr lang="cs-CZ" dirty="0"/>
              <a:t>Click to edit Master title style</a:t>
            </a:r>
            <a:endParaRPr lang="en-US" dirty="0"/>
          </a:p>
        </p:txBody>
      </p:sp>
      <p:pic>
        <p:nvPicPr>
          <p:cNvPr id="10" name="Picture 9" descr="teamnet transformig technology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2887443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cs-CZ"/>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a:t>Click to edit Master text styles</a:t>
            </a:r>
          </a:p>
          <a:p>
            <a:pPr lvl="1"/>
            <a:r>
              <a:rPr lang="cs-CZ"/>
              <a:t>Second level</a:t>
            </a:r>
          </a:p>
          <a:p>
            <a:pPr lvl="2"/>
            <a:r>
              <a:rPr lang="cs-CZ"/>
              <a:t>Third level</a:t>
            </a:r>
          </a:p>
          <a:p>
            <a:pPr lvl="3"/>
            <a:r>
              <a:rPr lang="cs-CZ"/>
              <a:t>Fourth level</a:t>
            </a:r>
          </a:p>
          <a:p>
            <a:pPr lvl="4"/>
            <a:r>
              <a:rPr lang="cs-CZ"/>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a:cs typeface="Arial"/>
              </a:defRPr>
            </a:lvl1pPr>
          </a:lstStyle>
          <a:p>
            <a:fld id="{0DDD1723-F08C-BC4A-A158-087EDAF93B47}" type="datetimeFigureOut">
              <a:rPr lang="en-US"/>
              <a:pPr/>
              <a:t>4/24/2015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0CA058A1-CBA4-D04F-93B6-1CEDCCC56854}" type="slidenum">
              <a:rPr lang="en-US"/>
              <a:pPr/>
              <a:t>‹#›</a:t>
            </a:fld>
            <a:endParaRPr lang="en-US"/>
          </a:p>
        </p:txBody>
      </p:sp>
    </p:spTree>
    <p:extLst>
      <p:ext uri="{BB962C8B-B14F-4D97-AF65-F5344CB8AC3E}">
        <p14:creationId xmlns:p14="http://schemas.microsoft.com/office/powerpoint/2010/main" val="3068172585"/>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1" r:id="rId4"/>
    <p:sldLayoutId id="2147483652" r:id="rId5"/>
    <p:sldLayoutId id="2147483653" r:id="rId6"/>
    <p:sldLayoutId id="2147483656" r:id="rId7"/>
    <p:sldLayoutId id="2147483655" r:id="rId8"/>
    <p:sldLayoutId id="2147483657" r:id="rId9"/>
  </p:sldLayoutIdLst>
  <p:txStyles>
    <p:titleStyle>
      <a:lvl1pPr algn="ctr" defTabSz="457200" rtl="0" eaLnBrk="1" latinLnBrk="0" hangingPunct="1">
        <a:spcBef>
          <a:spcPct val="0"/>
        </a:spcBef>
        <a:buNone/>
        <a:defRPr sz="4400" kern="1200">
          <a:solidFill>
            <a:srgbClr val="565A5C"/>
          </a:solidFill>
          <a:latin typeface="Arial"/>
          <a:ea typeface="+mj-ea"/>
          <a:cs typeface="Arial"/>
        </a:defRPr>
      </a:lvl1pPr>
    </p:titleStyle>
    <p:bodyStyle>
      <a:lvl1pPr marL="0" indent="0" algn="l" defTabSz="457200" rtl="0" eaLnBrk="1" latinLnBrk="0" hangingPunct="1">
        <a:spcBef>
          <a:spcPct val="20000"/>
        </a:spcBef>
        <a:buFont typeface="Arial"/>
        <a:buNone/>
        <a:defRPr sz="3200" kern="1200">
          <a:solidFill>
            <a:srgbClr val="565A5C"/>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565A5C"/>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565A5C"/>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565A5C"/>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SQL</a:t>
            </a:r>
            <a:br>
              <a:rPr lang="en-US" dirty="0" smtClean="0"/>
            </a:br>
            <a:r>
              <a:rPr lang="en-US" dirty="0" smtClean="0"/>
              <a:t>Structured Data Language</a:t>
            </a:r>
            <a:endParaRPr lang="en-US" dirty="0"/>
          </a:p>
        </p:txBody>
      </p:sp>
      <p:sp>
        <p:nvSpPr>
          <p:cNvPr id="7" name="TextBox 6"/>
          <p:cNvSpPr txBox="1"/>
          <p:nvPr/>
        </p:nvSpPr>
        <p:spPr>
          <a:xfrm>
            <a:off x="720725" y="6280150"/>
            <a:ext cx="7704138" cy="123111"/>
          </a:xfrm>
          <a:prstGeom prst="rect">
            <a:avLst/>
          </a:prstGeom>
          <a:noFill/>
        </p:spPr>
        <p:txBody>
          <a:bodyPr wrap="square" lIns="0" tIns="0" rIns="0" bIns="0" rtlCol="0" anchor="ctr" anchorCtr="0">
            <a:spAutoFit/>
          </a:bodyPr>
          <a:lstStyle/>
          <a:p>
            <a:r>
              <a:rPr lang="de-DE" sz="800" dirty="0" smtClean="0">
                <a:solidFill>
                  <a:srgbClr val="FFFFFF"/>
                </a:solidFill>
                <a:latin typeface="Arial"/>
                <a:cs typeface="Arial"/>
              </a:rPr>
              <a:t> Date: </a:t>
            </a:r>
            <a:r>
              <a:rPr lang="en-US" sz="800" dirty="0" smtClean="0">
                <a:solidFill>
                  <a:srgbClr val="FFFFFF"/>
                </a:solidFill>
                <a:latin typeface="Arial"/>
                <a:cs typeface="Arial"/>
              </a:rPr>
              <a:t>03</a:t>
            </a:r>
            <a:r>
              <a:rPr lang="de-DE" sz="800" dirty="0" smtClean="0">
                <a:solidFill>
                  <a:srgbClr val="FFFFFF"/>
                </a:solidFill>
                <a:latin typeface="Arial"/>
                <a:cs typeface="Arial"/>
              </a:rPr>
              <a:t>.</a:t>
            </a:r>
            <a:r>
              <a:rPr lang="ro-RO" sz="800" dirty="0" smtClean="0">
                <a:solidFill>
                  <a:srgbClr val="FFFFFF"/>
                </a:solidFill>
                <a:latin typeface="Arial"/>
                <a:cs typeface="Arial"/>
              </a:rPr>
              <a:t>1</a:t>
            </a:r>
            <a:r>
              <a:rPr lang="en-US" sz="800" dirty="0" smtClean="0">
                <a:solidFill>
                  <a:srgbClr val="FFFFFF"/>
                </a:solidFill>
                <a:latin typeface="Arial"/>
                <a:cs typeface="Arial"/>
              </a:rPr>
              <a:t>1</a:t>
            </a:r>
            <a:r>
              <a:rPr lang="de-DE" sz="800" dirty="0" smtClean="0">
                <a:solidFill>
                  <a:srgbClr val="FFFFFF"/>
                </a:solidFill>
                <a:latin typeface="Arial"/>
                <a:cs typeface="Arial"/>
              </a:rPr>
              <a:t>.2014													          Daniel Popa</a:t>
            </a:r>
            <a:endParaRPr lang="ro-RO" sz="800" dirty="0" smtClean="0">
              <a:solidFill>
                <a:srgbClr val="FFFFFF"/>
              </a:solidFill>
              <a:latin typeface="Arial"/>
              <a:cs typeface="Aria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706582" y="1701801"/>
            <a:ext cx="7718281" cy="3930650"/>
          </a:xfrm>
        </p:spPr>
        <p:txBody>
          <a:bodyPr>
            <a:normAutofit/>
          </a:bodyPr>
          <a:lstStyle/>
          <a:p>
            <a:endParaRPr lang="en-US" dirty="0" smtClean="0"/>
          </a:p>
          <a:p>
            <a:endParaRPr lang="en-US" dirty="0"/>
          </a:p>
        </p:txBody>
      </p:sp>
      <p:sp>
        <p:nvSpPr>
          <p:cNvPr id="3" name="Title 1"/>
          <p:cNvSpPr>
            <a:spLocks noGrp="1"/>
          </p:cNvSpPr>
          <p:nvPr>
            <p:ph type="title"/>
          </p:nvPr>
        </p:nvSpPr>
        <p:spPr>
          <a:xfrm>
            <a:off x="881742" y="766826"/>
            <a:ext cx="5776753" cy="593092"/>
          </a:xfrm>
        </p:spPr>
        <p:txBody>
          <a:bodyPr/>
          <a:lstStyle/>
          <a:p>
            <a:r>
              <a:rPr lang="en-US" b="0" dirty="0" smtClean="0"/>
              <a:t>DDL – Data Definition Language</a:t>
            </a:r>
            <a:endParaRPr lang="en-US" dirty="0"/>
          </a:p>
        </p:txBody>
      </p:sp>
      <p:pic>
        <p:nvPicPr>
          <p:cNvPr id="5" name="Picture 2"/>
          <p:cNvPicPr>
            <a:picLocks noChangeAspect="1" noChangeArrowheads="1"/>
          </p:cNvPicPr>
          <p:nvPr/>
        </p:nvPicPr>
        <p:blipFill>
          <a:blip r:embed="rId2" cstate="print"/>
          <a:srcRect/>
          <a:stretch>
            <a:fillRect/>
          </a:stretch>
        </p:blipFill>
        <p:spPr bwMode="auto">
          <a:xfrm>
            <a:off x="1624013" y="1537855"/>
            <a:ext cx="5895975" cy="4197928"/>
          </a:xfrm>
          <a:prstGeom prst="rect">
            <a:avLst/>
          </a:prstGeom>
          <a:noFill/>
          <a:ln w="9525">
            <a:noFill/>
            <a:miter lim="800000"/>
            <a:headEnd/>
            <a:tailEnd/>
          </a:ln>
        </p:spPr>
      </p:pic>
    </p:spTree>
    <p:extLst>
      <p:ext uri="{BB962C8B-B14F-4D97-AF65-F5344CB8AC3E}">
        <p14:creationId xmlns:p14="http://schemas.microsoft.com/office/powerpoint/2010/main" val="2651938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706582" y="1701801"/>
            <a:ext cx="7718281" cy="3930650"/>
          </a:xfrm>
        </p:spPr>
        <p:txBody>
          <a:bodyPr>
            <a:normAutofit/>
          </a:bodyPr>
          <a:lstStyle/>
          <a:p>
            <a:endParaRPr lang="en-US" dirty="0" smtClean="0"/>
          </a:p>
          <a:p>
            <a:endParaRPr lang="en-US" dirty="0"/>
          </a:p>
        </p:txBody>
      </p:sp>
      <p:sp>
        <p:nvSpPr>
          <p:cNvPr id="3" name="Title 1"/>
          <p:cNvSpPr>
            <a:spLocks noGrp="1"/>
          </p:cNvSpPr>
          <p:nvPr>
            <p:ph type="title"/>
          </p:nvPr>
        </p:nvSpPr>
        <p:spPr>
          <a:xfrm>
            <a:off x="881742" y="766826"/>
            <a:ext cx="5776753" cy="593092"/>
          </a:xfrm>
        </p:spPr>
        <p:txBody>
          <a:bodyPr/>
          <a:lstStyle/>
          <a:p>
            <a:r>
              <a:rPr lang="en-US" b="0" dirty="0" smtClean="0"/>
              <a:t>DDL – Data Definition Language</a:t>
            </a:r>
            <a:endParaRPr lang="en-US" dirty="0"/>
          </a:p>
        </p:txBody>
      </p:sp>
      <p:sp>
        <p:nvSpPr>
          <p:cNvPr id="5" name="Text Placeholder 6"/>
          <p:cNvSpPr txBox="1">
            <a:spLocks/>
          </p:cNvSpPr>
          <p:nvPr/>
        </p:nvSpPr>
        <p:spPr>
          <a:xfrm>
            <a:off x="706582" y="1504604"/>
            <a:ext cx="7718281" cy="4127847"/>
          </a:xfrm>
          <a:prstGeom prst="rect">
            <a:avLst/>
          </a:prstGeom>
        </p:spPr>
        <p:txBody>
          <a:bodyPr vert="horz" lIns="0" tIns="0" rIns="0" bIns="0" rtlCol="0" anchor="ctr" anchorCtr="0">
            <a:normAutofit lnSpcReduction="10000"/>
          </a:bodyPr>
          <a:lstStyle/>
          <a:p>
            <a:pPr marL="0" marR="0" lvl="0" indent="0" algn="just" defTabSz="457200" rtl="0" eaLnBrk="1" fontAlgn="auto" latinLnBrk="0" hangingPunct="1">
              <a:lnSpc>
                <a:spcPct val="100000"/>
              </a:lnSpc>
              <a:spcBef>
                <a:spcPct val="20000"/>
              </a:spcBef>
              <a:spcAft>
                <a:spcPts val="0"/>
              </a:spcAft>
              <a:buClrTx/>
              <a:buSzTx/>
              <a:buFont typeface="Arial"/>
              <a:buNone/>
              <a:tabLst/>
              <a:defRPr/>
            </a:pPr>
            <a:endParaRPr kumimoji="0" lang="en-US" sz="1800" b="0" i="0" u="none" strike="noStrike" kern="1200" cap="none" spc="0" normalizeH="0" baseline="0" noProof="0" dirty="0" smtClean="0">
              <a:ln>
                <a:noFill/>
              </a:ln>
              <a:solidFill>
                <a:srgbClr val="565A5C"/>
              </a:solidFill>
              <a:effectLst/>
              <a:uLnTx/>
              <a:uFillTx/>
              <a:latin typeface="Arial"/>
              <a:ea typeface="+mn-ea"/>
              <a:cs typeface="Arial"/>
            </a:endParaRPr>
          </a:p>
          <a:p>
            <a:pPr lvl="0" algn="just">
              <a:spcBef>
                <a:spcPct val="20000"/>
              </a:spcBef>
            </a:pPr>
            <a:r>
              <a:rPr lang="en-US" dirty="0" smtClean="0">
                <a:solidFill>
                  <a:srgbClr val="565A5C"/>
                </a:solidFill>
                <a:cs typeface="Arial"/>
              </a:rPr>
              <a:t>The </a:t>
            </a:r>
            <a:r>
              <a:rPr lang="en-US" b="1" dirty="0" smtClean="0">
                <a:solidFill>
                  <a:srgbClr val="565A5C"/>
                </a:solidFill>
                <a:cs typeface="Arial"/>
              </a:rPr>
              <a:t>ALTER TABLE </a:t>
            </a:r>
            <a:r>
              <a:rPr lang="en-US" dirty="0" smtClean="0">
                <a:solidFill>
                  <a:srgbClr val="565A5C"/>
                </a:solidFill>
                <a:cs typeface="Arial"/>
              </a:rPr>
              <a:t>statement is used to add, delete, or modify columns in an existing table.</a:t>
            </a:r>
          </a:p>
          <a:p>
            <a:pPr lvl="0" algn="just">
              <a:spcBef>
                <a:spcPct val="20000"/>
              </a:spcBef>
            </a:pPr>
            <a:endParaRPr lang="en-US" dirty="0" smtClean="0">
              <a:solidFill>
                <a:srgbClr val="565A5C"/>
              </a:solidFill>
              <a:cs typeface="Arial"/>
            </a:endParaRPr>
          </a:p>
          <a:p>
            <a:pPr lvl="0" algn="just">
              <a:spcBef>
                <a:spcPct val="20000"/>
              </a:spcBef>
            </a:pPr>
            <a:r>
              <a:rPr lang="en-US" dirty="0" smtClean="0">
                <a:solidFill>
                  <a:srgbClr val="565A5C"/>
                </a:solidFill>
                <a:cs typeface="Arial"/>
              </a:rPr>
              <a:t>SQL ALTER TABLE Syntax</a:t>
            </a:r>
          </a:p>
          <a:p>
            <a:pPr lvl="0" algn="just">
              <a:spcBef>
                <a:spcPct val="20000"/>
              </a:spcBef>
            </a:pPr>
            <a:endParaRPr lang="en-US" dirty="0" smtClean="0">
              <a:solidFill>
                <a:srgbClr val="565A5C"/>
              </a:solidFill>
              <a:cs typeface="Arial"/>
            </a:endParaRPr>
          </a:p>
          <a:p>
            <a:pPr lvl="0" algn="just">
              <a:spcBef>
                <a:spcPct val="20000"/>
              </a:spcBef>
            </a:pPr>
            <a:r>
              <a:rPr lang="en-US" dirty="0" smtClean="0">
                <a:solidFill>
                  <a:srgbClr val="565A5C"/>
                </a:solidFill>
                <a:cs typeface="Arial"/>
              </a:rPr>
              <a:t>--</a:t>
            </a:r>
            <a:r>
              <a:rPr lang="en-US" dirty="0" err="1" smtClean="0">
                <a:solidFill>
                  <a:srgbClr val="565A5C"/>
                </a:solidFill>
                <a:cs typeface="Arial"/>
              </a:rPr>
              <a:t>adda</a:t>
            </a:r>
            <a:r>
              <a:rPr lang="en-US" dirty="0" smtClean="0">
                <a:solidFill>
                  <a:srgbClr val="565A5C"/>
                </a:solidFill>
                <a:cs typeface="Arial"/>
              </a:rPr>
              <a:t>  column in a table</a:t>
            </a:r>
          </a:p>
          <a:p>
            <a:pPr lvl="0" algn="just">
              <a:spcBef>
                <a:spcPct val="20000"/>
              </a:spcBef>
            </a:pPr>
            <a:r>
              <a:rPr lang="en-US" b="1" dirty="0" smtClean="0">
                <a:solidFill>
                  <a:srgbClr val="565A5C"/>
                </a:solidFill>
                <a:cs typeface="Arial"/>
              </a:rPr>
              <a:t>ALTER TABLE </a:t>
            </a:r>
            <a:r>
              <a:rPr lang="en-US" b="1" dirty="0" err="1" smtClean="0">
                <a:solidFill>
                  <a:srgbClr val="565A5C"/>
                </a:solidFill>
                <a:cs typeface="Arial"/>
              </a:rPr>
              <a:t>table_name</a:t>
            </a:r>
            <a:endParaRPr lang="en-US" b="1" dirty="0" smtClean="0">
              <a:solidFill>
                <a:srgbClr val="565A5C"/>
              </a:solidFill>
              <a:cs typeface="Arial"/>
            </a:endParaRPr>
          </a:p>
          <a:p>
            <a:pPr lvl="0" algn="just">
              <a:spcBef>
                <a:spcPct val="20000"/>
              </a:spcBef>
            </a:pPr>
            <a:r>
              <a:rPr lang="en-US" b="1" dirty="0" smtClean="0">
                <a:solidFill>
                  <a:srgbClr val="565A5C"/>
                </a:solidFill>
                <a:cs typeface="Arial"/>
              </a:rPr>
              <a:t>ADD </a:t>
            </a:r>
            <a:r>
              <a:rPr lang="en-US" b="1" dirty="0" err="1" smtClean="0">
                <a:solidFill>
                  <a:srgbClr val="565A5C"/>
                </a:solidFill>
                <a:cs typeface="Arial"/>
              </a:rPr>
              <a:t>column_name</a:t>
            </a:r>
            <a:r>
              <a:rPr lang="en-US" b="1" dirty="0" smtClean="0">
                <a:solidFill>
                  <a:srgbClr val="565A5C"/>
                </a:solidFill>
                <a:cs typeface="Arial"/>
              </a:rPr>
              <a:t> </a:t>
            </a:r>
            <a:r>
              <a:rPr lang="en-US" b="1" dirty="0" err="1" smtClean="0">
                <a:solidFill>
                  <a:srgbClr val="565A5C"/>
                </a:solidFill>
                <a:cs typeface="Arial"/>
              </a:rPr>
              <a:t>datatype</a:t>
            </a:r>
            <a:endParaRPr lang="en-US" b="1" dirty="0" smtClean="0">
              <a:solidFill>
                <a:srgbClr val="565A5C"/>
              </a:solidFill>
              <a:cs typeface="Arial"/>
            </a:endParaRPr>
          </a:p>
          <a:p>
            <a:pPr lvl="0" algn="just">
              <a:spcBef>
                <a:spcPct val="20000"/>
              </a:spcBef>
            </a:pPr>
            <a:endParaRPr lang="en-US" dirty="0" smtClean="0">
              <a:solidFill>
                <a:srgbClr val="565A5C"/>
              </a:solidFill>
              <a:cs typeface="Arial"/>
            </a:endParaRPr>
          </a:p>
          <a:p>
            <a:pPr lvl="0" algn="just">
              <a:spcBef>
                <a:spcPct val="20000"/>
              </a:spcBef>
            </a:pPr>
            <a:r>
              <a:rPr lang="en-US" dirty="0" smtClean="0">
                <a:solidFill>
                  <a:srgbClr val="565A5C"/>
                </a:solidFill>
                <a:cs typeface="Arial"/>
              </a:rPr>
              <a:t>--delete column from table</a:t>
            </a:r>
          </a:p>
          <a:p>
            <a:pPr lvl="0" algn="just">
              <a:spcBef>
                <a:spcPct val="20000"/>
              </a:spcBef>
            </a:pPr>
            <a:r>
              <a:rPr lang="en-US" b="1" dirty="0" smtClean="0">
                <a:solidFill>
                  <a:srgbClr val="565A5C"/>
                </a:solidFill>
                <a:cs typeface="Arial"/>
              </a:rPr>
              <a:t>ALTER TABLE </a:t>
            </a:r>
            <a:r>
              <a:rPr lang="en-US" b="1" dirty="0" err="1" smtClean="0">
                <a:solidFill>
                  <a:srgbClr val="565A5C"/>
                </a:solidFill>
                <a:cs typeface="Arial"/>
              </a:rPr>
              <a:t>table_name</a:t>
            </a:r>
            <a:endParaRPr lang="en-US" b="1" dirty="0" smtClean="0">
              <a:solidFill>
                <a:srgbClr val="565A5C"/>
              </a:solidFill>
              <a:cs typeface="Arial"/>
            </a:endParaRPr>
          </a:p>
          <a:p>
            <a:pPr lvl="0" algn="just">
              <a:spcBef>
                <a:spcPct val="20000"/>
              </a:spcBef>
            </a:pPr>
            <a:r>
              <a:rPr lang="en-US" b="1" dirty="0" smtClean="0">
                <a:solidFill>
                  <a:srgbClr val="565A5C"/>
                </a:solidFill>
                <a:cs typeface="Arial"/>
              </a:rPr>
              <a:t>DROP COLUMN </a:t>
            </a:r>
            <a:r>
              <a:rPr lang="en-US" b="1" dirty="0" err="1" smtClean="0">
                <a:solidFill>
                  <a:srgbClr val="565A5C"/>
                </a:solidFill>
                <a:cs typeface="Arial"/>
              </a:rPr>
              <a:t>column_name</a:t>
            </a:r>
            <a:endParaRPr kumimoji="0" lang="en-US" sz="1800" b="1" i="0" u="none" strike="noStrike" kern="1200" cap="none" spc="0" normalizeH="0" baseline="0" noProof="0" dirty="0" smtClean="0">
              <a:ln>
                <a:noFill/>
              </a:ln>
              <a:solidFill>
                <a:srgbClr val="565A5C"/>
              </a:solidFill>
              <a:effectLst/>
              <a:uLnTx/>
              <a:uFillTx/>
              <a:latin typeface="Arial"/>
              <a:ea typeface="+mn-ea"/>
              <a:cs typeface="Arial"/>
            </a:endParaRPr>
          </a:p>
          <a:p>
            <a:pPr marL="0" marR="0" lvl="0" indent="0" algn="just" defTabSz="457200" rtl="0" eaLnBrk="1" fontAlgn="auto" latinLnBrk="0" hangingPunct="1">
              <a:lnSpc>
                <a:spcPct val="100000"/>
              </a:lnSpc>
              <a:spcBef>
                <a:spcPct val="20000"/>
              </a:spcBef>
              <a:spcAft>
                <a:spcPts val="0"/>
              </a:spcAft>
              <a:buClrTx/>
              <a:buSzTx/>
              <a:buFont typeface="Arial"/>
              <a:buNone/>
              <a:tabLst/>
              <a:defRPr/>
            </a:pPr>
            <a:endParaRPr kumimoji="0" lang="en-US" sz="1800" b="0" i="0" u="none" strike="noStrike" kern="1200" cap="none" spc="0" normalizeH="0" baseline="0" noProof="0" dirty="0">
              <a:ln>
                <a:noFill/>
              </a:ln>
              <a:solidFill>
                <a:srgbClr val="565A5C"/>
              </a:solidFill>
              <a:effectLst/>
              <a:uLnTx/>
              <a:uFillTx/>
              <a:latin typeface="Arial"/>
              <a:ea typeface="+mn-ea"/>
              <a:cs typeface="Arial"/>
            </a:endParaRPr>
          </a:p>
        </p:txBody>
      </p:sp>
    </p:spTree>
    <p:extLst>
      <p:ext uri="{BB962C8B-B14F-4D97-AF65-F5344CB8AC3E}">
        <p14:creationId xmlns:p14="http://schemas.microsoft.com/office/powerpoint/2010/main" val="26519383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706582" y="1701801"/>
            <a:ext cx="7718281" cy="3930650"/>
          </a:xfrm>
        </p:spPr>
        <p:txBody>
          <a:bodyPr>
            <a:normAutofit/>
          </a:bodyPr>
          <a:lstStyle/>
          <a:p>
            <a:endParaRPr lang="en-US" dirty="0" smtClean="0"/>
          </a:p>
          <a:p>
            <a:endParaRPr lang="en-US" dirty="0"/>
          </a:p>
        </p:txBody>
      </p:sp>
      <p:sp>
        <p:nvSpPr>
          <p:cNvPr id="3" name="Title 1"/>
          <p:cNvSpPr>
            <a:spLocks noGrp="1"/>
          </p:cNvSpPr>
          <p:nvPr>
            <p:ph type="title"/>
          </p:nvPr>
        </p:nvSpPr>
        <p:spPr>
          <a:xfrm>
            <a:off x="881742" y="766826"/>
            <a:ext cx="6250578" cy="593092"/>
          </a:xfrm>
        </p:spPr>
        <p:txBody>
          <a:bodyPr/>
          <a:lstStyle/>
          <a:p>
            <a:r>
              <a:rPr lang="en-US" b="0" dirty="0" smtClean="0"/>
              <a:t>DML – Data Manipulation Language</a:t>
            </a:r>
            <a:endParaRPr lang="en-US" dirty="0"/>
          </a:p>
        </p:txBody>
      </p:sp>
      <p:sp>
        <p:nvSpPr>
          <p:cNvPr id="6" name="TextBox 5"/>
          <p:cNvSpPr txBox="1"/>
          <p:nvPr/>
        </p:nvSpPr>
        <p:spPr>
          <a:xfrm>
            <a:off x="706582" y="1862051"/>
            <a:ext cx="7599218" cy="2008242"/>
          </a:xfrm>
          <a:prstGeom prst="rect">
            <a:avLst/>
          </a:prstGeom>
          <a:noFill/>
        </p:spPr>
        <p:txBody>
          <a:bodyPr wrap="square" rtlCol="0">
            <a:spAutoFit/>
          </a:bodyPr>
          <a:lstStyle/>
          <a:p>
            <a:pPr>
              <a:spcAft>
                <a:spcPts val="300"/>
              </a:spcAft>
            </a:pPr>
            <a:r>
              <a:rPr lang="en-US" sz="2000" b="1" u="sng" dirty="0" smtClean="0">
                <a:latin typeface="Arial" pitchFamily="34" charset="0"/>
                <a:cs typeface="Arial" pitchFamily="34" charset="0"/>
              </a:rPr>
              <a:t>D</a:t>
            </a:r>
            <a:r>
              <a:rPr lang="en-US" sz="2000" b="1" dirty="0" smtClean="0">
                <a:latin typeface="Arial" pitchFamily="34" charset="0"/>
                <a:cs typeface="Arial" pitchFamily="34" charset="0"/>
              </a:rPr>
              <a:t>ata </a:t>
            </a:r>
            <a:r>
              <a:rPr lang="en-US" sz="2000" b="1" u="sng" dirty="0" smtClean="0">
                <a:latin typeface="Arial" pitchFamily="34" charset="0"/>
                <a:cs typeface="Arial" pitchFamily="34" charset="0"/>
              </a:rPr>
              <a:t>M</a:t>
            </a:r>
            <a:r>
              <a:rPr lang="en-US" sz="2000" b="1" dirty="0" smtClean="0">
                <a:latin typeface="Arial" pitchFamily="34" charset="0"/>
                <a:cs typeface="Arial" pitchFamily="34" charset="0"/>
              </a:rPr>
              <a:t>anipulation </a:t>
            </a:r>
            <a:r>
              <a:rPr lang="en-US" sz="2000" b="1" u="sng" dirty="0" smtClean="0">
                <a:latin typeface="Arial" pitchFamily="34" charset="0"/>
                <a:cs typeface="Arial" pitchFamily="34" charset="0"/>
              </a:rPr>
              <a:t>L</a:t>
            </a:r>
            <a:r>
              <a:rPr lang="en-US" sz="2000" b="1" dirty="0" smtClean="0">
                <a:latin typeface="Arial" pitchFamily="34" charset="0"/>
                <a:cs typeface="Arial" pitchFamily="34" charset="0"/>
              </a:rPr>
              <a:t>anguage (DML)</a:t>
            </a:r>
            <a:endParaRPr lang="en-US" sz="2000" b="1" u="sng" dirty="0" smtClean="0">
              <a:latin typeface="Arial" pitchFamily="34" charset="0"/>
              <a:cs typeface="Arial" pitchFamily="34" charset="0"/>
            </a:endParaRPr>
          </a:p>
          <a:p>
            <a:pPr>
              <a:spcAft>
                <a:spcPts val="300"/>
              </a:spcAft>
            </a:pPr>
            <a:endParaRPr lang="en-US" sz="2000" dirty="0" smtClean="0">
              <a:latin typeface="Arial" pitchFamily="34" charset="0"/>
              <a:cs typeface="Arial" pitchFamily="34" charset="0"/>
            </a:endParaRPr>
          </a:p>
          <a:p>
            <a:pPr indent="461963" algn="just">
              <a:spcAft>
                <a:spcPts val="300"/>
              </a:spcAft>
            </a:pPr>
            <a:r>
              <a:rPr lang="en-US" dirty="0" smtClean="0">
                <a:latin typeface="Arial" pitchFamily="34" charset="0"/>
                <a:cs typeface="Arial" pitchFamily="34" charset="0"/>
              </a:rPr>
              <a:t>A DML statement is executed when:</a:t>
            </a:r>
          </a:p>
          <a:p>
            <a:pPr marL="461963" indent="225425" algn="just">
              <a:spcAft>
                <a:spcPts val="300"/>
              </a:spcAft>
              <a:buFont typeface="Arial" pitchFamily="34" charset="0"/>
              <a:buChar char="•"/>
            </a:pPr>
            <a:r>
              <a:rPr lang="en-US" dirty="0" smtClean="0">
                <a:latin typeface="Arial" pitchFamily="34" charset="0"/>
                <a:cs typeface="Arial" pitchFamily="34" charset="0"/>
              </a:rPr>
              <a:t>A new record is added (</a:t>
            </a:r>
            <a:r>
              <a:rPr lang="en-US" dirty="0" smtClean="0">
                <a:solidFill>
                  <a:srgbClr val="0070C0"/>
                </a:solidFill>
                <a:latin typeface="Arial" pitchFamily="34" charset="0"/>
                <a:cs typeface="Arial" pitchFamily="34" charset="0"/>
              </a:rPr>
              <a:t>INSERT</a:t>
            </a:r>
            <a:r>
              <a:rPr lang="en-US" dirty="0" smtClean="0">
                <a:latin typeface="Arial" pitchFamily="34" charset="0"/>
                <a:cs typeface="Arial" pitchFamily="34" charset="0"/>
              </a:rPr>
              <a:t>)</a:t>
            </a:r>
          </a:p>
          <a:p>
            <a:pPr marL="461963" indent="225425" algn="just">
              <a:spcAft>
                <a:spcPts val="300"/>
              </a:spcAft>
              <a:buFont typeface="Arial" pitchFamily="34" charset="0"/>
              <a:buChar char="•"/>
            </a:pPr>
            <a:r>
              <a:rPr lang="en-US" dirty="0" smtClean="0">
                <a:latin typeface="Arial" pitchFamily="34" charset="0"/>
                <a:cs typeface="Arial" pitchFamily="34" charset="0"/>
              </a:rPr>
              <a:t>An existing record is modified(</a:t>
            </a:r>
            <a:r>
              <a:rPr lang="en-US" dirty="0" smtClean="0">
                <a:solidFill>
                  <a:srgbClr val="0070C0"/>
                </a:solidFill>
                <a:latin typeface="Arial" pitchFamily="34" charset="0"/>
                <a:cs typeface="Arial" pitchFamily="34" charset="0"/>
              </a:rPr>
              <a:t>UPDATE</a:t>
            </a:r>
            <a:r>
              <a:rPr lang="en-US" dirty="0" smtClean="0">
                <a:latin typeface="Arial" pitchFamily="34" charset="0"/>
                <a:cs typeface="Arial" pitchFamily="34" charset="0"/>
              </a:rPr>
              <a:t>)</a:t>
            </a:r>
          </a:p>
          <a:p>
            <a:pPr marL="461963" indent="225425" algn="just">
              <a:spcAft>
                <a:spcPts val="300"/>
              </a:spcAft>
              <a:buFont typeface="Arial" pitchFamily="34" charset="0"/>
              <a:buChar char="•"/>
            </a:pPr>
            <a:r>
              <a:rPr lang="en-US" dirty="0" smtClean="0">
                <a:latin typeface="Arial" pitchFamily="34" charset="0"/>
                <a:cs typeface="Arial" pitchFamily="34" charset="0"/>
              </a:rPr>
              <a:t>A record is deleted (</a:t>
            </a:r>
            <a:r>
              <a:rPr lang="en-US" dirty="0" smtClean="0">
                <a:solidFill>
                  <a:srgbClr val="0070C0"/>
                </a:solidFill>
                <a:latin typeface="Arial" pitchFamily="34" charset="0"/>
                <a:cs typeface="Arial" pitchFamily="34" charset="0"/>
              </a:rPr>
              <a:t>DELETE</a:t>
            </a:r>
            <a:r>
              <a:rPr lang="en-US" dirty="0" smtClean="0">
                <a:latin typeface="Arial" pitchFamily="34" charset="0"/>
                <a:cs typeface="Arial" pitchFamily="34" charset="0"/>
              </a:rPr>
              <a:t>)</a:t>
            </a:r>
          </a:p>
        </p:txBody>
      </p:sp>
    </p:spTree>
    <p:extLst>
      <p:ext uri="{BB962C8B-B14F-4D97-AF65-F5344CB8AC3E}">
        <p14:creationId xmlns:p14="http://schemas.microsoft.com/office/powerpoint/2010/main" val="26519383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706582" y="1701801"/>
            <a:ext cx="7718281" cy="3930650"/>
          </a:xfrm>
        </p:spPr>
        <p:txBody>
          <a:bodyPr>
            <a:normAutofit/>
          </a:bodyPr>
          <a:lstStyle/>
          <a:p>
            <a:endParaRPr lang="en-US" dirty="0" smtClean="0"/>
          </a:p>
          <a:p>
            <a:endParaRPr lang="en-US" dirty="0"/>
          </a:p>
        </p:txBody>
      </p:sp>
      <p:sp>
        <p:nvSpPr>
          <p:cNvPr id="3" name="Title 1"/>
          <p:cNvSpPr>
            <a:spLocks noGrp="1"/>
          </p:cNvSpPr>
          <p:nvPr>
            <p:ph type="title"/>
          </p:nvPr>
        </p:nvSpPr>
        <p:spPr>
          <a:xfrm>
            <a:off x="881742" y="766826"/>
            <a:ext cx="6250578" cy="593092"/>
          </a:xfrm>
        </p:spPr>
        <p:txBody>
          <a:bodyPr/>
          <a:lstStyle/>
          <a:p>
            <a:r>
              <a:rPr lang="en-US" b="0" dirty="0" smtClean="0"/>
              <a:t>DML – Data Manipulation Language</a:t>
            </a:r>
            <a:endParaRPr lang="en-US" dirty="0"/>
          </a:p>
        </p:txBody>
      </p:sp>
      <p:sp>
        <p:nvSpPr>
          <p:cNvPr id="8" name="Rectangle 7"/>
          <p:cNvSpPr/>
          <p:nvPr/>
        </p:nvSpPr>
        <p:spPr>
          <a:xfrm>
            <a:off x="706581" y="1701801"/>
            <a:ext cx="7718281" cy="3139321"/>
          </a:xfrm>
          <a:prstGeom prst="rect">
            <a:avLst/>
          </a:prstGeom>
        </p:spPr>
        <p:txBody>
          <a:bodyPr wrap="square">
            <a:spAutoFit/>
          </a:bodyPr>
          <a:lstStyle/>
          <a:p>
            <a:r>
              <a:rPr lang="en-US" dirty="0" smtClean="0"/>
              <a:t>The </a:t>
            </a:r>
            <a:r>
              <a:rPr lang="en-US" b="1" dirty="0" smtClean="0"/>
              <a:t>INSERT</a:t>
            </a:r>
            <a:r>
              <a:rPr lang="en-US" dirty="0" smtClean="0"/>
              <a:t> statement is used to insert new records in a table.</a:t>
            </a:r>
          </a:p>
          <a:p>
            <a:endParaRPr lang="en-US" dirty="0" smtClean="0"/>
          </a:p>
          <a:p>
            <a:r>
              <a:rPr lang="en-US" dirty="0" smtClean="0"/>
              <a:t>SQL INSERT INTO Syntax</a:t>
            </a:r>
          </a:p>
          <a:p>
            <a:endParaRPr lang="en-US" dirty="0" smtClean="0"/>
          </a:p>
          <a:p>
            <a:r>
              <a:rPr lang="en-US" dirty="0" smtClean="0"/>
              <a:t>Two ways of doing INSERT INTO:</a:t>
            </a:r>
          </a:p>
          <a:p>
            <a:endParaRPr lang="en-US" dirty="0" smtClean="0"/>
          </a:p>
          <a:p>
            <a:r>
              <a:rPr lang="en-US" b="1" dirty="0" smtClean="0"/>
              <a:t>INSERT INTO </a:t>
            </a:r>
            <a:r>
              <a:rPr lang="en-US" b="1" dirty="0" err="1" smtClean="0"/>
              <a:t>table_name</a:t>
            </a:r>
            <a:endParaRPr lang="en-US" b="1" dirty="0" smtClean="0"/>
          </a:p>
          <a:p>
            <a:r>
              <a:rPr lang="en-US" b="1" dirty="0" smtClean="0"/>
              <a:t>VALUES (value1,value2,value3,...);</a:t>
            </a:r>
          </a:p>
          <a:p>
            <a:endParaRPr lang="en-US" b="1" dirty="0" smtClean="0"/>
          </a:p>
          <a:p>
            <a:r>
              <a:rPr lang="en-US" b="1" dirty="0" smtClean="0"/>
              <a:t>INSERT INTO </a:t>
            </a:r>
            <a:r>
              <a:rPr lang="en-US" b="1" dirty="0" err="1" smtClean="0"/>
              <a:t>table_name</a:t>
            </a:r>
            <a:r>
              <a:rPr lang="en-US" b="1" dirty="0" smtClean="0"/>
              <a:t> (column1,column2,column3,...)</a:t>
            </a:r>
          </a:p>
          <a:p>
            <a:r>
              <a:rPr lang="en-US" b="1" dirty="0" smtClean="0"/>
              <a:t>VALUES (value1,value2,value3,...);</a:t>
            </a:r>
            <a:endParaRPr lang="en-US" b="1" dirty="0"/>
          </a:p>
        </p:txBody>
      </p:sp>
    </p:spTree>
    <p:extLst>
      <p:ext uri="{BB962C8B-B14F-4D97-AF65-F5344CB8AC3E}">
        <p14:creationId xmlns:p14="http://schemas.microsoft.com/office/powerpoint/2010/main" val="26519383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706582" y="1537855"/>
            <a:ext cx="7718281" cy="4094596"/>
          </a:xfrm>
        </p:spPr>
        <p:txBody>
          <a:bodyPr>
            <a:normAutofit/>
          </a:bodyPr>
          <a:lstStyle/>
          <a:p>
            <a:endParaRPr lang="en-US" dirty="0" smtClean="0"/>
          </a:p>
          <a:p>
            <a:endParaRPr lang="en-US" dirty="0"/>
          </a:p>
        </p:txBody>
      </p:sp>
      <p:sp>
        <p:nvSpPr>
          <p:cNvPr id="3" name="Title 1"/>
          <p:cNvSpPr>
            <a:spLocks noGrp="1"/>
          </p:cNvSpPr>
          <p:nvPr>
            <p:ph type="title"/>
          </p:nvPr>
        </p:nvSpPr>
        <p:spPr>
          <a:xfrm>
            <a:off x="881742" y="766826"/>
            <a:ext cx="6250578" cy="593092"/>
          </a:xfrm>
        </p:spPr>
        <p:txBody>
          <a:bodyPr/>
          <a:lstStyle/>
          <a:p>
            <a:r>
              <a:rPr lang="en-US" b="0" dirty="0" smtClean="0"/>
              <a:t>DML – Data Manipulation Language</a:t>
            </a:r>
            <a:endParaRPr lang="en-US" dirty="0"/>
          </a:p>
        </p:txBody>
      </p:sp>
      <p:sp>
        <p:nvSpPr>
          <p:cNvPr id="5" name="Rectangle 4"/>
          <p:cNvSpPr/>
          <p:nvPr/>
        </p:nvSpPr>
        <p:spPr>
          <a:xfrm>
            <a:off x="706582" y="1537856"/>
            <a:ext cx="6151418" cy="3970318"/>
          </a:xfrm>
          <a:prstGeom prst="rect">
            <a:avLst/>
          </a:prstGeom>
        </p:spPr>
        <p:txBody>
          <a:bodyPr wrap="square">
            <a:spAutoFit/>
          </a:bodyPr>
          <a:lstStyle/>
          <a:p>
            <a:endParaRPr lang="en-US" dirty="0" smtClean="0"/>
          </a:p>
          <a:p>
            <a:r>
              <a:rPr lang="en-US" dirty="0" smtClean="0"/>
              <a:t>The </a:t>
            </a:r>
            <a:r>
              <a:rPr lang="en-US" b="1" dirty="0" smtClean="0"/>
              <a:t>UPDATE</a:t>
            </a:r>
            <a:r>
              <a:rPr lang="en-US" dirty="0" smtClean="0"/>
              <a:t> statement is used to update existing records in a table.</a:t>
            </a:r>
          </a:p>
          <a:p>
            <a:r>
              <a:rPr lang="en-US" dirty="0" smtClean="0"/>
              <a:t>SQL UPDATE Syntax</a:t>
            </a:r>
          </a:p>
          <a:p>
            <a:endParaRPr lang="en-US" dirty="0" smtClean="0"/>
          </a:p>
          <a:p>
            <a:r>
              <a:rPr lang="en-US" b="1" dirty="0" smtClean="0"/>
              <a:t>UPDATE </a:t>
            </a:r>
            <a:r>
              <a:rPr lang="en-US" b="1" i="1" dirty="0" err="1" smtClean="0"/>
              <a:t>table_name</a:t>
            </a:r>
            <a:r>
              <a:rPr lang="en-US" b="1" dirty="0" smtClean="0"/>
              <a:t/>
            </a:r>
            <a:br>
              <a:rPr lang="en-US" b="1" dirty="0" smtClean="0"/>
            </a:br>
            <a:r>
              <a:rPr lang="en-US" b="1" dirty="0" smtClean="0"/>
              <a:t>SET </a:t>
            </a:r>
            <a:r>
              <a:rPr lang="en-US" b="1" i="1" dirty="0" smtClean="0"/>
              <a:t>column1</a:t>
            </a:r>
            <a:r>
              <a:rPr lang="en-US" b="1" dirty="0" smtClean="0"/>
              <a:t>=</a:t>
            </a:r>
            <a:r>
              <a:rPr lang="en-US" b="1" i="1" dirty="0" smtClean="0"/>
              <a:t>value1</a:t>
            </a:r>
            <a:r>
              <a:rPr lang="en-US" b="1" dirty="0" smtClean="0"/>
              <a:t>,</a:t>
            </a:r>
            <a:r>
              <a:rPr lang="en-US" b="1" i="1" dirty="0" smtClean="0"/>
              <a:t>column2</a:t>
            </a:r>
            <a:r>
              <a:rPr lang="en-US" b="1" dirty="0" smtClean="0"/>
              <a:t>=</a:t>
            </a:r>
            <a:r>
              <a:rPr lang="en-US" b="1" i="1" dirty="0" smtClean="0"/>
              <a:t>value2</a:t>
            </a:r>
            <a:r>
              <a:rPr lang="en-US" b="1" dirty="0" smtClean="0"/>
              <a:t>,...</a:t>
            </a:r>
            <a:br>
              <a:rPr lang="en-US" b="1" dirty="0" smtClean="0"/>
            </a:br>
            <a:r>
              <a:rPr lang="en-US" b="1" dirty="0" smtClean="0"/>
              <a:t>WHERE </a:t>
            </a:r>
            <a:r>
              <a:rPr lang="en-US" b="1" i="1" dirty="0" err="1" smtClean="0"/>
              <a:t>some_column</a:t>
            </a:r>
            <a:r>
              <a:rPr lang="en-US" b="1" dirty="0" smtClean="0"/>
              <a:t>=</a:t>
            </a:r>
            <a:r>
              <a:rPr lang="en-US" b="1" i="1" dirty="0" err="1" smtClean="0"/>
              <a:t>some_value</a:t>
            </a:r>
            <a:r>
              <a:rPr lang="en-US" b="1" dirty="0" smtClean="0"/>
              <a:t>;</a:t>
            </a:r>
          </a:p>
          <a:p>
            <a:endParaRPr lang="en-US" b="1" dirty="0" smtClean="0"/>
          </a:p>
          <a:p>
            <a:r>
              <a:rPr lang="en-US" dirty="0" smtClean="0"/>
              <a:t>The </a:t>
            </a:r>
            <a:r>
              <a:rPr lang="en-US" b="1" dirty="0" smtClean="0"/>
              <a:t>DELETE</a:t>
            </a:r>
            <a:r>
              <a:rPr lang="en-US" dirty="0" smtClean="0"/>
              <a:t> statement is used to delete rows in a table.</a:t>
            </a:r>
          </a:p>
          <a:p>
            <a:r>
              <a:rPr lang="en-US" dirty="0" smtClean="0"/>
              <a:t>SQL DELETE Syntax</a:t>
            </a:r>
          </a:p>
          <a:p>
            <a:endParaRPr lang="en-US" dirty="0" smtClean="0"/>
          </a:p>
          <a:p>
            <a:r>
              <a:rPr lang="en-US" b="1" dirty="0" smtClean="0"/>
              <a:t>DELETE FROM </a:t>
            </a:r>
            <a:r>
              <a:rPr lang="en-US" b="1" i="1" dirty="0" err="1" smtClean="0"/>
              <a:t>table_name</a:t>
            </a:r>
            <a:r>
              <a:rPr lang="en-US" b="1" dirty="0" smtClean="0"/>
              <a:t/>
            </a:r>
            <a:br>
              <a:rPr lang="en-US" b="1" dirty="0" smtClean="0"/>
            </a:br>
            <a:r>
              <a:rPr lang="en-US" b="1" dirty="0" smtClean="0"/>
              <a:t>WHERE </a:t>
            </a:r>
            <a:r>
              <a:rPr lang="en-US" b="1" i="1" dirty="0" err="1" smtClean="0"/>
              <a:t>some_column</a:t>
            </a:r>
            <a:r>
              <a:rPr lang="en-US" b="1" dirty="0" smtClean="0"/>
              <a:t>=</a:t>
            </a:r>
            <a:r>
              <a:rPr lang="en-US" b="1" i="1" dirty="0" err="1" smtClean="0"/>
              <a:t>some_value</a:t>
            </a:r>
            <a:r>
              <a:rPr lang="en-US" b="1" dirty="0" smtClean="0"/>
              <a:t>;</a:t>
            </a:r>
            <a:endParaRPr lang="en-US" dirty="0"/>
          </a:p>
        </p:txBody>
      </p:sp>
    </p:spTree>
    <p:extLst>
      <p:ext uri="{BB962C8B-B14F-4D97-AF65-F5344CB8AC3E}">
        <p14:creationId xmlns:p14="http://schemas.microsoft.com/office/powerpoint/2010/main" val="26519383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r>
              <a:rPr lang="en-US" dirty="0" smtClean="0"/>
              <a:t>					Data QUERY (SELECT Clause)</a:t>
            </a:r>
          </a:p>
        </p:txBody>
      </p:sp>
      <p:sp>
        <p:nvSpPr>
          <p:cNvPr id="3" name="Text Placeholder 2"/>
          <p:cNvSpPr>
            <a:spLocks noGrp="1"/>
          </p:cNvSpPr>
          <p:nvPr>
            <p:ph type="body" idx="1"/>
          </p:nvPr>
        </p:nvSpPr>
        <p:spPr/>
        <p:txBody>
          <a:bodyPr/>
          <a:lstStyle/>
          <a:p>
            <a:r>
              <a:rPr lang="ro-RO" dirty="0" smtClean="0"/>
              <a:t>3</a:t>
            </a:r>
            <a:endParaRPr lang="en-US" dirty="0"/>
          </a:p>
        </p:txBody>
      </p:sp>
    </p:spTree>
    <p:extLst>
      <p:ext uri="{BB962C8B-B14F-4D97-AF65-F5344CB8AC3E}">
        <p14:creationId xmlns:p14="http://schemas.microsoft.com/office/powerpoint/2010/main" val="23241969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706582" y="1701801"/>
            <a:ext cx="7718281" cy="3930650"/>
          </a:xfrm>
        </p:spPr>
        <p:txBody>
          <a:bodyPr>
            <a:normAutofit/>
          </a:bodyPr>
          <a:lstStyle/>
          <a:p>
            <a:pPr indent="227013">
              <a:spcAft>
                <a:spcPts val="300"/>
              </a:spcAft>
            </a:pPr>
            <a:r>
              <a:rPr lang="en-US" b="1" dirty="0" smtClean="0">
                <a:latin typeface="Arial" pitchFamily="34" charset="0"/>
                <a:cs typeface="Arial" pitchFamily="34" charset="0"/>
              </a:rPr>
              <a:t>Projection</a:t>
            </a:r>
            <a:r>
              <a:rPr lang="en-US" dirty="0" smtClean="0">
                <a:latin typeface="Arial" pitchFamily="34" charset="0"/>
                <a:cs typeface="Arial" pitchFamily="34" charset="0"/>
              </a:rPr>
              <a:t>: Capability of choosing the </a:t>
            </a:r>
          </a:p>
          <a:p>
            <a:pPr indent="227013">
              <a:spcAft>
                <a:spcPts val="300"/>
              </a:spcAft>
            </a:pPr>
            <a:r>
              <a:rPr lang="en-US" dirty="0" smtClean="0">
                <a:latin typeface="Arial" pitchFamily="34" charset="0"/>
                <a:cs typeface="Arial" pitchFamily="34" charset="0"/>
              </a:rPr>
              <a:t>columns from a table that will be </a:t>
            </a:r>
          </a:p>
          <a:p>
            <a:pPr indent="227013">
              <a:spcAft>
                <a:spcPts val="300"/>
              </a:spcAft>
            </a:pPr>
            <a:r>
              <a:rPr lang="en-US" dirty="0" smtClean="0">
                <a:latin typeface="Arial" pitchFamily="34" charset="0"/>
                <a:cs typeface="Arial" pitchFamily="34" charset="0"/>
              </a:rPr>
              <a:t>retrieved by the syntax SELECT SQL.</a:t>
            </a:r>
          </a:p>
          <a:p>
            <a:pPr indent="227013">
              <a:spcAft>
                <a:spcPts val="300"/>
              </a:spcAft>
            </a:pPr>
            <a:r>
              <a:rPr lang="en-US" b="1" dirty="0" smtClean="0">
                <a:latin typeface="Arial" pitchFamily="34" charset="0"/>
                <a:cs typeface="Arial" pitchFamily="34" charset="0"/>
              </a:rPr>
              <a:t>Selection</a:t>
            </a:r>
            <a:r>
              <a:rPr lang="en-US" dirty="0" smtClean="0">
                <a:latin typeface="Arial" pitchFamily="34" charset="0"/>
                <a:cs typeface="Arial" pitchFamily="34" charset="0"/>
              </a:rPr>
              <a:t>: Capability of choosing the </a:t>
            </a:r>
          </a:p>
          <a:p>
            <a:pPr indent="227013">
              <a:spcAft>
                <a:spcPts val="300"/>
              </a:spcAft>
            </a:pPr>
            <a:r>
              <a:rPr lang="en-US" dirty="0" smtClean="0">
                <a:latin typeface="Arial" pitchFamily="34" charset="0"/>
                <a:cs typeface="Arial" pitchFamily="34" charset="0"/>
              </a:rPr>
              <a:t>rows that will be retrieved from a query. </a:t>
            </a:r>
          </a:p>
          <a:p>
            <a:pPr indent="227013">
              <a:spcAft>
                <a:spcPts val="300"/>
              </a:spcAft>
            </a:pPr>
            <a:r>
              <a:rPr lang="en-US" b="1" dirty="0" smtClean="0">
                <a:latin typeface="Arial" pitchFamily="34" charset="0"/>
                <a:cs typeface="Arial" pitchFamily="34" charset="0"/>
              </a:rPr>
              <a:t>Join</a:t>
            </a:r>
            <a:r>
              <a:rPr lang="en-US" dirty="0" smtClean="0">
                <a:latin typeface="Arial" pitchFamily="34" charset="0"/>
                <a:cs typeface="Arial" pitchFamily="34" charset="0"/>
              </a:rPr>
              <a:t>: Capability of combining data</a:t>
            </a:r>
          </a:p>
          <a:p>
            <a:pPr indent="227013">
              <a:spcAft>
                <a:spcPts val="300"/>
              </a:spcAft>
            </a:pPr>
            <a:r>
              <a:rPr lang="en-US" dirty="0" smtClean="0">
                <a:latin typeface="Arial" pitchFamily="34" charset="0"/>
                <a:cs typeface="Arial" pitchFamily="34" charset="0"/>
              </a:rPr>
              <a:t> from many tables by creating </a:t>
            </a:r>
          </a:p>
          <a:p>
            <a:pPr indent="227013">
              <a:spcAft>
                <a:spcPts val="300"/>
              </a:spcAft>
            </a:pPr>
            <a:r>
              <a:rPr lang="en-US" dirty="0" smtClean="0">
                <a:latin typeface="Arial" pitchFamily="34" charset="0"/>
                <a:cs typeface="Arial" pitchFamily="34" charset="0"/>
              </a:rPr>
              <a:t>connections between the tables (JOIN). </a:t>
            </a:r>
          </a:p>
          <a:p>
            <a:endParaRPr lang="en-US" dirty="0" smtClean="0"/>
          </a:p>
          <a:p>
            <a:endParaRPr lang="ro-RO" dirty="0" smtClean="0"/>
          </a:p>
        </p:txBody>
      </p:sp>
      <p:sp>
        <p:nvSpPr>
          <p:cNvPr id="4" name="Title 1"/>
          <p:cNvSpPr>
            <a:spLocks noGrp="1"/>
          </p:cNvSpPr>
          <p:nvPr>
            <p:ph type="title"/>
          </p:nvPr>
        </p:nvSpPr>
        <p:spPr>
          <a:xfrm>
            <a:off x="881742" y="766826"/>
            <a:ext cx="6250578" cy="593092"/>
          </a:xfrm>
        </p:spPr>
        <p:txBody>
          <a:bodyPr/>
          <a:lstStyle/>
          <a:p>
            <a:r>
              <a:rPr lang="en-US" b="0" dirty="0" smtClean="0"/>
              <a:t>SELECT Clause</a:t>
            </a:r>
            <a:endParaRPr lang="en-US" dirty="0"/>
          </a:p>
        </p:txBody>
      </p:sp>
      <p:pic>
        <p:nvPicPr>
          <p:cNvPr id="6" name="Picture 9"/>
          <p:cNvPicPr>
            <a:picLocks noChangeAspect="1" noChangeArrowheads="1"/>
          </p:cNvPicPr>
          <p:nvPr/>
        </p:nvPicPr>
        <p:blipFill>
          <a:blip r:embed="rId2" cstate="print"/>
          <a:srcRect/>
          <a:stretch>
            <a:fillRect/>
          </a:stretch>
        </p:blipFill>
        <p:spPr bwMode="auto">
          <a:xfrm>
            <a:off x="4936766" y="1851430"/>
            <a:ext cx="3589577" cy="3013363"/>
          </a:xfrm>
          <a:prstGeom prst="rect">
            <a:avLst/>
          </a:prstGeom>
          <a:noFill/>
          <a:ln w="9525">
            <a:noFill/>
            <a:miter lim="800000"/>
            <a:headEnd/>
            <a:tailEnd/>
          </a:ln>
        </p:spPr>
      </p:pic>
    </p:spTree>
    <p:extLst>
      <p:ext uri="{BB962C8B-B14F-4D97-AF65-F5344CB8AC3E}">
        <p14:creationId xmlns:p14="http://schemas.microsoft.com/office/powerpoint/2010/main" val="26519383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706582" y="1701801"/>
            <a:ext cx="7718281" cy="3930650"/>
          </a:xfrm>
        </p:spPr>
        <p:txBody>
          <a:bodyPr>
            <a:normAutofit/>
          </a:bodyPr>
          <a:lstStyle/>
          <a:p>
            <a:r>
              <a:rPr lang="en-US" dirty="0" smtClean="0"/>
              <a:t>The SELECT statement is used to select data from a database.</a:t>
            </a:r>
          </a:p>
          <a:p>
            <a:endParaRPr lang="en-US" dirty="0" smtClean="0"/>
          </a:p>
          <a:p>
            <a:r>
              <a:rPr lang="en-US" dirty="0" smtClean="0"/>
              <a:t>The result is stored in a result table, called the result-set.</a:t>
            </a:r>
          </a:p>
          <a:p>
            <a:r>
              <a:rPr lang="en-US" dirty="0" smtClean="0"/>
              <a:t>SQL SELECT Syntax</a:t>
            </a:r>
          </a:p>
          <a:p>
            <a:endParaRPr lang="en-US" dirty="0" smtClean="0"/>
          </a:p>
          <a:p>
            <a:r>
              <a:rPr lang="en-US" dirty="0" smtClean="0"/>
              <a:t>--retrieves specific columns from the table</a:t>
            </a:r>
          </a:p>
          <a:p>
            <a:r>
              <a:rPr lang="en-US" dirty="0" smtClean="0"/>
              <a:t>SELECT </a:t>
            </a:r>
            <a:r>
              <a:rPr lang="en-US" i="1" dirty="0" smtClean="0"/>
              <a:t>column_name1</a:t>
            </a:r>
            <a:r>
              <a:rPr lang="en-US" dirty="0" smtClean="0"/>
              <a:t>, </a:t>
            </a:r>
            <a:r>
              <a:rPr lang="en-US" i="1" dirty="0" smtClean="0"/>
              <a:t>column_name2</a:t>
            </a:r>
          </a:p>
          <a:p>
            <a:r>
              <a:rPr lang="en-US" dirty="0" smtClean="0"/>
              <a:t>FROM </a:t>
            </a:r>
            <a:r>
              <a:rPr lang="en-US" i="1" dirty="0" err="1" smtClean="0"/>
              <a:t>table_name</a:t>
            </a:r>
            <a:r>
              <a:rPr lang="en-US" dirty="0" smtClean="0"/>
              <a:t>;</a:t>
            </a:r>
          </a:p>
          <a:p>
            <a:endParaRPr lang="en-US" dirty="0" smtClean="0"/>
          </a:p>
          <a:p>
            <a:r>
              <a:rPr lang="en-US" dirty="0" smtClean="0"/>
              <a:t>And</a:t>
            </a:r>
          </a:p>
          <a:p>
            <a:endParaRPr lang="en-US" dirty="0" smtClean="0"/>
          </a:p>
          <a:p>
            <a:r>
              <a:rPr lang="en-US" dirty="0" smtClean="0"/>
              <a:t>SELECT * FROM </a:t>
            </a:r>
            <a:r>
              <a:rPr lang="en-US" i="1" dirty="0" err="1" smtClean="0"/>
              <a:t>table_name</a:t>
            </a:r>
            <a:r>
              <a:rPr lang="en-US" dirty="0" smtClean="0"/>
              <a:t>;</a:t>
            </a:r>
          </a:p>
          <a:p>
            <a:endParaRPr lang="ro-RO" dirty="0" smtClean="0"/>
          </a:p>
        </p:txBody>
      </p:sp>
      <p:sp>
        <p:nvSpPr>
          <p:cNvPr id="4" name="Title 1"/>
          <p:cNvSpPr>
            <a:spLocks noGrp="1"/>
          </p:cNvSpPr>
          <p:nvPr>
            <p:ph type="title"/>
          </p:nvPr>
        </p:nvSpPr>
        <p:spPr>
          <a:xfrm>
            <a:off x="881742" y="766826"/>
            <a:ext cx="6250578" cy="593092"/>
          </a:xfrm>
        </p:spPr>
        <p:txBody>
          <a:bodyPr/>
          <a:lstStyle/>
          <a:p>
            <a:r>
              <a:rPr lang="en-US" b="0" dirty="0" smtClean="0"/>
              <a:t>SELECT Clause</a:t>
            </a:r>
            <a:endParaRPr lang="en-US" dirty="0"/>
          </a:p>
        </p:txBody>
      </p:sp>
    </p:spTree>
    <p:extLst>
      <p:ext uri="{BB962C8B-B14F-4D97-AF65-F5344CB8AC3E}">
        <p14:creationId xmlns:p14="http://schemas.microsoft.com/office/powerpoint/2010/main" val="26519383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r>
              <a:rPr lang="en-US" dirty="0" smtClean="0"/>
              <a:t>								Constraints</a:t>
            </a:r>
          </a:p>
        </p:txBody>
      </p:sp>
      <p:sp>
        <p:nvSpPr>
          <p:cNvPr id="3" name="Text Placeholder 2"/>
          <p:cNvSpPr>
            <a:spLocks noGrp="1"/>
          </p:cNvSpPr>
          <p:nvPr>
            <p:ph type="body" idx="1"/>
          </p:nvPr>
        </p:nvSpPr>
        <p:spPr/>
        <p:txBody>
          <a:bodyPr/>
          <a:lstStyle/>
          <a:p>
            <a:r>
              <a:rPr lang="en-US" dirty="0" smtClean="0"/>
              <a:t>4</a:t>
            </a:r>
            <a:endParaRPr lang="en-US" dirty="0"/>
          </a:p>
        </p:txBody>
      </p:sp>
    </p:spTree>
    <p:extLst>
      <p:ext uri="{BB962C8B-B14F-4D97-AF65-F5344CB8AC3E}">
        <p14:creationId xmlns:p14="http://schemas.microsoft.com/office/powerpoint/2010/main" val="17540822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744" y="766826"/>
            <a:ext cx="2152402" cy="593092"/>
          </a:xfrm>
        </p:spPr>
        <p:txBody>
          <a:bodyPr/>
          <a:lstStyle/>
          <a:p>
            <a:r>
              <a:rPr lang="en-US" b="0" dirty="0" smtClean="0"/>
              <a:t>Constraints</a:t>
            </a:r>
            <a:endParaRPr lang="en-US" dirty="0"/>
          </a:p>
        </p:txBody>
      </p:sp>
      <p:sp>
        <p:nvSpPr>
          <p:cNvPr id="4" name="Rectangle 3"/>
          <p:cNvSpPr/>
          <p:nvPr/>
        </p:nvSpPr>
        <p:spPr>
          <a:xfrm>
            <a:off x="723207" y="1637606"/>
            <a:ext cx="7805651" cy="3139321"/>
          </a:xfrm>
          <a:prstGeom prst="rect">
            <a:avLst/>
          </a:prstGeom>
        </p:spPr>
        <p:txBody>
          <a:bodyPr wrap="square">
            <a:spAutoFit/>
          </a:bodyPr>
          <a:lstStyle/>
          <a:p>
            <a:endParaRPr lang="en-US" dirty="0" smtClean="0"/>
          </a:p>
          <a:p>
            <a:r>
              <a:rPr lang="en-US" dirty="0" smtClean="0"/>
              <a:t>SQL constraints are used to specify rules for the data in a table.</a:t>
            </a:r>
          </a:p>
          <a:p>
            <a:endParaRPr lang="en-US" dirty="0" smtClean="0"/>
          </a:p>
          <a:p>
            <a:r>
              <a:rPr lang="en-US" dirty="0" smtClean="0"/>
              <a:t>If there is any violation between the constraint and the data action, the action is aborted by the constraint.</a:t>
            </a:r>
          </a:p>
          <a:p>
            <a:endParaRPr lang="en-US" dirty="0" smtClean="0"/>
          </a:p>
          <a:p>
            <a:r>
              <a:rPr lang="en-US" dirty="0" smtClean="0"/>
              <a:t>Constraints can be specified when the table is created (inside the CREATE TABLE statement) or after the table is created (inside the ALTER TABLE statement).</a:t>
            </a:r>
          </a:p>
          <a:p>
            <a:r>
              <a:rPr lang="en-US" dirty="0" smtClean="0"/>
              <a:t/>
            </a:r>
            <a:br>
              <a:rPr lang="en-US" dirty="0" smtClean="0"/>
            </a:br>
            <a:endParaRPr lang="en-US" dirty="0"/>
          </a:p>
        </p:txBody>
      </p:sp>
    </p:spTree>
    <p:extLst>
      <p:ext uri="{BB962C8B-B14F-4D97-AF65-F5344CB8AC3E}">
        <p14:creationId xmlns:p14="http://schemas.microsoft.com/office/powerpoint/2010/main" val="29502945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706582" y="1701801"/>
            <a:ext cx="7718281" cy="3930650"/>
          </a:xfrm>
        </p:spPr>
        <p:txBody>
          <a:bodyPr>
            <a:normAutofit fontScale="92500" lnSpcReduction="20000"/>
          </a:bodyPr>
          <a:lstStyle/>
          <a:p>
            <a:pPr marL="285750" indent="-285750">
              <a:buFont typeface="Arial" pitchFamily="34" charset="0"/>
              <a:buChar char="•"/>
            </a:pPr>
            <a:endParaRPr lang="en-US" sz="1600" dirty="0" smtClean="0"/>
          </a:p>
          <a:p>
            <a:pPr marL="285750" indent="-285750">
              <a:buFont typeface="Arial" pitchFamily="34" charset="0"/>
              <a:buChar char="•"/>
            </a:pPr>
            <a:endParaRPr lang="en-US" sz="1600" dirty="0" smtClean="0"/>
          </a:p>
          <a:p>
            <a:pPr marL="285750" indent="-285750">
              <a:buFont typeface="Arial" pitchFamily="34" charset="0"/>
              <a:buChar char="•"/>
            </a:pPr>
            <a:endParaRPr lang="en-US" sz="1600" dirty="0" smtClean="0"/>
          </a:p>
          <a:p>
            <a:pPr marL="285750" indent="-285750">
              <a:buFont typeface="Arial" pitchFamily="34" charset="0"/>
              <a:buChar char="•"/>
            </a:pPr>
            <a:r>
              <a:rPr lang="en-US" sz="2400" dirty="0" smtClean="0"/>
              <a:t>Introduction</a:t>
            </a:r>
          </a:p>
          <a:p>
            <a:pPr marL="285750" indent="-285750">
              <a:buFont typeface="Arial" pitchFamily="34" charset="0"/>
              <a:buChar char="•"/>
            </a:pPr>
            <a:r>
              <a:rPr lang="en-US" sz="2400" dirty="0" smtClean="0"/>
              <a:t>DDL vs. DML</a:t>
            </a:r>
          </a:p>
          <a:p>
            <a:pPr marL="285750" indent="-285750">
              <a:buFont typeface="Arial" pitchFamily="34" charset="0"/>
              <a:buChar char="•"/>
            </a:pPr>
            <a:r>
              <a:rPr lang="en-US" sz="2400" dirty="0" smtClean="0"/>
              <a:t>Data QUERY (SELECT Clause)</a:t>
            </a:r>
          </a:p>
          <a:p>
            <a:pPr marL="285750" indent="-285750">
              <a:buFont typeface="Arial" pitchFamily="34" charset="0"/>
              <a:buChar char="•"/>
            </a:pPr>
            <a:r>
              <a:rPr lang="en-US" sz="2400" dirty="0" smtClean="0"/>
              <a:t>Constraints</a:t>
            </a:r>
          </a:p>
          <a:p>
            <a:pPr marL="285750" indent="-285750">
              <a:buFont typeface="Arial" pitchFamily="34" charset="0"/>
              <a:buChar char="•"/>
            </a:pPr>
            <a:r>
              <a:rPr lang="en-US" sz="2400" dirty="0" smtClean="0"/>
              <a:t>Data Filtering &amp; Ordering (WHERE, ORDER BY)</a:t>
            </a:r>
          </a:p>
          <a:p>
            <a:pPr marL="285750" indent="-285750">
              <a:buFont typeface="Arial" pitchFamily="34" charset="0"/>
              <a:buChar char="•"/>
            </a:pPr>
            <a:r>
              <a:rPr lang="en-US" sz="2400" dirty="0" smtClean="0"/>
              <a:t>Retrieving data from multiple tables</a:t>
            </a:r>
          </a:p>
          <a:p>
            <a:pPr marL="285750" indent="-285750">
              <a:buFont typeface="Arial" pitchFamily="34" charset="0"/>
              <a:buChar char="•"/>
            </a:pPr>
            <a:r>
              <a:rPr lang="en-US" sz="2400" dirty="0" smtClean="0"/>
              <a:t>Views</a:t>
            </a:r>
          </a:p>
          <a:p>
            <a:pPr marL="285750" indent="-285750">
              <a:buFont typeface="Arial" pitchFamily="34" charset="0"/>
              <a:buChar char="•"/>
            </a:pPr>
            <a:r>
              <a:rPr lang="en-US" sz="2400" dirty="0" smtClean="0"/>
              <a:t>Single row &amp; group functions</a:t>
            </a:r>
          </a:p>
          <a:p>
            <a:pPr marL="285750" indent="-285750">
              <a:buFont typeface="Arial" pitchFamily="34" charset="0"/>
              <a:buChar char="•"/>
            </a:pPr>
            <a:r>
              <a:rPr lang="en-US" sz="2400" dirty="0" smtClean="0"/>
              <a:t>Generating DB structure using </a:t>
            </a:r>
            <a:r>
              <a:rPr lang="en-US" sz="2400" dirty="0" err="1" smtClean="0"/>
              <a:t>Liquibase</a:t>
            </a:r>
            <a:endParaRPr lang="en-US" sz="2400" dirty="0" smtClean="0"/>
          </a:p>
          <a:p>
            <a:pPr marL="285750" indent="-285750">
              <a:buFont typeface="Arial" pitchFamily="34" charset="0"/>
              <a:buChar char="•"/>
            </a:pPr>
            <a:endParaRPr lang="en-US" sz="2400" dirty="0" smtClean="0"/>
          </a:p>
          <a:p>
            <a:pPr marL="285750" indent="-285750">
              <a:buFont typeface="Arial" pitchFamily="34" charset="0"/>
              <a:buChar char="•"/>
            </a:pPr>
            <a:endParaRPr lang="en-US" sz="1600" dirty="0" smtClean="0"/>
          </a:p>
          <a:p>
            <a:pPr marL="285750" indent="-285750">
              <a:buFont typeface="Arial" pitchFamily="34" charset="0"/>
              <a:buChar char="•"/>
            </a:pPr>
            <a:endParaRPr lang="en-US" sz="1600" dirty="0" smtClean="0"/>
          </a:p>
          <a:p>
            <a:pPr marL="285750" indent="-285750">
              <a:buFont typeface="Arial" pitchFamily="34" charset="0"/>
              <a:buChar char="•"/>
            </a:pPr>
            <a:endParaRPr lang="en-US" sz="1600" dirty="0" smtClean="0"/>
          </a:p>
          <a:p>
            <a:pPr marL="285750" indent="-285750">
              <a:buFont typeface="Arial" pitchFamily="34" charset="0"/>
              <a:buChar char="•"/>
            </a:pPr>
            <a:endParaRPr lang="en-US" sz="1600" dirty="0"/>
          </a:p>
        </p:txBody>
      </p:sp>
      <p:sp>
        <p:nvSpPr>
          <p:cNvPr id="3" name="Title 1"/>
          <p:cNvSpPr>
            <a:spLocks noGrp="1"/>
          </p:cNvSpPr>
          <p:nvPr>
            <p:ph type="title"/>
          </p:nvPr>
        </p:nvSpPr>
        <p:spPr>
          <a:xfrm>
            <a:off x="706583" y="631766"/>
            <a:ext cx="2028304" cy="964277"/>
          </a:xfrm>
        </p:spPr>
        <p:txBody>
          <a:bodyPr/>
          <a:lstStyle/>
          <a:p>
            <a:pPr algn="ctr"/>
            <a:r>
              <a:rPr lang="en-US" dirty="0" smtClean="0"/>
              <a:t>Topics</a:t>
            </a:r>
            <a:endParaRPr lang="en-US" dirty="0"/>
          </a:p>
        </p:txBody>
      </p:sp>
    </p:spTree>
    <p:extLst>
      <p:ext uri="{BB962C8B-B14F-4D97-AF65-F5344CB8AC3E}">
        <p14:creationId xmlns:p14="http://schemas.microsoft.com/office/powerpoint/2010/main" val="1435669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745" y="766826"/>
            <a:ext cx="2218902" cy="593092"/>
          </a:xfrm>
        </p:spPr>
        <p:txBody>
          <a:bodyPr/>
          <a:lstStyle/>
          <a:p>
            <a:r>
              <a:rPr lang="en-US" b="0" dirty="0" smtClean="0"/>
              <a:t>Constraints</a:t>
            </a:r>
            <a:endParaRPr lang="en-US" dirty="0"/>
          </a:p>
        </p:txBody>
      </p:sp>
      <p:pic>
        <p:nvPicPr>
          <p:cNvPr id="5" name="Picture 2"/>
          <p:cNvPicPr>
            <a:picLocks noChangeAspect="1" noChangeArrowheads="1"/>
          </p:cNvPicPr>
          <p:nvPr/>
        </p:nvPicPr>
        <p:blipFill>
          <a:blip r:embed="rId2" cstate="print"/>
          <a:srcRect/>
          <a:stretch>
            <a:fillRect/>
          </a:stretch>
        </p:blipFill>
        <p:spPr bwMode="auto">
          <a:xfrm>
            <a:off x="662475" y="1862052"/>
            <a:ext cx="6652725" cy="2300374"/>
          </a:xfrm>
          <a:prstGeom prst="rect">
            <a:avLst/>
          </a:prstGeom>
          <a:noFill/>
          <a:ln w="9525">
            <a:noFill/>
            <a:miter lim="800000"/>
            <a:headEnd/>
            <a:tailEnd/>
          </a:ln>
        </p:spPr>
      </p:pic>
    </p:spTree>
    <p:extLst>
      <p:ext uri="{BB962C8B-B14F-4D97-AF65-F5344CB8AC3E}">
        <p14:creationId xmlns:p14="http://schemas.microsoft.com/office/powerpoint/2010/main" val="29502945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r>
              <a:rPr lang="en-US" dirty="0" smtClean="0"/>
              <a:t>       Data Filtering &amp; Ordering (WHERE, ORDER BY)</a:t>
            </a:r>
          </a:p>
        </p:txBody>
      </p:sp>
      <p:sp>
        <p:nvSpPr>
          <p:cNvPr id="3" name="Text Placeholder 2"/>
          <p:cNvSpPr>
            <a:spLocks noGrp="1"/>
          </p:cNvSpPr>
          <p:nvPr>
            <p:ph type="body" idx="1"/>
          </p:nvPr>
        </p:nvSpPr>
        <p:spPr/>
        <p:txBody>
          <a:bodyPr/>
          <a:lstStyle/>
          <a:p>
            <a:r>
              <a:rPr lang="en-US" dirty="0" smtClean="0"/>
              <a:t>5</a:t>
            </a:r>
            <a:endParaRPr lang="en-US" dirty="0"/>
          </a:p>
        </p:txBody>
      </p:sp>
    </p:spTree>
    <p:extLst>
      <p:ext uri="{BB962C8B-B14F-4D97-AF65-F5344CB8AC3E}">
        <p14:creationId xmlns:p14="http://schemas.microsoft.com/office/powerpoint/2010/main" val="3307256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743" y="766826"/>
            <a:ext cx="5610497" cy="593092"/>
          </a:xfrm>
        </p:spPr>
        <p:txBody>
          <a:bodyPr/>
          <a:lstStyle/>
          <a:p>
            <a:r>
              <a:rPr lang="en-US" b="0" dirty="0" smtClean="0"/>
              <a:t>WHERE Clause</a:t>
            </a:r>
            <a:endParaRPr lang="en-US" dirty="0"/>
          </a:p>
        </p:txBody>
      </p:sp>
      <p:sp>
        <p:nvSpPr>
          <p:cNvPr id="4" name="Rectangle 3"/>
          <p:cNvSpPr/>
          <p:nvPr/>
        </p:nvSpPr>
        <p:spPr>
          <a:xfrm>
            <a:off x="714895" y="2144684"/>
            <a:ext cx="7805650" cy="2308324"/>
          </a:xfrm>
          <a:prstGeom prst="rect">
            <a:avLst/>
          </a:prstGeom>
        </p:spPr>
        <p:txBody>
          <a:bodyPr wrap="square">
            <a:spAutoFit/>
          </a:bodyPr>
          <a:lstStyle/>
          <a:p>
            <a:r>
              <a:rPr lang="en-US" dirty="0" smtClean="0"/>
              <a:t>The WHERE clause is used to extract only those records that fulfill a specified criterion.</a:t>
            </a:r>
          </a:p>
          <a:p>
            <a:endParaRPr lang="en-US" dirty="0" smtClean="0"/>
          </a:p>
          <a:p>
            <a:r>
              <a:rPr lang="en-US" dirty="0" smtClean="0"/>
              <a:t>SQL WHERE Syntax</a:t>
            </a:r>
          </a:p>
          <a:p>
            <a:endParaRPr lang="en-US" dirty="0" smtClean="0"/>
          </a:p>
          <a:p>
            <a:r>
              <a:rPr lang="en-US" b="1" dirty="0" smtClean="0"/>
              <a:t>SELECT </a:t>
            </a:r>
            <a:r>
              <a:rPr lang="en-US" b="1" i="1" dirty="0" smtClean="0"/>
              <a:t>column_name1</a:t>
            </a:r>
            <a:r>
              <a:rPr lang="en-US" b="1" dirty="0" smtClean="0"/>
              <a:t>, </a:t>
            </a:r>
            <a:r>
              <a:rPr lang="en-US" b="1" i="1" dirty="0" smtClean="0"/>
              <a:t>column_name2</a:t>
            </a:r>
            <a:r>
              <a:rPr lang="en-US" b="1" dirty="0" smtClean="0"/>
              <a:t/>
            </a:r>
            <a:br>
              <a:rPr lang="en-US" b="1" dirty="0" smtClean="0"/>
            </a:br>
            <a:r>
              <a:rPr lang="en-US" b="1" dirty="0" smtClean="0"/>
              <a:t>FROM </a:t>
            </a:r>
            <a:r>
              <a:rPr lang="en-US" b="1" i="1" dirty="0" err="1" smtClean="0"/>
              <a:t>table_name</a:t>
            </a:r>
            <a:r>
              <a:rPr lang="en-US" b="1" dirty="0" smtClean="0"/>
              <a:t/>
            </a:r>
            <a:br>
              <a:rPr lang="en-US" b="1" dirty="0" smtClean="0"/>
            </a:br>
            <a:r>
              <a:rPr lang="en-US" b="1" dirty="0" smtClean="0"/>
              <a:t>WHERE </a:t>
            </a:r>
            <a:r>
              <a:rPr lang="en-US" b="1" i="1" dirty="0" smtClean="0"/>
              <a:t>column_name1 operator value</a:t>
            </a:r>
            <a:r>
              <a:rPr lang="en-US" b="1" dirty="0" smtClean="0"/>
              <a:t>;</a:t>
            </a:r>
            <a:endParaRPr lang="en-US" b="1" dirty="0"/>
          </a:p>
        </p:txBody>
      </p:sp>
    </p:spTree>
    <p:extLst>
      <p:ext uri="{BB962C8B-B14F-4D97-AF65-F5344CB8AC3E}">
        <p14:creationId xmlns:p14="http://schemas.microsoft.com/office/powerpoint/2010/main" val="29502945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743" y="766826"/>
            <a:ext cx="5610497" cy="593092"/>
          </a:xfrm>
        </p:spPr>
        <p:txBody>
          <a:bodyPr/>
          <a:lstStyle/>
          <a:p>
            <a:r>
              <a:rPr lang="en-US" b="0" dirty="0" smtClean="0"/>
              <a:t>WHERE Clause</a:t>
            </a:r>
            <a:endParaRPr lang="en-US" dirty="0"/>
          </a:p>
        </p:txBody>
      </p:sp>
      <p:pic>
        <p:nvPicPr>
          <p:cNvPr id="5122" name="Picture 2"/>
          <p:cNvPicPr>
            <a:picLocks noChangeAspect="1" noChangeArrowheads="1"/>
          </p:cNvPicPr>
          <p:nvPr/>
        </p:nvPicPr>
        <p:blipFill>
          <a:blip r:embed="rId2"/>
          <a:srcRect/>
          <a:stretch>
            <a:fillRect/>
          </a:stretch>
        </p:blipFill>
        <p:spPr bwMode="auto">
          <a:xfrm>
            <a:off x="628650" y="1581150"/>
            <a:ext cx="7886700" cy="3695700"/>
          </a:xfrm>
          <a:prstGeom prst="rect">
            <a:avLst/>
          </a:prstGeom>
          <a:noFill/>
          <a:ln w="9525">
            <a:noFill/>
            <a:miter lim="800000"/>
            <a:headEnd/>
            <a:tailEnd/>
          </a:ln>
        </p:spPr>
      </p:pic>
    </p:spTree>
    <p:extLst>
      <p:ext uri="{BB962C8B-B14F-4D97-AF65-F5344CB8AC3E}">
        <p14:creationId xmlns:p14="http://schemas.microsoft.com/office/powerpoint/2010/main" val="29502945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743" y="766826"/>
            <a:ext cx="2933799" cy="593092"/>
          </a:xfrm>
        </p:spPr>
        <p:txBody>
          <a:bodyPr/>
          <a:lstStyle/>
          <a:p>
            <a:r>
              <a:rPr lang="en-US" b="0" dirty="0" smtClean="0"/>
              <a:t>Order By Clause</a:t>
            </a:r>
            <a:endParaRPr lang="en-US" dirty="0"/>
          </a:p>
        </p:txBody>
      </p:sp>
      <p:sp>
        <p:nvSpPr>
          <p:cNvPr id="4" name="Rectangle 3"/>
          <p:cNvSpPr/>
          <p:nvPr/>
        </p:nvSpPr>
        <p:spPr>
          <a:xfrm>
            <a:off x="723207" y="1637606"/>
            <a:ext cx="7805651" cy="3693319"/>
          </a:xfrm>
          <a:prstGeom prst="rect">
            <a:avLst/>
          </a:prstGeom>
        </p:spPr>
        <p:txBody>
          <a:bodyPr wrap="square">
            <a:spAutoFit/>
          </a:bodyPr>
          <a:lstStyle/>
          <a:p>
            <a:r>
              <a:rPr lang="en-US" dirty="0" smtClean="0"/>
              <a:t>The </a:t>
            </a:r>
            <a:r>
              <a:rPr lang="en-US" b="1" dirty="0" smtClean="0"/>
              <a:t>ORDER BY </a:t>
            </a:r>
            <a:r>
              <a:rPr lang="en-US" dirty="0" smtClean="0"/>
              <a:t>keyword is used to sort the result-set by one or more columns.</a:t>
            </a:r>
          </a:p>
          <a:p>
            <a:endParaRPr lang="en-US" dirty="0" smtClean="0"/>
          </a:p>
          <a:p>
            <a:r>
              <a:rPr lang="en-US" dirty="0" smtClean="0"/>
              <a:t>The ORDER BY keyword sorts the records in ascending order by default. </a:t>
            </a:r>
          </a:p>
          <a:p>
            <a:r>
              <a:rPr lang="en-US" dirty="0" smtClean="0"/>
              <a:t>To sort the records in a descending order, you can use the DESC keyword.</a:t>
            </a:r>
          </a:p>
          <a:p>
            <a:endParaRPr lang="en-US" dirty="0" smtClean="0"/>
          </a:p>
          <a:p>
            <a:r>
              <a:rPr lang="en-US" dirty="0" smtClean="0"/>
              <a:t>SQL ORDER BY Syntax</a:t>
            </a:r>
          </a:p>
          <a:p>
            <a:endParaRPr lang="en-US" dirty="0" smtClean="0"/>
          </a:p>
          <a:p>
            <a:r>
              <a:rPr lang="en-US" b="1" dirty="0" smtClean="0"/>
              <a:t>SELECT </a:t>
            </a:r>
            <a:r>
              <a:rPr lang="en-US" b="1" i="1" dirty="0" smtClean="0"/>
              <a:t>column_name1</a:t>
            </a:r>
            <a:r>
              <a:rPr lang="en-US" b="1" dirty="0" smtClean="0"/>
              <a:t>,</a:t>
            </a:r>
            <a:r>
              <a:rPr lang="en-US" b="1" i="1" dirty="0" smtClean="0"/>
              <a:t>column_name2</a:t>
            </a:r>
            <a:r>
              <a:rPr lang="en-US" b="1" dirty="0" smtClean="0"/>
              <a:t/>
            </a:r>
            <a:br>
              <a:rPr lang="en-US" b="1" dirty="0" smtClean="0"/>
            </a:br>
            <a:r>
              <a:rPr lang="en-US" b="1" dirty="0" smtClean="0"/>
              <a:t>FROM </a:t>
            </a:r>
            <a:r>
              <a:rPr lang="en-US" b="1" i="1" dirty="0" err="1" smtClean="0"/>
              <a:t>table_name</a:t>
            </a:r>
            <a:r>
              <a:rPr lang="en-US" b="1" dirty="0" smtClean="0"/>
              <a:t/>
            </a:r>
            <a:br>
              <a:rPr lang="en-US" b="1" dirty="0" smtClean="0"/>
            </a:br>
            <a:r>
              <a:rPr lang="en-US" b="1" dirty="0" smtClean="0"/>
              <a:t>ORDER BY </a:t>
            </a:r>
            <a:r>
              <a:rPr lang="en-US" b="1" i="1" dirty="0" smtClean="0"/>
              <a:t>column_name1</a:t>
            </a:r>
            <a:r>
              <a:rPr lang="en-US" b="1" dirty="0" smtClean="0"/>
              <a:t>,</a:t>
            </a:r>
            <a:r>
              <a:rPr lang="en-US" b="1" i="1" dirty="0" smtClean="0"/>
              <a:t>column_name2</a:t>
            </a:r>
            <a:r>
              <a:rPr lang="en-US" b="1" dirty="0" smtClean="0"/>
              <a:t> ASC|DESC;</a:t>
            </a:r>
          </a:p>
          <a:p>
            <a:r>
              <a:rPr lang="en-US" dirty="0" smtClean="0"/>
              <a:t/>
            </a:r>
            <a:br>
              <a:rPr lang="en-US" dirty="0" smtClean="0"/>
            </a:br>
            <a:endParaRPr lang="en-US" dirty="0"/>
          </a:p>
        </p:txBody>
      </p:sp>
    </p:spTree>
    <p:extLst>
      <p:ext uri="{BB962C8B-B14F-4D97-AF65-F5344CB8AC3E}">
        <p14:creationId xmlns:p14="http://schemas.microsoft.com/office/powerpoint/2010/main" val="29502945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r>
              <a:rPr lang="en-US" dirty="0" smtClean="0"/>
              <a:t>			Retrieving data from multiple tables</a:t>
            </a:r>
          </a:p>
        </p:txBody>
      </p:sp>
      <p:sp>
        <p:nvSpPr>
          <p:cNvPr id="3" name="Text Placeholder 2"/>
          <p:cNvSpPr>
            <a:spLocks noGrp="1"/>
          </p:cNvSpPr>
          <p:nvPr>
            <p:ph type="body" idx="1"/>
          </p:nvPr>
        </p:nvSpPr>
        <p:spPr/>
        <p:txBody>
          <a:bodyPr/>
          <a:lstStyle/>
          <a:p>
            <a:r>
              <a:rPr lang="en-US" dirty="0" smtClean="0"/>
              <a:t>6</a:t>
            </a:r>
            <a:endParaRPr lang="en-US" dirty="0"/>
          </a:p>
        </p:txBody>
      </p:sp>
    </p:spTree>
    <p:extLst>
      <p:ext uri="{BB962C8B-B14F-4D97-AF65-F5344CB8AC3E}">
        <p14:creationId xmlns:p14="http://schemas.microsoft.com/office/powerpoint/2010/main" val="17540822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847725" y="1562792"/>
            <a:ext cx="7448550" cy="4056957"/>
          </a:xfrm>
          <a:prstGeom prst="rect">
            <a:avLst/>
          </a:prstGeom>
          <a:noFill/>
          <a:ln w="9525">
            <a:noFill/>
            <a:miter lim="800000"/>
            <a:headEnd/>
            <a:tailEnd/>
          </a:ln>
        </p:spPr>
      </p:pic>
      <p:sp>
        <p:nvSpPr>
          <p:cNvPr id="6" name="Title 1"/>
          <p:cNvSpPr>
            <a:spLocks noGrp="1"/>
          </p:cNvSpPr>
          <p:nvPr>
            <p:ph type="title"/>
          </p:nvPr>
        </p:nvSpPr>
        <p:spPr>
          <a:xfrm>
            <a:off x="881743" y="766826"/>
            <a:ext cx="4762599" cy="593092"/>
          </a:xfrm>
        </p:spPr>
        <p:txBody>
          <a:bodyPr/>
          <a:lstStyle/>
          <a:p>
            <a:r>
              <a:rPr lang="en-US" dirty="0" smtClean="0"/>
              <a:t>Data from multiple tables</a:t>
            </a:r>
            <a:endParaRPr lang="en-US" dirty="0"/>
          </a:p>
        </p:txBody>
      </p:sp>
    </p:spTree>
    <p:extLst>
      <p:ext uri="{BB962C8B-B14F-4D97-AF65-F5344CB8AC3E}">
        <p14:creationId xmlns:p14="http://schemas.microsoft.com/office/powerpoint/2010/main" val="26519383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60347" y="766800"/>
            <a:ext cx="2090177" cy="594000"/>
          </a:xfrm>
        </p:spPr>
        <p:txBody>
          <a:bodyPr/>
          <a:lstStyle/>
          <a:p>
            <a:r>
              <a:rPr lang="en-US" dirty="0" smtClean="0"/>
              <a:t>SQL Joins</a:t>
            </a:r>
            <a:endParaRPr lang="en-US" dirty="0"/>
          </a:p>
        </p:txBody>
      </p:sp>
      <p:sp>
        <p:nvSpPr>
          <p:cNvPr id="7" name="Text Placeholder 6"/>
          <p:cNvSpPr>
            <a:spLocks noGrp="1"/>
          </p:cNvSpPr>
          <p:nvPr>
            <p:ph type="body" sz="half" idx="2"/>
          </p:nvPr>
        </p:nvSpPr>
        <p:spPr>
          <a:xfrm>
            <a:off x="706582" y="1693009"/>
            <a:ext cx="7718281" cy="3930650"/>
          </a:xfrm>
        </p:spPr>
        <p:txBody>
          <a:bodyPr>
            <a:normAutofit/>
          </a:bodyPr>
          <a:lstStyle/>
          <a:p>
            <a:r>
              <a:rPr lang="en-US" dirty="0" smtClean="0"/>
              <a:t>An </a:t>
            </a:r>
            <a:r>
              <a:rPr lang="en-US" b="1" dirty="0" smtClean="0"/>
              <a:t>SQL JOIN </a:t>
            </a:r>
            <a:r>
              <a:rPr lang="en-US" dirty="0" smtClean="0"/>
              <a:t>clause is used to combine rows from two or more tables, based on a common field between them.</a:t>
            </a:r>
          </a:p>
          <a:p>
            <a:endParaRPr lang="en-US" dirty="0" smtClean="0"/>
          </a:p>
          <a:p>
            <a:r>
              <a:rPr lang="en-US" dirty="0" smtClean="0"/>
              <a:t>The </a:t>
            </a:r>
            <a:r>
              <a:rPr lang="en-US" b="1" dirty="0" smtClean="0"/>
              <a:t>SQL INNER JOIN</a:t>
            </a:r>
            <a:r>
              <a:rPr lang="en-US" dirty="0" smtClean="0"/>
              <a:t> keyword returns all rows from multiple tables where the join condition is met.</a:t>
            </a:r>
          </a:p>
          <a:p>
            <a:r>
              <a:rPr lang="en-US" dirty="0" smtClean="0"/>
              <a:t>The </a:t>
            </a:r>
            <a:r>
              <a:rPr lang="en-US" b="1" dirty="0" smtClean="0"/>
              <a:t>LEFT JOIN </a:t>
            </a:r>
            <a:r>
              <a:rPr lang="en-US" dirty="0" smtClean="0"/>
              <a:t>keyword returns all rows from the left table (table1), with the matching rows in the right table (table2). The result is NULL in the right side when there is no match.</a:t>
            </a:r>
          </a:p>
          <a:p>
            <a:r>
              <a:rPr lang="en-US" dirty="0" smtClean="0"/>
              <a:t>The </a:t>
            </a:r>
            <a:r>
              <a:rPr lang="en-US" b="1" dirty="0" smtClean="0"/>
              <a:t>RIGHT JOIN</a:t>
            </a:r>
            <a:r>
              <a:rPr lang="en-US" dirty="0" smtClean="0"/>
              <a:t> keyword returns all rows from the right table (table2), with the matching rows in the left table (table1). The result is NULL in the left side when there is no match.</a:t>
            </a:r>
          </a:p>
          <a:p>
            <a:r>
              <a:rPr lang="en-US" dirty="0" smtClean="0"/>
              <a:t>The </a:t>
            </a:r>
            <a:r>
              <a:rPr lang="en-US" b="1" dirty="0" smtClean="0"/>
              <a:t>FULL OUTER JOIN </a:t>
            </a:r>
            <a:r>
              <a:rPr lang="en-US" dirty="0" smtClean="0"/>
              <a:t>keyword returns all rows from the left table (table1) and from the right table (table2).</a:t>
            </a:r>
            <a:endParaRPr lang="en-US" dirty="0"/>
          </a:p>
        </p:txBody>
      </p:sp>
    </p:spTree>
    <p:extLst>
      <p:ext uri="{BB962C8B-B14F-4D97-AF65-F5344CB8AC3E}">
        <p14:creationId xmlns:p14="http://schemas.microsoft.com/office/powerpoint/2010/main" val="26519383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60348" y="766800"/>
            <a:ext cx="2081864" cy="594000"/>
          </a:xfrm>
        </p:spPr>
        <p:txBody>
          <a:bodyPr/>
          <a:lstStyle/>
          <a:p>
            <a:r>
              <a:rPr lang="en-US" dirty="0" smtClean="0"/>
              <a:t>SQL Joins</a:t>
            </a:r>
            <a:endParaRPr lang="en-US" dirty="0"/>
          </a:p>
        </p:txBody>
      </p:sp>
      <p:pic>
        <p:nvPicPr>
          <p:cNvPr id="8" name="Picture 7" descr="Visual_SQL_JOINS_orig.jpg"/>
          <p:cNvPicPr>
            <a:picLocks noChangeAspect="1"/>
          </p:cNvPicPr>
          <p:nvPr/>
        </p:nvPicPr>
        <p:blipFill>
          <a:blip r:embed="rId2"/>
          <a:stretch>
            <a:fillRect/>
          </a:stretch>
        </p:blipFill>
        <p:spPr>
          <a:xfrm>
            <a:off x="548639" y="148828"/>
            <a:ext cx="7999414" cy="6293535"/>
          </a:xfrm>
          <a:prstGeom prst="rect">
            <a:avLst/>
          </a:prstGeom>
        </p:spPr>
      </p:pic>
    </p:spTree>
    <p:extLst>
      <p:ext uri="{BB962C8B-B14F-4D97-AF65-F5344CB8AC3E}">
        <p14:creationId xmlns:p14="http://schemas.microsoft.com/office/powerpoint/2010/main" val="26519383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60347" y="766800"/>
            <a:ext cx="2090177" cy="594000"/>
          </a:xfrm>
        </p:spPr>
        <p:txBody>
          <a:bodyPr/>
          <a:lstStyle/>
          <a:p>
            <a:r>
              <a:rPr lang="en-US" dirty="0" smtClean="0"/>
              <a:t>SQL Joins</a:t>
            </a:r>
            <a:endParaRPr lang="en-US" dirty="0"/>
          </a:p>
        </p:txBody>
      </p:sp>
      <p:pic>
        <p:nvPicPr>
          <p:cNvPr id="5" name="Picture 2"/>
          <p:cNvPicPr>
            <a:picLocks noChangeAspect="1" noChangeArrowheads="1"/>
          </p:cNvPicPr>
          <p:nvPr/>
        </p:nvPicPr>
        <p:blipFill>
          <a:blip r:embed="rId2" cstate="print"/>
          <a:srcRect/>
          <a:stretch>
            <a:fillRect/>
          </a:stretch>
        </p:blipFill>
        <p:spPr bwMode="auto">
          <a:xfrm>
            <a:off x="885779" y="1884218"/>
            <a:ext cx="6371232" cy="2446837"/>
          </a:xfrm>
          <a:prstGeom prst="rect">
            <a:avLst/>
          </a:prstGeom>
          <a:noFill/>
          <a:ln w="9525">
            <a:noFill/>
            <a:miter lim="800000"/>
            <a:headEnd/>
            <a:tailEnd/>
          </a:ln>
        </p:spPr>
      </p:pic>
    </p:spTree>
    <p:extLst>
      <p:ext uri="{BB962C8B-B14F-4D97-AF65-F5344CB8AC3E}">
        <p14:creationId xmlns:p14="http://schemas.microsoft.com/office/powerpoint/2010/main" val="26519383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Text Placeholder 2"/>
          <p:cNvSpPr>
            <a:spLocks noGrp="1"/>
          </p:cNvSpPr>
          <p:nvPr>
            <p:ph type="body" idx="1"/>
          </p:nvPr>
        </p:nvSpPr>
        <p:spPr/>
        <p:txBody>
          <a:bodyPr/>
          <a:lstStyle/>
          <a:p>
            <a:r>
              <a:rPr lang="en-US" dirty="0"/>
              <a:t>1</a:t>
            </a:r>
          </a:p>
        </p:txBody>
      </p:sp>
    </p:spTree>
    <p:extLst>
      <p:ext uri="{BB962C8B-B14F-4D97-AF65-F5344CB8AC3E}">
        <p14:creationId xmlns:p14="http://schemas.microsoft.com/office/powerpoint/2010/main" val="40402532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r>
              <a:rPr lang="en-US" dirty="0" smtClean="0"/>
              <a:t>								 Views</a:t>
            </a:r>
          </a:p>
        </p:txBody>
      </p:sp>
      <p:sp>
        <p:nvSpPr>
          <p:cNvPr id="3" name="Text Placeholder 2"/>
          <p:cNvSpPr>
            <a:spLocks noGrp="1"/>
          </p:cNvSpPr>
          <p:nvPr>
            <p:ph type="body" idx="1"/>
          </p:nvPr>
        </p:nvSpPr>
        <p:spPr/>
        <p:txBody>
          <a:bodyPr/>
          <a:lstStyle/>
          <a:p>
            <a:r>
              <a:rPr lang="en-US" dirty="0" smtClean="0"/>
              <a:t>7</a:t>
            </a:r>
            <a:endParaRPr lang="en-US" dirty="0"/>
          </a:p>
        </p:txBody>
      </p:sp>
    </p:spTree>
    <p:extLst>
      <p:ext uri="{BB962C8B-B14F-4D97-AF65-F5344CB8AC3E}">
        <p14:creationId xmlns:p14="http://schemas.microsoft.com/office/powerpoint/2010/main" val="10627567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81744" y="766826"/>
            <a:ext cx="1213063" cy="593092"/>
          </a:xfrm>
        </p:spPr>
        <p:txBody>
          <a:bodyPr/>
          <a:lstStyle/>
          <a:p>
            <a:r>
              <a:rPr lang="en-US" dirty="0" smtClean="0"/>
              <a:t>Views</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2094807" y="1976728"/>
            <a:ext cx="5365141" cy="3281072"/>
          </a:xfrm>
          <a:prstGeom prst="rect">
            <a:avLst/>
          </a:prstGeom>
          <a:noFill/>
          <a:ln w="9525">
            <a:noFill/>
            <a:miter lim="800000"/>
            <a:headEnd/>
            <a:tailEnd/>
          </a:ln>
        </p:spPr>
      </p:pic>
    </p:spTree>
    <p:extLst>
      <p:ext uri="{BB962C8B-B14F-4D97-AF65-F5344CB8AC3E}">
        <p14:creationId xmlns:p14="http://schemas.microsoft.com/office/powerpoint/2010/main" val="26519383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81744" y="766826"/>
            <a:ext cx="1213063" cy="593092"/>
          </a:xfrm>
        </p:spPr>
        <p:txBody>
          <a:bodyPr/>
          <a:lstStyle/>
          <a:p>
            <a:r>
              <a:rPr lang="en-US" dirty="0" smtClean="0"/>
              <a:t>Views</a:t>
            </a:r>
            <a:endParaRPr lang="en-US" dirty="0"/>
          </a:p>
        </p:txBody>
      </p:sp>
      <p:pic>
        <p:nvPicPr>
          <p:cNvPr id="5" name="Picture 3"/>
          <p:cNvPicPr>
            <a:picLocks noChangeAspect="1" noChangeArrowheads="1"/>
          </p:cNvPicPr>
          <p:nvPr/>
        </p:nvPicPr>
        <p:blipFill>
          <a:blip r:embed="rId2" cstate="print"/>
          <a:srcRect/>
          <a:stretch>
            <a:fillRect/>
          </a:stretch>
        </p:blipFill>
        <p:spPr bwMode="auto">
          <a:xfrm>
            <a:off x="2094807" y="2072838"/>
            <a:ext cx="4387232" cy="3083362"/>
          </a:xfrm>
          <a:prstGeom prst="rect">
            <a:avLst/>
          </a:prstGeom>
          <a:noFill/>
          <a:ln w="9525">
            <a:noFill/>
            <a:miter lim="800000"/>
            <a:headEnd/>
            <a:tailEnd/>
          </a:ln>
        </p:spPr>
      </p:pic>
    </p:spTree>
    <p:extLst>
      <p:ext uri="{BB962C8B-B14F-4D97-AF65-F5344CB8AC3E}">
        <p14:creationId xmlns:p14="http://schemas.microsoft.com/office/powerpoint/2010/main" val="26519383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706582" y="1701801"/>
            <a:ext cx="7718281" cy="3930650"/>
          </a:xfrm>
        </p:spPr>
        <p:txBody>
          <a:bodyPr>
            <a:normAutofit/>
          </a:bodyPr>
          <a:lstStyle/>
          <a:p>
            <a:r>
              <a:rPr lang="en-US" dirty="0" smtClean="0"/>
              <a:t>In SQL, a view is a virtual table </a:t>
            </a:r>
          </a:p>
          <a:p>
            <a:r>
              <a:rPr lang="en-US" dirty="0" smtClean="0"/>
              <a:t>based on the result-set of an SQL</a:t>
            </a:r>
          </a:p>
          <a:p>
            <a:r>
              <a:rPr lang="en-US" dirty="0" smtClean="0"/>
              <a:t> statement.</a:t>
            </a:r>
          </a:p>
          <a:p>
            <a:endParaRPr lang="en-US" dirty="0" smtClean="0"/>
          </a:p>
          <a:p>
            <a:r>
              <a:rPr lang="en-US" dirty="0" smtClean="0"/>
              <a:t>A view contains rows and columns, just like a real table. The fields in a view are fields from one or more real tables in the database.</a:t>
            </a:r>
          </a:p>
          <a:p>
            <a:endParaRPr lang="en-US" dirty="0" smtClean="0"/>
          </a:p>
          <a:p>
            <a:r>
              <a:rPr lang="en-US" dirty="0" smtClean="0"/>
              <a:t>You can add SQL functions, WHERE and JOIN statements to a view and present the data as if the data were coming from one single table.</a:t>
            </a:r>
          </a:p>
          <a:p>
            <a:endParaRPr lang="en-US" dirty="0"/>
          </a:p>
        </p:txBody>
      </p:sp>
      <p:sp>
        <p:nvSpPr>
          <p:cNvPr id="3" name="Title 1"/>
          <p:cNvSpPr>
            <a:spLocks noGrp="1"/>
          </p:cNvSpPr>
          <p:nvPr>
            <p:ph type="title"/>
          </p:nvPr>
        </p:nvSpPr>
        <p:spPr>
          <a:xfrm>
            <a:off x="881744" y="766826"/>
            <a:ext cx="1213063" cy="593092"/>
          </a:xfrm>
        </p:spPr>
        <p:txBody>
          <a:bodyPr/>
          <a:lstStyle/>
          <a:p>
            <a:r>
              <a:rPr lang="en-US" dirty="0" smtClean="0"/>
              <a:t>Views</a:t>
            </a:r>
            <a:endParaRPr lang="en-US" dirty="0"/>
          </a:p>
        </p:txBody>
      </p:sp>
      <p:pic>
        <p:nvPicPr>
          <p:cNvPr id="4" name="Picture 4"/>
          <p:cNvPicPr>
            <a:picLocks noChangeAspect="1" noChangeArrowheads="1"/>
          </p:cNvPicPr>
          <p:nvPr/>
        </p:nvPicPr>
        <p:blipFill>
          <a:blip r:embed="rId2" cstate="print"/>
          <a:srcRect/>
          <a:stretch>
            <a:fillRect/>
          </a:stretch>
        </p:blipFill>
        <p:spPr bwMode="auto">
          <a:xfrm>
            <a:off x="4374243" y="1701801"/>
            <a:ext cx="4081481" cy="1507901"/>
          </a:xfrm>
          <a:prstGeom prst="rect">
            <a:avLst/>
          </a:prstGeom>
          <a:noFill/>
          <a:ln w="9525">
            <a:noFill/>
            <a:miter lim="800000"/>
            <a:headEnd/>
            <a:tailEnd/>
          </a:ln>
        </p:spPr>
      </p:pic>
    </p:spTree>
    <p:extLst>
      <p:ext uri="{BB962C8B-B14F-4D97-AF65-F5344CB8AC3E}">
        <p14:creationId xmlns:p14="http://schemas.microsoft.com/office/powerpoint/2010/main" val="26519383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6"/>
          <p:cNvSpPr>
            <a:spLocks noGrp="1"/>
          </p:cNvSpPr>
          <p:nvPr>
            <p:ph type="body" sz="half" idx="2"/>
          </p:nvPr>
        </p:nvSpPr>
        <p:spPr>
          <a:xfrm>
            <a:off x="706582" y="1701801"/>
            <a:ext cx="7718281" cy="3930650"/>
          </a:xfrm>
        </p:spPr>
        <p:txBody>
          <a:bodyPr>
            <a:normAutofit/>
          </a:bodyPr>
          <a:lstStyle/>
          <a:p>
            <a:r>
              <a:rPr lang="en-US" dirty="0" smtClean="0"/>
              <a:t>SQL CREATE VIEW Syntax</a:t>
            </a:r>
          </a:p>
          <a:p>
            <a:endParaRPr lang="en-US" dirty="0" smtClean="0"/>
          </a:p>
          <a:p>
            <a:r>
              <a:rPr lang="en-US" b="1" dirty="0" smtClean="0"/>
              <a:t>CREATE VIEW </a:t>
            </a:r>
            <a:r>
              <a:rPr lang="en-US" b="1" dirty="0" err="1" smtClean="0"/>
              <a:t>view_name</a:t>
            </a:r>
            <a:r>
              <a:rPr lang="en-US" b="1" dirty="0" smtClean="0"/>
              <a:t> AS </a:t>
            </a:r>
          </a:p>
          <a:p>
            <a:r>
              <a:rPr lang="en-US" b="1" dirty="0" smtClean="0"/>
              <a:t>SELECT </a:t>
            </a:r>
            <a:r>
              <a:rPr lang="en-US" b="1" dirty="0" err="1" smtClean="0"/>
              <a:t>column_name</a:t>
            </a:r>
            <a:r>
              <a:rPr lang="en-US" b="1" dirty="0" smtClean="0"/>
              <a:t>(s)</a:t>
            </a:r>
          </a:p>
          <a:p>
            <a:r>
              <a:rPr lang="en-US" b="1" dirty="0" smtClean="0"/>
              <a:t>FROM </a:t>
            </a:r>
            <a:r>
              <a:rPr lang="en-US" b="1" dirty="0" err="1" smtClean="0"/>
              <a:t>table_name</a:t>
            </a:r>
            <a:endParaRPr lang="en-US" b="1" dirty="0" smtClean="0"/>
          </a:p>
          <a:p>
            <a:r>
              <a:rPr lang="en-US" b="1" dirty="0" smtClean="0"/>
              <a:t>WHERE condition</a:t>
            </a:r>
          </a:p>
          <a:p>
            <a:endParaRPr lang="en-US" b="1" dirty="0" smtClean="0"/>
          </a:p>
          <a:p>
            <a:r>
              <a:rPr lang="en-US" dirty="0" smtClean="0">
                <a:solidFill>
                  <a:srgbClr val="FF0000"/>
                </a:solidFill>
              </a:rPr>
              <a:t>A view always shows up-to-date data! The database engine recreates the data, using the view's SQL statement, every time a user queries a view.</a:t>
            </a:r>
          </a:p>
          <a:p>
            <a:pPr marL="285750" indent="-285750">
              <a:buFont typeface="Arial" pitchFamily="34" charset="0"/>
              <a:buChar char="•"/>
            </a:pPr>
            <a:endParaRPr lang="en-US" sz="1800" dirty="0"/>
          </a:p>
        </p:txBody>
      </p:sp>
      <p:sp>
        <p:nvSpPr>
          <p:cNvPr id="7" name="Title 1"/>
          <p:cNvSpPr>
            <a:spLocks noGrp="1"/>
          </p:cNvSpPr>
          <p:nvPr>
            <p:ph type="title"/>
          </p:nvPr>
        </p:nvSpPr>
        <p:spPr>
          <a:xfrm>
            <a:off x="881744" y="766826"/>
            <a:ext cx="1213063" cy="593092"/>
          </a:xfrm>
        </p:spPr>
        <p:txBody>
          <a:bodyPr/>
          <a:lstStyle/>
          <a:p>
            <a:r>
              <a:rPr lang="en-US" dirty="0" smtClean="0"/>
              <a:t>Views</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r>
              <a:rPr lang="en-US" dirty="0" smtClean="0"/>
              <a:t>					Single row &amp; group functions</a:t>
            </a:r>
          </a:p>
        </p:txBody>
      </p:sp>
      <p:sp>
        <p:nvSpPr>
          <p:cNvPr id="3" name="Text Placeholder 2"/>
          <p:cNvSpPr>
            <a:spLocks noGrp="1"/>
          </p:cNvSpPr>
          <p:nvPr>
            <p:ph type="body" idx="1"/>
          </p:nvPr>
        </p:nvSpPr>
        <p:spPr/>
        <p:txBody>
          <a:bodyPr/>
          <a:lstStyle/>
          <a:p>
            <a:r>
              <a:rPr lang="en-US" dirty="0" smtClean="0"/>
              <a:t>8</a:t>
            </a:r>
            <a:endParaRPr lang="en-US" dirty="0"/>
          </a:p>
        </p:txBody>
      </p:sp>
    </p:spTree>
    <p:extLst>
      <p:ext uri="{BB962C8B-B14F-4D97-AF65-F5344CB8AC3E}">
        <p14:creationId xmlns:p14="http://schemas.microsoft.com/office/powerpoint/2010/main" val="10627567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81744" y="766826"/>
            <a:ext cx="3706882" cy="593092"/>
          </a:xfrm>
        </p:spPr>
        <p:txBody>
          <a:bodyPr/>
          <a:lstStyle/>
          <a:p>
            <a:r>
              <a:rPr lang="en-US" b="0" dirty="0" smtClean="0"/>
              <a:t>Single row functions</a:t>
            </a:r>
            <a:endParaRPr lang="en-US" dirty="0"/>
          </a:p>
        </p:txBody>
      </p:sp>
      <p:pic>
        <p:nvPicPr>
          <p:cNvPr id="5" name="Picture 2"/>
          <p:cNvPicPr>
            <a:picLocks noChangeAspect="1" noChangeArrowheads="1"/>
          </p:cNvPicPr>
          <p:nvPr/>
        </p:nvPicPr>
        <p:blipFill>
          <a:blip r:embed="rId2" cstate="print"/>
          <a:srcRect/>
          <a:stretch>
            <a:fillRect/>
          </a:stretch>
        </p:blipFill>
        <p:spPr bwMode="auto">
          <a:xfrm>
            <a:off x="673919" y="1554480"/>
            <a:ext cx="3753986" cy="2150225"/>
          </a:xfrm>
          <a:prstGeom prst="rect">
            <a:avLst/>
          </a:prstGeom>
          <a:noFill/>
          <a:ln w="9525">
            <a:noFill/>
            <a:miter lim="800000"/>
            <a:headEnd/>
            <a:tailEnd/>
          </a:ln>
        </p:spPr>
      </p:pic>
      <p:sp>
        <p:nvSpPr>
          <p:cNvPr id="6" name="TextBox 5"/>
          <p:cNvSpPr txBox="1"/>
          <p:nvPr/>
        </p:nvSpPr>
        <p:spPr>
          <a:xfrm>
            <a:off x="4572000" y="1554480"/>
            <a:ext cx="3733800" cy="3724096"/>
          </a:xfrm>
          <a:prstGeom prst="rect">
            <a:avLst/>
          </a:prstGeom>
          <a:noFill/>
        </p:spPr>
        <p:txBody>
          <a:bodyPr wrap="square" rtlCol="0">
            <a:spAutoFit/>
          </a:bodyPr>
          <a:lstStyle/>
          <a:p>
            <a:pPr>
              <a:spcAft>
                <a:spcPts val="300"/>
              </a:spcAft>
            </a:pPr>
            <a:r>
              <a:rPr lang="en-US" b="1" dirty="0" smtClean="0">
                <a:latin typeface="Arial" pitchFamily="34" charset="0"/>
                <a:cs typeface="Arial" pitchFamily="34" charset="0"/>
              </a:rPr>
              <a:t>What are single row functions?</a:t>
            </a:r>
          </a:p>
          <a:p>
            <a:pPr indent="117475">
              <a:spcAft>
                <a:spcPts val="300"/>
              </a:spcAft>
            </a:pPr>
            <a:endParaRPr lang="en-US" b="1" dirty="0" smtClean="0">
              <a:latin typeface="Arial" pitchFamily="34" charset="0"/>
              <a:cs typeface="Arial" pitchFamily="34" charset="0"/>
            </a:endParaRPr>
          </a:p>
          <a:p>
            <a:pPr marL="117475" indent="227013">
              <a:spcAft>
                <a:spcPts val="300"/>
              </a:spcAft>
              <a:buFont typeface="Arial" pitchFamily="34" charset="0"/>
              <a:buChar char="•"/>
            </a:pPr>
            <a:r>
              <a:rPr lang="en-US" dirty="0" smtClean="0">
                <a:latin typeface="Arial" pitchFamily="34" charset="0"/>
                <a:cs typeface="Arial" pitchFamily="34" charset="0"/>
              </a:rPr>
              <a:t>Are manipulating data</a:t>
            </a:r>
          </a:p>
          <a:p>
            <a:pPr marL="117475" indent="227013">
              <a:spcAft>
                <a:spcPts val="300"/>
              </a:spcAft>
              <a:buFont typeface="Arial" pitchFamily="34" charset="0"/>
              <a:buChar char="•"/>
            </a:pPr>
            <a:r>
              <a:rPr lang="en-US" dirty="0" smtClean="0">
                <a:latin typeface="Arial" pitchFamily="34" charset="0"/>
                <a:cs typeface="Arial" pitchFamily="34" charset="0"/>
              </a:rPr>
              <a:t>Accept arguments and return a single value</a:t>
            </a:r>
          </a:p>
          <a:p>
            <a:pPr marL="117475" indent="227013">
              <a:spcAft>
                <a:spcPts val="300"/>
              </a:spcAft>
              <a:buFont typeface="Arial" pitchFamily="34" charset="0"/>
              <a:buChar char="•"/>
            </a:pPr>
            <a:r>
              <a:rPr lang="en-US" dirty="0" smtClean="0">
                <a:latin typeface="Arial" pitchFamily="34" charset="0"/>
                <a:cs typeface="Arial" pitchFamily="34" charset="0"/>
              </a:rPr>
              <a:t>Act on each row </a:t>
            </a:r>
          </a:p>
          <a:p>
            <a:pPr marL="117475" indent="227013">
              <a:spcAft>
                <a:spcPts val="300"/>
              </a:spcAft>
              <a:buFont typeface="Arial" pitchFamily="34" charset="0"/>
              <a:buChar char="•"/>
            </a:pPr>
            <a:r>
              <a:rPr lang="en-US" dirty="0" smtClean="0">
                <a:latin typeface="Arial" pitchFamily="34" charset="0"/>
                <a:cs typeface="Arial" pitchFamily="34" charset="0"/>
              </a:rPr>
              <a:t>Retrieve a single result per each record </a:t>
            </a:r>
          </a:p>
          <a:p>
            <a:pPr marL="117475" indent="227013">
              <a:spcAft>
                <a:spcPts val="300"/>
              </a:spcAft>
              <a:buFont typeface="Arial" pitchFamily="34" charset="0"/>
              <a:buChar char="•"/>
            </a:pPr>
            <a:r>
              <a:rPr lang="en-US" dirty="0" smtClean="0">
                <a:latin typeface="Arial" pitchFamily="34" charset="0"/>
                <a:cs typeface="Arial" pitchFamily="34" charset="0"/>
              </a:rPr>
              <a:t>Pot </a:t>
            </a:r>
            <a:r>
              <a:rPr lang="en-US" dirty="0" err="1" smtClean="0">
                <a:latin typeface="Arial" pitchFamily="34" charset="0"/>
                <a:cs typeface="Arial" pitchFamily="34" charset="0"/>
              </a:rPr>
              <a:t>modifica</a:t>
            </a:r>
            <a:r>
              <a:rPr lang="en-US" dirty="0" smtClean="0">
                <a:latin typeface="Arial" pitchFamily="34" charset="0"/>
                <a:cs typeface="Arial" pitchFamily="34" charset="0"/>
              </a:rPr>
              <a:t> </a:t>
            </a:r>
            <a:r>
              <a:rPr lang="en-US" dirty="0" err="1" smtClean="0">
                <a:latin typeface="Arial" pitchFamily="34" charset="0"/>
                <a:cs typeface="Arial" pitchFamily="34" charset="0"/>
              </a:rPr>
              <a:t>tipul</a:t>
            </a:r>
            <a:r>
              <a:rPr lang="en-US" dirty="0" smtClean="0">
                <a:latin typeface="Arial" pitchFamily="34" charset="0"/>
                <a:cs typeface="Arial" pitchFamily="34" charset="0"/>
              </a:rPr>
              <a:t> de data</a:t>
            </a:r>
          </a:p>
          <a:p>
            <a:pPr marL="117475" indent="227013">
              <a:spcAft>
                <a:spcPts val="300"/>
              </a:spcAft>
              <a:buFont typeface="Arial" pitchFamily="34" charset="0"/>
              <a:buChar char="•"/>
            </a:pPr>
            <a:r>
              <a:rPr lang="en-US" dirty="0" smtClean="0">
                <a:latin typeface="Arial" pitchFamily="34" charset="0"/>
                <a:cs typeface="Arial" pitchFamily="34" charset="0"/>
              </a:rPr>
              <a:t>Can be nested</a:t>
            </a:r>
          </a:p>
          <a:p>
            <a:pPr marL="117475" indent="227013">
              <a:spcAft>
                <a:spcPts val="300"/>
              </a:spcAft>
              <a:buFont typeface="Arial" pitchFamily="34" charset="0"/>
              <a:buChar char="•"/>
            </a:pPr>
            <a:r>
              <a:rPr lang="en-US" dirty="0" smtClean="0">
                <a:latin typeface="Arial" pitchFamily="34" charset="0"/>
                <a:cs typeface="Arial" pitchFamily="34" charset="0"/>
              </a:rPr>
              <a:t>Arguments can be table columns or expressions</a:t>
            </a:r>
          </a:p>
        </p:txBody>
      </p:sp>
      <p:pic>
        <p:nvPicPr>
          <p:cNvPr id="8" name="Picture 3"/>
          <p:cNvPicPr>
            <a:picLocks noChangeAspect="1" noChangeArrowheads="1"/>
          </p:cNvPicPr>
          <p:nvPr/>
        </p:nvPicPr>
        <p:blipFill>
          <a:blip r:embed="rId3" cstate="print"/>
          <a:srcRect/>
          <a:stretch>
            <a:fillRect/>
          </a:stretch>
        </p:blipFill>
        <p:spPr bwMode="auto">
          <a:xfrm>
            <a:off x="520931" y="3704706"/>
            <a:ext cx="4051069" cy="1752600"/>
          </a:xfrm>
          <a:prstGeom prst="rect">
            <a:avLst/>
          </a:prstGeom>
          <a:noFill/>
          <a:ln w="9525">
            <a:noFill/>
            <a:miter lim="800000"/>
            <a:headEnd/>
            <a:tailEnd/>
          </a:ln>
        </p:spPr>
      </p:pic>
    </p:spTree>
    <p:extLst>
      <p:ext uri="{BB962C8B-B14F-4D97-AF65-F5344CB8AC3E}">
        <p14:creationId xmlns:p14="http://schemas.microsoft.com/office/powerpoint/2010/main" val="26519383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81744" y="766826"/>
            <a:ext cx="3706882" cy="593092"/>
          </a:xfrm>
        </p:spPr>
        <p:txBody>
          <a:bodyPr/>
          <a:lstStyle/>
          <a:p>
            <a:r>
              <a:rPr lang="en-US" b="0" dirty="0" smtClean="0"/>
              <a:t>Single row functions</a:t>
            </a:r>
            <a:endParaRPr lang="en-US" dirty="0"/>
          </a:p>
        </p:txBody>
      </p:sp>
      <p:pic>
        <p:nvPicPr>
          <p:cNvPr id="7" name="Picture 4"/>
          <p:cNvPicPr>
            <a:picLocks noChangeAspect="1" noChangeArrowheads="1"/>
          </p:cNvPicPr>
          <p:nvPr/>
        </p:nvPicPr>
        <p:blipFill>
          <a:blip r:embed="rId2" cstate="print"/>
          <a:srcRect/>
          <a:stretch>
            <a:fillRect/>
          </a:stretch>
        </p:blipFill>
        <p:spPr bwMode="auto">
          <a:xfrm>
            <a:off x="454429" y="2186334"/>
            <a:ext cx="3624567" cy="2590800"/>
          </a:xfrm>
          <a:prstGeom prst="rect">
            <a:avLst/>
          </a:prstGeom>
          <a:noFill/>
          <a:ln w="9525">
            <a:noFill/>
            <a:miter lim="800000"/>
            <a:headEnd/>
            <a:tailEnd/>
          </a:ln>
        </p:spPr>
      </p:pic>
      <p:pic>
        <p:nvPicPr>
          <p:cNvPr id="9" name="Picture 2"/>
          <p:cNvPicPr>
            <a:picLocks noChangeAspect="1" noChangeArrowheads="1"/>
          </p:cNvPicPr>
          <p:nvPr/>
        </p:nvPicPr>
        <p:blipFill>
          <a:blip r:embed="rId3" cstate="print"/>
          <a:srcRect/>
          <a:stretch>
            <a:fillRect/>
          </a:stretch>
        </p:blipFill>
        <p:spPr bwMode="auto">
          <a:xfrm>
            <a:off x="4832466" y="4095490"/>
            <a:ext cx="3488574" cy="1810767"/>
          </a:xfrm>
          <a:prstGeom prst="rect">
            <a:avLst/>
          </a:prstGeom>
          <a:noFill/>
          <a:ln w="9525">
            <a:noFill/>
            <a:miter lim="800000"/>
            <a:headEnd/>
            <a:tailEnd/>
          </a:ln>
        </p:spPr>
      </p:pic>
      <p:pic>
        <p:nvPicPr>
          <p:cNvPr id="10" name="Picture 3"/>
          <p:cNvPicPr>
            <a:picLocks noChangeAspect="1" noChangeArrowheads="1"/>
          </p:cNvPicPr>
          <p:nvPr/>
        </p:nvPicPr>
        <p:blipFill>
          <a:blip r:embed="rId4" cstate="print"/>
          <a:srcRect/>
          <a:stretch>
            <a:fillRect/>
          </a:stretch>
        </p:blipFill>
        <p:spPr bwMode="auto">
          <a:xfrm>
            <a:off x="4688682" y="1362522"/>
            <a:ext cx="3632358" cy="2732968"/>
          </a:xfrm>
          <a:prstGeom prst="rect">
            <a:avLst/>
          </a:prstGeom>
          <a:noFill/>
          <a:ln w="9525">
            <a:noFill/>
            <a:miter lim="800000"/>
            <a:headEnd/>
            <a:tailEnd/>
          </a:ln>
        </p:spPr>
      </p:pic>
    </p:spTree>
    <p:extLst>
      <p:ext uri="{BB962C8B-B14F-4D97-AF65-F5344CB8AC3E}">
        <p14:creationId xmlns:p14="http://schemas.microsoft.com/office/powerpoint/2010/main" val="26519383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81744" y="766826"/>
            <a:ext cx="3706882" cy="593092"/>
          </a:xfrm>
        </p:spPr>
        <p:txBody>
          <a:bodyPr/>
          <a:lstStyle/>
          <a:p>
            <a:r>
              <a:rPr lang="en-US" b="0" dirty="0" smtClean="0"/>
              <a:t>Single row functions</a:t>
            </a:r>
            <a:endParaRPr lang="en-US" dirty="0"/>
          </a:p>
        </p:txBody>
      </p:sp>
      <p:pic>
        <p:nvPicPr>
          <p:cNvPr id="7" name="Picture 3"/>
          <p:cNvPicPr>
            <a:picLocks noChangeAspect="1" noChangeArrowheads="1"/>
          </p:cNvPicPr>
          <p:nvPr/>
        </p:nvPicPr>
        <p:blipFill>
          <a:blip r:embed="rId2" cstate="print"/>
          <a:srcRect/>
          <a:stretch>
            <a:fillRect/>
          </a:stretch>
        </p:blipFill>
        <p:spPr bwMode="auto">
          <a:xfrm>
            <a:off x="4140221" y="3268286"/>
            <a:ext cx="3306597" cy="2044931"/>
          </a:xfrm>
          <a:prstGeom prst="rect">
            <a:avLst/>
          </a:prstGeom>
          <a:noFill/>
          <a:ln w="9525">
            <a:noFill/>
            <a:miter lim="800000"/>
            <a:headEnd/>
            <a:tailEnd/>
          </a:ln>
        </p:spPr>
      </p:pic>
      <p:pic>
        <p:nvPicPr>
          <p:cNvPr id="9" name="Picture 4"/>
          <p:cNvPicPr>
            <a:picLocks noChangeAspect="1" noChangeArrowheads="1"/>
          </p:cNvPicPr>
          <p:nvPr/>
        </p:nvPicPr>
        <p:blipFill>
          <a:blip r:embed="rId3" cstate="print"/>
          <a:srcRect/>
          <a:stretch>
            <a:fillRect/>
          </a:stretch>
        </p:blipFill>
        <p:spPr bwMode="auto">
          <a:xfrm>
            <a:off x="4140221" y="1621796"/>
            <a:ext cx="2718262" cy="1392828"/>
          </a:xfrm>
          <a:prstGeom prst="rect">
            <a:avLst/>
          </a:prstGeom>
          <a:noFill/>
          <a:ln w="9525">
            <a:noFill/>
            <a:miter lim="800000"/>
            <a:headEnd/>
            <a:tailEnd/>
          </a:ln>
        </p:spPr>
      </p:pic>
      <p:pic>
        <p:nvPicPr>
          <p:cNvPr id="10" name="Picture 5"/>
          <p:cNvPicPr>
            <a:picLocks noChangeAspect="1" noChangeArrowheads="1"/>
          </p:cNvPicPr>
          <p:nvPr/>
        </p:nvPicPr>
        <p:blipFill>
          <a:blip r:embed="rId4" cstate="print"/>
          <a:srcRect/>
          <a:stretch>
            <a:fillRect/>
          </a:stretch>
        </p:blipFill>
        <p:spPr bwMode="auto">
          <a:xfrm>
            <a:off x="1180408" y="3575865"/>
            <a:ext cx="1842308" cy="1380800"/>
          </a:xfrm>
          <a:prstGeom prst="rect">
            <a:avLst/>
          </a:prstGeom>
          <a:noFill/>
          <a:ln w="9525">
            <a:noFill/>
            <a:miter lim="800000"/>
            <a:headEnd/>
            <a:tailEnd/>
          </a:ln>
        </p:spPr>
      </p:pic>
      <p:pic>
        <p:nvPicPr>
          <p:cNvPr id="11" name="Picture 7"/>
          <p:cNvPicPr>
            <a:picLocks noChangeAspect="1" noChangeArrowheads="1"/>
          </p:cNvPicPr>
          <p:nvPr/>
        </p:nvPicPr>
        <p:blipFill>
          <a:blip r:embed="rId5" cstate="print"/>
          <a:srcRect/>
          <a:stretch>
            <a:fillRect/>
          </a:stretch>
        </p:blipFill>
        <p:spPr bwMode="auto">
          <a:xfrm>
            <a:off x="1180408" y="1621796"/>
            <a:ext cx="1637082" cy="1471352"/>
          </a:xfrm>
          <a:prstGeom prst="rect">
            <a:avLst/>
          </a:prstGeom>
          <a:noFill/>
          <a:ln w="9525">
            <a:noFill/>
            <a:miter lim="800000"/>
            <a:headEnd/>
            <a:tailEnd/>
          </a:ln>
        </p:spPr>
      </p:pic>
    </p:spTree>
    <p:extLst>
      <p:ext uri="{BB962C8B-B14F-4D97-AF65-F5344CB8AC3E}">
        <p14:creationId xmlns:p14="http://schemas.microsoft.com/office/powerpoint/2010/main" val="26519383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81744" y="766826"/>
            <a:ext cx="3706882" cy="593092"/>
          </a:xfrm>
        </p:spPr>
        <p:txBody>
          <a:bodyPr/>
          <a:lstStyle/>
          <a:p>
            <a:r>
              <a:rPr lang="en-US" b="0" dirty="0" smtClean="0"/>
              <a:t>Single row functions</a:t>
            </a:r>
            <a:endParaRPr lang="en-US" dirty="0"/>
          </a:p>
        </p:txBody>
      </p:sp>
      <p:pic>
        <p:nvPicPr>
          <p:cNvPr id="24" name="Picture 3"/>
          <p:cNvPicPr>
            <a:picLocks noChangeAspect="1" noChangeArrowheads="1"/>
          </p:cNvPicPr>
          <p:nvPr/>
        </p:nvPicPr>
        <p:blipFill>
          <a:blip r:embed="rId2" cstate="print"/>
          <a:srcRect/>
          <a:stretch>
            <a:fillRect/>
          </a:stretch>
        </p:blipFill>
        <p:spPr bwMode="auto">
          <a:xfrm>
            <a:off x="3805988" y="1705142"/>
            <a:ext cx="2701089" cy="1774658"/>
          </a:xfrm>
          <a:prstGeom prst="rect">
            <a:avLst/>
          </a:prstGeom>
          <a:noFill/>
          <a:ln w="9525">
            <a:noFill/>
            <a:miter lim="800000"/>
            <a:headEnd/>
            <a:tailEnd/>
          </a:ln>
        </p:spPr>
      </p:pic>
      <p:pic>
        <p:nvPicPr>
          <p:cNvPr id="25" name="Picture 4"/>
          <p:cNvPicPr>
            <a:picLocks noChangeAspect="1" noChangeArrowheads="1"/>
          </p:cNvPicPr>
          <p:nvPr/>
        </p:nvPicPr>
        <p:blipFill>
          <a:blip r:embed="rId3" cstate="print"/>
          <a:srcRect/>
          <a:stretch>
            <a:fillRect/>
          </a:stretch>
        </p:blipFill>
        <p:spPr bwMode="auto">
          <a:xfrm>
            <a:off x="1447799" y="4038600"/>
            <a:ext cx="3334888" cy="1546345"/>
          </a:xfrm>
          <a:prstGeom prst="rect">
            <a:avLst/>
          </a:prstGeom>
          <a:noFill/>
          <a:ln w="9525">
            <a:noFill/>
            <a:miter lim="800000"/>
            <a:headEnd/>
            <a:tailEnd/>
          </a:ln>
        </p:spPr>
      </p:pic>
      <p:pic>
        <p:nvPicPr>
          <p:cNvPr id="26" name="Picture 5"/>
          <p:cNvPicPr>
            <a:picLocks noChangeAspect="1" noChangeArrowheads="1"/>
          </p:cNvPicPr>
          <p:nvPr/>
        </p:nvPicPr>
        <p:blipFill>
          <a:blip r:embed="rId4" cstate="print"/>
          <a:srcRect/>
          <a:stretch>
            <a:fillRect/>
          </a:stretch>
        </p:blipFill>
        <p:spPr bwMode="auto">
          <a:xfrm>
            <a:off x="5421226" y="3982680"/>
            <a:ext cx="2516273" cy="1602266"/>
          </a:xfrm>
          <a:prstGeom prst="rect">
            <a:avLst/>
          </a:prstGeom>
          <a:noFill/>
          <a:ln w="9525">
            <a:noFill/>
            <a:miter lim="800000"/>
            <a:headEnd/>
            <a:tailEnd/>
          </a:ln>
        </p:spPr>
      </p:pic>
      <p:cxnSp>
        <p:nvCxnSpPr>
          <p:cNvPr id="27" name="Straight Arrow Connector 26"/>
          <p:cNvCxnSpPr>
            <a:endCxn id="25" idx="0"/>
          </p:cNvCxnSpPr>
          <p:nvPr/>
        </p:nvCxnSpPr>
        <p:spPr>
          <a:xfrm flipH="1">
            <a:off x="3115243" y="3429000"/>
            <a:ext cx="923358" cy="609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6" idx="0"/>
          </p:cNvCxnSpPr>
          <p:nvPr/>
        </p:nvCxnSpPr>
        <p:spPr>
          <a:xfrm>
            <a:off x="6335626" y="3429000"/>
            <a:ext cx="343737" cy="55368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1938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706582" y="1701801"/>
            <a:ext cx="7718281" cy="3560155"/>
          </a:xfrm>
        </p:spPr>
        <p:txBody>
          <a:bodyPr>
            <a:normAutofit/>
          </a:bodyPr>
          <a:lstStyle/>
          <a:p>
            <a:pPr>
              <a:spcAft>
                <a:spcPts val="300"/>
              </a:spcAft>
            </a:pPr>
            <a:r>
              <a:rPr lang="en-US" sz="2000" b="1" dirty="0" smtClean="0">
                <a:latin typeface="Arial" pitchFamily="34" charset="0"/>
                <a:cs typeface="Arial" pitchFamily="34" charset="0"/>
              </a:rPr>
              <a:t>What is a database?</a:t>
            </a:r>
          </a:p>
          <a:p>
            <a:pPr>
              <a:spcAft>
                <a:spcPts val="300"/>
              </a:spcAft>
            </a:pPr>
            <a:endParaRPr lang="en-US" sz="2000" dirty="0" smtClean="0">
              <a:latin typeface="Arial" pitchFamily="34" charset="0"/>
              <a:cs typeface="Arial" pitchFamily="34" charset="0"/>
            </a:endParaRPr>
          </a:p>
          <a:p>
            <a:pPr indent="461963">
              <a:spcAft>
                <a:spcPts val="300"/>
              </a:spcAft>
            </a:pPr>
            <a:r>
              <a:rPr lang="en-US" b="1" dirty="0" smtClean="0"/>
              <a:t>A database</a:t>
            </a:r>
            <a:r>
              <a:rPr lang="en-US" dirty="0" smtClean="0"/>
              <a:t> is a collection of data that is </a:t>
            </a:r>
          </a:p>
          <a:p>
            <a:pPr indent="461963">
              <a:spcAft>
                <a:spcPts val="300"/>
              </a:spcAft>
            </a:pPr>
            <a:r>
              <a:rPr lang="en-US" dirty="0" smtClean="0"/>
              <a:t>organized so that its contents can easily be </a:t>
            </a:r>
          </a:p>
          <a:p>
            <a:pPr indent="461963">
              <a:spcAft>
                <a:spcPts val="300"/>
              </a:spcAft>
            </a:pPr>
            <a:r>
              <a:rPr lang="en-US" dirty="0" smtClean="0"/>
              <a:t>accessed, managed, and updated.</a:t>
            </a:r>
            <a:endParaRPr lang="en-US" dirty="0" smtClean="0">
              <a:latin typeface="Arial" pitchFamily="34" charset="0"/>
              <a:cs typeface="Arial" pitchFamily="34" charset="0"/>
            </a:endParaRPr>
          </a:p>
          <a:p>
            <a:pPr indent="461963">
              <a:spcAft>
                <a:spcPts val="300"/>
              </a:spcAft>
            </a:pPr>
            <a:endParaRPr lang="en-US" dirty="0" smtClean="0">
              <a:latin typeface="Arial" pitchFamily="34" charset="0"/>
              <a:cs typeface="Arial" pitchFamily="34" charset="0"/>
            </a:endParaRPr>
          </a:p>
          <a:p>
            <a:pPr indent="461963">
              <a:spcAft>
                <a:spcPts val="300"/>
              </a:spcAft>
            </a:pPr>
            <a:endParaRPr lang="en-US" dirty="0" smtClean="0">
              <a:latin typeface="Arial" pitchFamily="34" charset="0"/>
              <a:cs typeface="Arial" pitchFamily="34" charset="0"/>
            </a:endParaRPr>
          </a:p>
          <a:p>
            <a:pPr>
              <a:spcAft>
                <a:spcPts val="300"/>
              </a:spcAft>
            </a:pPr>
            <a:endParaRPr lang="en-US" sz="1600" dirty="0"/>
          </a:p>
        </p:txBody>
      </p:sp>
      <p:sp>
        <p:nvSpPr>
          <p:cNvPr id="3" name="Title 1"/>
          <p:cNvSpPr>
            <a:spLocks noGrp="1"/>
          </p:cNvSpPr>
          <p:nvPr>
            <p:ph type="title"/>
          </p:nvPr>
        </p:nvSpPr>
        <p:spPr>
          <a:xfrm>
            <a:off x="881743" y="766826"/>
            <a:ext cx="2293719" cy="593092"/>
          </a:xfrm>
        </p:spPr>
        <p:txBody>
          <a:bodyPr/>
          <a:lstStyle/>
          <a:p>
            <a:r>
              <a:rPr lang="en-US" b="0" dirty="0" smtClean="0"/>
              <a:t>Introduction</a:t>
            </a:r>
            <a:endParaRPr lang="en-US" dirty="0"/>
          </a:p>
        </p:txBody>
      </p:sp>
      <p:pic>
        <p:nvPicPr>
          <p:cNvPr id="4" name="Picture 3" descr="database.jpg"/>
          <p:cNvPicPr>
            <a:picLocks noChangeAspect="1"/>
          </p:cNvPicPr>
          <p:nvPr/>
        </p:nvPicPr>
        <p:blipFill>
          <a:blip r:embed="rId2"/>
          <a:stretch>
            <a:fillRect/>
          </a:stretch>
        </p:blipFill>
        <p:spPr>
          <a:xfrm>
            <a:off x="5606848" y="1925183"/>
            <a:ext cx="2922009" cy="1753205"/>
          </a:xfrm>
          <a:prstGeom prst="rect">
            <a:avLst/>
          </a:prstGeom>
        </p:spPr>
      </p:pic>
    </p:spTree>
    <p:extLst>
      <p:ext uri="{BB962C8B-B14F-4D97-AF65-F5344CB8AC3E}">
        <p14:creationId xmlns:p14="http://schemas.microsoft.com/office/powerpoint/2010/main" val="143566990"/>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81744" y="766826"/>
            <a:ext cx="4056016" cy="593092"/>
          </a:xfrm>
        </p:spPr>
        <p:txBody>
          <a:bodyPr/>
          <a:lstStyle/>
          <a:p>
            <a:r>
              <a:rPr lang="en-US" b="0" dirty="0" smtClean="0"/>
              <a:t>Single group functions</a:t>
            </a:r>
            <a:endParaRPr lang="en-US" dirty="0"/>
          </a:p>
        </p:txBody>
      </p:sp>
      <p:pic>
        <p:nvPicPr>
          <p:cNvPr id="8" name="Picture 2"/>
          <p:cNvPicPr>
            <a:picLocks noChangeAspect="1" noChangeArrowheads="1"/>
          </p:cNvPicPr>
          <p:nvPr/>
        </p:nvPicPr>
        <p:blipFill>
          <a:blip r:embed="rId2" cstate="print"/>
          <a:srcRect/>
          <a:stretch>
            <a:fillRect/>
          </a:stretch>
        </p:blipFill>
        <p:spPr bwMode="auto">
          <a:xfrm>
            <a:off x="608537" y="1930400"/>
            <a:ext cx="7997861" cy="3365500"/>
          </a:xfrm>
          <a:prstGeom prst="rect">
            <a:avLst/>
          </a:prstGeom>
          <a:noFill/>
          <a:ln w="9525">
            <a:noFill/>
            <a:miter lim="800000"/>
            <a:headEnd/>
            <a:tailEnd/>
          </a:ln>
        </p:spPr>
      </p:pic>
    </p:spTree>
    <p:extLst>
      <p:ext uri="{BB962C8B-B14F-4D97-AF65-F5344CB8AC3E}">
        <p14:creationId xmlns:p14="http://schemas.microsoft.com/office/powerpoint/2010/main" val="26519383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85750" indent="-285750"/>
            <a:r>
              <a:rPr lang="en-US" dirty="0" smtClean="0"/>
              <a:t>		     Generating DB structure using </a:t>
            </a:r>
            <a:r>
              <a:rPr lang="en-US" dirty="0" err="1" smtClean="0"/>
              <a:t>Liquibase</a:t>
            </a:r>
            <a:endParaRPr lang="en-US" dirty="0" smtClean="0"/>
          </a:p>
        </p:txBody>
      </p:sp>
      <p:sp>
        <p:nvSpPr>
          <p:cNvPr id="3" name="Text Placeholder 2"/>
          <p:cNvSpPr>
            <a:spLocks noGrp="1"/>
          </p:cNvSpPr>
          <p:nvPr>
            <p:ph type="body" idx="1"/>
          </p:nvPr>
        </p:nvSpPr>
        <p:spPr/>
        <p:txBody>
          <a:bodyPr/>
          <a:lstStyle/>
          <a:p>
            <a:r>
              <a:rPr lang="en-US" dirty="0" smtClean="0"/>
              <a:t>9</a:t>
            </a:r>
            <a:endParaRPr lang="en-US" dirty="0"/>
          </a:p>
        </p:txBody>
      </p:sp>
    </p:spTree>
    <p:extLst>
      <p:ext uri="{BB962C8B-B14F-4D97-AF65-F5344CB8AC3E}">
        <p14:creationId xmlns:p14="http://schemas.microsoft.com/office/powerpoint/2010/main" val="19978548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81744" y="766826"/>
            <a:ext cx="3706882" cy="593092"/>
          </a:xfrm>
        </p:spPr>
        <p:txBody>
          <a:bodyPr/>
          <a:lstStyle/>
          <a:p>
            <a:r>
              <a:rPr lang="en-US" dirty="0" smtClean="0"/>
              <a:t>What is </a:t>
            </a:r>
            <a:r>
              <a:rPr lang="en-US" dirty="0" err="1" smtClean="0"/>
              <a:t>Liquibase</a:t>
            </a:r>
            <a:r>
              <a:rPr lang="en-US" dirty="0" smtClean="0"/>
              <a:t>?</a:t>
            </a:r>
            <a:endParaRPr lang="en-US" dirty="0"/>
          </a:p>
        </p:txBody>
      </p:sp>
      <p:sp>
        <p:nvSpPr>
          <p:cNvPr id="8" name="TextBox 7"/>
          <p:cNvSpPr txBox="1"/>
          <p:nvPr/>
        </p:nvSpPr>
        <p:spPr>
          <a:xfrm>
            <a:off x="751449" y="2215661"/>
            <a:ext cx="7461738" cy="923330"/>
          </a:xfrm>
          <a:prstGeom prst="rect">
            <a:avLst/>
          </a:prstGeom>
          <a:noFill/>
        </p:spPr>
        <p:txBody>
          <a:bodyPr wrap="square" rtlCol="0">
            <a:spAutoFit/>
          </a:bodyPr>
          <a:lstStyle/>
          <a:p>
            <a:pPr marL="117475">
              <a:spcAft>
                <a:spcPts val="300"/>
              </a:spcAft>
            </a:pPr>
            <a:r>
              <a:rPr lang="en-US" b="1" dirty="0" err="1" smtClean="0">
                <a:latin typeface="Arial" pitchFamily="34" charset="0"/>
                <a:cs typeface="Arial" pitchFamily="34" charset="0"/>
              </a:rPr>
              <a:t>Liquibase</a:t>
            </a:r>
            <a:r>
              <a:rPr lang="en-US" b="1" dirty="0" smtClean="0">
                <a:latin typeface="Arial" pitchFamily="34" charset="0"/>
                <a:cs typeface="Arial" pitchFamily="34" charset="0"/>
              </a:rPr>
              <a:t> </a:t>
            </a:r>
            <a:r>
              <a:rPr lang="en-US" dirty="0" smtClean="0"/>
              <a:t>is </a:t>
            </a:r>
            <a:r>
              <a:rPr lang="en-US" dirty="0"/>
              <a:t>a migration management tool for relational databases. It </a:t>
            </a:r>
            <a:r>
              <a:rPr lang="en-US" dirty="0" err="1"/>
              <a:t>versionalizes</a:t>
            </a:r>
            <a:r>
              <a:rPr lang="en-US" dirty="0"/>
              <a:t> schema and data changes in a database; similar to the way </a:t>
            </a:r>
            <a:r>
              <a:rPr lang="en-US" dirty="0" err="1"/>
              <a:t>Git</a:t>
            </a:r>
            <a:r>
              <a:rPr lang="en-US" dirty="0"/>
              <a:t> or SVN works for source </a:t>
            </a:r>
            <a:r>
              <a:rPr lang="en-US" dirty="0" smtClean="0"/>
              <a:t>code.</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28996633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81744" y="766826"/>
            <a:ext cx="3706882" cy="593092"/>
          </a:xfrm>
        </p:spPr>
        <p:txBody>
          <a:bodyPr/>
          <a:lstStyle/>
          <a:p>
            <a:r>
              <a:rPr lang="en-US" dirty="0" smtClean="0"/>
              <a:t>Why </a:t>
            </a:r>
            <a:r>
              <a:rPr lang="en-US" dirty="0" err="1" smtClean="0"/>
              <a:t>Liquibase</a:t>
            </a:r>
            <a:r>
              <a:rPr lang="en-US" dirty="0" smtClean="0"/>
              <a:t>?</a:t>
            </a:r>
            <a:endParaRPr lang="en-US" dirty="0"/>
          </a:p>
        </p:txBody>
      </p:sp>
      <p:sp>
        <p:nvSpPr>
          <p:cNvPr id="8" name="TextBox 7"/>
          <p:cNvSpPr txBox="1"/>
          <p:nvPr/>
        </p:nvSpPr>
        <p:spPr>
          <a:xfrm>
            <a:off x="751449" y="2215661"/>
            <a:ext cx="7632896" cy="2185214"/>
          </a:xfrm>
          <a:prstGeom prst="rect">
            <a:avLst/>
          </a:prstGeom>
          <a:noFill/>
        </p:spPr>
        <p:txBody>
          <a:bodyPr wrap="square" rtlCol="0">
            <a:spAutoFit/>
          </a:bodyPr>
          <a:lstStyle/>
          <a:p>
            <a:pPr marL="403225" indent="-285750">
              <a:spcAft>
                <a:spcPts val="300"/>
              </a:spcAft>
              <a:buFont typeface="Arial" panose="020B0604020202020204" pitchFamily="34" charset="0"/>
              <a:buChar char="•"/>
            </a:pPr>
            <a:r>
              <a:rPr lang="en-US" dirty="0"/>
              <a:t>U</a:t>
            </a:r>
            <a:r>
              <a:rPr lang="en-US" dirty="0" smtClean="0"/>
              <a:t>ses </a:t>
            </a:r>
            <a:r>
              <a:rPr lang="en-US" dirty="0"/>
              <a:t>a distributed locking system to only allow one process to update the database at a </a:t>
            </a:r>
            <a:r>
              <a:rPr lang="en-US" dirty="0" smtClean="0"/>
              <a:t>time (</a:t>
            </a:r>
            <a:r>
              <a:rPr lang="en-US" dirty="0" err="1" smtClean="0"/>
              <a:t>databasechangeloglock</a:t>
            </a:r>
            <a:r>
              <a:rPr lang="en-US" dirty="0" smtClean="0"/>
              <a:t>);</a:t>
            </a:r>
          </a:p>
          <a:p>
            <a:pPr marL="403225" indent="-285750">
              <a:spcAft>
                <a:spcPts val="300"/>
              </a:spcAft>
              <a:buFont typeface="Arial" panose="020B0604020202020204" pitchFamily="34" charset="0"/>
              <a:buChar char="•"/>
            </a:pPr>
            <a:r>
              <a:rPr lang="en-US" dirty="0" smtClean="0"/>
              <a:t>Keeps a list </a:t>
            </a:r>
            <a:r>
              <a:rPr lang="en-US" dirty="0"/>
              <a:t>of all the statements that have been run against the database </a:t>
            </a:r>
            <a:r>
              <a:rPr lang="en-US" dirty="0" smtClean="0"/>
              <a:t>(</a:t>
            </a:r>
            <a:r>
              <a:rPr lang="en-US" dirty="0" err="1"/>
              <a:t>d</a:t>
            </a:r>
            <a:r>
              <a:rPr lang="en-US" dirty="0" err="1" smtClean="0"/>
              <a:t>atabasechangelog</a:t>
            </a:r>
            <a:r>
              <a:rPr lang="en-US" dirty="0" smtClean="0"/>
              <a:t>);</a:t>
            </a:r>
          </a:p>
          <a:p>
            <a:pPr marL="403225" indent="-285750">
              <a:spcAft>
                <a:spcPts val="300"/>
              </a:spcAft>
              <a:buFont typeface="Arial" panose="020B0604020202020204" pitchFamily="34" charset="0"/>
              <a:buChar char="•"/>
            </a:pPr>
            <a:r>
              <a:rPr lang="en-US" dirty="0" smtClean="0">
                <a:latin typeface="Arial" pitchFamily="34" charset="0"/>
                <a:cs typeface="Arial" pitchFamily="34" charset="0"/>
              </a:rPr>
              <a:t>Work with branches;</a:t>
            </a:r>
          </a:p>
          <a:p>
            <a:pPr marL="403225" indent="-285750">
              <a:spcAft>
                <a:spcPts val="300"/>
              </a:spcAft>
              <a:buFont typeface="Arial" panose="020B0604020202020204" pitchFamily="34" charset="0"/>
              <a:buChar char="•"/>
            </a:pPr>
            <a:r>
              <a:rPr lang="en-US" dirty="0">
                <a:latin typeface="Arial" pitchFamily="34" charset="0"/>
                <a:cs typeface="Arial" pitchFamily="34" charset="0"/>
              </a:rPr>
              <a:t>S</a:t>
            </a:r>
            <a:r>
              <a:rPr lang="en-US" dirty="0" smtClean="0">
                <a:latin typeface="Arial" pitchFamily="34" charset="0"/>
                <a:cs typeface="Arial" pitchFamily="34" charset="0"/>
              </a:rPr>
              <a:t>upports all database types: </a:t>
            </a:r>
            <a:r>
              <a:rPr lang="en-US" dirty="0" smtClean="0"/>
              <a:t>MySQL, PostgreSQL, Oracle, DB2, </a:t>
            </a:r>
            <a:r>
              <a:rPr lang="en-US" dirty="0" err="1" smtClean="0"/>
              <a:t>etc</a:t>
            </a:r>
            <a:r>
              <a:rPr lang="en-US" dirty="0" smtClean="0"/>
              <a:t>;</a:t>
            </a:r>
          </a:p>
          <a:p>
            <a:pPr marL="117475">
              <a:spcAft>
                <a:spcPts val="300"/>
              </a:spcAft>
            </a:pP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17089026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81743" y="766826"/>
            <a:ext cx="4463979" cy="593092"/>
          </a:xfrm>
        </p:spPr>
        <p:txBody>
          <a:bodyPr/>
          <a:lstStyle/>
          <a:p>
            <a:r>
              <a:rPr lang="en-US" dirty="0" smtClean="0"/>
              <a:t>How to use </a:t>
            </a:r>
            <a:r>
              <a:rPr lang="en-US" dirty="0" err="1" smtClean="0"/>
              <a:t>Liquibase</a:t>
            </a:r>
            <a:r>
              <a:rPr lang="en-US" dirty="0" smtClean="0"/>
              <a:t>?</a:t>
            </a:r>
            <a:endParaRPr lang="en-US" dirty="0"/>
          </a:p>
        </p:txBody>
      </p:sp>
      <p:sp>
        <p:nvSpPr>
          <p:cNvPr id="8" name="TextBox 7"/>
          <p:cNvSpPr txBox="1"/>
          <p:nvPr/>
        </p:nvSpPr>
        <p:spPr>
          <a:xfrm>
            <a:off x="751449" y="2215661"/>
            <a:ext cx="7632896" cy="1908215"/>
          </a:xfrm>
          <a:prstGeom prst="rect">
            <a:avLst/>
          </a:prstGeom>
          <a:noFill/>
        </p:spPr>
        <p:txBody>
          <a:bodyPr wrap="square" rtlCol="0">
            <a:spAutoFit/>
          </a:bodyPr>
          <a:lstStyle/>
          <a:p>
            <a:pPr marL="403225" indent="-285750">
              <a:spcAft>
                <a:spcPts val="300"/>
              </a:spcAft>
              <a:buFont typeface="Arial" panose="020B0604020202020204" pitchFamily="34" charset="0"/>
              <a:buChar char="•"/>
            </a:pPr>
            <a:r>
              <a:rPr lang="en-US" dirty="0" smtClean="0">
                <a:latin typeface="Arial" pitchFamily="34" charset="0"/>
                <a:cs typeface="Arial" pitchFamily="34" charset="0"/>
              </a:rPr>
              <a:t>Maven plugin added in pom.xml;</a:t>
            </a:r>
          </a:p>
          <a:p>
            <a:pPr marL="403225" indent="-285750">
              <a:spcAft>
                <a:spcPts val="300"/>
              </a:spcAft>
              <a:buFont typeface="Arial" panose="020B0604020202020204" pitchFamily="34" charset="0"/>
              <a:buChar char="•"/>
            </a:pPr>
            <a:r>
              <a:rPr lang="en-US" dirty="0" smtClean="0">
                <a:latin typeface="Arial" pitchFamily="34" charset="0"/>
                <a:cs typeface="Arial" pitchFamily="34" charset="0"/>
              </a:rPr>
              <a:t>Directory structure: resources/</a:t>
            </a:r>
            <a:r>
              <a:rPr lang="en-US" dirty="0" err="1" smtClean="0">
                <a:latin typeface="Arial" pitchFamily="34" charset="0"/>
                <a:cs typeface="Arial" pitchFamily="34" charset="0"/>
              </a:rPr>
              <a:t>db</a:t>
            </a:r>
            <a:r>
              <a:rPr lang="en-US" dirty="0" smtClean="0">
                <a:latin typeface="Arial" pitchFamily="34" charset="0"/>
                <a:cs typeface="Arial" pitchFamily="34" charset="0"/>
              </a:rPr>
              <a:t>/changelog;</a:t>
            </a:r>
          </a:p>
          <a:p>
            <a:pPr marL="403225" indent="-285750">
              <a:spcAft>
                <a:spcPts val="300"/>
              </a:spcAft>
              <a:buFont typeface="Arial" panose="020B0604020202020204" pitchFamily="34" charset="0"/>
              <a:buChar char="•"/>
            </a:pPr>
            <a:r>
              <a:rPr lang="en-US" dirty="0" smtClean="0">
                <a:latin typeface="Arial" pitchFamily="34" charset="0"/>
                <a:cs typeface="Arial" pitchFamily="34" charset="0"/>
              </a:rPr>
              <a:t>File db.changelog-master.xml;</a:t>
            </a:r>
          </a:p>
          <a:p>
            <a:pPr marL="403225" indent="-285750">
              <a:spcAft>
                <a:spcPts val="300"/>
              </a:spcAft>
              <a:buFont typeface="Arial" panose="020B0604020202020204" pitchFamily="34" charset="0"/>
              <a:buChar char="•"/>
            </a:pPr>
            <a:r>
              <a:rPr lang="en-US" dirty="0" smtClean="0">
                <a:latin typeface="Arial" pitchFamily="34" charset="0"/>
                <a:cs typeface="Arial" pitchFamily="34" charset="0"/>
              </a:rPr>
              <a:t>Files which will be included in db.changelog-master.xml, example: db.changelog-1.0.xml;</a:t>
            </a:r>
          </a:p>
          <a:p>
            <a:pPr marL="403225" indent="-285750">
              <a:spcAft>
                <a:spcPts val="300"/>
              </a:spcAft>
              <a:buFontTx/>
              <a:buChar char="-"/>
            </a:pPr>
            <a:endParaRPr lang="en-US" dirty="0">
              <a:latin typeface="Arial" pitchFamily="34" charset="0"/>
              <a:cs typeface="Arial" pitchFamily="34" charset="0"/>
            </a:endParaRPr>
          </a:p>
        </p:txBody>
      </p:sp>
    </p:spTree>
    <p:extLst>
      <p:ext uri="{BB962C8B-B14F-4D97-AF65-F5344CB8AC3E}">
        <p14:creationId xmlns:p14="http://schemas.microsoft.com/office/powerpoint/2010/main" val="15430809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81743" y="766826"/>
            <a:ext cx="6208374" cy="593092"/>
          </a:xfrm>
        </p:spPr>
        <p:txBody>
          <a:bodyPr/>
          <a:lstStyle/>
          <a:p>
            <a:r>
              <a:rPr lang="en-US" dirty="0" smtClean="0">
                <a:latin typeface="Arial" pitchFamily="34" charset="0"/>
                <a:cs typeface="Arial" pitchFamily="34" charset="0"/>
              </a:rPr>
              <a:t>db.changelog-master.xml</a:t>
            </a:r>
            <a:endParaRPr lang="en-US" dirty="0"/>
          </a:p>
        </p:txBody>
      </p:sp>
      <p:pic>
        <p:nvPicPr>
          <p:cNvPr id="2" name="Picture 1"/>
          <p:cNvPicPr>
            <a:picLocks noChangeAspect="1"/>
          </p:cNvPicPr>
          <p:nvPr/>
        </p:nvPicPr>
        <p:blipFill>
          <a:blip r:embed="rId2"/>
          <a:stretch>
            <a:fillRect/>
          </a:stretch>
        </p:blipFill>
        <p:spPr>
          <a:xfrm>
            <a:off x="745588" y="1730327"/>
            <a:ext cx="7877907" cy="3474719"/>
          </a:xfrm>
          <a:prstGeom prst="rect">
            <a:avLst/>
          </a:prstGeom>
        </p:spPr>
      </p:pic>
    </p:spTree>
    <p:extLst>
      <p:ext uri="{BB962C8B-B14F-4D97-AF65-F5344CB8AC3E}">
        <p14:creationId xmlns:p14="http://schemas.microsoft.com/office/powerpoint/2010/main" val="17992968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745588" y="766826"/>
            <a:ext cx="6208374" cy="593092"/>
          </a:xfrm>
        </p:spPr>
        <p:txBody>
          <a:bodyPr/>
          <a:lstStyle/>
          <a:p>
            <a:r>
              <a:rPr lang="en-US" dirty="0">
                <a:latin typeface="Arial" pitchFamily="34" charset="0"/>
                <a:cs typeface="Arial" pitchFamily="34" charset="0"/>
              </a:rPr>
              <a:t>db.changelog-1.0.xml</a:t>
            </a:r>
            <a:endParaRPr lang="en-US" dirty="0"/>
          </a:p>
        </p:txBody>
      </p:sp>
      <p:pic>
        <p:nvPicPr>
          <p:cNvPr id="4" name="Picture 3"/>
          <p:cNvPicPr>
            <a:picLocks noChangeAspect="1"/>
          </p:cNvPicPr>
          <p:nvPr/>
        </p:nvPicPr>
        <p:blipFill>
          <a:blip r:embed="rId2"/>
          <a:stretch>
            <a:fillRect/>
          </a:stretch>
        </p:blipFill>
        <p:spPr>
          <a:xfrm>
            <a:off x="1167618" y="1771650"/>
            <a:ext cx="5936567" cy="3314700"/>
          </a:xfrm>
          <a:prstGeom prst="rect">
            <a:avLst/>
          </a:prstGeom>
        </p:spPr>
      </p:pic>
    </p:spTree>
    <p:extLst>
      <p:ext uri="{BB962C8B-B14F-4D97-AF65-F5344CB8AC3E}">
        <p14:creationId xmlns:p14="http://schemas.microsoft.com/office/powerpoint/2010/main" val="27612167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81743" y="766826"/>
            <a:ext cx="6208374" cy="593092"/>
          </a:xfrm>
        </p:spPr>
        <p:txBody>
          <a:bodyPr/>
          <a:lstStyle/>
          <a:p>
            <a:r>
              <a:rPr lang="en-US" dirty="0" smtClean="0">
                <a:latin typeface="Arial" pitchFamily="34" charset="0"/>
                <a:cs typeface="Arial" pitchFamily="34" charset="0"/>
              </a:rPr>
              <a:t>DDL in </a:t>
            </a:r>
            <a:r>
              <a:rPr lang="en-US" dirty="0" err="1" smtClean="0">
                <a:latin typeface="Arial" pitchFamily="34" charset="0"/>
                <a:cs typeface="Arial" pitchFamily="34" charset="0"/>
              </a:rPr>
              <a:t>Liquibase</a:t>
            </a:r>
            <a:endParaRPr lang="en-US" dirty="0"/>
          </a:p>
        </p:txBody>
      </p:sp>
      <p:pic>
        <p:nvPicPr>
          <p:cNvPr id="7" name="Picture 6"/>
          <p:cNvPicPr>
            <a:picLocks noChangeAspect="1"/>
          </p:cNvPicPr>
          <p:nvPr/>
        </p:nvPicPr>
        <p:blipFill>
          <a:blip r:embed="rId2"/>
          <a:stretch>
            <a:fillRect/>
          </a:stretch>
        </p:blipFill>
        <p:spPr>
          <a:xfrm>
            <a:off x="1167618" y="1700212"/>
            <a:ext cx="6738425" cy="3659579"/>
          </a:xfrm>
          <a:prstGeom prst="rect">
            <a:avLst/>
          </a:prstGeom>
        </p:spPr>
      </p:pic>
    </p:spTree>
    <p:extLst>
      <p:ext uri="{BB962C8B-B14F-4D97-AF65-F5344CB8AC3E}">
        <p14:creationId xmlns:p14="http://schemas.microsoft.com/office/powerpoint/2010/main" val="29320076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81743" y="766826"/>
            <a:ext cx="6208374" cy="593092"/>
          </a:xfrm>
        </p:spPr>
        <p:txBody>
          <a:bodyPr/>
          <a:lstStyle/>
          <a:p>
            <a:r>
              <a:rPr lang="en-US" dirty="0" smtClean="0">
                <a:latin typeface="Arial" pitchFamily="34" charset="0"/>
                <a:cs typeface="Arial" pitchFamily="34" charset="0"/>
              </a:rPr>
              <a:t>DDL in </a:t>
            </a:r>
            <a:r>
              <a:rPr lang="en-US" dirty="0" err="1" smtClean="0">
                <a:latin typeface="Arial" pitchFamily="34" charset="0"/>
                <a:cs typeface="Arial" pitchFamily="34" charset="0"/>
              </a:rPr>
              <a:t>Liquibase</a:t>
            </a:r>
            <a:endParaRPr lang="en-US" dirty="0"/>
          </a:p>
        </p:txBody>
      </p:sp>
      <p:pic>
        <p:nvPicPr>
          <p:cNvPr id="5" name="Picture 4"/>
          <p:cNvPicPr>
            <a:picLocks noChangeAspect="1"/>
          </p:cNvPicPr>
          <p:nvPr/>
        </p:nvPicPr>
        <p:blipFill>
          <a:blip r:embed="rId2"/>
          <a:stretch>
            <a:fillRect/>
          </a:stretch>
        </p:blipFill>
        <p:spPr>
          <a:xfrm>
            <a:off x="881743" y="1842868"/>
            <a:ext cx="6208374" cy="1294227"/>
          </a:xfrm>
          <a:prstGeom prst="rect">
            <a:avLst/>
          </a:prstGeom>
        </p:spPr>
      </p:pic>
      <p:pic>
        <p:nvPicPr>
          <p:cNvPr id="9" name="Picture 8"/>
          <p:cNvPicPr>
            <a:picLocks noChangeAspect="1"/>
          </p:cNvPicPr>
          <p:nvPr/>
        </p:nvPicPr>
        <p:blipFill>
          <a:blip r:embed="rId3"/>
          <a:stretch>
            <a:fillRect/>
          </a:stretch>
        </p:blipFill>
        <p:spPr>
          <a:xfrm>
            <a:off x="758163" y="3530185"/>
            <a:ext cx="6455533" cy="1646506"/>
          </a:xfrm>
          <a:prstGeom prst="rect">
            <a:avLst/>
          </a:prstGeom>
        </p:spPr>
      </p:pic>
    </p:spTree>
    <p:extLst>
      <p:ext uri="{BB962C8B-B14F-4D97-AF65-F5344CB8AC3E}">
        <p14:creationId xmlns:p14="http://schemas.microsoft.com/office/powerpoint/2010/main" val="42244515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81743" y="766826"/>
            <a:ext cx="6208374" cy="593092"/>
          </a:xfrm>
        </p:spPr>
        <p:txBody>
          <a:bodyPr/>
          <a:lstStyle/>
          <a:p>
            <a:r>
              <a:rPr lang="en-US" dirty="0" smtClean="0">
                <a:latin typeface="Arial" pitchFamily="34" charset="0"/>
                <a:cs typeface="Arial" pitchFamily="34" charset="0"/>
              </a:rPr>
              <a:t>DDL in </a:t>
            </a:r>
            <a:r>
              <a:rPr lang="en-US" dirty="0" err="1" smtClean="0">
                <a:latin typeface="Arial" pitchFamily="34" charset="0"/>
                <a:cs typeface="Arial" pitchFamily="34" charset="0"/>
              </a:rPr>
              <a:t>Liquibase</a:t>
            </a:r>
            <a:endParaRPr lang="en-US" dirty="0"/>
          </a:p>
        </p:txBody>
      </p:sp>
      <p:pic>
        <p:nvPicPr>
          <p:cNvPr id="4" name="Picture 3"/>
          <p:cNvPicPr>
            <a:picLocks noChangeAspect="1"/>
          </p:cNvPicPr>
          <p:nvPr/>
        </p:nvPicPr>
        <p:blipFill>
          <a:blip r:embed="rId2"/>
          <a:stretch>
            <a:fillRect/>
          </a:stretch>
        </p:blipFill>
        <p:spPr>
          <a:xfrm>
            <a:off x="881742" y="1719554"/>
            <a:ext cx="5153297" cy="1389405"/>
          </a:xfrm>
          <a:prstGeom prst="rect">
            <a:avLst/>
          </a:prstGeom>
        </p:spPr>
      </p:pic>
    </p:spTree>
    <p:extLst>
      <p:ext uri="{BB962C8B-B14F-4D97-AF65-F5344CB8AC3E}">
        <p14:creationId xmlns:p14="http://schemas.microsoft.com/office/powerpoint/2010/main" val="11160360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706582" y="1701801"/>
            <a:ext cx="7718281" cy="3930650"/>
          </a:xfrm>
        </p:spPr>
        <p:txBody>
          <a:bodyPr>
            <a:normAutofit/>
          </a:bodyPr>
          <a:lstStyle/>
          <a:p>
            <a:pPr>
              <a:spcAft>
                <a:spcPts val="300"/>
              </a:spcAft>
            </a:pPr>
            <a:r>
              <a:rPr lang="en-US" sz="2000" b="1" dirty="0" smtClean="0">
                <a:latin typeface="Arial" pitchFamily="34" charset="0"/>
                <a:cs typeface="Arial" pitchFamily="34" charset="0"/>
              </a:rPr>
              <a:t>What is a relational model?</a:t>
            </a:r>
          </a:p>
          <a:p>
            <a:pPr>
              <a:spcAft>
                <a:spcPts val="300"/>
              </a:spcAft>
            </a:pPr>
            <a:r>
              <a:rPr lang="en-US" sz="2000" dirty="0" smtClean="0">
                <a:latin typeface="Arial" pitchFamily="34" charset="0"/>
                <a:cs typeface="Arial" pitchFamily="34" charset="0"/>
              </a:rPr>
              <a:t>RDBMS – </a:t>
            </a:r>
            <a:r>
              <a:rPr lang="en-US" sz="2000" b="1" dirty="0" smtClean="0">
                <a:latin typeface="Arial" pitchFamily="34" charset="0"/>
                <a:cs typeface="Arial" pitchFamily="34" charset="0"/>
              </a:rPr>
              <a:t>R</a:t>
            </a:r>
            <a:r>
              <a:rPr lang="en-US" sz="2000" dirty="0" smtClean="0">
                <a:latin typeface="Arial" pitchFamily="34" charset="0"/>
                <a:cs typeface="Arial" pitchFamily="34" charset="0"/>
              </a:rPr>
              <a:t>elational </a:t>
            </a:r>
            <a:r>
              <a:rPr lang="en-US" sz="2000" b="1" dirty="0" err="1" smtClean="0">
                <a:latin typeface="Arial" pitchFamily="34" charset="0"/>
                <a:cs typeface="Arial" pitchFamily="34" charset="0"/>
              </a:rPr>
              <a:t>D</a:t>
            </a:r>
            <a:r>
              <a:rPr lang="en-US" sz="2000" dirty="0" err="1" smtClean="0">
                <a:latin typeface="Arial" pitchFamily="34" charset="0"/>
                <a:cs typeface="Arial" pitchFamily="34" charset="0"/>
              </a:rPr>
              <a:t>ata</a:t>
            </a:r>
            <a:r>
              <a:rPr lang="en-US" sz="2000" b="1" dirty="0" err="1" smtClean="0">
                <a:latin typeface="Arial" pitchFamily="34" charset="0"/>
                <a:cs typeface="Arial" pitchFamily="34" charset="0"/>
              </a:rPr>
              <a:t>B</a:t>
            </a:r>
            <a:r>
              <a:rPr lang="en-US" sz="2000" dirty="0" err="1" smtClean="0">
                <a:latin typeface="Arial" pitchFamily="34" charset="0"/>
                <a:cs typeface="Arial" pitchFamily="34" charset="0"/>
              </a:rPr>
              <a:t>ase</a:t>
            </a:r>
            <a:r>
              <a:rPr lang="en-US" sz="2000" dirty="0" smtClean="0">
                <a:latin typeface="Arial" pitchFamily="34" charset="0"/>
                <a:cs typeface="Arial" pitchFamily="34" charset="0"/>
              </a:rPr>
              <a:t> </a:t>
            </a:r>
            <a:r>
              <a:rPr lang="en-US" sz="2000" b="1" dirty="0" smtClean="0">
                <a:latin typeface="Arial" pitchFamily="34" charset="0"/>
                <a:cs typeface="Arial" pitchFamily="34" charset="0"/>
              </a:rPr>
              <a:t>M</a:t>
            </a:r>
            <a:r>
              <a:rPr lang="en-US" sz="2000" dirty="0" smtClean="0">
                <a:latin typeface="Arial" pitchFamily="34" charset="0"/>
                <a:cs typeface="Arial" pitchFamily="34" charset="0"/>
              </a:rPr>
              <a:t>anagement </a:t>
            </a:r>
            <a:r>
              <a:rPr lang="en-US" sz="2000" b="1" dirty="0" smtClean="0">
                <a:latin typeface="Arial" pitchFamily="34" charset="0"/>
                <a:cs typeface="Arial" pitchFamily="34" charset="0"/>
              </a:rPr>
              <a:t>S</a:t>
            </a:r>
            <a:r>
              <a:rPr lang="en-US" sz="2000" dirty="0" smtClean="0">
                <a:latin typeface="Arial" pitchFamily="34" charset="0"/>
                <a:cs typeface="Arial" pitchFamily="34" charset="0"/>
              </a:rPr>
              <a:t>ystem</a:t>
            </a:r>
          </a:p>
          <a:p>
            <a:pPr marL="227013" lvl="0" indent="342900">
              <a:spcAft>
                <a:spcPts val="300"/>
              </a:spcAft>
              <a:buFont typeface="+mj-lt"/>
              <a:buAutoNum type="arabicPeriod"/>
            </a:pPr>
            <a:r>
              <a:rPr lang="en-US" dirty="0" smtClean="0">
                <a:latin typeface="Arial" pitchFamily="34" charset="0"/>
                <a:cs typeface="Arial" pitchFamily="34" charset="0"/>
              </a:rPr>
              <a:t>A collection of objects and relations that stores data. In our case this is represented by tables, organized in rows and columns.</a:t>
            </a:r>
          </a:p>
          <a:p>
            <a:pPr marL="227013" lvl="0" indent="342900">
              <a:spcAft>
                <a:spcPts val="300"/>
              </a:spcAft>
              <a:buFont typeface="+mj-lt"/>
              <a:buAutoNum type="arabicPeriod"/>
            </a:pPr>
            <a:r>
              <a:rPr lang="en-US" dirty="0" smtClean="0">
                <a:latin typeface="Arial" pitchFamily="34" charset="0"/>
                <a:cs typeface="Arial" pitchFamily="34" charset="0"/>
              </a:rPr>
              <a:t>A set of operations that acts on the relations to create other relations</a:t>
            </a:r>
          </a:p>
          <a:p>
            <a:pPr marL="227013" lvl="0" indent="342900">
              <a:spcAft>
                <a:spcPts val="300"/>
              </a:spcAft>
              <a:buFont typeface="+mj-lt"/>
              <a:buAutoNum type="arabicPeriod"/>
            </a:pPr>
            <a:r>
              <a:rPr lang="en-US" dirty="0" smtClean="0">
                <a:latin typeface="Arial" pitchFamily="34" charset="0"/>
                <a:cs typeface="Arial" pitchFamily="34" charset="0"/>
              </a:rPr>
              <a:t>Assures  data integrity for accuracy and consistency</a:t>
            </a:r>
            <a:endParaRPr lang="en-US" dirty="0"/>
          </a:p>
        </p:txBody>
      </p:sp>
      <p:sp>
        <p:nvSpPr>
          <p:cNvPr id="3" name="Title 1"/>
          <p:cNvSpPr>
            <a:spLocks noGrp="1"/>
          </p:cNvSpPr>
          <p:nvPr>
            <p:ph type="title"/>
          </p:nvPr>
        </p:nvSpPr>
        <p:spPr>
          <a:xfrm>
            <a:off x="881743" y="766826"/>
            <a:ext cx="2293719" cy="593092"/>
          </a:xfrm>
        </p:spPr>
        <p:txBody>
          <a:bodyPr/>
          <a:lstStyle/>
          <a:p>
            <a:r>
              <a:rPr lang="en-US" b="0" dirty="0" smtClean="0"/>
              <a:t>Introduction</a:t>
            </a:r>
            <a:endParaRPr lang="en-US" dirty="0"/>
          </a:p>
        </p:txBody>
      </p:sp>
    </p:spTree>
    <p:extLst>
      <p:ext uri="{BB962C8B-B14F-4D97-AF65-F5344CB8AC3E}">
        <p14:creationId xmlns:p14="http://schemas.microsoft.com/office/powerpoint/2010/main" val="27386959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81743" y="766826"/>
            <a:ext cx="6208374" cy="593092"/>
          </a:xfrm>
        </p:spPr>
        <p:txBody>
          <a:bodyPr/>
          <a:lstStyle/>
          <a:p>
            <a:r>
              <a:rPr lang="en-US" dirty="0" smtClean="0">
                <a:latin typeface="Arial" pitchFamily="34" charset="0"/>
                <a:cs typeface="Arial" pitchFamily="34" charset="0"/>
              </a:rPr>
              <a:t>DML in </a:t>
            </a:r>
            <a:r>
              <a:rPr lang="en-US" dirty="0" err="1" smtClean="0">
                <a:latin typeface="Arial" pitchFamily="34" charset="0"/>
                <a:cs typeface="Arial" pitchFamily="34" charset="0"/>
              </a:rPr>
              <a:t>Liquibase</a:t>
            </a:r>
            <a:endParaRPr lang="en-US" dirty="0"/>
          </a:p>
        </p:txBody>
      </p:sp>
      <p:pic>
        <p:nvPicPr>
          <p:cNvPr id="2" name="Picture 1"/>
          <p:cNvPicPr>
            <a:picLocks noChangeAspect="1"/>
          </p:cNvPicPr>
          <p:nvPr/>
        </p:nvPicPr>
        <p:blipFill>
          <a:blip r:embed="rId2"/>
          <a:stretch>
            <a:fillRect/>
          </a:stretch>
        </p:blipFill>
        <p:spPr>
          <a:xfrm>
            <a:off x="881743" y="1702190"/>
            <a:ext cx="5927020" cy="1842870"/>
          </a:xfrm>
          <a:prstGeom prst="rect">
            <a:avLst/>
          </a:prstGeom>
        </p:spPr>
      </p:pic>
      <p:pic>
        <p:nvPicPr>
          <p:cNvPr id="5" name="Picture 4"/>
          <p:cNvPicPr>
            <a:picLocks noChangeAspect="1"/>
          </p:cNvPicPr>
          <p:nvPr/>
        </p:nvPicPr>
        <p:blipFill>
          <a:blip r:embed="rId3"/>
          <a:stretch>
            <a:fillRect/>
          </a:stretch>
        </p:blipFill>
        <p:spPr>
          <a:xfrm>
            <a:off x="881743" y="3321514"/>
            <a:ext cx="5026688" cy="1602179"/>
          </a:xfrm>
          <a:prstGeom prst="rect">
            <a:avLst/>
          </a:prstGeom>
        </p:spPr>
      </p:pic>
    </p:spTree>
    <p:extLst>
      <p:ext uri="{BB962C8B-B14F-4D97-AF65-F5344CB8AC3E}">
        <p14:creationId xmlns:p14="http://schemas.microsoft.com/office/powerpoint/2010/main" val="5610557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81743" y="766826"/>
            <a:ext cx="6208374" cy="593092"/>
          </a:xfrm>
        </p:spPr>
        <p:txBody>
          <a:bodyPr/>
          <a:lstStyle/>
          <a:p>
            <a:r>
              <a:rPr lang="en-US" dirty="0" smtClean="0">
                <a:latin typeface="Arial" pitchFamily="34" charset="0"/>
                <a:cs typeface="Arial" pitchFamily="34" charset="0"/>
              </a:rPr>
              <a:t>DML in </a:t>
            </a:r>
            <a:r>
              <a:rPr lang="en-US" dirty="0" err="1" smtClean="0">
                <a:latin typeface="Arial" pitchFamily="34" charset="0"/>
                <a:cs typeface="Arial" pitchFamily="34" charset="0"/>
              </a:rPr>
              <a:t>Liquibase</a:t>
            </a:r>
            <a:endParaRPr lang="en-US" dirty="0"/>
          </a:p>
        </p:txBody>
      </p:sp>
      <p:pic>
        <p:nvPicPr>
          <p:cNvPr id="5" name="Picture 4"/>
          <p:cNvPicPr>
            <a:picLocks noChangeAspect="1"/>
          </p:cNvPicPr>
          <p:nvPr/>
        </p:nvPicPr>
        <p:blipFill>
          <a:blip r:embed="rId2"/>
          <a:stretch>
            <a:fillRect/>
          </a:stretch>
        </p:blipFill>
        <p:spPr>
          <a:xfrm>
            <a:off x="876300" y="2103705"/>
            <a:ext cx="4230272" cy="1342879"/>
          </a:xfrm>
          <a:prstGeom prst="rect">
            <a:avLst/>
          </a:prstGeom>
        </p:spPr>
      </p:pic>
      <p:pic>
        <p:nvPicPr>
          <p:cNvPr id="6" name="Picture 5"/>
          <p:cNvPicPr>
            <a:picLocks noChangeAspect="1"/>
          </p:cNvPicPr>
          <p:nvPr/>
        </p:nvPicPr>
        <p:blipFill>
          <a:blip r:embed="rId3"/>
          <a:stretch>
            <a:fillRect/>
          </a:stretch>
        </p:blipFill>
        <p:spPr>
          <a:xfrm>
            <a:off x="881743" y="3587262"/>
            <a:ext cx="4435845" cy="1696695"/>
          </a:xfrm>
          <a:prstGeom prst="rect">
            <a:avLst/>
          </a:prstGeom>
        </p:spPr>
      </p:pic>
    </p:spTree>
    <p:extLst>
      <p:ext uri="{BB962C8B-B14F-4D97-AF65-F5344CB8AC3E}">
        <p14:creationId xmlns:p14="http://schemas.microsoft.com/office/powerpoint/2010/main" val="484121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9138" y="2335876"/>
            <a:ext cx="7705725" cy="1358670"/>
          </a:xfrm>
        </p:spPr>
        <p:txBody>
          <a:bodyPr/>
          <a:lstStyle/>
          <a:p>
            <a:r>
              <a:rPr lang="en-US" dirty="0"/>
              <a:t>Thank you!</a:t>
            </a:r>
          </a:p>
        </p:txBody>
      </p:sp>
    </p:spTree>
    <p:extLst>
      <p:ext uri="{BB962C8B-B14F-4D97-AF65-F5344CB8AC3E}">
        <p14:creationId xmlns:p14="http://schemas.microsoft.com/office/powerpoint/2010/main" val="3527682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706582" y="1701801"/>
            <a:ext cx="7718281" cy="3930650"/>
          </a:xfrm>
        </p:spPr>
        <p:txBody>
          <a:bodyPr>
            <a:normAutofit/>
          </a:bodyPr>
          <a:lstStyle/>
          <a:p>
            <a:pPr>
              <a:spcAft>
                <a:spcPts val="300"/>
              </a:spcAft>
            </a:pPr>
            <a:r>
              <a:rPr lang="en-US" sz="2000" b="1" dirty="0" smtClean="0">
                <a:latin typeface="Arial" pitchFamily="34" charset="0"/>
                <a:cs typeface="Arial" pitchFamily="34" charset="0"/>
              </a:rPr>
              <a:t>What is a relational model?</a:t>
            </a:r>
          </a:p>
          <a:p>
            <a:pPr>
              <a:spcAft>
                <a:spcPts val="300"/>
              </a:spcAft>
            </a:pPr>
            <a:r>
              <a:rPr lang="en-US" sz="2000" dirty="0" smtClean="0">
                <a:latin typeface="Arial" pitchFamily="34" charset="0"/>
                <a:cs typeface="Arial" pitchFamily="34" charset="0"/>
              </a:rPr>
              <a:t>RDBMS – </a:t>
            </a:r>
            <a:r>
              <a:rPr lang="en-US" sz="2000" b="1" dirty="0" smtClean="0">
                <a:latin typeface="Arial" pitchFamily="34" charset="0"/>
                <a:cs typeface="Arial" pitchFamily="34" charset="0"/>
              </a:rPr>
              <a:t>R</a:t>
            </a:r>
            <a:r>
              <a:rPr lang="en-US" sz="2000" dirty="0" smtClean="0">
                <a:latin typeface="Arial" pitchFamily="34" charset="0"/>
                <a:cs typeface="Arial" pitchFamily="34" charset="0"/>
              </a:rPr>
              <a:t>elational </a:t>
            </a:r>
            <a:r>
              <a:rPr lang="en-US" sz="2000" b="1" dirty="0" err="1" smtClean="0">
                <a:latin typeface="Arial" pitchFamily="34" charset="0"/>
                <a:cs typeface="Arial" pitchFamily="34" charset="0"/>
              </a:rPr>
              <a:t>D</a:t>
            </a:r>
            <a:r>
              <a:rPr lang="en-US" sz="2000" dirty="0" err="1" smtClean="0">
                <a:latin typeface="Arial" pitchFamily="34" charset="0"/>
                <a:cs typeface="Arial" pitchFamily="34" charset="0"/>
              </a:rPr>
              <a:t>ata</a:t>
            </a:r>
            <a:r>
              <a:rPr lang="en-US" sz="2000" b="1" dirty="0" err="1" smtClean="0">
                <a:latin typeface="Arial" pitchFamily="34" charset="0"/>
                <a:cs typeface="Arial" pitchFamily="34" charset="0"/>
              </a:rPr>
              <a:t>B</a:t>
            </a:r>
            <a:r>
              <a:rPr lang="en-US" sz="2000" dirty="0" err="1" smtClean="0">
                <a:latin typeface="Arial" pitchFamily="34" charset="0"/>
                <a:cs typeface="Arial" pitchFamily="34" charset="0"/>
              </a:rPr>
              <a:t>ase</a:t>
            </a:r>
            <a:r>
              <a:rPr lang="en-US" sz="2000" dirty="0" smtClean="0">
                <a:latin typeface="Arial" pitchFamily="34" charset="0"/>
                <a:cs typeface="Arial" pitchFamily="34" charset="0"/>
              </a:rPr>
              <a:t> </a:t>
            </a:r>
            <a:r>
              <a:rPr lang="en-US" sz="2000" b="1" dirty="0" smtClean="0">
                <a:latin typeface="Arial" pitchFamily="34" charset="0"/>
                <a:cs typeface="Arial" pitchFamily="34" charset="0"/>
              </a:rPr>
              <a:t>M</a:t>
            </a:r>
            <a:r>
              <a:rPr lang="en-US" sz="2000" dirty="0" smtClean="0">
                <a:latin typeface="Arial" pitchFamily="34" charset="0"/>
                <a:cs typeface="Arial" pitchFamily="34" charset="0"/>
              </a:rPr>
              <a:t>anagement </a:t>
            </a:r>
            <a:r>
              <a:rPr lang="en-US" sz="2000" b="1" dirty="0" smtClean="0">
                <a:latin typeface="Arial" pitchFamily="34" charset="0"/>
                <a:cs typeface="Arial" pitchFamily="34" charset="0"/>
              </a:rPr>
              <a:t>S</a:t>
            </a:r>
            <a:r>
              <a:rPr lang="en-US" sz="2000" dirty="0" smtClean="0">
                <a:latin typeface="Arial" pitchFamily="34" charset="0"/>
                <a:cs typeface="Arial" pitchFamily="34" charset="0"/>
              </a:rPr>
              <a:t>ystem</a:t>
            </a:r>
          </a:p>
          <a:p>
            <a:pPr marL="227013" lvl="0" indent="342900">
              <a:spcAft>
                <a:spcPts val="300"/>
              </a:spcAft>
              <a:buFont typeface="+mj-lt"/>
              <a:buAutoNum type="arabicPeriod"/>
            </a:pPr>
            <a:r>
              <a:rPr lang="en-US" dirty="0" smtClean="0">
                <a:latin typeface="Arial" pitchFamily="34" charset="0"/>
                <a:cs typeface="Arial" pitchFamily="34" charset="0"/>
              </a:rPr>
              <a:t>A collection of objects and relations that stores data. In our case this is represented by tables, organized in rows and columns.</a:t>
            </a:r>
          </a:p>
          <a:p>
            <a:pPr marL="227013" lvl="0" indent="342900">
              <a:spcAft>
                <a:spcPts val="300"/>
              </a:spcAft>
              <a:buFont typeface="+mj-lt"/>
              <a:buAutoNum type="arabicPeriod"/>
            </a:pPr>
            <a:r>
              <a:rPr lang="en-US" dirty="0" smtClean="0">
                <a:latin typeface="Arial" pitchFamily="34" charset="0"/>
                <a:cs typeface="Arial" pitchFamily="34" charset="0"/>
              </a:rPr>
              <a:t>A set of operations that acts on the relations to create other relations</a:t>
            </a:r>
          </a:p>
          <a:p>
            <a:pPr marL="227013" lvl="0" indent="342900">
              <a:spcAft>
                <a:spcPts val="300"/>
              </a:spcAft>
              <a:buFont typeface="+mj-lt"/>
              <a:buAutoNum type="arabicPeriod"/>
            </a:pPr>
            <a:r>
              <a:rPr lang="en-US" dirty="0" smtClean="0">
                <a:latin typeface="Arial" pitchFamily="34" charset="0"/>
                <a:cs typeface="Arial" pitchFamily="34" charset="0"/>
              </a:rPr>
              <a:t>Assures  data integrity for accuracy and consistency</a:t>
            </a:r>
            <a:endParaRPr lang="en-US" dirty="0"/>
          </a:p>
        </p:txBody>
      </p:sp>
      <p:sp>
        <p:nvSpPr>
          <p:cNvPr id="3" name="Title 1"/>
          <p:cNvSpPr>
            <a:spLocks noGrp="1"/>
          </p:cNvSpPr>
          <p:nvPr>
            <p:ph type="title"/>
          </p:nvPr>
        </p:nvSpPr>
        <p:spPr>
          <a:xfrm>
            <a:off x="881743" y="766826"/>
            <a:ext cx="2293719" cy="593092"/>
          </a:xfrm>
        </p:spPr>
        <p:txBody>
          <a:bodyPr/>
          <a:lstStyle/>
          <a:p>
            <a:r>
              <a:rPr lang="en-US" b="0" dirty="0" smtClean="0"/>
              <a:t>Introduction</a:t>
            </a:r>
            <a:endParaRPr lang="en-US" dirty="0"/>
          </a:p>
        </p:txBody>
      </p:sp>
      <p:pic>
        <p:nvPicPr>
          <p:cNvPr id="1026" name="Picture 2"/>
          <p:cNvPicPr>
            <a:picLocks noChangeAspect="1" noChangeArrowheads="1"/>
          </p:cNvPicPr>
          <p:nvPr/>
        </p:nvPicPr>
        <p:blipFill>
          <a:blip r:embed="rId2"/>
          <a:srcRect/>
          <a:stretch>
            <a:fillRect/>
          </a:stretch>
        </p:blipFill>
        <p:spPr bwMode="auto">
          <a:xfrm>
            <a:off x="254000" y="1701801"/>
            <a:ext cx="8890000" cy="3930650"/>
          </a:xfrm>
          <a:prstGeom prst="rect">
            <a:avLst/>
          </a:prstGeom>
          <a:noFill/>
          <a:ln w="9525">
            <a:noFill/>
            <a:miter lim="800000"/>
            <a:headEnd/>
            <a:tailEnd/>
          </a:ln>
        </p:spPr>
      </p:pic>
    </p:spTree>
    <p:extLst>
      <p:ext uri="{BB962C8B-B14F-4D97-AF65-F5344CB8AC3E}">
        <p14:creationId xmlns:p14="http://schemas.microsoft.com/office/powerpoint/2010/main" val="2738695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r>
              <a:rPr lang="en-US" dirty="0" smtClean="0"/>
              <a:t>							   DDL vs. DML</a:t>
            </a:r>
          </a:p>
        </p:txBody>
      </p:sp>
      <p:sp>
        <p:nvSpPr>
          <p:cNvPr id="3" name="Text Placeholder 2"/>
          <p:cNvSpPr>
            <a:spLocks noGrp="1"/>
          </p:cNvSpPr>
          <p:nvPr>
            <p:ph type="body" idx="1"/>
          </p:nvPr>
        </p:nvSpPr>
        <p:spPr/>
        <p:txBody>
          <a:bodyPr/>
          <a:lstStyle/>
          <a:p>
            <a:r>
              <a:rPr lang="ro-RO" dirty="0" smtClean="0"/>
              <a:t>2</a:t>
            </a:r>
            <a:endParaRPr lang="en-US" dirty="0"/>
          </a:p>
        </p:txBody>
      </p:sp>
    </p:spTree>
    <p:extLst>
      <p:ext uri="{BB962C8B-B14F-4D97-AF65-F5344CB8AC3E}">
        <p14:creationId xmlns:p14="http://schemas.microsoft.com/office/powerpoint/2010/main" val="23787759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706582" y="1701801"/>
            <a:ext cx="7718281" cy="3930650"/>
          </a:xfrm>
        </p:spPr>
        <p:txBody>
          <a:bodyPr>
            <a:normAutofit/>
          </a:bodyPr>
          <a:lstStyle/>
          <a:p>
            <a:r>
              <a:rPr lang="en-US" dirty="0" smtClean="0"/>
              <a:t>What is a Data Definition Language?</a:t>
            </a:r>
          </a:p>
          <a:p>
            <a:endParaRPr lang="en-US" dirty="0" smtClean="0"/>
          </a:p>
          <a:p>
            <a:r>
              <a:rPr lang="en-US" dirty="0" smtClean="0"/>
              <a:t>A </a:t>
            </a:r>
            <a:r>
              <a:rPr lang="en-US" b="1" dirty="0" smtClean="0"/>
              <a:t>data definition language</a:t>
            </a:r>
            <a:r>
              <a:rPr lang="en-US" dirty="0" smtClean="0"/>
              <a:t> or </a:t>
            </a:r>
            <a:r>
              <a:rPr lang="en-US" b="1" dirty="0" smtClean="0"/>
              <a:t>data</a:t>
            </a:r>
            <a:r>
              <a:rPr lang="en-US" dirty="0" smtClean="0"/>
              <a:t> description </a:t>
            </a:r>
            <a:r>
              <a:rPr lang="en-US" b="1" dirty="0" smtClean="0"/>
              <a:t>language</a:t>
            </a:r>
            <a:r>
              <a:rPr lang="en-US" dirty="0" smtClean="0"/>
              <a:t> (DDL) is a syntax similar to a computer programming </a:t>
            </a:r>
            <a:r>
              <a:rPr lang="en-US" b="1" dirty="0" smtClean="0"/>
              <a:t>language</a:t>
            </a:r>
            <a:r>
              <a:rPr lang="en-US" dirty="0" smtClean="0"/>
              <a:t> for </a:t>
            </a:r>
            <a:r>
              <a:rPr lang="en-US" b="1" dirty="0" smtClean="0"/>
              <a:t>defining data</a:t>
            </a:r>
            <a:r>
              <a:rPr lang="en-US" dirty="0" smtClean="0"/>
              <a:t> structures, especially database schemas.</a:t>
            </a:r>
          </a:p>
          <a:p>
            <a:endParaRPr lang="en-US" dirty="0" smtClean="0"/>
          </a:p>
          <a:p>
            <a:r>
              <a:rPr lang="en-US" dirty="0" smtClean="0"/>
              <a:t>The </a:t>
            </a:r>
            <a:r>
              <a:rPr lang="en-US" b="1" dirty="0" smtClean="0"/>
              <a:t>Data Definition Language</a:t>
            </a:r>
            <a:r>
              <a:rPr lang="en-US" dirty="0" smtClean="0"/>
              <a:t> (DDL) is used to create and destroy databases and database objects.</a:t>
            </a:r>
          </a:p>
          <a:p>
            <a:endParaRPr lang="en-US" dirty="0" smtClean="0"/>
          </a:p>
          <a:p>
            <a:endParaRPr lang="en-US" dirty="0"/>
          </a:p>
        </p:txBody>
      </p:sp>
      <p:sp>
        <p:nvSpPr>
          <p:cNvPr id="3" name="Title 1"/>
          <p:cNvSpPr>
            <a:spLocks noGrp="1"/>
          </p:cNvSpPr>
          <p:nvPr>
            <p:ph type="title"/>
          </p:nvPr>
        </p:nvSpPr>
        <p:spPr>
          <a:xfrm>
            <a:off x="881742" y="766826"/>
            <a:ext cx="5776753" cy="593092"/>
          </a:xfrm>
        </p:spPr>
        <p:txBody>
          <a:bodyPr/>
          <a:lstStyle/>
          <a:p>
            <a:r>
              <a:rPr lang="en-US" b="0" dirty="0" smtClean="0"/>
              <a:t>DDL – Data Definition Language</a:t>
            </a:r>
            <a:endParaRPr lang="en-US" dirty="0"/>
          </a:p>
        </p:txBody>
      </p:sp>
    </p:spTree>
    <p:extLst>
      <p:ext uri="{BB962C8B-B14F-4D97-AF65-F5344CB8AC3E}">
        <p14:creationId xmlns:p14="http://schemas.microsoft.com/office/powerpoint/2010/main" val="26519383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706582" y="1504604"/>
            <a:ext cx="7718281" cy="4127847"/>
          </a:xfrm>
        </p:spPr>
        <p:txBody>
          <a:bodyPr>
            <a:normAutofit fontScale="85000" lnSpcReduction="10000"/>
          </a:bodyPr>
          <a:lstStyle/>
          <a:p>
            <a:endParaRPr lang="en-US" dirty="0" smtClean="0"/>
          </a:p>
          <a:p>
            <a:r>
              <a:rPr lang="en-US" dirty="0" smtClean="0"/>
              <a:t>The </a:t>
            </a:r>
            <a:r>
              <a:rPr lang="en-US" b="1" dirty="0" smtClean="0"/>
              <a:t>CREATE TABLE </a:t>
            </a:r>
            <a:r>
              <a:rPr lang="en-US" dirty="0" smtClean="0"/>
              <a:t>statement is used to create a table in a database.</a:t>
            </a:r>
          </a:p>
          <a:p>
            <a:r>
              <a:rPr lang="en-US" dirty="0" smtClean="0"/>
              <a:t>Tables are organized into rows and columns; and each table must have a name.</a:t>
            </a:r>
          </a:p>
          <a:p>
            <a:endParaRPr lang="en-US" dirty="0" smtClean="0"/>
          </a:p>
          <a:p>
            <a:r>
              <a:rPr lang="en-US" dirty="0" smtClean="0"/>
              <a:t>SQL CREATE TABLE Syntax</a:t>
            </a:r>
          </a:p>
          <a:p>
            <a:endParaRPr lang="en-US" dirty="0" smtClean="0"/>
          </a:p>
          <a:p>
            <a:r>
              <a:rPr lang="en-US" b="1" dirty="0" smtClean="0"/>
              <a:t>CREATE TABLE </a:t>
            </a:r>
            <a:r>
              <a:rPr lang="en-US" b="1" dirty="0" err="1" smtClean="0"/>
              <a:t>table_name</a:t>
            </a:r>
            <a:endParaRPr lang="en-US" b="1" dirty="0" smtClean="0"/>
          </a:p>
          <a:p>
            <a:r>
              <a:rPr lang="en-US" b="1" dirty="0" smtClean="0"/>
              <a:t>(</a:t>
            </a:r>
          </a:p>
          <a:p>
            <a:r>
              <a:rPr lang="en-US" b="1" i="1" dirty="0" smtClean="0"/>
              <a:t>column_name1 </a:t>
            </a:r>
            <a:r>
              <a:rPr lang="en-US" b="1" i="1" dirty="0" err="1" smtClean="0"/>
              <a:t>data_type</a:t>
            </a:r>
            <a:r>
              <a:rPr lang="en-US" b="1" i="1" dirty="0" smtClean="0"/>
              <a:t>(size),</a:t>
            </a:r>
          </a:p>
          <a:p>
            <a:r>
              <a:rPr lang="en-US" b="1" i="1" dirty="0" smtClean="0"/>
              <a:t>column_name2 </a:t>
            </a:r>
            <a:r>
              <a:rPr lang="en-US" b="1" i="1" dirty="0" err="1" smtClean="0"/>
              <a:t>data_type</a:t>
            </a:r>
            <a:r>
              <a:rPr lang="en-US" b="1" i="1" dirty="0" smtClean="0"/>
              <a:t>(size),</a:t>
            </a:r>
          </a:p>
          <a:p>
            <a:r>
              <a:rPr lang="en-US" b="1" i="1" dirty="0" smtClean="0"/>
              <a:t>column_name3 </a:t>
            </a:r>
            <a:r>
              <a:rPr lang="en-US" b="1" i="1" dirty="0" err="1" smtClean="0"/>
              <a:t>data_type</a:t>
            </a:r>
            <a:r>
              <a:rPr lang="en-US" b="1" i="1" dirty="0" smtClean="0"/>
              <a:t>(size), </a:t>
            </a:r>
          </a:p>
          <a:p>
            <a:r>
              <a:rPr lang="en-US" b="1" i="1" dirty="0" smtClean="0"/>
              <a:t>);</a:t>
            </a:r>
          </a:p>
          <a:p>
            <a:endParaRPr lang="en-US" i="1" dirty="0" smtClean="0"/>
          </a:p>
          <a:p>
            <a:r>
              <a:rPr lang="en-US" b="1" dirty="0" err="1" smtClean="0"/>
              <a:t>column_name</a:t>
            </a:r>
            <a:r>
              <a:rPr lang="en-US" dirty="0" smtClean="0"/>
              <a:t> - names of the columns of the table.</a:t>
            </a:r>
          </a:p>
          <a:p>
            <a:r>
              <a:rPr lang="en-US" b="1" dirty="0" err="1" smtClean="0"/>
              <a:t>data_type</a:t>
            </a:r>
            <a:r>
              <a:rPr lang="en-US" dirty="0" smtClean="0"/>
              <a:t> - type of data the column can hold (e.g. </a:t>
            </a:r>
            <a:r>
              <a:rPr lang="en-US" dirty="0" err="1" smtClean="0"/>
              <a:t>varchar</a:t>
            </a:r>
            <a:r>
              <a:rPr lang="en-US" dirty="0" smtClean="0"/>
              <a:t>, integer, decimal, date, etc.).</a:t>
            </a:r>
          </a:p>
          <a:p>
            <a:r>
              <a:rPr lang="en-US" b="1" dirty="0" smtClean="0"/>
              <a:t>size </a:t>
            </a:r>
            <a:r>
              <a:rPr lang="en-US" dirty="0" smtClean="0"/>
              <a:t>parameter - maximum length of the column of the table.</a:t>
            </a:r>
          </a:p>
          <a:p>
            <a:endParaRPr lang="en-US" dirty="0" smtClean="0"/>
          </a:p>
          <a:p>
            <a:endParaRPr lang="en-US" dirty="0"/>
          </a:p>
        </p:txBody>
      </p:sp>
      <p:sp>
        <p:nvSpPr>
          <p:cNvPr id="3" name="Title 1"/>
          <p:cNvSpPr>
            <a:spLocks noGrp="1"/>
          </p:cNvSpPr>
          <p:nvPr>
            <p:ph type="title"/>
          </p:nvPr>
        </p:nvSpPr>
        <p:spPr>
          <a:xfrm>
            <a:off x="881742" y="766826"/>
            <a:ext cx="5776753" cy="593092"/>
          </a:xfrm>
        </p:spPr>
        <p:txBody>
          <a:bodyPr/>
          <a:lstStyle/>
          <a:p>
            <a:r>
              <a:rPr lang="en-US" b="0" dirty="0" smtClean="0"/>
              <a:t>DDL – Data Definition Language</a:t>
            </a:r>
            <a:endParaRPr lang="en-US" dirty="0"/>
          </a:p>
        </p:txBody>
      </p:sp>
    </p:spTree>
    <p:extLst>
      <p:ext uri="{BB962C8B-B14F-4D97-AF65-F5344CB8AC3E}">
        <p14:creationId xmlns:p14="http://schemas.microsoft.com/office/powerpoint/2010/main" val="26519383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8">
      <a:dk1>
        <a:srgbClr val="565A5C"/>
      </a:dk1>
      <a:lt1>
        <a:sysClr val="window" lastClr="FFFFFF"/>
      </a:lt1>
      <a:dk2>
        <a:srgbClr val="E60000"/>
      </a:dk2>
      <a:lt2>
        <a:srgbClr val="FFFFFF"/>
      </a:lt2>
      <a:accent1>
        <a:srgbClr val="E83424"/>
      </a:accent1>
      <a:accent2>
        <a:srgbClr val="98C000"/>
      </a:accent2>
      <a:accent3>
        <a:srgbClr val="00A3CA"/>
      </a:accent3>
      <a:accent4>
        <a:srgbClr val="FBC100"/>
      </a:accent4>
      <a:accent5>
        <a:srgbClr val="F18E00"/>
      </a:accent5>
      <a:accent6>
        <a:srgbClr val="6A1485"/>
      </a:accent6>
      <a:hlink>
        <a:srgbClr val="00A3CA"/>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EAB9993CCBF73478E12853278F3FB5C" ma:contentTypeVersion="1" ma:contentTypeDescription="Create a new document." ma:contentTypeScope="" ma:versionID="4db10d317033d09fed4d0297d17c663a">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424CC9-255C-4972-B5F2-6F19B32F3DEA}">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E29AC310-E4D3-4181-8DC8-8BCBD631C9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3E8851E-A513-4DE1-BFEA-60B7444A35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4033</TotalTime>
  <Words>1185</Words>
  <Application>Microsoft Office PowerPoint</Application>
  <PresentationFormat>On-screen Show (4:3)</PresentationFormat>
  <Paragraphs>233</Paragraphs>
  <Slides>52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52</vt:i4>
      </vt:variant>
    </vt:vector>
  </HeadingPairs>
  <TitlesOfParts>
    <vt:vector size="55" baseType="lpstr">
      <vt:lpstr>Arial</vt:lpstr>
      <vt:lpstr>Calibri</vt:lpstr>
      <vt:lpstr>Office Theme</vt:lpstr>
      <vt:lpstr>     SQL Structured Data Language</vt:lpstr>
      <vt:lpstr>Topics</vt:lpstr>
      <vt:lpstr>Introduction</vt:lpstr>
      <vt:lpstr>Introduction</vt:lpstr>
      <vt:lpstr>Introduction</vt:lpstr>
      <vt:lpstr>Introduction</vt:lpstr>
      <vt:lpstr>          DDL vs. DML</vt:lpstr>
      <vt:lpstr>DDL – Data Definition Language</vt:lpstr>
      <vt:lpstr>DDL – Data Definition Language</vt:lpstr>
      <vt:lpstr>DDL – Data Definition Language</vt:lpstr>
      <vt:lpstr>DDL – Data Definition Language</vt:lpstr>
      <vt:lpstr>DML – Data Manipulation Language</vt:lpstr>
      <vt:lpstr>DML – Data Manipulation Language</vt:lpstr>
      <vt:lpstr>DML – Data Manipulation Language</vt:lpstr>
      <vt:lpstr>     Data QUERY (SELECT Clause)</vt:lpstr>
      <vt:lpstr>SELECT Clause</vt:lpstr>
      <vt:lpstr>SELECT Clause</vt:lpstr>
      <vt:lpstr>        Constraints</vt:lpstr>
      <vt:lpstr>Constraints</vt:lpstr>
      <vt:lpstr>Constraints</vt:lpstr>
      <vt:lpstr>       Data Filtering &amp; Ordering (WHERE, ORDER BY)</vt:lpstr>
      <vt:lpstr>WHERE Clause</vt:lpstr>
      <vt:lpstr>WHERE Clause</vt:lpstr>
      <vt:lpstr>Order By Clause</vt:lpstr>
      <vt:lpstr>   Retrieving data from multiple tables</vt:lpstr>
      <vt:lpstr>Data from multiple tables</vt:lpstr>
      <vt:lpstr>SQL Joins</vt:lpstr>
      <vt:lpstr>SQL Joins</vt:lpstr>
      <vt:lpstr>SQL Joins</vt:lpstr>
      <vt:lpstr>         Views</vt:lpstr>
      <vt:lpstr>Views</vt:lpstr>
      <vt:lpstr>Views</vt:lpstr>
      <vt:lpstr>Views</vt:lpstr>
      <vt:lpstr>Views</vt:lpstr>
      <vt:lpstr>     Single row &amp; group functions</vt:lpstr>
      <vt:lpstr>Single row functions</vt:lpstr>
      <vt:lpstr>Single row functions</vt:lpstr>
      <vt:lpstr>Single row functions</vt:lpstr>
      <vt:lpstr>Single row functions</vt:lpstr>
      <vt:lpstr>Single group functions</vt:lpstr>
      <vt:lpstr>       Generating DB structure using Liquibase</vt:lpstr>
      <vt:lpstr>What is Liquibase?</vt:lpstr>
      <vt:lpstr>Why Liquibase?</vt:lpstr>
      <vt:lpstr>How to use Liquibase?</vt:lpstr>
      <vt:lpstr>db.changelog-master.xml</vt:lpstr>
      <vt:lpstr>db.changelog-1.0.xml</vt:lpstr>
      <vt:lpstr>DDL in Liquibase</vt:lpstr>
      <vt:lpstr>DDL in Liquibase</vt:lpstr>
      <vt:lpstr>DDL in Liquibase</vt:lpstr>
      <vt:lpstr>DML in Liquibase</vt:lpstr>
      <vt:lpstr>DML in Liquibase</vt:lpstr>
      <vt:lpstr>Thank you!</vt:lpstr>
    </vt:vector>
  </TitlesOfParts>
  <Company>Brandtailors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Mihai Părpălea</dc:creator>
  <cp:lastModifiedBy>Diana Diaconu</cp:lastModifiedBy>
  <cp:revision>287</cp:revision>
  <dcterms:created xsi:type="dcterms:W3CDTF">2013-12-09T08:38:16Z</dcterms:created>
  <dcterms:modified xsi:type="dcterms:W3CDTF">2015-04-24T09:57:03Z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0x0101002EAB9993CCBF73478E12853278F3FB5C</vt:lpwstr>
  </property>
</Properties>
</file>