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7" r:id="rId25"/>
    <p:sldId id="315" r:id="rId26"/>
    <p:sldId id="322" r:id="rId27"/>
    <p:sldId id="316" r:id="rId28"/>
    <p:sldId id="318" r:id="rId29"/>
    <p:sldId id="319" r:id="rId30"/>
    <p:sldId id="320" r:id="rId31"/>
    <p:sldId id="323" r:id="rId32"/>
    <p:sldId id="32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82293" autoAdjust="0"/>
  </p:normalViewPr>
  <p:slideViewPr>
    <p:cSldViewPr snapToGrid="0" snapToObjects="1">
      <p:cViewPr varScale="1">
        <p:scale>
          <a:sx n="73" d="100"/>
          <a:sy n="73" d="100"/>
        </p:scale>
        <p:origin x="1906" y="67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Istoric</a:t>
            </a:r>
            <a:r>
              <a:rPr lang="en-US" dirty="0" smtClean="0"/>
              <a:t>: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b="1" dirty="0" smtClean="0"/>
              <a:t>thick</a:t>
            </a:r>
            <a:r>
              <a:rPr lang="en-US" dirty="0" smtClean="0"/>
              <a:t> (fat) </a:t>
            </a:r>
            <a:r>
              <a:rPr lang="en-US" b="1" dirty="0" smtClean="0"/>
              <a:t>client</a:t>
            </a:r>
            <a:r>
              <a:rPr lang="en-US" baseline="0" dirty="0" smtClean="0"/>
              <a:t> (Swing, Oracle Forms) – la </a:t>
            </a:r>
            <a:r>
              <a:rPr lang="en-US" b="1" dirty="0" smtClean="0"/>
              <a:t>thin </a:t>
            </a:r>
            <a:r>
              <a:rPr lang="en-US" b="0" dirty="0" smtClean="0"/>
              <a:t>(slim)</a:t>
            </a:r>
            <a:r>
              <a:rPr lang="en-US" b="1" dirty="0" smtClean="0"/>
              <a:t> client</a:t>
            </a:r>
            <a:r>
              <a:rPr lang="en-US" dirty="0" smtClean="0"/>
              <a:t> (JSP) - </a:t>
            </a:r>
            <a:r>
              <a:rPr lang="en-US" dirty="0" err="1" smtClean="0"/>
              <a:t>spre</a:t>
            </a:r>
            <a:r>
              <a:rPr lang="en-US" baseline="0" dirty="0" smtClean="0"/>
              <a:t> </a:t>
            </a:r>
            <a:r>
              <a:rPr lang="en-US" b="1" baseline="0" dirty="0" smtClean="0"/>
              <a:t>thick client</a:t>
            </a:r>
            <a:r>
              <a:rPr lang="en-US" baseline="0" dirty="0" smtClean="0"/>
              <a:t> (Angular)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Server_Pages" TargetMode="External"/><Relationship Id="rId12" Type="http://schemas.openxmlformats.org/officeDocument/2006/relationships/image" Target="../media/image21.jpg"/><Relationship Id="rId2" Type="http://schemas.openxmlformats.org/officeDocument/2006/relationships/hyperlink" Target="http://en.wikipedia.org/wiki/Open_sour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Apache_Software_Foundation" TargetMode="External"/><Relationship Id="rId11" Type="http://schemas.openxmlformats.org/officeDocument/2006/relationships/image" Target="../media/image13.jpg"/><Relationship Id="rId5" Type="http://schemas.openxmlformats.org/officeDocument/2006/relationships/hyperlink" Target="http://en.wikipedia.org/wiki/Web_container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Java_Servlet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ient-server" TargetMode="External"/><Relationship Id="rId2" Type="http://schemas.openxmlformats.org/officeDocument/2006/relationships/hyperlink" Target="http://en.wikipedia.org/wiki/Request-respons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en.wikipedia.org/wiki/Data_retrieva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</a:t>
            </a:r>
            <a:r>
              <a:rPr lang="en-US" dirty="0" smtClean="0"/>
              <a:t>Applications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661" y="6019213"/>
            <a:ext cx="2394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Author: Viorel </a:t>
            </a:r>
            <a:r>
              <a:rPr lang="en-US" sz="1600" dirty="0" smtClean="0">
                <a:solidFill>
                  <a:schemeClr val="bg1"/>
                </a:solidFill>
              </a:rPr>
              <a:t>TACLICIU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Thick </a:t>
            </a:r>
            <a:r>
              <a:rPr lang="en-US" sz="2800" dirty="0"/>
              <a:t>to </a:t>
            </a:r>
            <a:r>
              <a:rPr lang="en-US" sz="2800" dirty="0" smtClean="0"/>
              <a:t>Thin </a:t>
            </a:r>
            <a:r>
              <a:rPr lang="en-US" sz="2800" dirty="0"/>
              <a:t>to </a:t>
            </a:r>
            <a:r>
              <a:rPr lang="en-US" sz="2800" dirty="0" smtClean="0"/>
              <a:t>Thick</a:t>
            </a:r>
            <a:r>
              <a:rPr lang="en-US" sz="28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6373" y="5393250"/>
            <a:ext cx="3890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Daniela-Oana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Hanna BOTAR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Vlad Claudiu BULIMAC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87418"/>
            <a:ext cx="3025562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container</a:t>
            </a:r>
            <a:r>
              <a:rPr lang="en-US" dirty="0"/>
              <a:t> (also known as a Servlet container) is the component of a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that interacts with </a:t>
            </a:r>
            <a:r>
              <a:rPr lang="en-US" dirty="0">
                <a:hlinkClick r:id="rId4" tooltip="Java (programming language)"/>
              </a:rPr>
              <a:t>Java</a:t>
            </a:r>
            <a:r>
              <a:rPr lang="en-US" dirty="0"/>
              <a:t> </a:t>
            </a:r>
            <a:r>
              <a:rPr lang="en-US" dirty="0">
                <a:hlinkClick r:id="rId5" tooltip="Servlet"/>
              </a:rPr>
              <a:t>servlets</a:t>
            </a:r>
            <a:r>
              <a:rPr lang="en-US" dirty="0"/>
              <a:t>. A web container is responsible for managing the lifecycle of servlets, mapping a </a:t>
            </a:r>
            <a:r>
              <a:rPr lang="en-US" dirty="0">
                <a:hlinkClick r:id="rId6" tooltip="URL"/>
              </a:rPr>
              <a:t>URL</a:t>
            </a:r>
            <a:r>
              <a:rPr lang="en-US" dirty="0"/>
              <a:t> to a particular servlet and ensuring that the URL requester has the correct access rights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web container handles requests for servlets, </a:t>
            </a:r>
            <a:r>
              <a:rPr lang="en-US" dirty="0" smtClean="0"/>
              <a:t>Java Server </a:t>
            </a:r>
            <a:r>
              <a:rPr lang="en-US" dirty="0"/>
              <a:t>Pages (JSP) files, and other types of files that include server-side code. The Web container creates servlet instances, loads and unloads servlets, creates and manages request and response objects, and performs other servlet management tasks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web container implements the web component contract of the </a:t>
            </a:r>
            <a:r>
              <a:rPr lang="en-US" dirty="0">
                <a:hlinkClick r:id="rId7" tooltip="Java Platform, Enterprise Edition"/>
              </a:rPr>
              <a:t>Java EE</a:t>
            </a:r>
            <a:r>
              <a:rPr lang="en-US" dirty="0"/>
              <a:t> architecture, specifying a </a:t>
            </a:r>
            <a:r>
              <a:rPr lang="en-US" dirty="0">
                <a:hlinkClick r:id="rId8" tooltip="Runtime environment"/>
              </a:rPr>
              <a:t>runtime environment</a:t>
            </a:r>
            <a:r>
              <a:rPr lang="en-US" dirty="0"/>
              <a:t> for web components that includes </a:t>
            </a:r>
            <a:r>
              <a:rPr lang="en-US" dirty="0">
                <a:hlinkClick r:id="rId9" tooltip="Computer security"/>
              </a:rPr>
              <a:t>security</a:t>
            </a:r>
            <a:r>
              <a:rPr lang="en-US" dirty="0"/>
              <a:t>, </a:t>
            </a:r>
            <a:r>
              <a:rPr lang="en-US" dirty="0">
                <a:hlinkClick r:id="rId10" tooltip="Concurrency (computer science)"/>
              </a:rPr>
              <a:t>concurrency</a:t>
            </a:r>
            <a:r>
              <a:rPr lang="en-US" dirty="0"/>
              <a:t>, </a:t>
            </a:r>
            <a:r>
              <a:rPr lang="en-US" dirty="0">
                <a:hlinkClick r:id="rId11" tooltip="Java Servlet"/>
              </a:rPr>
              <a:t>lifecycle management</a:t>
            </a:r>
            <a:r>
              <a:rPr lang="en-US" dirty="0"/>
              <a:t>, </a:t>
            </a:r>
            <a:r>
              <a:rPr lang="en-US" dirty="0">
                <a:hlinkClick r:id="rId12" tooltip="Transaction processing"/>
              </a:rPr>
              <a:t>transaction</a:t>
            </a:r>
            <a:r>
              <a:rPr lang="en-US" dirty="0"/>
              <a:t>, deployment, and other services.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Tomcat</a:t>
            </a:r>
            <a:r>
              <a:rPr lang="en-US" dirty="0"/>
              <a:t> (or simply </a:t>
            </a:r>
            <a:r>
              <a:rPr lang="en-US" b="1" dirty="0"/>
              <a:t>Tomcat</a:t>
            </a:r>
            <a:r>
              <a:rPr lang="en-US" dirty="0"/>
              <a:t>, formerly also </a:t>
            </a:r>
            <a:r>
              <a:rPr lang="en-US" i="1" dirty="0"/>
              <a:t>Jakarta Tomcat</a:t>
            </a:r>
            <a:r>
              <a:rPr lang="en-US" dirty="0"/>
              <a:t>) is an </a:t>
            </a:r>
            <a:r>
              <a:rPr lang="en-US" dirty="0">
                <a:hlinkClick r:id="rId2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4" tooltip="Java Servlet"/>
              </a:rPr>
              <a:t>servlet</a:t>
            </a:r>
            <a:r>
              <a:rPr lang="en-US" dirty="0"/>
              <a:t> </a:t>
            </a:r>
            <a:r>
              <a:rPr lang="en-US" dirty="0">
                <a:hlinkClick r:id="rId5" tooltip="Web container"/>
              </a:rPr>
              <a:t>container</a:t>
            </a:r>
            <a:r>
              <a:rPr lang="en-US" dirty="0"/>
              <a:t> developed by the </a:t>
            </a:r>
            <a:r>
              <a:rPr lang="en-US" dirty="0">
                <a:hlinkClick r:id="rId6" tooltip="Apache Software Foundation"/>
              </a:rPr>
              <a:t>Apache Software Foundation</a:t>
            </a:r>
            <a:r>
              <a:rPr lang="en-US" dirty="0"/>
              <a:t>(ASF).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4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3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smtClean="0"/>
              <a:t>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/>
              <a:t> code to run in. In the simplest </a:t>
            </a:r>
            <a:r>
              <a:rPr lang="en-US" dirty="0" smtClean="0"/>
              <a:t>configuration </a:t>
            </a:r>
            <a:r>
              <a:rPr lang="en-US" dirty="0"/>
              <a:t>Tomcat runs in a single operating system </a:t>
            </a:r>
            <a:r>
              <a:rPr lang="en-US" b="1" dirty="0"/>
              <a:t>process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74" y="419604"/>
            <a:ext cx="1162198" cy="115519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2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Tomcat configurations - workshop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Server 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configurations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configurations brought to our Tomcat server?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Firstly, we’ve introduced a user in tomcat-users and added a set of specific credentials, part of them will be used lately when we’ll run the maven deploy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We’ve modified tomcat default port from 8080 to 8082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We’ve integrated our server in maven so that we can run several tomcat commands directly from maven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Stay tuned! We will bring other configurations later on!</a:t>
            </a:r>
          </a:p>
          <a:p>
            <a:pPr lvl="2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- archive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applications that are deployed in our container are archives with the “.war” extension</a:t>
            </a:r>
          </a:p>
          <a:p>
            <a:endParaRPr lang="en-US" dirty="0"/>
          </a:p>
          <a:p>
            <a:r>
              <a:rPr lang="en-US" dirty="0"/>
              <a:t>It is mandatory that the web archive </a:t>
            </a:r>
            <a:r>
              <a:rPr lang="en-US" dirty="0" smtClean="0"/>
              <a:t>contains the </a:t>
            </a:r>
            <a:r>
              <a:rPr lang="en-US" dirty="0"/>
              <a:t>folder </a:t>
            </a:r>
            <a:r>
              <a:rPr lang="en-US" dirty="0" smtClean="0"/>
              <a:t>/WEB-INF </a:t>
            </a:r>
            <a:r>
              <a:rPr lang="en-US" dirty="0"/>
              <a:t>in the structure</a:t>
            </a:r>
          </a:p>
          <a:p>
            <a:endParaRPr lang="en-US" dirty="0"/>
          </a:p>
          <a:p>
            <a:r>
              <a:rPr lang="en-US" dirty="0"/>
              <a:t>Under </a:t>
            </a:r>
            <a:r>
              <a:rPr lang="en-US" dirty="0" smtClean="0"/>
              <a:t>WEB-INF </a:t>
            </a:r>
            <a:r>
              <a:rPr lang="en-US" dirty="0"/>
              <a:t>folder we’ll have another folder named </a:t>
            </a:r>
            <a:r>
              <a:rPr lang="en-US" dirty="0" smtClean="0"/>
              <a:t>/lib </a:t>
            </a:r>
            <a:r>
              <a:rPr lang="en-US" dirty="0"/>
              <a:t>where we’ll find all the “.jar” dependencies of our web application</a:t>
            </a:r>
          </a:p>
          <a:p>
            <a:endParaRPr lang="en-US" dirty="0"/>
          </a:p>
          <a:p>
            <a:r>
              <a:rPr lang="en-US" dirty="0"/>
              <a:t>Under WEB-INF folder we’ll have another folder named </a:t>
            </a:r>
            <a:r>
              <a:rPr lang="en-US" dirty="0" smtClean="0"/>
              <a:t>/classes where </a:t>
            </a:r>
            <a:r>
              <a:rPr lang="en-US" dirty="0"/>
              <a:t>we’ll find all the compiled classes of our application</a:t>
            </a:r>
          </a:p>
          <a:p>
            <a:endParaRPr lang="en-US" dirty="0"/>
          </a:p>
          <a:p>
            <a:r>
              <a:rPr lang="en-US" dirty="0"/>
              <a:t>Under WEB-INF folder we’ll find a file named </a:t>
            </a:r>
            <a:r>
              <a:rPr lang="en-US" b="1" dirty="0"/>
              <a:t>web.xml</a:t>
            </a:r>
            <a:r>
              <a:rPr lang="en-US" dirty="0"/>
              <a:t>, if we use the 2.x version of the Servlet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They are portable because they are written in JAVA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76225"/>
            <a:ext cx="1190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sources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applies to the WEB-INF folder from the archive</a:t>
            </a:r>
          </a:p>
          <a:p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90" y="766826"/>
            <a:ext cx="2216266" cy="593092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 – is an application protocol for distributed, collaborative, information systems. HTTP is the foundation of data communications for www. </a:t>
            </a:r>
            <a:r>
              <a:rPr lang="en-US" dirty="0"/>
              <a:t>HTTP functions as a </a:t>
            </a:r>
            <a:r>
              <a:rPr lang="en-US" dirty="0">
                <a:hlinkClick r:id="rId2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3" tooltip="Client-server"/>
              </a:rPr>
              <a:t>client-server</a:t>
            </a:r>
            <a:r>
              <a:rPr lang="en-US" dirty="0"/>
              <a:t> computing model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URL – </a:t>
            </a:r>
            <a:r>
              <a:rPr lang="en-US" dirty="0" smtClean="0"/>
              <a:t>uniform resource locator – also known as web address, when used with HTTP – is a specific character string that constitutes a reference to a resource. Url beginning with http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web browser</a:t>
            </a:r>
            <a:r>
              <a:rPr lang="en-US" dirty="0"/>
              <a:t>, for example, may be the </a:t>
            </a:r>
            <a:r>
              <a:rPr lang="en-US" i="1" dirty="0"/>
              <a:t>client</a:t>
            </a:r>
            <a:r>
              <a:rPr lang="en-US" dirty="0"/>
              <a:t> and an application running on a computer hosting a web site may be the </a:t>
            </a:r>
            <a:r>
              <a:rPr lang="en-US" i="1" dirty="0"/>
              <a:t>server</a:t>
            </a:r>
            <a:r>
              <a:rPr lang="en-US" dirty="0"/>
              <a:t>. The client submits an HTTP </a:t>
            </a:r>
            <a:r>
              <a:rPr lang="en-US" i="1" dirty="0"/>
              <a:t>request</a:t>
            </a:r>
            <a:r>
              <a:rPr lang="en-US" dirty="0"/>
              <a:t> message to the server. The server, which provides </a:t>
            </a:r>
            <a:r>
              <a:rPr lang="en-US" i="1" dirty="0"/>
              <a:t>resources</a:t>
            </a:r>
            <a:r>
              <a:rPr lang="en-US" dirty="0"/>
              <a:t> such as HTML files and other content, or performs other functions on behalf of the client, returns a </a:t>
            </a:r>
            <a:r>
              <a:rPr lang="en-US" i="1" dirty="0"/>
              <a:t>response</a:t>
            </a:r>
            <a:r>
              <a:rPr lang="en-US" dirty="0"/>
              <a:t> message to the client. The response contains completion status information about the request and may also contain requested content in its message body.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– response model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02" y="281052"/>
            <a:ext cx="1915884" cy="156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90" y="4186998"/>
            <a:ext cx="1127696" cy="11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92" y="2101032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12" y="3763196"/>
            <a:ext cx="2487641" cy="247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0" y="2532088"/>
            <a:ext cx="146685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32" y="766826"/>
            <a:ext cx="1501562" cy="59309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– response model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8" y="276225"/>
            <a:ext cx="1190625" cy="13239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1882528"/>
            <a:ext cx="4892040" cy="3638798"/>
          </a:xfrm>
        </p:spPr>
      </p:pic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90" y="766397"/>
            <a:ext cx="2909948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HTTP Method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commonly </a:t>
            </a:r>
            <a:r>
              <a:rPr lang="en-US" dirty="0" smtClean="0"/>
              <a:t>used are :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</a:t>
            </a:r>
            <a:r>
              <a:rPr lang="en-US" dirty="0"/>
              <a:t>Requests a representation of the specified </a:t>
            </a:r>
            <a:r>
              <a:rPr lang="en-US" dirty="0" smtClean="0"/>
              <a:t>resource. </a:t>
            </a:r>
          </a:p>
          <a:p>
            <a:endParaRPr lang="en-US" dirty="0"/>
          </a:p>
          <a:p>
            <a:r>
              <a:rPr lang="en-US" dirty="0" smtClean="0"/>
              <a:t>Requests </a:t>
            </a:r>
            <a:r>
              <a:rPr lang="en-US" dirty="0"/>
              <a:t>using GET should only </a:t>
            </a:r>
            <a:r>
              <a:rPr lang="en-US" dirty="0">
                <a:hlinkClick r:id="rId2" tooltip="Data retrieval"/>
              </a:rPr>
              <a:t>retrieve data</a:t>
            </a:r>
            <a:r>
              <a:rPr lang="en-US" dirty="0"/>
              <a:t> and should have no other </a:t>
            </a:r>
            <a:r>
              <a:rPr lang="en-US" dirty="0" smtClean="0"/>
              <a:t>effect. </a:t>
            </a:r>
          </a:p>
          <a:p>
            <a:endParaRPr lang="en-US" dirty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/>
              <a:t> /</a:t>
            </a:r>
            <a:r>
              <a:rPr lang="ro-RO" dirty="0" smtClean="0"/>
              <a:t>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POST /</a:t>
            </a:r>
            <a:r>
              <a:rPr lang="en-US" dirty="0" smtClean="0"/>
              <a:t>test/</a:t>
            </a:r>
            <a:r>
              <a:rPr lang="en-US" dirty="0" err="1" smtClean="0"/>
              <a:t>demo_form.jsp</a:t>
            </a:r>
            <a:r>
              <a:rPr lang="en-US" dirty="0" smtClean="0"/>
              <a:t> </a:t>
            </a:r>
            <a:r>
              <a:rPr lang="en-US" dirty="0"/>
              <a:t>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1764320" cy="593092"/>
          </a:xfrm>
        </p:spPr>
        <p:txBody>
          <a:bodyPr/>
          <a:lstStyle/>
          <a:p>
            <a:r>
              <a:rPr lang="en-US" dirty="0" smtClean="0"/>
              <a:t>Servlet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</a:t>
            </a:r>
            <a:r>
              <a:rPr lang="en-US" dirty="0" smtClean="0"/>
              <a:t>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60" y="776907"/>
            <a:ext cx="3130664" cy="593092"/>
          </a:xfrm>
        </p:spPr>
        <p:txBody>
          <a:bodyPr/>
          <a:lstStyle/>
          <a:p>
            <a:r>
              <a:rPr lang="en-US" dirty="0" smtClean="0"/>
              <a:t>Servlet lifecycle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call: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HttpServlet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7226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HttpServlet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1600200"/>
            <a:ext cx="7704139" cy="4690169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/>
              <a:t>public interface Servlet </a:t>
            </a:r>
            <a:r>
              <a:rPr lang="ro-RO" b="1" dirty="0" smtClean="0"/>
              <a:t>{</a:t>
            </a:r>
            <a:r>
              <a:rPr lang="en-US" b="1" dirty="0" smtClean="0"/>
              <a:t>…}</a:t>
            </a:r>
          </a:p>
          <a:p>
            <a:endParaRPr lang="en-US" dirty="0"/>
          </a:p>
          <a:p>
            <a:r>
              <a:rPr lang="ro-RO" b="1" dirty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/>
          </a:p>
          <a:p>
            <a:r>
              <a:rPr lang="en-US" dirty="0" smtClean="0"/>
              <a:t>To create your own servlet you must extend HttpServlet and override doGet or doPost method</a:t>
            </a:r>
          </a:p>
          <a:p>
            <a:endParaRPr lang="en-US" dirty="0"/>
          </a:p>
          <a:p>
            <a:r>
              <a:rPr lang="en-US" dirty="0" smtClean="0"/>
              <a:t>In web.xml you have to declare the servlet and map it to a url</a:t>
            </a:r>
            <a:r>
              <a:rPr lang="en-US" dirty="0"/>
              <a:t> </a:t>
            </a:r>
            <a:r>
              <a:rPr lang="en-US" dirty="0" smtClean="0"/>
              <a:t>or multiple urls</a:t>
            </a:r>
          </a:p>
          <a:p>
            <a:endParaRPr lang="en-US" dirty="0" smtClean="0"/>
          </a:p>
          <a:p>
            <a:pPr marL="0" indent="0" algn="l">
              <a:buNone/>
            </a:pPr>
            <a:r>
              <a:rPr lang="en-US" b="1" dirty="0" smtClean="0"/>
              <a:t>    &lt;</a:t>
            </a:r>
            <a:r>
              <a:rPr lang="en-US" b="1" dirty="0"/>
              <a:t>servlet&gt;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servlet-name&gt;</a:t>
            </a:r>
            <a:r>
              <a:rPr lang="en-US" b="1" dirty="0" err="1"/>
              <a:t>HelloWorld</a:t>
            </a:r>
            <a:r>
              <a:rPr lang="en-US" b="1" dirty="0"/>
              <a:t>&lt;/servlet-name&gt;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description&gt;</a:t>
            </a:r>
            <a:r>
              <a:rPr lang="en-US" b="1" dirty="0" err="1"/>
              <a:t>HelloWorld</a:t>
            </a:r>
            <a:r>
              <a:rPr lang="en-US" b="1" dirty="0"/>
              <a:t> Servlet&lt;/description&gt;</a:t>
            </a:r>
          </a:p>
          <a:p>
            <a:pPr marL="0" indent="0" algn="l">
              <a:buNone/>
            </a:pPr>
            <a:r>
              <a:rPr lang="en-US" b="1" dirty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servlet-class&gt;ro.teamnet.z2h.web.HelloWorldServlet&lt;/servlet-class&gt;</a:t>
            </a:r>
          </a:p>
          <a:p>
            <a:pPr marL="0" indent="0" algn="l">
              <a:buNone/>
            </a:pPr>
            <a:r>
              <a:rPr lang="en-US" b="1" dirty="0"/>
              <a:t>    &lt;/servlet&gt;</a:t>
            </a:r>
          </a:p>
          <a:p>
            <a:pPr marL="0" indent="0" algn="l">
              <a:buNone/>
            </a:pPr>
            <a:r>
              <a:rPr lang="en-US" b="1" dirty="0"/>
              <a:t>    &lt;servlet-mapping&gt;</a:t>
            </a:r>
          </a:p>
          <a:p>
            <a:pPr marL="0" indent="0" algn="l">
              <a:buNone/>
            </a:pPr>
            <a:r>
              <a:rPr lang="en-US" b="1" dirty="0"/>
              <a:t>        &lt;servlet-name&gt;</a:t>
            </a:r>
            <a:r>
              <a:rPr lang="en-US" b="1" dirty="0" err="1"/>
              <a:t>HelloWorld</a:t>
            </a:r>
            <a:r>
              <a:rPr lang="en-US" b="1" dirty="0"/>
              <a:t>&lt;/servlet-name&gt;</a:t>
            </a:r>
          </a:p>
          <a:p>
            <a:pPr marL="0" indent="0" algn="l">
              <a:buNone/>
            </a:pPr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pPr marL="0" indent="0" algn="l">
              <a:buNone/>
            </a:pPr>
            <a:r>
              <a:rPr lang="en-US" b="1" dirty="0"/>
              <a:t>    &lt;/servlet-mapping&gt;</a:t>
            </a:r>
          </a:p>
          <a:p>
            <a:pPr marL="0" indent="0">
              <a:buNone/>
            </a:pP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900" y="787418"/>
            <a:ext cx="4034555" cy="593092"/>
          </a:xfrm>
        </p:spPr>
        <p:txBody>
          <a:bodyPr/>
          <a:lstStyle/>
          <a:p>
            <a:r>
              <a:rPr lang="en-US" dirty="0" smtClean="0"/>
              <a:t>HttpServlet method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714848"/>
            <a:ext cx="7704139" cy="4177790"/>
          </a:xfrm>
        </p:spPr>
        <p:txBody>
          <a:bodyPr/>
          <a:lstStyle/>
          <a:p>
            <a:r>
              <a:rPr lang="en-US" dirty="0" smtClean="0"/>
              <a:t>The method that you’ve overridden takes two parameters:</a:t>
            </a:r>
          </a:p>
          <a:p>
            <a:endParaRPr lang="en-US" dirty="0" smtClean="0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HttpServletRequest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HttpServletResponse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45376"/>
            <a:ext cx="4181700" cy="593092"/>
          </a:xfrm>
        </p:spPr>
        <p:txBody>
          <a:bodyPr>
            <a:normAutofit/>
          </a:bodyPr>
          <a:lstStyle/>
          <a:p>
            <a:r>
              <a:rPr lang="en-US" altLang="zh-CN" dirty="0"/>
              <a:t>HttpServletRequest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smtClean="0"/>
              <a:t>getParameter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9" y="766826"/>
            <a:ext cx="4759769" cy="593092"/>
          </a:xfrm>
        </p:spPr>
        <p:txBody>
          <a:bodyPr/>
          <a:lstStyle/>
          <a:p>
            <a:r>
              <a:rPr lang="en-US" dirty="0" smtClean="0"/>
              <a:t>HttpServletResponse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</a:t>
            </a:r>
            <a:r>
              <a:rPr lang="en-US" dirty="0" smtClean="0"/>
              <a:t>response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PrintWriter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addHeader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9889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431634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Servlets </a:t>
            </a:r>
            <a:r>
              <a:rPr lang="en-US" dirty="0" smtClean="0"/>
              <a:t>- 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Servlets - </a:t>
            </a:r>
            <a:r>
              <a:rPr lang="en-US" dirty="0" smtClean="0"/>
              <a:t>1.0.docx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3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21" y="766826"/>
            <a:ext cx="2247797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ro-RO" b="1" dirty="0" smtClean="0"/>
              <a:t>Web development</a:t>
            </a:r>
            <a:endParaRPr lang="en-US" b="1" dirty="0" smtClean="0"/>
          </a:p>
          <a:p>
            <a:pPr marL="0" indent="0">
              <a:buNone/>
            </a:pPr>
            <a:endParaRPr lang="ro-RO" b="1" dirty="0"/>
          </a:p>
          <a:p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ro-RO" b="1" dirty="0"/>
          </a:p>
          <a:p>
            <a:r>
              <a:rPr lang="ro-RO" b="1" dirty="0"/>
              <a:t>Java Web </a:t>
            </a:r>
            <a:r>
              <a:rPr lang="ro-RO" b="1" dirty="0" smtClean="0"/>
              <a:t>application</a:t>
            </a:r>
            <a:r>
              <a:rPr lang="en-US" b="1" dirty="0" smtClean="0"/>
              <a:t>s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endParaRPr lang="en-US" b="1" dirty="0"/>
          </a:p>
          <a:p>
            <a:r>
              <a:rPr lang="en-US" b="1" dirty="0" err="1" smtClean="0"/>
              <a:t>HttpRequest</a:t>
            </a:r>
            <a:r>
              <a:rPr lang="en-US" b="1" dirty="0" smtClean="0"/>
              <a:t>, </a:t>
            </a:r>
            <a:r>
              <a:rPr lang="en-US" b="1" dirty="0" err="1" smtClean="0"/>
              <a:t>HttpResponse</a:t>
            </a:r>
            <a:r>
              <a:rPr lang="en-US" b="1" dirty="0" smtClean="0"/>
              <a:t>, </a:t>
            </a:r>
            <a:r>
              <a:rPr lang="en-US" b="1" dirty="0" err="1" smtClean="0"/>
              <a:t>HttpSession</a:t>
            </a:r>
            <a:r>
              <a:rPr lang="en-US" b="1" dirty="0" smtClean="0"/>
              <a:t>, </a:t>
            </a:r>
            <a:r>
              <a:rPr lang="en-US" b="1" dirty="0" err="1" smtClean="0"/>
              <a:t>ServletContext</a:t>
            </a:r>
            <a:r>
              <a:rPr lang="en-US" b="1" dirty="0" smtClean="0"/>
              <a:t>, Filters, Session Listeners</a:t>
            </a:r>
          </a:p>
          <a:p>
            <a:endParaRPr lang="en-US" b="1" dirty="0"/>
          </a:p>
          <a:p>
            <a:r>
              <a:rPr lang="en-US" b="1" dirty="0" smtClean="0"/>
              <a:t>Securing web applications</a:t>
            </a:r>
          </a:p>
          <a:p>
            <a:endParaRPr lang="en-US" b="1" dirty="0"/>
          </a:p>
          <a:p>
            <a:r>
              <a:rPr lang="en-US" b="1" dirty="0" smtClean="0"/>
              <a:t>Putting all together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389" y="766826"/>
            <a:ext cx="2195245" cy="593092"/>
          </a:xfrm>
        </p:spPr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73050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</a:t>
            </a:r>
            <a:r>
              <a:rPr lang="en-US" dirty="0" smtClean="0"/>
              <a:t>thick </a:t>
            </a:r>
            <a:r>
              <a:rPr lang="en-US" dirty="0"/>
              <a:t>client to thin </a:t>
            </a:r>
            <a:r>
              <a:rPr lang="en-US" dirty="0" smtClean="0"/>
              <a:t>client, </a:t>
            </a:r>
            <a:r>
              <a:rPr lang="en-US" dirty="0"/>
              <a:t>to </a:t>
            </a:r>
            <a:r>
              <a:rPr lang="en-US" dirty="0" smtClean="0"/>
              <a:t>thick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lvl="1"/>
            <a:r>
              <a:rPr lang="en-US" b="1" dirty="0" smtClean="0"/>
              <a:t>Thick </a:t>
            </a:r>
            <a:r>
              <a:rPr lang="en-US" b="1" dirty="0"/>
              <a:t>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a little </a:t>
            </a:r>
            <a:r>
              <a:rPr lang="en-US" dirty="0" smtClean="0"/>
              <a:t>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44222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three years ago we developed web application using thin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</a:t>
            </a:r>
            <a:r>
              <a:rPr lang="en-US" dirty="0" smtClean="0"/>
              <a:t>the server </a:t>
            </a:r>
            <a:r>
              <a:rPr lang="en-US" dirty="0" smtClean="0"/>
              <a:t>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7" y="239459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are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provide </a:t>
            </a:r>
            <a:r>
              <a:rPr lang="en-NZ" dirty="0" smtClean="0">
                <a:solidFill>
                  <a:srgbClr val="000000"/>
                </a:solidFill>
                <a:latin typeface="arial"/>
              </a:rPr>
              <a:t>separation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this 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JEE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9" y="395649"/>
            <a:ext cx="1929721" cy="144542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0" y="1692637"/>
            <a:ext cx="8001000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916</Words>
  <Application>Microsoft Office PowerPoint</Application>
  <PresentationFormat>On-screen Show (4:3)</PresentationFormat>
  <Paragraphs>256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华文新魏</vt:lpstr>
      <vt:lpstr>Wingdings</vt:lpstr>
      <vt:lpstr>Office Theme</vt:lpstr>
      <vt:lpstr> Web Applications – part 1</vt:lpstr>
      <vt:lpstr>Tools</vt:lpstr>
      <vt:lpstr>Contents</vt:lpstr>
      <vt:lpstr>Let’s go</vt:lpstr>
      <vt:lpstr>Web development</vt:lpstr>
      <vt:lpstr>Web development</vt:lpstr>
      <vt:lpstr>Web development</vt:lpstr>
      <vt:lpstr>JEE Container &amp; Web Container</vt:lpstr>
      <vt:lpstr>JEE Container</vt:lpstr>
      <vt:lpstr>Web Container</vt:lpstr>
      <vt:lpstr>Apache Tomcat</vt:lpstr>
      <vt:lpstr>PowerPoint Presentation</vt:lpstr>
      <vt:lpstr>Tomcat configurations - workshop</vt:lpstr>
      <vt:lpstr>Tomcat configurations</vt:lpstr>
      <vt:lpstr>Web application - archive</vt:lpstr>
      <vt:lpstr>Web applications - workshop</vt:lpstr>
      <vt:lpstr>Web applications - sources</vt:lpstr>
      <vt:lpstr>Dictionary</vt:lpstr>
      <vt:lpstr>Request – response model</vt:lpstr>
      <vt:lpstr>PowerPoint Presentation</vt:lpstr>
      <vt:lpstr>HTTP Method</vt:lpstr>
      <vt:lpstr>Servlet</vt:lpstr>
      <vt:lpstr>Servlet lifecycle</vt:lpstr>
      <vt:lpstr>Make your own HttpServlet</vt:lpstr>
      <vt:lpstr>HttpServlet method </vt:lpstr>
      <vt:lpstr>HttpServletRequest </vt:lpstr>
      <vt:lpstr>HttpServletResponse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Daniela Oana Besliu</cp:lastModifiedBy>
  <cp:revision>219</cp:revision>
  <dcterms:created xsi:type="dcterms:W3CDTF">2013-12-09T08:38:16Z</dcterms:created>
  <dcterms:modified xsi:type="dcterms:W3CDTF">2015-05-03T11:00:54Z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