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259" r:id="rId2"/>
    <p:sldId id="347" r:id="rId3"/>
    <p:sldId id="349" r:id="rId4"/>
    <p:sldId id="348" r:id="rId5"/>
    <p:sldId id="350" r:id="rId6"/>
    <p:sldId id="341" r:id="rId7"/>
    <p:sldId id="342" r:id="rId8"/>
    <p:sldId id="351" r:id="rId9"/>
    <p:sldId id="352" r:id="rId10"/>
    <p:sldId id="317" r:id="rId11"/>
    <p:sldId id="269" r:id="rId12"/>
    <p:sldId id="354" r:id="rId13"/>
    <p:sldId id="389" r:id="rId14"/>
    <p:sldId id="265" r:id="rId15"/>
    <p:sldId id="373" r:id="rId16"/>
    <p:sldId id="388" r:id="rId17"/>
    <p:sldId id="371" r:id="rId18"/>
    <p:sldId id="381" r:id="rId19"/>
    <p:sldId id="372" r:id="rId20"/>
    <p:sldId id="376" r:id="rId21"/>
    <p:sldId id="374" r:id="rId22"/>
    <p:sldId id="379" r:id="rId23"/>
    <p:sldId id="380" r:id="rId24"/>
    <p:sldId id="384" r:id="rId25"/>
    <p:sldId id="385" r:id="rId26"/>
    <p:sldId id="316" r:id="rId27"/>
    <p:sldId id="266" r:id="rId28"/>
    <p:sldId id="359" r:id="rId29"/>
    <p:sldId id="361" r:id="rId30"/>
    <p:sldId id="261" r:id="rId31"/>
    <p:sldId id="362" r:id="rId32"/>
    <p:sldId id="363" r:id="rId33"/>
    <p:sldId id="364" r:id="rId34"/>
    <p:sldId id="365" r:id="rId35"/>
    <p:sldId id="367" r:id="rId36"/>
    <p:sldId id="386" r:id="rId37"/>
    <p:sldId id="387" r:id="rId38"/>
    <p:sldId id="323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6699"/>
    <a:srgbClr val="0000FF"/>
    <a:srgbClr val="FFFF00"/>
    <a:srgbClr val="006600"/>
    <a:srgbClr val="FF00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86323" autoAdjust="0"/>
  </p:normalViewPr>
  <p:slideViewPr>
    <p:cSldViewPr>
      <p:cViewPr varScale="1">
        <p:scale>
          <a:sx n="60" d="100"/>
          <a:sy n="60" d="100"/>
        </p:scale>
        <p:origin x="165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4830F3-9BD8-4481-92D2-7717A6B29A48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HK" altLang="en-US"/>
        </a:p>
      </dgm:t>
    </dgm:pt>
    <dgm:pt modelId="{D1B8D820-28F0-444D-9CE6-1C0D425CAFDC}">
      <dgm:prSet phldrT="[Text]"/>
      <dgm:spPr/>
      <dgm:t>
        <a:bodyPr/>
        <a:lstStyle/>
        <a:p>
          <a:r>
            <a:rPr lang="en-US" altLang="zh-HK" dirty="0"/>
            <a:t>Gain knowledge</a:t>
          </a:r>
          <a:endParaRPr lang="zh-HK" altLang="en-US" dirty="0"/>
        </a:p>
      </dgm:t>
    </dgm:pt>
    <dgm:pt modelId="{36ED1507-6FB8-4B1E-94AD-34E0CE2CEF2A}" type="parTrans" cxnId="{E737ED84-697E-4919-9649-AE0B80994DE4}">
      <dgm:prSet/>
      <dgm:spPr/>
      <dgm:t>
        <a:bodyPr/>
        <a:lstStyle/>
        <a:p>
          <a:endParaRPr lang="zh-HK" altLang="en-US"/>
        </a:p>
      </dgm:t>
    </dgm:pt>
    <dgm:pt modelId="{C1BAE3A4-F2A9-435A-94F8-AF02838B5275}" type="sibTrans" cxnId="{E737ED84-697E-4919-9649-AE0B80994DE4}">
      <dgm:prSet/>
      <dgm:spPr/>
      <dgm:t>
        <a:bodyPr/>
        <a:lstStyle/>
        <a:p>
          <a:endParaRPr lang="zh-HK" altLang="en-US"/>
        </a:p>
      </dgm:t>
    </dgm:pt>
    <dgm:pt modelId="{CE8954B6-D14C-4F90-8D0C-28F0B2B31AA6}">
      <dgm:prSet phldrT="[Text]"/>
      <dgm:spPr/>
      <dgm:t>
        <a:bodyPr/>
        <a:lstStyle/>
        <a:p>
          <a:r>
            <a:rPr lang="en-US" altLang="zh-HK" dirty="0"/>
            <a:t>Money and rewards will follow</a:t>
          </a:r>
          <a:endParaRPr lang="zh-HK" altLang="en-US" dirty="0"/>
        </a:p>
      </dgm:t>
    </dgm:pt>
    <dgm:pt modelId="{D4EA91BE-9AC9-42AA-ADBD-7A5065941919}" type="parTrans" cxnId="{0EE00947-D28B-4E64-9CF4-A4622DC10C1B}">
      <dgm:prSet/>
      <dgm:spPr/>
      <dgm:t>
        <a:bodyPr/>
        <a:lstStyle/>
        <a:p>
          <a:endParaRPr lang="zh-HK" altLang="en-US"/>
        </a:p>
      </dgm:t>
    </dgm:pt>
    <dgm:pt modelId="{A30D79A1-CEDF-447A-9C24-5B0B0D875D8C}" type="sibTrans" cxnId="{0EE00947-D28B-4E64-9CF4-A4622DC10C1B}">
      <dgm:prSet/>
      <dgm:spPr/>
      <dgm:t>
        <a:bodyPr/>
        <a:lstStyle/>
        <a:p>
          <a:endParaRPr lang="zh-HK" altLang="en-US"/>
        </a:p>
      </dgm:t>
    </dgm:pt>
    <dgm:pt modelId="{BBCE7829-3F7D-48C6-9DFC-D28590E5193E}">
      <dgm:prSet phldrT="[Text]"/>
      <dgm:spPr/>
      <dgm:t>
        <a:bodyPr/>
        <a:lstStyle/>
        <a:p>
          <a:r>
            <a:rPr lang="en-US" altLang="zh-HK" dirty="0"/>
            <a:t>Make contributions</a:t>
          </a:r>
          <a:endParaRPr lang="zh-HK" altLang="en-US" dirty="0"/>
        </a:p>
      </dgm:t>
    </dgm:pt>
    <dgm:pt modelId="{A3E1EE4B-EC6F-48CF-8BD1-300E8B7FAD21}" type="sibTrans" cxnId="{BFA0ABA8-BA16-421B-A07B-6E941BCE6D64}">
      <dgm:prSet/>
      <dgm:spPr/>
      <dgm:t>
        <a:bodyPr/>
        <a:lstStyle/>
        <a:p>
          <a:endParaRPr lang="zh-HK" altLang="en-US"/>
        </a:p>
      </dgm:t>
    </dgm:pt>
    <dgm:pt modelId="{D64578FC-133A-4482-850C-C08A006FD59D}" type="parTrans" cxnId="{BFA0ABA8-BA16-421B-A07B-6E941BCE6D64}">
      <dgm:prSet/>
      <dgm:spPr/>
      <dgm:t>
        <a:bodyPr/>
        <a:lstStyle/>
        <a:p>
          <a:endParaRPr lang="zh-HK" altLang="en-US"/>
        </a:p>
      </dgm:t>
    </dgm:pt>
    <dgm:pt modelId="{B861DEF8-573C-4283-9983-3D8D8E9190C3}">
      <dgm:prSet phldrT="[Text]"/>
      <dgm:spPr/>
      <dgm:t>
        <a:bodyPr/>
        <a:lstStyle/>
        <a:p>
          <a:r>
            <a:rPr lang="en-US" altLang="zh-HK" dirty="0"/>
            <a:t>Gain power and authorities</a:t>
          </a:r>
          <a:endParaRPr lang="zh-HK" altLang="en-US" dirty="0"/>
        </a:p>
      </dgm:t>
    </dgm:pt>
    <dgm:pt modelId="{EF66E5C7-3EE3-44BB-9187-AB9549E8104D}" type="parTrans" cxnId="{66722ABA-6AAE-4643-A125-5218265857CF}">
      <dgm:prSet/>
      <dgm:spPr/>
      <dgm:t>
        <a:bodyPr/>
        <a:lstStyle/>
        <a:p>
          <a:endParaRPr lang="zh-HK" altLang="en-US"/>
        </a:p>
      </dgm:t>
    </dgm:pt>
    <dgm:pt modelId="{A2B9018C-EADB-470C-AEB0-DFFF5D155232}" type="sibTrans" cxnId="{66722ABA-6AAE-4643-A125-5218265857CF}">
      <dgm:prSet/>
      <dgm:spPr/>
      <dgm:t>
        <a:bodyPr/>
        <a:lstStyle/>
        <a:p>
          <a:endParaRPr lang="zh-HK" altLang="en-US"/>
        </a:p>
      </dgm:t>
    </dgm:pt>
    <dgm:pt modelId="{5CD8100F-3C90-4128-8C0F-070B380A6238}" type="pres">
      <dgm:prSet presAssocID="{BD4830F3-9BD8-4481-92D2-7717A6B29A48}" presName="outerComposite" presStyleCnt="0">
        <dgm:presLayoutVars>
          <dgm:chMax val="5"/>
          <dgm:dir/>
          <dgm:resizeHandles val="exact"/>
        </dgm:presLayoutVars>
      </dgm:prSet>
      <dgm:spPr/>
    </dgm:pt>
    <dgm:pt modelId="{95EAB87A-C073-49F1-AC08-2BE6DC14F9DB}" type="pres">
      <dgm:prSet presAssocID="{BD4830F3-9BD8-4481-92D2-7717A6B29A48}" presName="dummyMaxCanvas" presStyleCnt="0">
        <dgm:presLayoutVars/>
      </dgm:prSet>
      <dgm:spPr/>
    </dgm:pt>
    <dgm:pt modelId="{CD2E8A37-7712-4724-954D-412A49B15405}" type="pres">
      <dgm:prSet presAssocID="{BD4830F3-9BD8-4481-92D2-7717A6B29A48}" presName="FourNodes_1" presStyleLbl="node1" presStyleIdx="0" presStyleCnt="4">
        <dgm:presLayoutVars>
          <dgm:bulletEnabled val="1"/>
        </dgm:presLayoutVars>
      </dgm:prSet>
      <dgm:spPr/>
    </dgm:pt>
    <dgm:pt modelId="{E382350F-CDCE-4461-A176-706FFE518A13}" type="pres">
      <dgm:prSet presAssocID="{BD4830F3-9BD8-4481-92D2-7717A6B29A48}" presName="FourNodes_2" presStyleLbl="node1" presStyleIdx="1" presStyleCnt="4" custLinFactNeighborX="1000" custLinFactNeighborY="10795">
        <dgm:presLayoutVars>
          <dgm:bulletEnabled val="1"/>
        </dgm:presLayoutVars>
      </dgm:prSet>
      <dgm:spPr/>
    </dgm:pt>
    <dgm:pt modelId="{54B8EDAF-B902-41D7-AD36-2FFE03CC212C}" type="pres">
      <dgm:prSet presAssocID="{BD4830F3-9BD8-4481-92D2-7717A6B29A48}" presName="FourNodes_3" presStyleLbl="node1" presStyleIdx="2" presStyleCnt="4">
        <dgm:presLayoutVars>
          <dgm:bulletEnabled val="1"/>
        </dgm:presLayoutVars>
      </dgm:prSet>
      <dgm:spPr/>
    </dgm:pt>
    <dgm:pt modelId="{74DB7DA4-4519-4CC4-85C3-BADB7DD4AA25}" type="pres">
      <dgm:prSet presAssocID="{BD4830F3-9BD8-4481-92D2-7717A6B29A48}" presName="FourNodes_4" presStyleLbl="node1" presStyleIdx="3" presStyleCnt="4" custLinFactNeighborY="9091">
        <dgm:presLayoutVars>
          <dgm:bulletEnabled val="1"/>
        </dgm:presLayoutVars>
      </dgm:prSet>
      <dgm:spPr/>
    </dgm:pt>
    <dgm:pt modelId="{EA30827B-AAE5-47E3-BD50-F7F23598A8A0}" type="pres">
      <dgm:prSet presAssocID="{BD4830F3-9BD8-4481-92D2-7717A6B29A48}" presName="FourConn_1-2" presStyleLbl="fgAccFollowNode1" presStyleIdx="0" presStyleCnt="3">
        <dgm:presLayoutVars>
          <dgm:bulletEnabled val="1"/>
        </dgm:presLayoutVars>
      </dgm:prSet>
      <dgm:spPr/>
    </dgm:pt>
    <dgm:pt modelId="{25F5513F-B853-4F07-881A-DF5663F71248}" type="pres">
      <dgm:prSet presAssocID="{BD4830F3-9BD8-4481-92D2-7717A6B29A48}" presName="FourConn_2-3" presStyleLbl="fgAccFollowNode1" presStyleIdx="1" presStyleCnt="3">
        <dgm:presLayoutVars>
          <dgm:bulletEnabled val="1"/>
        </dgm:presLayoutVars>
      </dgm:prSet>
      <dgm:spPr/>
    </dgm:pt>
    <dgm:pt modelId="{C3464F34-74C0-413D-830C-D587205B0168}" type="pres">
      <dgm:prSet presAssocID="{BD4830F3-9BD8-4481-92D2-7717A6B29A48}" presName="FourConn_3-4" presStyleLbl="fgAccFollowNode1" presStyleIdx="2" presStyleCnt="3">
        <dgm:presLayoutVars>
          <dgm:bulletEnabled val="1"/>
        </dgm:presLayoutVars>
      </dgm:prSet>
      <dgm:spPr/>
    </dgm:pt>
    <dgm:pt modelId="{0CB526F4-A548-483E-9E87-E852D5C2A10A}" type="pres">
      <dgm:prSet presAssocID="{BD4830F3-9BD8-4481-92D2-7717A6B29A48}" presName="FourNodes_1_text" presStyleLbl="node1" presStyleIdx="3" presStyleCnt="4">
        <dgm:presLayoutVars>
          <dgm:bulletEnabled val="1"/>
        </dgm:presLayoutVars>
      </dgm:prSet>
      <dgm:spPr/>
    </dgm:pt>
    <dgm:pt modelId="{0EEA36ED-1D9F-4861-A16C-FC9F1CD9CE19}" type="pres">
      <dgm:prSet presAssocID="{BD4830F3-9BD8-4481-92D2-7717A6B29A48}" presName="FourNodes_2_text" presStyleLbl="node1" presStyleIdx="3" presStyleCnt="4">
        <dgm:presLayoutVars>
          <dgm:bulletEnabled val="1"/>
        </dgm:presLayoutVars>
      </dgm:prSet>
      <dgm:spPr/>
    </dgm:pt>
    <dgm:pt modelId="{EC17B7C0-1F6C-4658-BD20-A641DD4626F8}" type="pres">
      <dgm:prSet presAssocID="{BD4830F3-9BD8-4481-92D2-7717A6B29A48}" presName="FourNodes_3_text" presStyleLbl="node1" presStyleIdx="3" presStyleCnt="4">
        <dgm:presLayoutVars>
          <dgm:bulletEnabled val="1"/>
        </dgm:presLayoutVars>
      </dgm:prSet>
      <dgm:spPr/>
    </dgm:pt>
    <dgm:pt modelId="{F1AE6C10-BF83-4A53-81A9-40D353F1D99E}" type="pres">
      <dgm:prSet presAssocID="{BD4830F3-9BD8-4481-92D2-7717A6B29A4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D9F2407-1BAE-4BF0-9A7E-BC3DBC1300B4}" type="presOf" srcId="{CE8954B6-D14C-4F90-8D0C-28F0B2B31AA6}" destId="{F1AE6C10-BF83-4A53-81A9-40D353F1D99E}" srcOrd="1" destOrd="0" presId="urn:microsoft.com/office/officeart/2005/8/layout/vProcess5"/>
    <dgm:cxn modelId="{FBC5B90F-CF42-4862-88B5-A2058DB4CE10}" type="presOf" srcId="{CE8954B6-D14C-4F90-8D0C-28F0B2B31AA6}" destId="{74DB7DA4-4519-4CC4-85C3-BADB7DD4AA25}" srcOrd="0" destOrd="0" presId="urn:microsoft.com/office/officeart/2005/8/layout/vProcess5"/>
    <dgm:cxn modelId="{32BB9C21-C891-45BE-9F5F-7D73B8B02EFA}" type="presOf" srcId="{BBCE7829-3F7D-48C6-9DFC-D28590E5193E}" destId="{0EEA36ED-1D9F-4861-A16C-FC9F1CD9CE19}" srcOrd="1" destOrd="0" presId="urn:microsoft.com/office/officeart/2005/8/layout/vProcess5"/>
    <dgm:cxn modelId="{DEDA7C28-6E3A-4F0C-A06D-288848CFC0F2}" type="presOf" srcId="{A2B9018C-EADB-470C-AEB0-DFFF5D155232}" destId="{C3464F34-74C0-413D-830C-D587205B0168}" srcOrd="0" destOrd="0" presId="urn:microsoft.com/office/officeart/2005/8/layout/vProcess5"/>
    <dgm:cxn modelId="{F01FA82D-FE5F-4D90-B7E5-F3C551AE58AB}" type="presOf" srcId="{BBCE7829-3F7D-48C6-9DFC-D28590E5193E}" destId="{E382350F-CDCE-4461-A176-706FFE518A13}" srcOrd="0" destOrd="0" presId="urn:microsoft.com/office/officeart/2005/8/layout/vProcess5"/>
    <dgm:cxn modelId="{1634A661-5C3E-4E4B-89B3-C2004C8927D3}" type="presOf" srcId="{D1B8D820-28F0-444D-9CE6-1C0D425CAFDC}" destId="{CD2E8A37-7712-4724-954D-412A49B15405}" srcOrd="0" destOrd="0" presId="urn:microsoft.com/office/officeart/2005/8/layout/vProcess5"/>
    <dgm:cxn modelId="{0EE00947-D28B-4E64-9CF4-A4622DC10C1B}" srcId="{BD4830F3-9BD8-4481-92D2-7717A6B29A48}" destId="{CE8954B6-D14C-4F90-8D0C-28F0B2B31AA6}" srcOrd="3" destOrd="0" parTransId="{D4EA91BE-9AC9-42AA-ADBD-7A5065941919}" sibTransId="{A30D79A1-CEDF-447A-9C24-5B0B0D875D8C}"/>
    <dgm:cxn modelId="{41DB3F4C-5B5E-4D78-996B-865A6714147E}" type="presOf" srcId="{B861DEF8-573C-4283-9983-3D8D8E9190C3}" destId="{EC17B7C0-1F6C-4658-BD20-A641DD4626F8}" srcOrd="1" destOrd="0" presId="urn:microsoft.com/office/officeart/2005/8/layout/vProcess5"/>
    <dgm:cxn modelId="{C87C677B-5A1C-4C66-ABFE-2072697FF4E3}" type="presOf" srcId="{BD4830F3-9BD8-4481-92D2-7717A6B29A48}" destId="{5CD8100F-3C90-4128-8C0F-070B380A6238}" srcOrd="0" destOrd="0" presId="urn:microsoft.com/office/officeart/2005/8/layout/vProcess5"/>
    <dgm:cxn modelId="{E737ED84-697E-4919-9649-AE0B80994DE4}" srcId="{BD4830F3-9BD8-4481-92D2-7717A6B29A48}" destId="{D1B8D820-28F0-444D-9CE6-1C0D425CAFDC}" srcOrd="0" destOrd="0" parTransId="{36ED1507-6FB8-4B1E-94AD-34E0CE2CEF2A}" sibTransId="{C1BAE3A4-F2A9-435A-94F8-AF02838B5275}"/>
    <dgm:cxn modelId="{EDE89487-F263-4B58-B973-49E16B93E92B}" type="presOf" srcId="{A3E1EE4B-EC6F-48CF-8BD1-300E8B7FAD21}" destId="{25F5513F-B853-4F07-881A-DF5663F71248}" srcOrd="0" destOrd="0" presId="urn:microsoft.com/office/officeart/2005/8/layout/vProcess5"/>
    <dgm:cxn modelId="{BFA0ABA8-BA16-421B-A07B-6E941BCE6D64}" srcId="{BD4830F3-9BD8-4481-92D2-7717A6B29A48}" destId="{BBCE7829-3F7D-48C6-9DFC-D28590E5193E}" srcOrd="1" destOrd="0" parTransId="{D64578FC-133A-4482-850C-C08A006FD59D}" sibTransId="{A3E1EE4B-EC6F-48CF-8BD1-300E8B7FAD21}"/>
    <dgm:cxn modelId="{66722ABA-6AAE-4643-A125-5218265857CF}" srcId="{BD4830F3-9BD8-4481-92D2-7717A6B29A48}" destId="{B861DEF8-573C-4283-9983-3D8D8E9190C3}" srcOrd="2" destOrd="0" parTransId="{EF66E5C7-3EE3-44BB-9187-AB9549E8104D}" sibTransId="{A2B9018C-EADB-470C-AEB0-DFFF5D155232}"/>
    <dgm:cxn modelId="{4C7140BC-DD6E-4B6E-9A29-C86893730EFE}" type="presOf" srcId="{C1BAE3A4-F2A9-435A-94F8-AF02838B5275}" destId="{EA30827B-AAE5-47E3-BD50-F7F23598A8A0}" srcOrd="0" destOrd="0" presId="urn:microsoft.com/office/officeart/2005/8/layout/vProcess5"/>
    <dgm:cxn modelId="{634239BD-546E-4DDC-A246-FDD538E9DDA2}" type="presOf" srcId="{B861DEF8-573C-4283-9983-3D8D8E9190C3}" destId="{54B8EDAF-B902-41D7-AD36-2FFE03CC212C}" srcOrd="0" destOrd="0" presId="urn:microsoft.com/office/officeart/2005/8/layout/vProcess5"/>
    <dgm:cxn modelId="{573AFECB-9AA0-484A-9567-AD33E975609C}" type="presOf" srcId="{D1B8D820-28F0-444D-9CE6-1C0D425CAFDC}" destId="{0CB526F4-A548-483E-9E87-E852D5C2A10A}" srcOrd="1" destOrd="0" presId="urn:microsoft.com/office/officeart/2005/8/layout/vProcess5"/>
    <dgm:cxn modelId="{38AE7301-5FDC-4EFB-BB93-F7E8FC3CD220}" type="presParOf" srcId="{5CD8100F-3C90-4128-8C0F-070B380A6238}" destId="{95EAB87A-C073-49F1-AC08-2BE6DC14F9DB}" srcOrd="0" destOrd="0" presId="urn:microsoft.com/office/officeart/2005/8/layout/vProcess5"/>
    <dgm:cxn modelId="{1D3FE397-30C0-42F6-B6AE-B0EC994DC3AF}" type="presParOf" srcId="{5CD8100F-3C90-4128-8C0F-070B380A6238}" destId="{CD2E8A37-7712-4724-954D-412A49B15405}" srcOrd="1" destOrd="0" presId="urn:microsoft.com/office/officeart/2005/8/layout/vProcess5"/>
    <dgm:cxn modelId="{0EC1D393-B5A8-42B7-90AB-CA46B14AF8D2}" type="presParOf" srcId="{5CD8100F-3C90-4128-8C0F-070B380A6238}" destId="{E382350F-CDCE-4461-A176-706FFE518A13}" srcOrd="2" destOrd="0" presId="urn:microsoft.com/office/officeart/2005/8/layout/vProcess5"/>
    <dgm:cxn modelId="{CF67DCE3-A940-4C0C-B8CB-8E256F1238EA}" type="presParOf" srcId="{5CD8100F-3C90-4128-8C0F-070B380A6238}" destId="{54B8EDAF-B902-41D7-AD36-2FFE03CC212C}" srcOrd="3" destOrd="0" presId="urn:microsoft.com/office/officeart/2005/8/layout/vProcess5"/>
    <dgm:cxn modelId="{91D67864-AD4A-4545-878C-F859A48594A5}" type="presParOf" srcId="{5CD8100F-3C90-4128-8C0F-070B380A6238}" destId="{74DB7DA4-4519-4CC4-85C3-BADB7DD4AA25}" srcOrd="4" destOrd="0" presId="urn:microsoft.com/office/officeart/2005/8/layout/vProcess5"/>
    <dgm:cxn modelId="{1DABD678-0001-43E7-84CC-3F01496B86E7}" type="presParOf" srcId="{5CD8100F-3C90-4128-8C0F-070B380A6238}" destId="{EA30827B-AAE5-47E3-BD50-F7F23598A8A0}" srcOrd="5" destOrd="0" presId="urn:microsoft.com/office/officeart/2005/8/layout/vProcess5"/>
    <dgm:cxn modelId="{FD1549D6-CF06-43D9-B31F-D73808D71C5D}" type="presParOf" srcId="{5CD8100F-3C90-4128-8C0F-070B380A6238}" destId="{25F5513F-B853-4F07-881A-DF5663F71248}" srcOrd="6" destOrd="0" presId="urn:microsoft.com/office/officeart/2005/8/layout/vProcess5"/>
    <dgm:cxn modelId="{3D35D61B-5FAF-4A0B-9AFF-777409DA2972}" type="presParOf" srcId="{5CD8100F-3C90-4128-8C0F-070B380A6238}" destId="{C3464F34-74C0-413D-830C-D587205B0168}" srcOrd="7" destOrd="0" presId="urn:microsoft.com/office/officeart/2005/8/layout/vProcess5"/>
    <dgm:cxn modelId="{AD46D304-1005-4A2B-A0A7-452D6F3AE208}" type="presParOf" srcId="{5CD8100F-3C90-4128-8C0F-070B380A6238}" destId="{0CB526F4-A548-483E-9E87-E852D5C2A10A}" srcOrd="8" destOrd="0" presId="urn:microsoft.com/office/officeart/2005/8/layout/vProcess5"/>
    <dgm:cxn modelId="{81C8EDBF-5035-484F-923A-AC5EA04D2915}" type="presParOf" srcId="{5CD8100F-3C90-4128-8C0F-070B380A6238}" destId="{0EEA36ED-1D9F-4861-A16C-FC9F1CD9CE19}" srcOrd="9" destOrd="0" presId="urn:microsoft.com/office/officeart/2005/8/layout/vProcess5"/>
    <dgm:cxn modelId="{02AC5DE9-F4DB-4BFF-89CD-50EE53D5BC5A}" type="presParOf" srcId="{5CD8100F-3C90-4128-8C0F-070B380A6238}" destId="{EC17B7C0-1F6C-4658-BD20-A641DD4626F8}" srcOrd="10" destOrd="0" presId="urn:microsoft.com/office/officeart/2005/8/layout/vProcess5"/>
    <dgm:cxn modelId="{CE173E4F-0AC9-48C3-B1F1-8DE862EE299B}" type="presParOf" srcId="{5CD8100F-3C90-4128-8C0F-070B380A6238}" destId="{F1AE6C10-BF83-4A53-81A9-40D353F1D99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E8A37-7712-4724-954D-412A49B15405}">
      <dsp:nvSpPr>
        <dsp:cNvPr id="0" name=""/>
        <dsp:cNvSpPr/>
      </dsp:nvSpPr>
      <dsp:spPr>
        <a:xfrm>
          <a:off x="0" y="0"/>
          <a:ext cx="4876800" cy="8940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2400" kern="1200" dirty="0"/>
            <a:t>Gain knowledge</a:t>
          </a:r>
          <a:endParaRPr lang="zh-HK" altLang="en-US" sz="2400" kern="1200" dirty="0"/>
        </a:p>
      </dsp:txBody>
      <dsp:txXfrm>
        <a:off x="26187" y="26187"/>
        <a:ext cx="3836467" cy="841706"/>
      </dsp:txXfrm>
    </dsp:sp>
    <dsp:sp modelId="{E382350F-CDCE-4461-A176-706FFE518A13}">
      <dsp:nvSpPr>
        <dsp:cNvPr id="0" name=""/>
        <dsp:cNvSpPr/>
      </dsp:nvSpPr>
      <dsp:spPr>
        <a:xfrm>
          <a:off x="457200" y="1153155"/>
          <a:ext cx="4876800" cy="894080"/>
        </a:xfrm>
        <a:prstGeom prst="roundRect">
          <a:avLst>
            <a:gd name="adj" fmla="val 10000"/>
          </a:avLst>
        </a:prstGeom>
        <a:solidFill>
          <a:schemeClr val="accent5">
            <a:hueOff val="1200000"/>
            <a:satOff val="10534"/>
            <a:lumOff val="-12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2400" kern="1200" dirty="0"/>
            <a:t>Make contributions</a:t>
          </a:r>
          <a:endParaRPr lang="zh-HK" altLang="en-US" sz="2400" kern="1200" dirty="0"/>
        </a:p>
      </dsp:txBody>
      <dsp:txXfrm>
        <a:off x="483387" y="1179342"/>
        <a:ext cx="3834841" cy="841706"/>
      </dsp:txXfrm>
    </dsp:sp>
    <dsp:sp modelId="{54B8EDAF-B902-41D7-AD36-2FFE03CC212C}">
      <dsp:nvSpPr>
        <dsp:cNvPr id="0" name=""/>
        <dsp:cNvSpPr/>
      </dsp:nvSpPr>
      <dsp:spPr>
        <a:xfrm>
          <a:off x="810768" y="2113280"/>
          <a:ext cx="4876800" cy="894080"/>
        </a:xfrm>
        <a:prstGeom prst="roundRect">
          <a:avLst>
            <a:gd name="adj" fmla="val 10000"/>
          </a:avLst>
        </a:prstGeom>
        <a:solidFill>
          <a:schemeClr val="accent5">
            <a:hueOff val="2400000"/>
            <a:satOff val="21069"/>
            <a:lumOff val="-25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2400" kern="1200" dirty="0"/>
            <a:t>Gain power and authorities</a:t>
          </a:r>
          <a:endParaRPr lang="zh-HK" altLang="en-US" sz="2400" kern="1200" dirty="0"/>
        </a:p>
      </dsp:txBody>
      <dsp:txXfrm>
        <a:off x="836955" y="2139467"/>
        <a:ext cx="3840937" cy="841706"/>
      </dsp:txXfrm>
    </dsp:sp>
    <dsp:sp modelId="{74DB7DA4-4519-4CC4-85C3-BADB7DD4AA25}">
      <dsp:nvSpPr>
        <dsp:cNvPr id="0" name=""/>
        <dsp:cNvSpPr/>
      </dsp:nvSpPr>
      <dsp:spPr>
        <a:xfrm>
          <a:off x="1219200" y="3169919"/>
          <a:ext cx="4876800" cy="894080"/>
        </a:xfrm>
        <a:prstGeom prst="roundRect">
          <a:avLst>
            <a:gd name="adj" fmla="val 10000"/>
          </a:avLst>
        </a:prstGeom>
        <a:solidFill>
          <a:schemeClr val="accent5">
            <a:hueOff val="3600000"/>
            <a:satOff val="31603"/>
            <a:lumOff val="-388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2400" kern="1200" dirty="0"/>
            <a:t>Money and rewards will follow</a:t>
          </a:r>
          <a:endParaRPr lang="zh-HK" altLang="en-US" sz="2400" kern="1200" dirty="0"/>
        </a:p>
      </dsp:txBody>
      <dsp:txXfrm>
        <a:off x="1245387" y="3196106"/>
        <a:ext cx="3834841" cy="841706"/>
      </dsp:txXfrm>
    </dsp:sp>
    <dsp:sp modelId="{EA30827B-AAE5-47E3-BD50-F7F23598A8A0}">
      <dsp:nvSpPr>
        <dsp:cNvPr id="0" name=""/>
        <dsp:cNvSpPr/>
      </dsp:nvSpPr>
      <dsp:spPr>
        <a:xfrm>
          <a:off x="4295647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2700" kern="1200"/>
        </a:p>
      </dsp:txBody>
      <dsp:txXfrm>
        <a:off x="4426406" y="684783"/>
        <a:ext cx="319634" cy="437317"/>
      </dsp:txXfrm>
    </dsp:sp>
    <dsp:sp modelId="{25F5513F-B853-4F07-881A-DF5663F71248}">
      <dsp:nvSpPr>
        <dsp:cNvPr id="0" name=""/>
        <dsp:cNvSpPr/>
      </dsp:nvSpPr>
      <dsp:spPr>
        <a:xfrm>
          <a:off x="4704080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800000"/>
            <a:satOff val="3379"/>
            <a:lumOff val="-434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2700" kern="1200"/>
        </a:p>
      </dsp:txBody>
      <dsp:txXfrm>
        <a:off x="4834839" y="1741423"/>
        <a:ext cx="319634" cy="437317"/>
      </dsp:txXfrm>
    </dsp:sp>
    <dsp:sp modelId="{C3464F34-74C0-413D-830C-D587205B0168}">
      <dsp:nvSpPr>
        <dsp:cNvPr id="0" name=""/>
        <dsp:cNvSpPr/>
      </dsp:nvSpPr>
      <dsp:spPr>
        <a:xfrm>
          <a:off x="510641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3600000"/>
            <a:satOff val="6758"/>
            <a:lumOff val="-868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2700" kern="1200"/>
        </a:p>
      </dsp:txBody>
      <dsp:txXfrm>
        <a:off x="5237174" y="2798064"/>
        <a:ext cx="319634" cy="4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9D200C2-E1AE-45C8-90E3-CF9AD1A6F8E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23112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 noProof="0"/>
              <a:t>Click to edit Master text styles</a:t>
            </a:r>
          </a:p>
          <a:p>
            <a:pPr lvl="1"/>
            <a:r>
              <a:rPr lang="en-US" altLang="zh-HK" noProof="0"/>
              <a:t>Second level</a:t>
            </a:r>
          </a:p>
          <a:p>
            <a:pPr lvl="2"/>
            <a:r>
              <a:rPr lang="en-US" altLang="zh-HK" noProof="0"/>
              <a:t>Third level</a:t>
            </a:r>
          </a:p>
          <a:p>
            <a:pPr lvl="3"/>
            <a:r>
              <a:rPr lang="en-US" altLang="zh-HK" noProof="0"/>
              <a:t>Fourth level</a:t>
            </a:r>
          </a:p>
          <a:p>
            <a:pPr lvl="4"/>
            <a:r>
              <a:rPr lang="en-US" altLang="zh-HK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F7588F0-31AF-42AB-AF13-B37A122B1021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566714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A84991-177C-4373-AB0A-54651952B141}" type="slidenum">
              <a:rPr lang="en-US" altLang="zh-HK" sz="1200"/>
              <a:pPr eaLnBrk="1" hangingPunct="1"/>
              <a:t>14</a:t>
            </a:fld>
            <a:endParaRPr lang="en-US" altLang="zh-HK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HK" altLang="zh-H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A84991-177C-4373-AB0A-54651952B141}" type="slidenum">
              <a:rPr lang="en-US" altLang="zh-HK" sz="1200"/>
              <a:pPr eaLnBrk="1" hangingPunct="1"/>
              <a:t>25</a:t>
            </a:fld>
            <a:endParaRPr lang="en-US" altLang="zh-HK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HK" altLang="zh-H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29422D-C06B-40E3-BC59-B961A572958A}" type="slidenum">
              <a:rPr lang="en-US" altLang="zh-HK" sz="1200"/>
              <a:pPr eaLnBrk="1" hangingPunct="1"/>
              <a:t>26</a:t>
            </a:fld>
            <a:endParaRPr lang="en-US" altLang="zh-HK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HK" altLang="zh-H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6D617F-8721-4D26-86A0-96C17437C8B1}" type="slidenum">
              <a:rPr lang="en-US" altLang="zh-HK" sz="1200"/>
              <a:pPr eaLnBrk="1" hangingPunct="1"/>
              <a:t>32</a:t>
            </a:fld>
            <a:endParaRPr lang="en-US" altLang="zh-HK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7588F0-31AF-42AB-AF13-B37A122B1021}" type="slidenum">
              <a:rPr lang="en-US" altLang="zh-HK" smtClean="0"/>
              <a:pPr>
                <a:defRPr/>
              </a:pPr>
              <a:t>36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11381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HK" dirty="0"/>
              <a:t>Click to edit Master title style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017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943600" y="6553200"/>
            <a:ext cx="2895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66800" y="6553200"/>
            <a:ext cx="58737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新細明體" charset="-120"/>
              </a:defRPr>
            </a:lvl1pPr>
          </a:lstStyle>
          <a:p>
            <a:pPr>
              <a:defRPr/>
            </a:pPr>
            <a:fld id="{B20385FE-5DD0-4E4A-923F-330313792C7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178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943600" y="6553200"/>
            <a:ext cx="2895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66800" y="6553200"/>
            <a:ext cx="58737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新細明體" charset="-120"/>
              </a:defRPr>
            </a:lvl1pPr>
          </a:lstStyle>
          <a:p>
            <a:pPr>
              <a:defRPr/>
            </a:pPr>
            <a:fld id="{12C4DC29-B2DF-4FB0-8398-BF05201B4B6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885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943600" y="6553200"/>
            <a:ext cx="2895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66800" y="6553200"/>
            <a:ext cx="58737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新細明體" charset="-120"/>
              </a:defRPr>
            </a:lvl1pPr>
          </a:lstStyle>
          <a:p>
            <a:pPr>
              <a:defRPr/>
            </a:pPr>
            <a:fld id="{38C24562-EF77-418C-A63C-A2CE7550F48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485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5943600" y="6553200"/>
            <a:ext cx="2895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066800" y="6553200"/>
            <a:ext cx="58737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新細明體" charset="-120"/>
              </a:defRPr>
            </a:lvl1pPr>
          </a:lstStyle>
          <a:p>
            <a:pPr>
              <a:defRPr/>
            </a:pPr>
            <a:fld id="{20267D87-B11C-4201-A416-A168B8AE4E4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584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943600" y="6553200"/>
            <a:ext cx="2895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66800" y="6553200"/>
            <a:ext cx="58737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新細明體" charset="-120"/>
              </a:defRPr>
            </a:lvl1pPr>
          </a:lstStyle>
          <a:p>
            <a:pPr>
              <a:defRPr/>
            </a:pPr>
            <a:fld id="{BAFD0B9F-1112-452C-B32F-852A4B930D0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227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943600" y="6553200"/>
            <a:ext cx="2895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66800" y="6553200"/>
            <a:ext cx="58737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新細明體" charset="-120"/>
              </a:defRPr>
            </a:lvl1pPr>
          </a:lstStyle>
          <a:p>
            <a:pPr>
              <a:defRPr/>
            </a:pPr>
            <a:fld id="{E051D014-B087-4963-B771-606652F80CF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90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943600" y="6553200"/>
            <a:ext cx="2895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66800" y="6553200"/>
            <a:ext cx="58737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新細明體" charset="-120"/>
              </a:defRPr>
            </a:lvl1pPr>
          </a:lstStyle>
          <a:p>
            <a:pPr>
              <a:defRPr/>
            </a:pPr>
            <a:fld id="{88FA39D6-2426-4D43-8A7F-915A72237A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152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943600" y="6553200"/>
            <a:ext cx="2895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66800" y="6553200"/>
            <a:ext cx="58737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新細明體" charset="-120"/>
              </a:defRPr>
            </a:lvl1pPr>
          </a:lstStyle>
          <a:p>
            <a:pPr>
              <a:defRPr/>
            </a:pPr>
            <a:fld id="{2031879C-E3B3-4ED2-A918-428B81CE81A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33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943600" y="6553200"/>
            <a:ext cx="2895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066800" y="6553200"/>
            <a:ext cx="58737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ea typeface="新細明體" charset="-120"/>
              </a:defRPr>
            </a:lvl1pPr>
          </a:lstStyle>
          <a:p>
            <a:pPr>
              <a:defRPr/>
            </a:pPr>
            <a:fld id="{4E2E9453-2E1A-44EF-BBBC-0D367D774C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475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3276600" y="8382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TW" altLang="en-US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27" name="AutoShape 6"/>
          <p:cNvSpPr>
            <a:spLocks noChangeArrowheads="1"/>
          </p:cNvSpPr>
          <p:nvPr/>
        </p:nvSpPr>
        <p:spPr bwMode="auto">
          <a:xfrm>
            <a:off x="228600" y="0"/>
            <a:ext cx="5334000" cy="1600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zh-TW" altLang="en-US" sz="24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28" name="Rectangle 1"/>
          <p:cNvSpPr>
            <a:spLocks noChangeArrowheads="1"/>
          </p:cNvSpPr>
          <p:nvPr userDrawn="1"/>
        </p:nvSpPr>
        <p:spPr bwMode="auto">
          <a:xfrm>
            <a:off x="381000" y="1003300"/>
            <a:ext cx="8534400" cy="152400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>
              <a:ea typeface="新細明體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//upload.wikimedia.org/wikipedia/commons/0/0c/1943_Wellesley_College_speech_poster.jpg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eg"/><Relationship Id="rId11" Type="http://schemas.openxmlformats.org/officeDocument/2006/relationships/image" Target="../media/image29.jpeg"/><Relationship Id="rId5" Type="http://schemas.openxmlformats.org/officeDocument/2006/relationships/image" Target="../media/image24.jpeg"/><Relationship Id="rId10" Type="http://schemas.openxmlformats.org/officeDocument/2006/relationships/image" Target="../media/image28.jpeg"/><Relationship Id="rId4" Type="http://schemas.openxmlformats.org/officeDocument/2006/relationships/image" Target="../media/image23.jpeg"/><Relationship Id="rId9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 bwMode="auto">
          <a:xfrm>
            <a:off x="609600" y="15240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HK" altLang="en-US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E</a:t>
            </a:r>
            <a:r>
              <a:rPr lang="en-US" altLang="zh-HK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LEC2814 Engineering Management and Society</a:t>
            </a:r>
            <a:br>
              <a:rPr lang="en-US" altLang="zh-HK" dirty="0">
                <a:latin typeface="Times New Roman" pitchFamily="18" charset="0"/>
                <a:ea typeface="新細明體" charset="-120"/>
                <a:cs typeface="Times New Roman" pitchFamily="18" charset="0"/>
              </a:rPr>
            </a:br>
            <a:br>
              <a:rPr lang="en-US" altLang="zh-HK" dirty="0">
                <a:latin typeface="Times New Roman" pitchFamily="18" charset="0"/>
                <a:ea typeface="新細明體" charset="-120"/>
                <a:cs typeface="Times New Roman" pitchFamily="18" charset="0"/>
              </a:rPr>
            </a:br>
            <a:r>
              <a:rPr lang="en-US" altLang="zh-HK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Management, </a:t>
            </a:r>
            <a:r>
              <a:rPr lang="en-US" altLang="zh-HK" sz="36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Power, Authority and Empowerment</a:t>
            </a:r>
            <a:endParaRPr lang="zh-HK" altLang="en-US" sz="36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4800600"/>
            <a:ext cx="82296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zh-HK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Dr. Wilton </a:t>
            </a:r>
            <a:r>
              <a:rPr lang="en-US" altLang="zh-HK" dirty="0" err="1">
                <a:latin typeface="Times New Roman" pitchFamily="18" charset="0"/>
                <a:ea typeface="新細明體" charset="-120"/>
                <a:cs typeface="Times New Roman" pitchFamily="18" charset="0"/>
              </a:rPr>
              <a:t>Fok</a:t>
            </a:r>
            <a:endParaRPr lang="en-US" altLang="zh-HK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zh-HK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wtfok@eee.hku.hk</a:t>
            </a:r>
          </a:p>
          <a:p>
            <a:pPr marL="0" indent="0" algn="ctr" eaLnBrk="1" hangingPunct="1">
              <a:buFont typeface="Wingdings" pitchFamily="2" charset="2"/>
              <a:buNone/>
            </a:pPr>
            <a:endParaRPr lang="zh-HK" altLang="en-US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85800" y="1676400"/>
            <a:ext cx="7543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HK" sz="2400" b="1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The Leader which you recommend must have </a:t>
            </a:r>
            <a:r>
              <a:rPr lang="en-US" altLang="zh-HK" sz="2400" b="1">
                <a:solidFill>
                  <a:srgbClr val="FF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POWER</a:t>
            </a:r>
            <a:r>
              <a:rPr lang="en-US" altLang="zh-HK" sz="2400" b="1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HK" sz="2400" b="1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And in order that he can make ultimate decision, he must acquire or be given </a:t>
            </a:r>
            <a:r>
              <a:rPr lang="en-US" altLang="zh-HK" sz="2400" b="1">
                <a:solidFill>
                  <a:srgbClr val="FF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AUTHORITY</a:t>
            </a:r>
            <a:r>
              <a:rPr lang="en-US" altLang="zh-HK" sz="2400" b="1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.</a:t>
            </a:r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HK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Power and authority</a:t>
            </a:r>
            <a:endParaRPr lang="zh-HK" altLang="en-US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524000" y="304800"/>
            <a:ext cx="731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/>
          <a:p>
            <a:pPr eaLnBrk="0" hangingPunct="0"/>
            <a:endParaRPr lang="en-US" altLang="zh-HK" b="1">
              <a:solidFill>
                <a:srgbClr val="6600CC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609600" y="289560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HK" sz="2800" dirty="0">
                <a:solidFill>
                  <a:srgbClr val="002A56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Power and Authority</a:t>
            </a:r>
            <a:endParaRPr lang="zh-HK" altLang="en-US" dirty="0">
              <a:solidFill>
                <a:srgbClr val="002A56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23556" name="Text Placeholder 3"/>
          <p:cNvSpPr>
            <a:spLocks noGrp="1"/>
          </p:cNvSpPr>
          <p:nvPr>
            <p:ph type="body" idx="4294967295"/>
          </p:nvPr>
        </p:nvSpPr>
        <p:spPr bwMode="auto">
          <a:xfrm>
            <a:off x="457200" y="1219200"/>
            <a:ext cx="43434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HK" dirty="0">
                <a:solidFill>
                  <a:srgbClr val="002A56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Power is the ability to handle a specific situation or task.  Power can be:</a:t>
            </a:r>
          </a:p>
          <a:p>
            <a:pPr lvl="1"/>
            <a:r>
              <a:rPr lang="en-US" altLang="zh-HK" dirty="0">
                <a:solidFill>
                  <a:srgbClr val="002A56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culturally accepted</a:t>
            </a:r>
          </a:p>
          <a:p>
            <a:pPr lvl="1"/>
            <a:endParaRPr lang="en-US" altLang="zh-HK" dirty="0">
              <a:solidFill>
                <a:srgbClr val="002A56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lvl="1"/>
            <a:r>
              <a:rPr lang="en-US" altLang="zh-HK" dirty="0">
                <a:solidFill>
                  <a:srgbClr val="002A56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Systematically installed</a:t>
            </a:r>
          </a:p>
          <a:p>
            <a:pPr lvl="1"/>
            <a:endParaRPr lang="en-US" altLang="zh-HK" dirty="0">
              <a:solidFill>
                <a:srgbClr val="002A56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lvl="1"/>
            <a:r>
              <a:rPr lang="en-US" altLang="zh-HK" dirty="0">
                <a:solidFill>
                  <a:srgbClr val="002A56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personally gifted</a:t>
            </a:r>
          </a:p>
          <a:p>
            <a:pPr lvl="1"/>
            <a:endParaRPr lang="en-US" altLang="zh-HK" dirty="0">
              <a:solidFill>
                <a:srgbClr val="002A56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lvl="1"/>
            <a:r>
              <a:rPr lang="en-US" altLang="zh-HK" dirty="0">
                <a:solidFill>
                  <a:srgbClr val="002A56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self-acquired</a:t>
            </a:r>
          </a:p>
        </p:txBody>
      </p:sp>
      <p:pic>
        <p:nvPicPr>
          <p:cNvPr id="16392" name="Picture 8" descr="http://t3.gstatic.com/images?q=tbn:ANd9GcT05K0VBU4pSBGs2xQil4a3hbXuVpWgyXesy0DbMIzsbXSQ9Wja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078191"/>
            <a:ext cx="1724600" cy="159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6" name="Picture 12" descr="http://t0.gstatic.com/images?q=tbn:ANd9GcTXb21--Vj9DTDcAyKD5gdoYS8zYHnhvS7Y8mmSwcBiEuXUY3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193" y="2514600"/>
            <a:ext cx="1083980" cy="142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10" descr="http://ts2.mm.bing.net/th?id=H.4753275620886441&amp;pid=15.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546" y="260380"/>
            <a:ext cx="1247129" cy="173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4" name="Picture 12" descr="http://ts3.mm.bing.net/th?id=H.4714255859188282&amp;pid=15.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34505"/>
            <a:ext cx="1316197" cy="165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http://ts1.mm.bing.net/th?id=H.5013808289285512&amp;pid=15.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191" y="4348488"/>
            <a:ext cx="1332992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ts1.mm.bing.net/th?id=H.5053322003743870&amp;pid=15.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810" y="2667000"/>
            <a:ext cx="990600" cy="14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Placeholder 1"/>
          <p:cNvSpPr>
            <a:spLocks noGrp="1"/>
          </p:cNvSpPr>
          <p:nvPr>
            <p:ph type="body" idx="4294967295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HK" sz="2400">
                <a:solidFill>
                  <a:srgbClr val="002A56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Authority is the right to command human resources and commit other organization’s resources to meet goals.</a:t>
            </a:r>
            <a:endParaRPr lang="zh-HK" altLang="zh-HK" sz="2400">
              <a:solidFill>
                <a:srgbClr val="002A56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r>
              <a:rPr lang="en-US" altLang="zh-HK" sz="2400">
                <a:solidFill>
                  <a:srgbClr val="002A56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 A leader is one who has authority (legitimate power). </a:t>
            </a:r>
          </a:p>
          <a:p>
            <a:r>
              <a:rPr lang="en-US" altLang="zh-HK" sz="2400">
                <a:solidFill>
                  <a:srgbClr val="002A56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 good leader is one who knows how to empower others so that they shall utilize the best of their power for the leader.</a:t>
            </a:r>
            <a:endParaRPr lang="zh-HK" altLang="zh-HK" sz="2400">
              <a:solidFill>
                <a:srgbClr val="002A56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endParaRPr lang="zh-TW" altLang="en-US" sz="240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24579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HK" dirty="0">
                <a:solidFill>
                  <a:srgbClr val="002A56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Power and Authority</a:t>
            </a:r>
            <a:endParaRPr lang="zh-TW" altLang="en-US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pic>
        <p:nvPicPr>
          <p:cNvPr id="24580" name="Picture 2" descr="http://ts2.mm.bing.net/images/thumbnail.aspx?q=1610721860149&amp;id=4ad43b8bd8592c817f70b7a1f94af3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4267200"/>
            <a:ext cx="31432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4572000" y="64770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3200400" y="4876800"/>
            <a:ext cx="2057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charset="-120"/>
              </a:rPr>
              <a:t>Authorized to command resources</a:t>
            </a:r>
            <a:endParaRPr lang="zh-TW" altLang="en-US" sz="2000">
              <a:ea typeface="新細明體" charset="-12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6781800" y="4248150"/>
            <a:ext cx="912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ea typeface="新細明體" charset="-120"/>
              </a:rPr>
              <a:t>Power</a:t>
            </a:r>
            <a:endParaRPr lang="zh-TW" altLang="en-US" sz="2000">
              <a:ea typeface="新細明體" charset="-120"/>
            </a:endParaRPr>
          </a:p>
        </p:txBody>
      </p:sp>
      <p:cxnSp>
        <p:nvCxnSpPr>
          <p:cNvPr id="24584" name="Straight Arrow Connector 8"/>
          <p:cNvCxnSpPr>
            <a:cxnSpLocks noChangeShapeType="1"/>
          </p:cNvCxnSpPr>
          <p:nvPr/>
        </p:nvCxnSpPr>
        <p:spPr bwMode="auto">
          <a:xfrm flipV="1">
            <a:off x="4648200" y="5105400"/>
            <a:ext cx="5334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Straight Arrow Connector 10"/>
          <p:cNvCxnSpPr>
            <a:cxnSpLocks noChangeShapeType="1"/>
            <a:stCxn id="24583" idx="1"/>
          </p:cNvCxnSpPr>
          <p:nvPr/>
        </p:nvCxnSpPr>
        <p:spPr bwMode="auto">
          <a:xfrm flipH="1">
            <a:off x="6553200" y="4448175"/>
            <a:ext cx="228600" cy="123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Bent Arrow 11"/>
          <p:cNvSpPr/>
          <p:nvPr/>
        </p:nvSpPr>
        <p:spPr bwMode="auto">
          <a:xfrm rot="16368274" flipH="1">
            <a:off x="5199856" y="4244182"/>
            <a:ext cx="649287" cy="80645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4724400" y="4019550"/>
            <a:ext cx="1693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HK" sz="2000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Empowerment</a:t>
            </a:r>
            <a:endParaRPr lang="zh-TW" altLang="en-US" sz="2000">
              <a:ea typeface="新細明體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Placeholder 1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57912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HK" b="1">
                <a:latin typeface="Times New Roman" pitchFamily="18" charset="0"/>
                <a:ea typeface="新細明體" charset="-120"/>
                <a:cs typeface="Times New Roman" pitchFamily="18" charset="0"/>
              </a:rPr>
              <a:t>Power and Authority look alike, but indeed they are different, because:</a:t>
            </a:r>
            <a:endParaRPr lang="zh-HK" altLang="zh-HK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lvl="1" eaLnBrk="1" hangingPunct="1"/>
            <a:r>
              <a:rPr lang="en-US" altLang="zh-HK" b="1">
                <a:latin typeface="Times New Roman" pitchFamily="18" charset="0"/>
                <a:ea typeface="新細明體" charset="-120"/>
                <a:cs typeface="Times New Roman" pitchFamily="18" charset="0"/>
              </a:rPr>
              <a:t>Authority can be delegated; power cannot.</a:t>
            </a:r>
            <a:endParaRPr lang="zh-HK" altLang="zh-HK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lvl="2"/>
            <a:r>
              <a:rPr lang="en-US" altLang="zh-HK" sz="1800" b="1">
                <a:latin typeface="Times New Roman" pitchFamily="18" charset="0"/>
                <a:ea typeface="新細明體" charset="-120"/>
                <a:cs typeface="Times New Roman" pitchFamily="18" charset="0"/>
              </a:rPr>
              <a:t>A superman has power, but not necessarily authority.</a:t>
            </a:r>
            <a:endParaRPr lang="zh-HK" altLang="zh-HK" sz="180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lvl="1"/>
            <a:r>
              <a:rPr lang="en-US" altLang="zh-HK" b="1">
                <a:latin typeface="Times New Roman" pitchFamily="18" charset="0"/>
                <a:ea typeface="新細明體" charset="-120"/>
                <a:cs typeface="Times New Roman" pitchFamily="18" charset="0"/>
              </a:rPr>
              <a:t>A fool may have authority, but not necessarily all kinds of power necessarily for exercising such authority.</a:t>
            </a:r>
          </a:p>
        </p:txBody>
      </p:sp>
      <p:sp>
        <p:nvSpPr>
          <p:cNvPr id="28675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HK" sz="2800" dirty="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Difference between Power and Authority</a:t>
            </a:r>
            <a:endParaRPr lang="zh-HK" altLang="en-US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pic>
        <p:nvPicPr>
          <p:cNvPr id="28676" name="Picture 5" descr="http://ts3.mm.bing.net/images/thumbnail.aspx?q=1610699973938&amp;id=d952ec5ea27422665596c60d8b32db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447800"/>
            <a:ext cx="1676400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7" descr="http://ts1.mm.bing.net/images/thumbnail.aspx?q=1618279664104&amp;id=9932396534061caa2a0bb8cf84e6c4a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91000"/>
            <a:ext cx="205740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29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Types of Power</a:t>
            </a:r>
            <a:endParaRPr lang="zh-TW" altLang="en-US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25603" name="Text Placeholder 5"/>
          <p:cNvSpPr>
            <a:spLocks noGrp="1"/>
          </p:cNvSpPr>
          <p:nvPr>
            <p:ph type="body" idx="4294967295"/>
          </p:nvPr>
        </p:nvSpPr>
        <p:spPr bwMode="auto">
          <a:xfrm>
            <a:off x="457200" y="1295400"/>
            <a:ext cx="60198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</a:t>
            </a:r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oercive power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L</a:t>
            </a:r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egitimate power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</a:t>
            </a:r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xpert power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</a:t>
            </a:r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ward (reward) power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R</a:t>
            </a:r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eferent power </a:t>
            </a:r>
          </a:p>
          <a:p>
            <a:pPr marL="0" indent="0">
              <a:buNone/>
            </a:pPr>
            <a:endParaRPr lang="en-US" altLang="zh-TW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572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Punishment, </a:t>
            </a:r>
            <a:r>
              <a:rPr lang="en-US" altLang="zh-HK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 opposite of reward power.</a:t>
            </a:r>
          </a:p>
          <a:p>
            <a:r>
              <a:rPr lang="en-US" altLang="zh-HK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power holder </a:t>
            </a:r>
            <a:r>
              <a:rPr lang="en-US" altLang="zh-HK" b="1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removes</a:t>
            </a:r>
            <a:r>
              <a:rPr lang="en-US" altLang="zh-HK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something from a person or to </a:t>
            </a:r>
            <a:r>
              <a:rPr lang="en-US" altLang="zh-HK" b="1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punish</a:t>
            </a:r>
            <a:r>
              <a:rPr lang="en-US" altLang="zh-HK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them for not conforming with a request.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Coercive power</a:t>
            </a:r>
            <a:endParaRPr lang="zh-HK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 descr="http://ts2.mm.bing.net/images/thumbnail.aspx?q=1643800632729&amp;id=f3988690fa3036414b42d7cd2e9a72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29000"/>
            <a:ext cx="28289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ttp://ts4.mm.bing.net/images/thumbnail.aspx?q=1648281196407&amp;id=ad28ca7d34e194efe0171532af48c9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3238500"/>
            <a:ext cx="18859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53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HK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E.g.</a:t>
            </a:r>
          </a:p>
          <a:p>
            <a:pPr lvl="1"/>
            <a:r>
              <a:rPr lang="en-US" altLang="zh-HK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 threat of preventing promotion of a subordinate for poor performance</a:t>
            </a:r>
          </a:p>
          <a:p>
            <a:pPr lvl="1"/>
            <a:r>
              <a:rPr lang="en-US" altLang="zh-HK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threat of non-payment; </a:t>
            </a:r>
          </a:p>
          <a:p>
            <a:pPr lvl="1"/>
            <a:r>
              <a:rPr lang="en-US" altLang="zh-HK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threat of physical injury. </a:t>
            </a:r>
          </a:p>
          <a:p>
            <a:r>
              <a:rPr lang="en-US" altLang="zh-HK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An element in common - the element of </a:t>
            </a:r>
            <a:r>
              <a:rPr lang="en-US" altLang="zh-HK" b="1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fear</a:t>
            </a:r>
            <a:r>
              <a:rPr lang="en-US" altLang="zh-HK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altLang="zh-HK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 fear that these threats will be used is called coercive power.</a:t>
            </a:r>
            <a:endParaRPr lang="zh-HK" altLang="en-US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HK" sz="4000" b="1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Coercive  Power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18088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HK" dirty="0">
                <a:latin typeface="Times New Roman" pitchFamily="18" charset="0"/>
                <a:cs typeface="Times New Roman" pitchFamily="18" charset="0"/>
              </a:rPr>
              <a:t>Legitimate power is the set of rights which a leader inherits as a result of his position in a power structure. </a:t>
            </a:r>
          </a:p>
          <a:p>
            <a:r>
              <a:rPr lang="en-US" altLang="zh-HK" dirty="0">
                <a:latin typeface="Times New Roman" pitchFamily="18" charset="0"/>
                <a:cs typeface="Times New Roman" pitchFamily="18" charset="0"/>
              </a:rPr>
              <a:t>The authority exercised due to the position in an organization.</a:t>
            </a:r>
          </a:p>
          <a:p>
            <a:pPr lvl="1"/>
            <a:r>
              <a:rPr lang="en-US" altLang="zh-HK" dirty="0">
                <a:latin typeface="Times New Roman" pitchFamily="18" charset="0"/>
                <a:cs typeface="Times New Roman" pitchFamily="18" charset="0"/>
              </a:rPr>
              <a:t>I.e. the greater rights and responsibilities he has, compared to others. </a:t>
            </a:r>
          </a:p>
          <a:p>
            <a:r>
              <a:rPr lang="en-US" altLang="zh-HK" dirty="0">
                <a:latin typeface="Times New Roman" pitchFamily="18" charset="0"/>
                <a:cs typeface="Times New Roman" pitchFamily="18" charset="0"/>
              </a:rPr>
              <a:t>Legitimate power can be a relative</a:t>
            </a:r>
          </a:p>
          <a:p>
            <a:pPr lvl="1"/>
            <a:r>
              <a:rPr lang="en-US" altLang="zh-HK" dirty="0">
                <a:latin typeface="Times New Roman" pitchFamily="18" charset="0"/>
                <a:cs typeface="Times New Roman" pitchFamily="18" charset="0"/>
              </a:rPr>
              <a:t>Your boss has power above you. But he also listens to his boss.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Legitimate power</a:t>
            </a:r>
            <a:endParaRPr lang="zh-HK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8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1722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HK" dirty="0">
                <a:latin typeface="Times New Roman" pitchFamily="18" charset="0"/>
                <a:cs typeface="Times New Roman" pitchFamily="18" charset="0"/>
              </a:rPr>
              <a:t>It is always good to have a clear idea of what is the extent of legitimate power that can be exercised at every level of the hierarchy. </a:t>
            </a:r>
          </a:p>
          <a:p>
            <a:pPr lvl="1"/>
            <a:r>
              <a:rPr lang="en-US" altLang="zh-HK" dirty="0">
                <a:latin typeface="Times New Roman" pitchFamily="18" charset="0"/>
                <a:cs typeface="Times New Roman" pitchFamily="18" charset="0"/>
              </a:rPr>
              <a:t>E.g. Terms of reference, constitution, by-laws….etc.</a:t>
            </a:r>
          </a:p>
          <a:p>
            <a:endParaRPr lang="en-US" altLang="zh-HK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altLang="zh-HK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the </a:t>
            </a:r>
            <a:r>
              <a:rPr lang="en-US" altLang="zh-HK" dirty="0">
                <a:latin typeface="Times New Roman" pitchFamily="18" charset="0"/>
                <a:cs typeface="Times New Roman" pitchFamily="18" charset="0"/>
              </a:rPr>
              <a:t>organization runs smoothly and there is lesser friction, compared to a situation where people forget what their legitimate powers are and they abuse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HK" sz="4000" b="1" dirty="0">
                <a:solidFill>
                  <a:schemeClr val="tx2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rPr>
              <a:t>Legitimate  Power</a:t>
            </a:r>
            <a:endParaRPr lang="zh-HK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3730" name="Picture 2" descr="http://ts1.mm.bing.net/th?id=H.4736834489747632&amp;pid=15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648200"/>
            <a:ext cx="19812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596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HK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HK" sz="24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pposite of Coercive Power</a:t>
            </a:r>
          </a:p>
          <a:p>
            <a:r>
              <a:rPr lang="en-US" altLang="zh-HK" sz="24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To deliver rewards or benefits to influence others. </a:t>
            </a:r>
          </a:p>
          <a:p>
            <a:pPr lvl="1"/>
            <a:r>
              <a:rPr lang="en-US" altLang="zh-HK" sz="20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financial, material, or psychological rewards.</a:t>
            </a:r>
          </a:p>
          <a:p>
            <a:r>
              <a:rPr lang="en-US" altLang="zh-HK" sz="24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Reward Power is the fastest way to persuade. </a:t>
            </a:r>
          </a:p>
          <a:p>
            <a:endParaRPr lang="en-US" altLang="zh-HK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HK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HK" sz="24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ffer incentives:</a:t>
            </a:r>
          </a:p>
          <a:p>
            <a:pPr lvl="1"/>
            <a:r>
              <a:rPr lang="en-US" altLang="zh-HK" sz="20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recognizes that there is always something I want and something you want.</a:t>
            </a:r>
          </a:p>
          <a:p>
            <a:pPr lvl="1"/>
            <a:r>
              <a:rPr lang="en-US" altLang="zh-HK" sz="20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To meet each other's needs by swapping what we have for what the other wants.</a:t>
            </a:r>
          </a:p>
          <a:p>
            <a:r>
              <a:rPr lang="en-US" altLang="zh-HK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altLang="zh-HK" sz="24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Prizes, sales bonuses, paychecks, incentive clauses on contracts, bonus miles on airlines, and bonus points on credit cards.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Award (Reward) power</a:t>
            </a:r>
            <a:endParaRPr lang="zh-HK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0" descr="http://ts3.mm.bing.net/images/thumbnail.aspx?q=1622252657866&amp;id=17b57a7259a324a8107827dd535e29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764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62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1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2000">
                <a:latin typeface="Times New Roman" pitchFamily="18" charset="0"/>
                <a:ea typeface="新細明體" charset="-120"/>
                <a:cs typeface="Times New Roman" pitchFamily="18" charset="0"/>
              </a:rPr>
              <a:t>Process of planning, organizing, directing and controlling an organization’s resources to achieve its goals.</a:t>
            </a:r>
          </a:p>
          <a:p>
            <a:pPr eaLnBrk="1" hangingPunct="1"/>
            <a:endParaRPr lang="en-US" altLang="zh-TW" sz="200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2000">
                <a:latin typeface="Times New Roman" pitchFamily="18" charset="0"/>
                <a:ea typeface="新細明體" charset="-120"/>
                <a:cs typeface="Times New Roman" pitchFamily="18" charset="0"/>
              </a:rPr>
              <a:t>MANAGEMENT is the process of guiding the development, maintenance, and allocation of resources to attain organizational goals.</a:t>
            </a:r>
          </a:p>
          <a:p>
            <a:pPr eaLnBrk="1" hangingPunct="1"/>
            <a:endParaRPr lang="en-US" altLang="zh-TW" sz="200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2000">
                <a:latin typeface="Times New Roman" pitchFamily="18" charset="0"/>
                <a:ea typeface="新細明體" charset="-120"/>
                <a:cs typeface="Times New Roman" pitchFamily="18" charset="0"/>
              </a:rPr>
              <a:t>Management is dynamic in nature and evolves to meet needs and constraints in the organization’s internal and external atmospheres.</a:t>
            </a:r>
          </a:p>
          <a:p>
            <a:pPr eaLnBrk="1" hangingPunct="1"/>
            <a:endParaRPr lang="en-US" altLang="zh-TW" sz="200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13315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W</a:t>
            </a:r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hat’s management?</a:t>
            </a:r>
            <a:endParaRPr lang="zh-TW" altLang="en-US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2484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HK" sz="24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Some incentives will work well with one person, but not with another</a:t>
            </a:r>
          </a:p>
          <a:p>
            <a:pPr lvl="1"/>
            <a:r>
              <a:rPr lang="en-US" altLang="zh-HK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altLang="zh-HK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To some people, money is the reward, but to others, recognition is the reward.</a:t>
            </a:r>
          </a:p>
          <a:p>
            <a:r>
              <a:rPr lang="en-US" altLang="zh-HK" sz="24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Need to find the motivating force or reward for each person you work with - you must understand the desires of the person or group. </a:t>
            </a:r>
          </a:p>
          <a:p>
            <a:r>
              <a:rPr lang="en-US" altLang="zh-HK" sz="240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Reward Power is extremely effective in changing human behavior and in increasing your ability to persuade. </a:t>
            </a:r>
          </a:p>
          <a:p>
            <a:pPr lvl="1"/>
            <a:endParaRPr lang="zh-HK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HK" sz="4000" b="1" dirty="0">
                <a:solidFill>
                  <a:schemeClr val="tx2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rPr>
              <a:t>Award (Reward) power</a:t>
            </a:r>
            <a:endParaRPr lang="zh-HK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7586" name="Picture 2" descr="http://ts2.mm.bing.net/th?id=H.5029858601468725&amp;pid=15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7640"/>
            <a:ext cx="2028546" cy="227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 bwMode="auto">
          <a:xfrm>
            <a:off x="7239000" y="2743200"/>
            <a:ext cx="1524000" cy="1143000"/>
          </a:xfrm>
          <a:prstGeom prst="wedgeRoundRectCallout">
            <a:avLst>
              <a:gd name="adj1" fmla="val -65833"/>
              <a:gd name="adj2" fmla="val 931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H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Well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HK" dirty="0"/>
              <a:t>Done!</a:t>
            </a:r>
            <a:endParaRPr kumimoji="0" lang="zh-HK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56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HK" dirty="0">
                <a:effectLst/>
                <a:latin typeface="Times New Roman" pitchFamily="18" charset="0"/>
                <a:cs typeface="Times New Roman" pitchFamily="18" charset="0"/>
              </a:rPr>
              <a:t>People are influenced and tend to identify with a person because of their personality or </a:t>
            </a:r>
            <a:r>
              <a:rPr lang="en-US" altLang="zh-HK" dirty="0" err="1">
                <a:effectLst/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altLang="zh-HK" dirty="0"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HK" dirty="0">
                <a:effectLst/>
                <a:latin typeface="Times New Roman" pitchFamily="18" charset="0"/>
                <a:cs typeface="Times New Roman" pitchFamily="18" charset="0"/>
              </a:rPr>
              <a:t>The magnetic appeal of this individual forms the basis of referent power.</a:t>
            </a:r>
          </a:p>
          <a:p>
            <a:r>
              <a:rPr lang="en-US" altLang="zh-TW" dirty="0">
                <a:solidFill>
                  <a:srgbClr val="002A56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Could be self-gifted, yet may be cultivated and boosted</a:t>
            </a:r>
          </a:p>
          <a:p>
            <a:endParaRPr lang="en-US" altLang="zh-HK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Referent power </a:t>
            </a:r>
            <a:endParaRPr lang="zh-HK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297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HK" dirty="0">
                <a:effectLst/>
                <a:latin typeface="Times New Roman" pitchFamily="18" charset="0"/>
                <a:cs typeface="Times New Roman" pitchFamily="18" charset="0"/>
              </a:rPr>
              <a:t>A person with an appealing personality is admired because of their personality. </a:t>
            </a:r>
          </a:p>
          <a:p>
            <a:r>
              <a:rPr lang="en-US" altLang="zh-HK" dirty="0">
                <a:effectLst/>
                <a:latin typeface="Times New Roman" pitchFamily="18" charset="0"/>
                <a:cs typeface="Times New Roman" pitchFamily="18" charset="0"/>
              </a:rPr>
              <a:t>The power of an individual's appeal is an indication of their referent power</a:t>
            </a:r>
          </a:p>
          <a:p>
            <a:endParaRPr lang="en-US" altLang="zh-HK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Referent power</a:t>
            </a:r>
            <a:endParaRPr lang="zh-HK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loud Callout 3"/>
          <p:cNvSpPr/>
          <p:nvPr/>
        </p:nvSpPr>
        <p:spPr bwMode="auto">
          <a:xfrm>
            <a:off x="1371600" y="3429000"/>
            <a:ext cx="5105400" cy="2514600"/>
          </a:xfrm>
          <a:prstGeom prst="cloud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zh-HK" b="1" i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What are the factors for an appealing personality?</a:t>
            </a:r>
          </a:p>
        </p:txBody>
      </p:sp>
    </p:spTree>
    <p:extLst>
      <p:ext uri="{BB962C8B-B14F-4D97-AF65-F5344CB8AC3E}">
        <p14:creationId xmlns:p14="http://schemas.microsoft.com/office/powerpoint/2010/main" val="1130197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HK" dirty="0">
                <a:effectLst/>
                <a:latin typeface="Times New Roman" pitchFamily="18" charset="0"/>
                <a:cs typeface="Times New Roman" pitchFamily="18" charset="0"/>
              </a:rPr>
              <a:t>Referent power, examples of attraction:</a:t>
            </a:r>
          </a:p>
          <a:p>
            <a:pPr lvl="1"/>
            <a:r>
              <a:rPr lang="en-US" altLang="zh-HK" dirty="0">
                <a:effectLst/>
                <a:latin typeface="Times New Roman" pitchFamily="18" charset="0"/>
                <a:cs typeface="Times New Roman" pitchFamily="18" charset="0"/>
              </a:rPr>
              <a:t>physical attractiveness, </a:t>
            </a:r>
          </a:p>
          <a:p>
            <a:pPr lvl="1"/>
            <a:r>
              <a:rPr lang="en-US" altLang="zh-HK" dirty="0">
                <a:effectLst/>
                <a:latin typeface="Times New Roman" pitchFamily="18" charset="0"/>
                <a:cs typeface="Times New Roman" pitchFamily="18" charset="0"/>
              </a:rPr>
              <a:t>dress, manner,</a:t>
            </a:r>
          </a:p>
          <a:p>
            <a:pPr lvl="1"/>
            <a:r>
              <a:rPr lang="en-US" altLang="zh-HK" dirty="0">
                <a:effectLst/>
                <a:latin typeface="Times New Roman" pitchFamily="18" charset="0"/>
                <a:cs typeface="Times New Roman" pitchFamily="18" charset="0"/>
              </a:rPr>
              <a:t>lifestyle </a:t>
            </a:r>
          </a:p>
          <a:p>
            <a:pPr lvl="1"/>
            <a:r>
              <a:rPr lang="en-US" altLang="zh-HK" dirty="0">
                <a:effectLst/>
                <a:latin typeface="Times New Roman" pitchFamily="18" charset="0"/>
                <a:cs typeface="Times New Roman" pitchFamily="18" charset="0"/>
              </a:rPr>
              <a:t>friendliness,  </a:t>
            </a:r>
          </a:p>
          <a:p>
            <a:pPr lvl="1"/>
            <a:r>
              <a:rPr lang="en-US" altLang="zh-HK" dirty="0">
                <a:effectLst/>
                <a:latin typeface="Times New Roman" pitchFamily="18" charset="0"/>
                <a:cs typeface="Times New Roman" pitchFamily="18" charset="0"/>
              </a:rPr>
              <a:t>honesty, integrity </a:t>
            </a:r>
          </a:p>
          <a:p>
            <a:pPr lvl="1"/>
            <a:r>
              <a:rPr lang="en-US" altLang="zh-HK" dirty="0">
                <a:effectLst/>
                <a:latin typeface="Times New Roman" pitchFamily="18" charset="0"/>
                <a:cs typeface="Times New Roman" pitchFamily="18" charset="0"/>
              </a:rPr>
              <a:t>speech</a:t>
            </a:r>
          </a:p>
          <a:p>
            <a:pPr lvl="1"/>
            <a:r>
              <a:rPr lang="en-US" altLang="zh-HK" dirty="0">
                <a:effectLst/>
                <a:latin typeface="Times New Roman" pitchFamily="18" charset="0"/>
                <a:cs typeface="Times New Roman" pitchFamily="18" charset="0"/>
              </a:rPr>
              <a:t>self-confidence. </a:t>
            </a:r>
          </a:p>
          <a:p>
            <a:pPr lvl="1"/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Charisma</a:t>
            </a:r>
            <a:endParaRPr lang="en-US" altLang="zh-HK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zh-HK" dirty="0">
                <a:effectLst/>
                <a:latin typeface="Times New Roman" pitchFamily="18" charset="0"/>
                <a:cs typeface="Times New Roman" pitchFamily="18" charset="0"/>
              </a:rPr>
              <a:t>They are capable of influencing a very large group of people by their actions.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Referent power</a:t>
            </a:r>
            <a:endParaRPr lang="zh-HK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748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152400" y="1371600"/>
            <a:ext cx="42672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HK" dirty="0">
                <a:effectLst/>
                <a:latin typeface="Times New Roman" pitchFamily="18" charset="0"/>
                <a:cs typeface="Times New Roman" pitchFamily="18" charset="0"/>
              </a:rPr>
              <a:t>E.g. Governments that negotiate internationally understand how vital it is to send professional negotiators or individuals who possess special qualities of referent power when negotiating on their behalf.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HK" dirty="0">
                <a:latin typeface="Times New Roman" pitchFamily="18" charset="0"/>
                <a:cs typeface="Times New Roman" pitchFamily="18" charset="0"/>
              </a:rPr>
              <a:t>Referent power</a:t>
            </a:r>
            <a:endParaRPr lang="zh-HK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2706" name="Picture 2" descr="File:1943 Wellesley College speech poster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914400"/>
            <a:ext cx="42767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096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Matching their powers</a:t>
            </a:r>
            <a:endParaRPr lang="zh-TW" altLang="en-US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pic>
        <p:nvPicPr>
          <p:cNvPr id="17418" name="Picture 10" descr="http://ts4.mm.bing.net/images/thumbnail.aspx?q=1634292207483&amp;id=04b14ac06f4f92c8da3c2d3aeb9675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71600"/>
            <a:ext cx="12985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://ts4.mm.bing.net/th?id=H.4771593572320751&amp;pid=15.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766" y="1441134"/>
            <a:ext cx="1306434" cy="124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ts4.mm.bing.net/th?id=H.4659958774760727&amp;pid=15.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41281"/>
            <a:ext cx="1205979" cy="144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4" name="Picture 4" descr="http://ts1.mm.bing.net/th?id=H.4571426724448612&amp;pid=15.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8"/>
          <a:stretch/>
        </p:blipFill>
        <p:spPr bwMode="auto">
          <a:xfrm>
            <a:off x="228600" y="1397484"/>
            <a:ext cx="1373214" cy="13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6" name="Picture 6" descr="http://ts4.mm.bing.net/th?id=H.4901430498429223&amp;pid=15.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41280"/>
            <a:ext cx="1340967" cy="134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2360" y="3581400"/>
            <a:ext cx="90316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dirty="0">
                <a:solidFill>
                  <a:schemeClr val="tx2"/>
                </a:solidFill>
              </a:rPr>
              <a:t>Coercive	Legitimate	Expert 	Award	Referent</a:t>
            </a:r>
          </a:p>
          <a:p>
            <a:r>
              <a:rPr lang="en-US" altLang="zh-HK" b="1" dirty="0">
                <a:solidFill>
                  <a:schemeClr val="tx2"/>
                </a:solidFill>
              </a:rPr>
              <a:t>Power	Power</a:t>
            </a:r>
            <a:r>
              <a:rPr lang="en-US" altLang="zh-HK" dirty="0"/>
              <a:t>	</a:t>
            </a:r>
            <a:r>
              <a:rPr lang="en-US" altLang="zh-HK" b="1" dirty="0">
                <a:solidFill>
                  <a:schemeClr val="tx2"/>
                </a:solidFill>
              </a:rPr>
              <a:t>Power	Power</a:t>
            </a:r>
            <a:r>
              <a:rPr lang="en-US" altLang="zh-HK" dirty="0"/>
              <a:t>	</a:t>
            </a:r>
            <a:r>
              <a:rPr lang="en-US" altLang="zh-HK" b="1" dirty="0">
                <a:solidFill>
                  <a:schemeClr val="tx2"/>
                </a:solidFill>
              </a:rPr>
              <a:t>Power</a:t>
            </a:r>
            <a:endParaRPr lang="zh-HK" altLang="en-US" dirty="0"/>
          </a:p>
        </p:txBody>
      </p:sp>
      <p:pic>
        <p:nvPicPr>
          <p:cNvPr id="71688" name="Picture 8" descr="http://ts3.mm.bing.net/th?id=H.4938126657521066&amp;pid=15.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2600"/>
            <a:ext cx="1756832" cy="12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0" name="Picture 10" descr="http://ts1.mm.bing.net/th?id=H.5053322003743870&amp;pid=15.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411410"/>
            <a:ext cx="990600" cy="14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2" name="Picture 12" descr="http://ts3.mm.bing.net/th?id=H.4553705698494658&amp;pid=15.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429250"/>
            <a:ext cx="9239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4" name="Picture 14" descr="http://ts1.mm.bing.net/th?id=H.4689783117449372&amp;pid=15.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849" y="5652013"/>
            <a:ext cx="1520151" cy="120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6" name="Picture 16" descr="http://ts1.mm.bing.net/th?id=H.5013808289285512&amp;pid=15.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808" y="5295900"/>
            <a:ext cx="1332992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http://ts1.mm.bing.net/th?id=H.5013808289285512&amp;pid=15.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367" y="5265420"/>
            <a:ext cx="1332992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12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381000" y="2871788"/>
            <a:ext cx="75438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TW" sz="2400" b="1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Types of authority: 	based upon </a:t>
            </a:r>
          </a:p>
          <a:p>
            <a:pPr algn="just"/>
            <a:endParaRPr lang="en-US" altLang="zh-TW" sz="2400">
              <a:solidFill>
                <a:srgbClr val="002A56"/>
              </a:solidFill>
              <a:latin typeface="Times New Roman" pitchFamily="18" charset="0"/>
              <a:ea typeface="新細明體" charset="-120"/>
            </a:endParaRPr>
          </a:p>
          <a:p>
            <a:pPr algn="just"/>
            <a:r>
              <a:rPr lang="en-US" altLang="zh-TW" sz="2400" b="1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line authority		 								 position &amp; seniority</a:t>
            </a:r>
          </a:p>
          <a:p>
            <a:pPr algn="just"/>
            <a:r>
              <a:rPr lang="en-US" altLang="zh-TW" sz="2400" b="1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staff authority	</a:t>
            </a:r>
          </a:p>
          <a:p>
            <a:pPr algn="just"/>
            <a:endParaRPr lang="en-US" altLang="zh-TW" sz="2400" b="1">
              <a:solidFill>
                <a:srgbClr val="002A56"/>
              </a:solidFill>
              <a:latin typeface="Times New Roman" pitchFamily="18" charset="0"/>
              <a:ea typeface="新細明體" charset="-120"/>
            </a:endParaRPr>
          </a:p>
          <a:p>
            <a:pPr algn="just"/>
            <a:r>
              <a:rPr lang="en-US" altLang="zh-TW" sz="2400" b="1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functional authority  specialized knowledge</a:t>
            </a:r>
          </a:p>
        </p:txBody>
      </p:sp>
      <p:sp>
        <p:nvSpPr>
          <p:cNvPr id="26627" name="Title 12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Types of authority</a:t>
            </a:r>
            <a:endParaRPr lang="zh-TW" altLang="en-US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26628" name="Text Placeholder 13"/>
          <p:cNvSpPr>
            <a:spLocks noGrp="1"/>
          </p:cNvSpPr>
          <p:nvPr>
            <p:ph type="body" idx="4294967295"/>
          </p:nvPr>
        </p:nvSpPr>
        <p:spPr bwMode="auto">
          <a:xfrm>
            <a:off x="457200" y="1295400"/>
            <a:ext cx="8229600" cy="22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i="1">
                <a:latin typeface="Times New Roman" pitchFamily="18" charset="0"/>
                <a:ea typeface="新細明體" charset="-120"/>
                <a:cs typeface="Times New Roman" pitchFamily="18" charset="0"/>
              </a:rPr>
              <a:t>A Leader should be given Authority in an Organization to perform her Tasks and Functions to achieve the Goals.</a:t>
            </a:r>
          </a:p>
        </p:txBody>
      </p:sp>
      <p:sp>
        <p:nvSpPr>
          <p:cNvPr id="26629" name="Right Brace 14"/>
          <p:cNvSpPr>
            <a:spLocks/>
          </p:cNvSpPr>
          <p:nvPr/>
        </p:nvSpPr>
        <p:spPr bwMode="auto">
          <a:xfrm>
            <a:off x="2514600" y="3657600"/>
            <a:ext cx="685800" cy="1143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6630" name="AutoShape 14" descr="data:image/jpeg;base64,/9j/4AAQSkZJRgABAQAAAQABAAD/2wBDAAkGBwgHBgkIBwgKCgkLDRYPDQwMDRsUFRAWIB0iIiAdHx8kKDQsJCYxJx8fLT0tMTU3Ojo6Iys/RD84QzQ5Ojf/2wBDAQoKCg0MDRoPDxo3JR8lNzc3Nzc3Nzc3Nzc3Nzc3Nzc3Nzc3Nzc3Nzc3Nzc3Nzc3Nzc3Nzc3Nzc3Nzc3Nzc3Nzf/wAARCAChAKEDASIAAhEBAxEB/8QAHAAAAgIDAQEAAAAAAAAAAAAAAAUEBgIDBwEI/8QATRAAAgEDAQUEBQYLBQQLAAAAAQIDAAQRBQYSITFBE1FhcSIygaGxFBUjQlKRByQzYnKCk8HR4fAWNTZUkiVDc7I0RFNVZGV0lMLS8f/EABoBAAMBAQEBAAAAAAAAAAAAAAECAwQABQb/xAAnEQACAgICAgMBAAEFAAAAAAAAAQIRAyESMQRBEyJRMgVCcYGRsf/aAAwDAQACEQMRAD8A4cOBpjZFb2L5E5CyAlrdz9o/UPn8fOltZKxU5HOuOB1ZWZWUhlOCCMEGsaaXI+cbVr1QTcxgC5UfWHIOPgfv60sIxRZx5RRRQOCp8n0ujQtnjDMyEeDDeHwP3VApjpyiaw1GHHpCNZR+qePuY0UcTtm2DadrkB4lrPfx+if5ikJ5092NkA1aSFhkT20seP1d7/40jdSjFW5g4NM/5Qq7ZjRRWyOMucClSsYl2OIrG9nPMoIV4cyxyfcpqBTa7jMGjWkXIyO8zZ890fA0rQZcCmcWnTAmnsAjHkKe6f8A7J0eXUW9G7ucw2ueYX67/uFP9kdlxrLLGN3JGSScYHWlu2sCpeBU9GGFRFCg6KKt8XGPKyXyW6KoSDyryiisxYKK9UZPE4pvoOgXOtSt2bLDbR47WdxwXwA6t3D4UUm3SOboUYoq7f2f2V/70uv20NFV+CYnNCnaTZ2TTHaa3R3tc8cj0oT3N4dx61X8Huq/Wd/LpKpa6u63mmTLuwXwG8FU/VYccr4Hl0NL9b2SYSC60oCS1cb24jb+4DyIP1lPf0ppYuW4f9AU61IrFlcva3CSxgNjgVYZDA81I6gjhUjU7WOPs7i0BNpPxTqUbqh8R7xg1IudCu7ePfeJgB3itemXEcZksr3PyWfG+cZMTDk48uo6jNTcGuxlJPoV0VPvNNuLW4khkXih9YcQw6EeBHHNQmUqcGlcWuwpp9GNMdCIbUooGYqlyGt2x+eN0e8g+yl1bbWY29xFOoy0ThwPEHNBBGmyxMW0lkGXdbtCjAjGMgg/Gl1+hjvrhDzWVh9xNPJbRo9rmeHJQXSSgjqrEN7wa1bTaXLb6teOVIVpS49vH99W+OTh/wAk+S5CCpNmcOABvMxwB3mo5GDTTZqJZNWikkGYrYG4k7sIN7j4ZAHtqUXTHltEzaW5SS+eBVjUW8aW4CDHqDBz45zmkK5DZFeySyTSNJIxZ3YszHqTzNT9DsFvbwds2LWJe1ncjkg5j28qeUnNixioosWn6vJoWjxEtu3F4N5QOaRd/t+FV/VtTa+bLNmo+rXz399LcOMBuCL0VRyFQqaeZtcQRxpbCvQCTyNequQT0q16VoVvp1oNW2k9CHGYbMnDzHoWHQeHM+AqUYuQ7dEXZ/Z4XcR1DU3+TabGfXJw02OYXPToW6eJ4V7ru0QuIRp2lRi102MFVReG+PHrx8eJ691RdodoLjWZcN9FbJwjgUAKoHLl8OQpMTk0zkkqiBK9s9yO4UVjRUxhppGsT2BaFlFxaScJLaQ+i3l3Hxrpn4OvkYlBs5ml09jkwSH04Cefs+Ncfppo2sXGlTrNbSMjDu6+ffWjDl4umSyQtaPoLbbS9Mk0ZpbFVY7uSFHH2V89XIRb1sY3d7nV3strbjUyrWcoS9A9OzkbCXA/NPQ1G1bQ7bX45b/RF7PUIj+M2jDdYsePLoefEcG86vKKcfq7ZONp70Z6cllqWjNatl9RjH4ty+kQcSh7yOOPuqj3xQyZTl0rJbm4gfAaSKWNuGCVZGB9xFONbhTWNO+f7NESQME1G3QY7OQ8pAPsv7mz31DJkUo0h4QcXsrdejnivVVmYKoyxOABxJqzaLsffXJEt6FtouGN/ixHl09tRjFydFW6Vj3R+wxpN5KAVltER+8mMlD7gv3U3/CVPp0s+bCIqrRK2MZJOKfaTsvbRaFGYYTcC2dsFhn1sE8PMVjdWhGXkljt1jUb+9GWKnHcBXpRhcddoxOX2OHywSlyRDJj9A0z06NrTQdTvSHVpyllH+sd9z/pQD9eutQ20E0Hb293cXkOcF7a34A+OTUxtGi1LTYYIGicbzSYuEQb+QMcM5HAVmXjT7aNDzROLafos94N6NSan6vZyaNpS2IBWa5PaXB7lHqr++ut7N6dZ2cpkns4t1CcrGQQT5CqN+EeMySyXMUe9EzH0l+r4GqPEoRdoksjlJHP7a2e5kCoMk9KbPszerGH7FznkAMk1P2ChS51aKPc3mJ4Cu66h81WOj70Jj+UqvMDOPKpwxxpWUlOV6OIW2nWGykS3mrqtzqpGYbLIKxHozd59w8TyrOrard6rdtcXkpdzyGThfKpe08na6lKxcuSeLE5JpPgmo5dPiuikNq2Gc0Yqdp2kXuoK8kEQECH055GCRp5seFSm+adPAIb5yufIpCp+4M3uFTSHsT0U1+e/wDyzS//AG386KOgCmiiilCZq5VlKkgqcgg4INWjRtod+SEXkxgu4xuxXo45H2ZB9ZT1/o1VK9BI608ZuLtAcUzpOraPBtIGdVS01tUzgH6O5AA9IHqPHmOGcjBqvbJ2ep2uvOi2w3UBhvYZ8hGiPrKx8eBHsNe7G3d5NcpYnektQd9m3iGg7mVuY8vHzrqFzaxajapGZwpYArIoyZByORgZ/rlyrUsaz7j2Qcnj0+hDp+z1jpV6lvoUTXsk6GSK5kxncB9LJ5Lu8Af51Z20/TNOsVudQuHurtx6i+ongB18z91RtQubfS9KlsdL9JYfpN0jBkP2m644cvKqnpxuLqe21C+Q3Mk8mLK2JP0jA43mHRQR7cHpz3YPDUac+zPkzuS+pdLHVLq5dvkoeC0hIDvJhQ35qgcT8K0K62kz30YklkU5lUnIJ8uo61ElvbiOUyahfo8oGHSNfRGOnHpWJ1q3VZWmEsZ3Mxej69enHC0rrTMTyL9N0Fy93OLyK+YGTI7CVwRx7uWKx0rUYIZGEiN26MVdZXOQfh91J2kkNxDLaQxJJMGdw3A54DI88+6m01pJrluZo4V7dFEbqUx6I/eO+qShGK31/wCC82+uyS0toNQSdZpFE4yVHEMw58f6NZbQ6O9yI77T2t91iFu4nfCBceuCfeKh3OhzfJtyRjCEZWVwPVweOB34zwpnY3sIVLeSLKYICvxJ7y1ZfIwxyx+rui2LI4PZQdWubfRbCZdlkUAvm5uB65H5vcvl/Oq7LtTeSQmIysQRzJq/bQbNQ2TR3mmvDb2rcJllkwseeozk7p5Y4mqTqJ0nRZw9lafLZn9JZbkfQp37qcz+t91eJl+SD/EehDhJCy10q/1ZWuVRY7cH07mdtyNf1jz8hmtzS6NpmDbK2qXAHrzqUgX9T1m9pA8KX6nqd5qcokvZ2lI9VeSoO4KOAqGTmsjls0JaJuo6teakwN3MXRfUiX0UjH5qjgKhE5ryihYQooooHHuPEUFTjPSnn9qLybhf2mnXx6G4tVyPauDWS6hoE3C40KSHva2u29wbNNSfsFsQ4oHPNPPkuzdxwh1G+sz/AOJtxID7UP7qY6DsrFd6xapb6tpt1Fv77IJSjkDj6pFHg/R3JFu2F2e3ILayPoTXWJLhz9Ud3wHmav2tJb2cPyS2eKNkQrG7cgeoHl8c1lpNl836dJcvudu+8x4g4A9FR8TVW1m/QWchmIaaCN2UscHiSa9XwMDb5GPyJ+iDpNpdbSreW04YQQ4U3KMAzHn2fLiccfD7qn6jJNo8ESQxRqlrGEjGMMFQYHHiTy48ql3jjZXS7CGP0uzQsFJ4yyMCXc93PhVLu9WbVLw3Ejzek26wdh14dPOt+NylJSfRjytJUjGBmv70mZwI1JeRm5KP66VOnvdNDb0dt20g4ZlJ4ezkK03ET6Tp8O7Ari53meR1yGwcAewfGoSzLLMNyHsyRjgSfurT8jlv0ZZKhompGWWGG4tF7BjkKEGPvq3/AIPtStlgV7jdJGAxLVWLWO3t3kVWkfAx2PrAnv8AAEZqLZI2lRJcKe1hWRkYA5OM+ifaKlNfLFx/R4S4PkdB2xvre5eOK33d7ewqjoaoFhcomquN4kPMwHlmvNSS6iYzJMzFT2scg+spPPzB4VhuCaKK9VcOXBYD7WcHHnkH2VXxsaxw4o7JNzlZb7a5t5bZxcqrRkmN1YZHPGPI1y7bTTDYvdWx9IW0gMZzn0Dy9xFdChjLXNxHNgxzkhExzbGc+w0o2p0ea91FykbOkkCoWVc5YcD8BXm+fgUla7NvjZOPZyMivKs2r7OXlmSptLgMOY7Js/Ck3zXf9LG6/Yt/CvGnilE9CM1IhUVM+a9Q/wAjdfsW/hXvzVqP+Qu/2LfwpKf4NaIVFTfmrUP8hd/sW/hRXcX+HWiFRRRShCrf+DiEPqd1cHnFBge0/wAqqFXz8HSBbPUZepdV+NNHsDOwWCxw7LW8lv8ASb+8ZARnByQR7Kr8Nna6zqdrpckWYXcPcZGMovpEe3GPbUHRtpF0zt7S8cpaSne7QcezbHE47j1qw6fHcQago+TKGcNGspYYOVz6J68hXs+JNfDJXsw5191oWbZxxXOoXF7MrSRJhEiQ+t0AFVieztxHkQ29qxOfpJSSCD3Zq12xnj1gPqEYjt0yRvcVDj1STy50vl0yxErSMwRySSH6+3rXqYeMUov0kefkTk3IWaur3eh2hSUOLbeV1ByBywfbil0c0T2z3HZ/jNtHvbjeq4HDPmOeKsMVrAiy9jIu6RhkHKkM6wwvdhzxdDGqgcweZ+4e+qvGnB8Sd7VmUF3cFYnSGLfny2XXJfFTrMR3RZjGsbPiO5jXgrA+q4Hn8aWWTz3clrCAxEJAT83yqbLbXqXc72qEekyjkMjJ5VFRS17BbMVlZIZLGYH0MqCe89fLw8KlQrBb2gikk3mXdkMSEb57vAZ8agX9/JZyyJCnb3kxDS7qbwjHT28edY6ZF2ZluWQPcOckyn63d5/yqsfs6Q6jStjvQrtr3U3uJEdHiBXsmXBQE8OHlSrWdoJV1GfsnKJbpjhw9LGT7+HspxqOsJp9pJqUce5LFGoK8jv8lGfPr3ca5tqM7nT7meQ5klPE95Jya8n/ACGfhUUb/Gx8t+jdrO1F7esZPlc2+eu8eNI21jUsn8en/wBZqCSe+vK8eeWU2b4wUSadX1E872f/AFmj501A/wDXZ/8AWahUVO3+jUiX85X3+cn/AGhoqJRR5M6kFFegZ5VkilmAAyxOABxzQCbre0kn4RjNXbYlHtrG+hcYcyK3sxis9kNKjhaN9X/F4iQSrY3yOuB09tO9V1XSdL1UHSUxbudwyOPSwf51sjgSWzNLK7pC69tWYlrhxDHnm3M+Q/jTPS9r7a2FvHLdgC0UdiLhXYEDgSSBzIPM9OHSkWuCVbhzISTxIJPwqr3D+lXY8vxv6oaUOa2d+lVdXt/xKVZLaUbysRlWBHQ8jVUvLG9j1OKHSxeW6KMSoGJUnHQdK5XaPeTvHZWcs4MjbqRJKwXJ8B95qyartdc2XZadp0olS0jWL5RLliXHMjjwOetbcHmcYvktGbJ49vT2Wi4S4k344VnkYnEksp5fwqCluEuiZ4xMiKd/PADxpbsHtEZdQu7TWdQnc3YTsmuJSylgT6PpHAJzw5cQKubWrdsTCsMsIbjEVVT7c8a9CHnKeNpKjHl8Zxlsrs15OumQC0hit7mcnL7u6FTHMcaTR2m64VZGnPQmrheWogjVr1A9ru4EKtxGM4AOONQZYrWBDc9pbWFkOU8nrMe5Qf4U2KUIrkxGpP6pGnSoJYY5hLcRwhoyuCcs3HkAOOR++mdmRaOWkjUQDCQoDhnJ5tmstFi08yiaNY5y5BMq4bOfIVntELO3me9VZXSP8kjjix7vDjTyyxv/AHOjjZT9pNYu49oXhimU28caKICoKAEZx58c58aW6r82Xqx2rT/IJ+DlSMxEnvPSleo3FxNqEt1clt+aQu+6cZ48v3Uvv1bt+2LFlkyQT8K+cz5JOTvo9jHFUq7NuoaReafxuIT2Z5Sp6SH29PbUWO2klOEXNTdO1i8sMLDJvRHgYpPSQ+yum7CaPpetsJDbrbSnmi+p7KnDHGe0NKbjo5PJaSxeuhXzrQRiu1fhG2VttOtGkjQAAesOXKuMzriVgKXJBRVoMJ8tM1UV7iiolB3DoPydRNq9wtpF9gHekPs6fHwrJtZgsUMei26xkjDTy+lI3t6e4eFJpZXmcvK7Ox6sc1qp+VdAr9Jg1G57UySSszn6xOTWyO+kuLyDtmyO0XPlml9erwPA4rvkl+g4rs6rrLWvYn5Ud0A8G7v5VVLzRpJ17WxkWdT0UjNSNo75ruCBDkFogxHmKT6Fp5urovKzR2kK9pOykj0R0GOpPCqxjyA3RMhRtC097qYFL66DRQKeaJ1fzPIfzpCSSeecVaJL6TVO2mWMLu8reQ7ysg+z1BHD76S3MVuxJQSRN3HDLTyknpCpP2Qfuqz6Rr2p6bs9PNb3T5W4SNBJ6YUbvEDPIVWXXdPMGmjehstEDw7S+Y+YCAfGmj7A1fZYdn9o9U1qa50y+1CUS3MZNrKh3DHKvEAbuOBA9wqoXk11Lcs19LNLOpKsZnLEEcxx8a1QyyQTJNA5SWNg6MOasDkGrBtdFFcva63Zru29+uXAHqSjgw93urrbWzqSehLazyxyAQsysxHqnHwq7bN6kk0vYXTNJbkbrqeJPj51SrVSkckx5qDiiC6e3XeVyOnA8qfHlaexMmOy0bY2lvbyb9s2/DIcxN9ofxqo3Lfi2G5mTK+QGM07s9SRYDbauSbK4OcDO9G3R1/f/WVOs2dxZ3ZimKspAaJ09V06FfCp+TNS/kbFFx7F4OKtWzW1EukEbrYqq4orNCbj0VlFSL9q+315dAiNldSOKSDeVvMUlK6JrJ4E6XetyHrQsf3f1zqt5PfXlPLM5a9CxxpFj/sje/57T/2x/wDrRVcopOUfwen+hRRRSBCp+i2RvtQjiI+jHpSHoFHOoIODmrDs5IkWl6gy47X0ck/Z/wD2ilsDNeqStPckIGZ5G3UVRx8AKlarP81W0ekW7BnU9peMOTSY9UeArbaMmn2ray/GZcw2Snkz/WfxAyfbnuqvLI3a77Eud7LZ68eNaorjEn2xlbToIxHLvIoO8jqeKNUS6yHyZY3b7ScCfOmE0SSAmPHetKZyVcgr4VNdjGBI7uPfTS/4aBpSj6xncj9YClI6031o7tjo8Q/ypf8A1MTVV0K/QoqzbLldV0+90CcjekBuLQn6sqjiPaOPsPfVcSNm6YFN9DhlTUIJbc4mjkDI3cQfhXRf2SBLowNsxtDEo3JGOMNwxjnn21CMRsyslxjvVQc738q6Zq+yU9xJ8ut4yqTLv47j1H31RNorJkcowIdOQoZIOCdHQmpCGeZppDJJxLe6m+m3cV7ajStScLFnNvcH/cP3H80+6kh8a3WmDMm9xGazwf2KS6Jdxo93bzyQyx7rocHqPMHuqDLE0Rw4wa65s+um6ho5gvpPxhE3bdj1/NJrnW0saR3kiKpVlOCp6VfJhUY2iUMjbpiSiiispcKKKK44KKKK44228fauF8aumgbL3M+JoWaNMfSSAZCr1zVNtH7OUE99dMG0jaJox0suFuLhFe4TqnDKqfHvrVgSqyGVu6RXbu5t7vXUtLm3jWzVTBbpu/k/sn2mlmrWMlvK4jTMYPKMcF8xzFQ9Uve3ue1QkEHIx399WLUJE1K0h1CIlS49J0PFGHNT/XWllJOQ0E+OxPZSGSM44sozisZUhn4724/WpG5NAe3iktp2PrAxlTWvULZJSs1tlS4yUPMGlHNAsF59pwplqtsv4gHOSljCMezP76WJFMqnJbkaea5D2eoN2jiOOKOOPLeCKPjTXpi+xUUUcFFNtCdLK5SafAGeAPWlPytC/ZWq5PWRh8BUa6uW7TAcnHM+NGD4sE1aPoTTNoLCfRmt1KGTcJUZriG2V8txqDmI4G9zFQbHXLqyuYZo3Y9k4bdzwYZ4j2jIqRtrZpDfx31qd60v0E0J7uAyPfVcjioOhIRfLYhkcSekeD9fGsFbdII51jRWE0DCPVJ403VkI8qaF12ktdwkDV4VOCeHypB0/THv+FbrZDK8MiyRMVdCGVgeIIqnyN6YnBLaMWVlJDDBBwQelY1YbuNNoLZr22RU1CJc3UCj8qv/AGij4iq+wwaRqhkzyiiigEKKKK44l6T/AHtZf8eP/mFMtqP8Q6j/AOoaiirY/wCWTn2JZOZqz7Pf3Ne/8VfhRRSLsb0Yx/lPZW4fk29lFFP6ONJ5t+ia2bcf3xP+l+4UUUV/LF/1Cew/31RJPyredFFN7CwPKrNrv+BtC/Sb4vRRRfUgeyoUUUVlKBWS8qKK4DHuxf8AiS1/Rb/kNJ73/pUv6bfE0UVSX8o5ds0UUUVMJ//Z"/>
          <p:cNvSpPr>
            <a:spLocks noChangeAspect="1" noChangeArrowheads="1"/>
          </p:cNvSpPr>
          <p:nvPr/>
        </p:nvSpPr>
        <p:spPr bwMode="auto">
          <a:xfrm>
            <a:off x="98425" y="-720725"/>
            <a:ext cx="1485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6631" name="AutoShape 16" descr="data:image/jpeg;base64,/9j/4AAQSkZJRgABAQAAAQABAAD/2wBDAAkGBwgHBgkIBwgKCgkLDRYPDQwMDRsUFRAWIB0iIiAdHx8kKDQsJCYxJx8fLT0tMTU3Ojo6Iys/RD84QzQ5Ojf/2wBDAQoKCg0MDRoPDxo3JR8lNzc3Nzc3Nzc3Nzc3Nzc3Nzc3Nzc3Nzc3Nzc3Nzc3Nzc3Nzc3Nzc3Nzc3Nzc3Nzc3Nzf/wAARCAChAKEDASIAAhEBAxEB/8QAHAAAAgIDAQEAAAAAAAAAAAAAAAUEBgIDBwEI/8QATRAAAgEDAQUEBQYLBQQLAAAAAQIDAAQRBQYSITFBE1FhcSIygaGxFBUjQlKRByQzYnKCk8HR4fAWNTZUkiVDc7I0RFNVZGV0lMLS8f/EABoBAAMBAQEBAAAAAAAAAAAAAAECAwQABQb/xAAnEQACAgICAgMBAAEFAAAAAAAAAQIRAyESMQRBEyJRMgVCcYGRsf/aAAwDAQACEQMRAD8A4cOBpjZFb2L5E5CyAlrdz9o/UPn8fOltZKxU5HOuOB1ZWZWUhlOCCMEGsaaXI+cbVr1QTcxgC5UfWHIOPgfv60sIxRZx5RRRQOCp8n0ujQtnjDMyEeDDeHwP3VApjpyiaw1GHHpCNZR+qePuY0UcTtm2DadrkB4lrPfx+if5ikJ5092NkA1aSFhkT20seP1d7/40jdSjFW5g4NM/5Qq7ZjRRWyOMucClSsYl2OIrG9nPMoIV4cyxyfcpqBTa7jMGjWkXIyO8zZ890fA0rQZcCmcWnTAmnsAjHkKe6f8A7J0eXUW9G7ucw2ueYX67/uFP9kdlxrLLGN3JGSScYHWlu2sCpeBU9GGFRFCg6KKt8XGPKyXyW6KoSDyryiisxYKK9UZPE4pvoOgXOtSt2bLDbR47WdxwXwA6t3D4UUm3SOboUYoq7f2f2V/70uv20NFV+CYnNCnaTZ2TTHaa3R3tc8cj0oT3N4dx61X8Huq/Wd/LpKpa6u63mmTLuwXwG8FU/VYccr4Hl0NL9b2SYSC60oCS1cb24jb+4DyIP1lPf0ppYuW4f9AU61IrFlcva3CSxgNjgVYZDA81I6gjhUjU7WOPs7i0BNpPxTqUbqh8R7xg1IudCu7ePfeJgB3itemXEcZksr3PyWfG+cZMTDk48uo6jNTcGuxlJPoV0VPvNNuLW4khkXih9YcQw6EeBHHNQmUqcGlcWuwpp9GNMdCIbUooGYqlyGt2x+eN0e8g+yl1bbWY29xFOoy0ThwPEHNBBGmyxMW0lkGXdbtCjAjGMgg/Gl1+hjvrhDzWVh9xNPJbRo9rmeHJQXSSgjqrEN7wa1bTaXLb6teOVIVpS49vH99W+OTh/wAk+S5CCpNmcOABvMxwB3mo5GDTTZqJZNWikkGYrYG4k7sIN7j4ZAHtqUXTHltEzaW5SS+eBVjUW8aW4CDHqDBz45zmkK5DZFeySyTSNJIxZ3YszHqTzNT9DsFvbwds2LWJe1ncjkg5j28qeUnNixioosWn6vJoWjxEtu3F4N5QOaRd/t+FV/VtTa+bLNmo+rXz399LcOMBuCL0VRyFQqaeZtcQRxpbCvQCTyNequQT0q16VoVvp1oNW2k9CHGYbMnDzHoWHQeHM+AqUYuQ7dEXZ/Z4XcR1DU3+TabGfXJw02OYXPToW6eJ4V7ru0QuIRp2lRi102MFVReG+PHrx8eJ691RdodoLjWZcN9FbJwjgUAKoHLl8OQpMTk0zkkqiBK9s9yO4UVjRUxhppGsT2BaFlFxaScJLaQ+i3l3Hxrpn4OvkYlBs5ml09jkwSH04Cefs+Ncfppo2sXGlTrNbSMjDu6+ffWjDl4umSyQtaPoLbbS9Mk0ZpbFVY7uSFHH2V89XIRb1sY3d7nV3strbjUyrWcoS9A9OzkbCXA/NPQ1G1bQ7bX45b/RF7PUIj+M2jDdYsePLoefEcG86vKKcfq7ZONp70Z6cllqWjNatl9RjH4ty+kQcSh7yOOPuqj3xQyZTl0rJbm4gfAaSKWNuGCVZGB9xFONbhTWNO+f7NESQME1G3QY7OQ8pAPsv7mz31DJkUo0h4QcXsrdejnivVVmYKoyxOABxJqzaLsffXJEt6FtouGN/ixHl09tRjFydFW6Vj3R+wxpN5KAVltER+8mMlD7gv3U3/CVPp0s+bCIqrRK2MZJOKfaTsvbRaFGYYTcC2dsFhn1sE8PMVjdWhGXkljt1jUb+9GWKnHcBXpRhcddoxOX2OHywSlyRDJj9A0z06NrTQdTvSHVpyllH+sd9z/pQD9eutQ20E0Hb293cXkOcF7a34A+OTUxtGi1LTYYIGicbzSYuEQb+QMcM5HAVmXjT7aNDzROLafos94N6NSan6vZyaNpS2IBWa5PaXB7lHqr++ut7N6dZ2cpkns4t1CcrGQQT5CqN+EeMySyXMUe9EzH0l+r4GqPEoRdoksjlJHP7a2e5kCoMk9KbPszerGH7FznkAMk1P2ChS51aKPc3mJ4Cu66h81WOj70Jj+UqvMDOPKpwxxpWUlOV6OIW2nWGykS3mrqtzqpGYbLIKxHozd59w8TyrOrard6rdtcXkpdzyGThfKpe08na6lKxcuSeLE5JpPgmo5dPiuikNq2Gc0Yqdp2kXuoK8kEQECH055GCRp5seFSm+adPAIb5yufIpCp+4M3uFTSHsT0U1+e/wDyzS//AG386KOgCmiiilCZq5VlKkgqcgg4INWjRtod+SEXkxgu4xuxXo45H2ZB9ZT1/o1VK9BI608ZuLtAcUzpOraPBtIGdVS01tUzgH6O5AA9IHqPHmOGcjBqvbJ2ep2uvOi2w3UBhvYZ8hGiPrKx8eBHsNe7G3d5NcpYnektQd9m3iGg7mVuY8vHzrqFzaxajapGZwpYArIoyZByORgZ/rlyrUsaz7j2Qcnj0+hDp+z1jpV6lvoUTXsk6GSK5kxncB9LJ5Lu8Af51Z20/TNOsVudQuHurtx6i+ongB18z91RtQubfS9KlsdL9JYfpN0jBkP2m644cvKqnpxuLqe21C+Q3Mk8mLK2JP0jA43mHRQR7cHpz3YPDUac+zPkzuS+pdLHVLq5dvkoeC0hIDvJhQ35qgcT8K0K62kz30YklkU5lUnIJ8uo61ElvbiOUyahfo8oGHSNfRGOnHpWJ1q3VZWmEsZ3Mxej69enHC0rrTMTyL9N0Fy93OLyK+YGTI7CVwRx7uWKx0rUYIZGEiN26MVdZXOQfh91J2kkNxDLaQxJJMGdw3A54DI88+6m01pJrluZo4V7dFEbqUx6I/eO+qShGK31/wCC82+uyS0toNQSdZpFE4yVHEMw58f6NZbQ6O9yI77T2t91iFu4nfCBceuCfeKh3OhzfJtyRjCEZWVwPVweOB34zwpnY3sIVLeSLKYICvxJ7y1ZfIwxyx+rui2LI4PZQdWubfRbCZdlkUAvm5uB65H5vcvl/Oq7LtTeSQmIysQRzJq/bQbNQ2TR3mmvDb2rcJllkwseeozk7p5Y4mqTqJ0nRZw9lafLZn9JZbkfQp37qcz+t91eJl+SD/EehDhJCy10q/1ZWuVRY7cH07mdtyNf1jz8hmtzS6NpmDbK2qXAHrzqUgX9T1m9pA8KX6nqd5qcokvZ2lI9VeSoO4KOAqGTmsjls0JaJuo6teakwN3MXRfUiX0UjH5qjgKhE5ryihYQooooHHuPEUFTjPSnn9qLybhf2mnXx6G4tVyPauDWS6hoE3C40KSHva2u29wbNNSfsFsQ4oHPNPPkuzdxwh1G+sz/AOJtxID7UP7qY6DsrFd6xapb6tpt1Fv77IJSjkDj6pFHg/R3JFu2F2e3ILayPoTXWJLhz9Ud3wHmav2tJb2cPyS2eKNkQrG7cgeoHl8c1lpNl836dJcvudu+8x4g4A9FR8TVW1m/QWchmIaaCN2UscHiSa9XwMDb5GPyJ+iDpNpdbSreW04YQQ4U3KMAzHn2fLiccfD7qn6jJNo8ESQxRqlrGEjGMMFQYHHiTy48ql3jjZXS7CGP0uzQsFJ4yyMCXc93PhVLu9WbVLw3Ejzek26wdh14dPOt+NylJSfRjytJUjGBmv70mZwI1JeRm5KP66VOnvdNDb0dt20g4ZlJ4ezkK03ET6Tp8O7Ari53meR1yGwcAewfGoSzLLMNyHsyRjgSfurT8jlv0ZZKhompGWWGG4tF7BjkKEGPvq3/AIPtStlgV7jdJGAxLVWLWO3t3kVWkfAx2PrAnv8AAEZqLZI2lRJcKe1hWRkYA5OM+ifaKlNfLFx/R4S4PkdB2xvre5eOK33d7ewqjoaoFhcomquN4kPMwHlmvNSS6iYzJMzFT2scg+spPPzB4VhuCaKK9VcOXBYD7WcHHnkH2VXxsaxw4o7JNzlZb7a5t5bZxcqrRkmN1YZHPGPI1y7bTTDYvdWx9IW0gMZzn0Dy9xFdChjLXNxHNgxzkhExzbGc+w0o2p0ea91FykbOkkCoWVc5YcD8BXm+fgUla7NvjZOPZyMivKs2r7OXlmSptLgMOY7Js/Ck3zXf9LG6/Yt/CvGnilE9CM1IhUVM+a9Q/wAjdfsW/hXvzVqP+Qu/2LfwpKf4NaIVFTfmrUP8hd/sW/hRXcX+HWiFRRRShCrf+DiEPqd1cHnFBge0/wAqqFXz8HSBbPUZepdV+NNHsDOwWCxw7LW8lv8ASb+8ZARnByQR7Kr8Nna6zqdrpckWYXcPcZGMovpEe3GPbUHRtpF0zt7S8cpaSne7QcezbHE47j1qw6fHcQago+TKGcNGspYYOVz6J68hXs+JNfDJXsw5191oWbZxxXOoXF7MrSRJhEiQ+t0AFVieztxHkQ29qxOfpJSSCD3Zq12xnj1gPqEYjt0yRvcVDj1STy50vl0yxErSMwRySSH6+3rXqYeMUov0kefkTk3IWaur3eh2hSUOLbeV1ByBywfbil0c0T2z3HZ/jNtHvbjeq4HDPmOeKsMVrAiy9jIu6RhkHKkM6wwvdhzxdDGqgcweZ+4e+qvGnB8Sd7VmUF3cFYnSGLfny2XXJfFTrMR3RZjGsbPiO5jXgrA+q4Hn8aWWTz3clrCAxEJAT83yqbLbXqXc72qEekyjkMjJ5VFRS17BbMVlZIZLGYH0MqCe89fLw8KlQrBb2gikk3mXdkMSEb57vAZ8agX9/JZyyJCnb3kxDS7qbwjHT28edY6ZF2ZluWQPcOckyn63d5/yqsfs6Q6jStjvQrtr3U3uJEdHiBXsmXBQE8OHlSrWdoJV1GfsnKJbpjhw9LGT7+HspxqOsJp9pJqUce5LFGoK8jv8lGfPr3ca5tqM7nT7meQ5klPE95Jya8n/ACGfhUUb/Gx8t+jdrO1F7esZPlc2+eu8eNI21jUsn8en/wBZqCSe+vK8eeWU2b4wUSadX1E872f/AFmj501A/wDXZ/8AWahUVO3+jUiX85X3+cn/AGhoqJRR5M6kFFegZ5VkilmAAyxOABxzQCbre0kn4RjNXbYlHtrG+hcYcyK3sxis9kNKjhaN9X/F4iQSrY3yOuB09tO9V1XSdL1UHSUxbudwyOPSwf51sjgSWzNLK7pC69tWYlrhxDHnm3M+Q/jTPS9r7a2FvHLdgC0UdiLhXYEDgSSBzIPM9OHSkWuCVbhzISTxIJPwqr3D+lXY8vxv6oaUOa2d+lVdXt/xKVZLaUbysRlWBHQ8jVUvLG9j1OKHSxeW6KMSoGJUnHQdK5XaPeTvHZWcs4MjbqRJKwXJ8B95qyartdc2XZadp0olS0jWL5RLliXHMjjwOetbcHmcYvktGbJ49vT2Wi4S4k344VnkYnEksp5fwqCluEuiZ4xMiKd/PADxpbsHtEZdQu7TWdQnc3YTsmuJSylgT6PpHAJzw5cQKubWrdsTCsMsIbjEVVT7c8a9CHnKeNpKjHl8Zxlsrs15OumQC0hit7mcnL7u6FTHMcaTR2m64VZGnPQmrheWogjVr1A9ru4EKtxGM4AOONQZYrWBDc9pbWFkOU8nrMe5Qf4U2KUIrkxGpP6pGnSoJYY5hLcRwhoyuCcs3HkAOOR++mdmRaOWkjUQDCQoDhnJ5tmstFi08yiaNY5y5BMq4bOfIVntELO3me9VZXSP8kjjix7vDjTyyxv/AHOjjZT9pNYu49oXhimU28caKICoKAEZx58c58aW6r82Xqx2rT/IJ+DlSMxEnvPSleo3FxNqEt1clt+aQu+6cZ48v3Uvv1bt+2LFlkyQT8K+cz5JOTvo9jHFUq7NuoaReafxuIT2Z5Sp6SH29PbUWO2klOEXNTdO1i8sMLDJvRHgYpPSQ+yum7CaPpetsJDbrbSnmi+p7KnDHGe0NKbjo5PJaSxeuhXzrQRiu1fhG2VttOtGkjQAAesOXKuMzriVgKXJBRVoMJ8tM1UV7iiolB3DoPydRNq9wtpF9gHekPs6fHwrJtZgsUMei26xkjDTy+lI3t6e4eFJpZXmcvK7Ox6sc1qp+VdAr9Jg1G57UySSszn6xOTWyO+kuLyDtmyO0XPlml9erwPA4rvkl+g4rs6rrLWvYn5Ud0A8G7v5VVLzRpJ17WxkWdT0UjNSNo75ruCBDkFogxHmKT6Fp5urovKzR2kK9pOykj0R0GOpPCqxjyA3RMhRtC097qYFL66DRQKeaJ1fzPIfzpCSSeecVaJL6TVO2mWMLu8reQ7ysg+z1BHD76S3MVuxJQSRN3HDLTyknpCpP2Qfuqz6Rr2p6bs9PNb3T5W4SNBJ6YUbvEDPIVWXXdPMGmjehstEDw7S+Y+YCAfGmj7A1fZYdn9o9U1qa50y+1CUS3MZNrKh3DHKvEAbuOBA9wqoXk11Lcs19LNLOpKsZnLEEcxx8a1QyyQTJNA5SWNg6MOasDkGrBtdFFcva63Zru29+uXAHqSjgw93urrbWzqSehLazyxyAQsysxHqnHwq7bN6kk0vYXTNJbkbrqeJPj51SrVSkckx5qDiiC6e3XeVyOnA8qfHlaexMmOy0bY2lvbyb9s2/DIcxN9ofxqo3Lfi2G5mTK+QGM07s9SRYDbauSbK4OcDO9G3R1/f/WVOs2dxZ3ZimKspAaJ09V06FfCp+TNS/kbFFx7F4OKtWzW1EukEbrYqq4orNCbj0VlFSL9q+315dAiNldSOKSDeVvMUlK6JrJ4E6XetyHrQsf3f1zqt5PfXlPLM5a9CxxpFj/sje/57T/2x/wDrRVcopOUfwen+hRRRSBCp+i2RvtQjiI+jHpSHoFHOoIODmrDs5IkWl6gy47X0ck/Z/wD2ilsDNeqStPckIGZ5G3UVRx8AKlarP81W0ekW7BnU9peMOTSY9UeArbaMmn2ray/GZcw2Snkz/WfxAyfbnuqvLI3a77Eud7LZ68eNaorjEn2xlbToIxHLvIoO8jqeKNUS6yHyZY3b7ScCfOmE0SSAmPHetKZyVcgr4VNdjGBI7uPfTS/4aBpSj6xncj9YClI6031o7tjo8Q/ypf8A1MTVV0K/QoqzbLldV0+90CcjekBuLQn6sqjiPaOPsPfVcSNm6YFN9DhlTUIJbc4mjkDI3cQfhXRf2SBLowNsxtDEo3JGOMNwxjnn21CMRsyslxjvVQc738q6Zq+yU9xJ8ut4yqTLv47j1H31RNorJkcowIdOQoZIOCdHQmpCGeZppDJJxLe6m+m3cV7ajStScLFnNvcH/cP3H80+6kh8a3WmDMm9xGazwf2KS6Jdxo93bzyQyx7rocHqPMHuqDLE0Rw4wa65s+um6ho5gvpPxhE3bdj1/NJrnW0saR3kiKpVlOCp6VfJhUY2iUMjbpiSiiispcKKKK44KKKK44228fauF8aumgbL3M+JoWaNMfSSAZCr1zVNtH7OUE99dMG0jaJox0suFuLhFe4TqnDKqfHvrVgSqyGVu6RXbu5t7vXUtLm3jWzVTBbpu/k/sn2mlmrWMlvK4jTMYPKMcF8xzFQ9Uve3ue1QkEHIx399WLUJE1K0h1CIlS49J0PFGHNT/XWllJOQ0E+OxPZSGSM44sozisZUhn4724/WpG5NAe3iktp2PrAxlTWvULZJSs1tlS4yUPMGlHNAsF59pwplqtsv4gHOSljCMezP76WJFMqnJbkaea5D2eoN2jiOOKOOPLeCKPjTXpi+xUUUcFFNtCdLK5SafAGeAPWlPytC/ZWq5PWRh8BUa6uW7TAcnHM+NGD4sE1aPoTTNoLCfRmt1KGTcJUZriG2V8txqDmI4G9zFQbHXLqyuYZo3Y9k4bdzwYZ4j2jIqRtrZpDfx31qd60v0E0J7uAyPfVcjioOhIRfLYhkcSekeD9fGsFbdII51jRWE0DCPVJ403VkI8qaF12ktdwkDV4VOCeHypB0/THv+FbrZDK8MiyRMVdCGVgeIIqnyN6YnBLaMWVlJDDBBwQelY1YbuNNoLZr22RU1CJc3UCj8qv/AGij4iq+wwaRqhkzyiiigEKKKK44l6T/AHtZf8eP/mFMtqP8Q6j/AOoaiirY/wCWTn2JZOZqz7Pf3Ne/8VfhRRSLsb0Yx/lPZW4fk29lFFP6ONJ5t+ia2bcf3xP+l+4UUUV/LF/1Cew/31RJPyredFFN7CwPKrNrv+BtC/Sb4vRRRfUgeyoUUUVlKBWS8qKK4DHuxf8AiS1/Rb/kNJ73/pUv6bfE0UVSX8o5ds0UUUVMJ//Z"/>
          <p:cNvSpPr>
            <a:spLocks noChangeAspect="1" noChangeArrowheads="1"/>
          </p:cNvSpPr>
          <p:nvPr/>
        </p:nvSpPr>
        <p:spPr bwMode="auto">
          <a:xfrm>
            <a:off x="98425" y="-720725"/>
            <a:ext cx="1485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pic>
        <p:nvPicPr>
          <p:cNvPr id="26632" name="Picture 4" descr="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201988"/>
            <a:ext cx="2147888" cy="281781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0" y="1066800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TW" sz="2400" b="1">
              <a:latin typeface="Times New Roman" pitchFamily="18" charset="0"/>
              <a:ea typeface="新細明體" charset="-120"/>
            </a:endParaRPr>
          </a:p>
        </p:txBody>
      </p:sp>
      <p:sp>
        <p:nvSpPr>
          <p:cNvPr id="27651" name="Text Placeholder 1"/>
          <p:cNvSpPr>
            <a:spLocks noGrp="1"/>
          </p:cNvSpPr>
          <p:nvPr>
            <p:ph type="body" idx="4294967295"/>
          </p:nvPr>
        </p:nvSpPr>
        <p:spPr bwMode="auto">
          <a:xfrm>
            <a:off x="533400" y="114300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HK" b="1">
                <a:latin typeface="Times New Roman" pitchFamily="18" charset="0"/>
                <a:ea typeface="新細明體" charset="-120"/>
                <a:cs typeface="Times New Roman" pitchFamily="18" charset="0"/>
              </a:rPr>
              <a:t>Position Power</a:t>
            </a:r>
            <a:endParaRPr lang="zh-HK" altLang="zh-HK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lvl="1"/>
            <a:r>
              <a:rPr lang="en-US" altLang="zh-HK" b="1">
                <a:latin typeface="Times New Roman" pitchFamily="18" charset="0"/>
                <a:ea typeface="新細明體" charset="-120"/>
                <a:cs typeface="Times New Roman" pitchFamily="18" charset="0"/>
              </a:rPr>
              <a:t>The amount of legitimate, reward and coercive power that a leader has by virtue of his or her position in an organization; a determinant of how favorable a situation is for leading.</a:t>
            </a:r>
          </a:p>
          <a:p>
            <a:pPr lvl="1"/>
            <a:endParaRPr lang="en-US" altLang="zh-HK" b="1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endParaRPr lang="zh-HK" altLang="en-US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27652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HK" sz="2800" dirty="0">
                <a:solidFill>
                  <a:srgbClr val="003366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Position Power</a:t>
            </a:r>
            <a:endParaRPr lang="zh-HK" altLang="en-US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3683" y="4267200"/>
            <a:ext cx="3140603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OffAxis2Left"/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HK" b="1" dirty="0">
                <a:ea typeface="PMingLiU" pitchFamily="18" charset="-120"/>
              </a:rPr>
              <a:t>Legitimate power</a:t>
            </a:r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3429000"/>
            <a:ext cx="2520242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OffAxis2Left"/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HK" b="1" dirty="0">
                <a:ea typeface="PMingLiU" pitchFamily="18" charset="-120"/>
              </a:rPr>
              <a:t>reward power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3810000"/>
            <a:ext cx="280237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OffAxis2Left"/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HK" b="1" dirty="0">
                <a:ea typeface="PMingLiU" pitchFamily="18" charset="-120"/>
              </a:rPr>
              <a:t>coercive power</a:t>
            </a:r>
            <a:endParaRPr lang="zh-TW" altLang="en-US" dirty="0"/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762000" y="3657600"/>
            <a:ext cx="3187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HK" b="1">
                <a:ea typeface="新細明體" charset="-120"/>
              </a:rPr>
              <a:t>Position Power = </a:t>
            </a:r>
            <a:endParaRPr lang="zh-HK" altLang="zh-HK">
              <a:ea typeface="新細明體" charset="-120"/>
            </a:endParaRPr>
          </a:p>
        </p:txBody>
      </p:sp>
      <p:pic>
        <p:nvPicPr>
          <p:cNvPr id="27657" name="Picture 6" descr="http://ts2.mm.bing.net/images/thumbnail.aspx?q=1643800632729&amp;id=f3988690fa3036414b42d7cd2e9a72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5219700"/>
            <a:ext cx="28289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20" descr="http://ts3.mm.bing.net/images/thumbnail.aspx?q=1622252657866&amp;id=17b57a7259a324a8107827dd535e29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8768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9" name="Picture 8" descr="http://ts4.mm.bing.net/images/thumbnail.aspx?q=1648281196407&amp;id=ad28ca7d34e194efe0171532af48c9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29200"/>
            <a:ext cx="18859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Placeholder 1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HK" sz="2400" dirty="0" err="1">
                <a:latin typeface="Times New Roman" pitchFamily="18" charset="0"/>
                <a:ea typeface="新細明體" charset="-120"/>
                <a:cs typeface="Times New Roman" pitchFamily="18" charset="0"/>
              </a:rPr>
              <a:t>Enpowewment</a:t>
            </a:r>
            <a:r>
              <a:rPr lang="en-US" altLang="zh-HK" sz="24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 has a broader sense than Delegation of Authority</a:t>
            </a:r>
          </a:p>
          <a:p>
            <a:pPr lvl="1"/>
            <a:r>
              <a:rPr lang="en-US" altLang="zh-HK" sz="20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to enhance referent power and expert power of a staff.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to provides them with opportunities to make their own decisions with regards to their tasks. </a:t>
            </a:r>
          </a:p>
          <a:p>
            <a:endParaRPr lang="en-US" altLang="zh-TW" sz="24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r>
              <a:rPr lang="en-US" altLang="zh-TW" sz="24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Nowadays more and more bosses and managers are practicing the concept of empowerment among their subordinates to provide them with better opportunities. </a:t>
            </a:r>
          </a:p>
          <a:p>
            <a:r>
              <a:rPr lang="en-US" altLang="zh-TW" sz="24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Employee empowerment is one of the most important and popular management concepts in the modern world.</a:t>
            </a:r>
          </a:p>
          <a:p>
            <a:endParaRPr lang="en-US" altLang="zh-TW" sz="24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endParaRPr lang="zh-HK" altLang="zh-HK" sz="24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endParaRPr lang="en-US" altLang="zh-TW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29699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HK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Empowerment</a:t>
            </a:r>
            <a:endParaRPr lang="zh-TW" altLang="en-US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Placeholder 1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52578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Times New Roman" pitchFamily="18" charset="0"/>
                <a:ea typeface="新細明體" charset="-120"/>
                <a:cs typeface="Times New Roman" pitchFamily="18" charset="0"/>
              </a:rPr>
              <a:t>Advantages of empowerment:</a:t>
            </a:r>
          </a:p>
          <a:p>
            <a:pPr lvl="1"/>
            <a:r>
              <a:rPr lang="en-US" altLang="zh-TW">
                <a:latin typeface="Times New Roman" pitchFamily="18" charset="0"/>
                <a:ea typeface="新細明體" charset="-120"/>
                <a:cs typeface="Times New Roman" pitchFamily="18" charset="0"/>
              </a:rPr>
              <a:t>enhance employee motivation</a:t>
            </a:r>
          </a:p>
          <a:p>
            <a:pPr lvl="1"/>
            <a:r>
              <a:rPr lang="en-US" altLang="zh-TW">
                <a:latin typeface="Times New Roman" pitchFamily="18" charset="0"/>
                <a:ea typeface="新細明體" charset="-120"/>
                <a:cs typeface="Times New Roman" pitchFamily="18" charset="0"/>
              </a:rPr>
              <a:t>increase efficiency</a:t>
            </a:r>
          </a:p>
          <a:p>
            <a:pPr lvl="1"/>
            <a:r>
              <a:rPr lang="en-US" altLang="zh-TW">
                <a:latin typeface="Times New Roman" pitchFamily="18" charset="0"/>
                <a:ea typeface="新細明體" charset="-120"/>
                <a:cs typeface="Times New Roman" pitchFamily="18" charset="0"/>
              </a:rPr>
              <a:t>gain competitive advantages </a:t>
            </a:r>
          </a:p>
          <a:p>
            <a:pPr lvl="1"/>
            <a:r>
              <a:rPr lang="en-US" altLang="zh-TW">
                <a:latin typeface="Times New Roman" pitchFamily="18" charset="0"/>
                <a:ea typeface="新細明體" charset="-120"/>
                <a:cs typeface="Times New Roman" pitchFamily="18" charset="0"/>
              </a:rPr>
              <a:t>adaptive to the turbulent contemporary business environment</a:t>
            </a:r>
          </a:p>
          <a:p>
            <a:pPr lvl="1"/>
            <a:r>
              <a:rPr lang="en-US" altLang="zh-TW">
                <a:latin typeface="Times New Roman" pitchFamily="18" charset="0"/>
                <a:ea typeface="新細明體" charset="-120"/>
                <a:cs typeface="Times New Roman" pitchFamily="18" charset="0"/>
              </a:rPr>
              <a:t>effective use of a manager’s authority</a:t>
            </a:r>
          </a:p>
          <a:p>
            <a:pPr lvl="1"/>
            <a:endParaRPr lang="en-US" altLang="zh-TW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30723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Workplace empowerment</a:t>
            </a:r>
            <a:endParaRPr lang="zh-TW" altLang="en-US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pic>
        <p:nvPicPr>
          <p:cNvPr id="30724" name="Picture 4" descr="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09800"/>
            <a:ext cx="2901950" cy="38084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Placeholder 1"/>
          <p:cNvSpPr>
            <a:spLocks noGrp="1"/>
          </p:cNvSpPr>
          <p:nvPr>
            <p:ph type="body" idx="4294967295"/>
          </p:nvPr>
        </p:nvSpPr>
        <p:spPr bwMode="auto">
          <a:xfrm>
            <a:off x="304800" y="1600200"/>
            <a:ext cx="65532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2400" b="1">
                <a:latin typeface="Times New Roman" pitchFamily="18" charset="0"/>
                <a:ea typeface="新細明體" charset="-120"/>
                <a:cs typeface="Times New Roman" pitchFamily="18" charset="0"/>
              </a:rPr>
              <a:t>Planning</a:t>
            </a:r>
            <a:r>
              <a:rPr lang="en-US" altLang="zh-TW" sz="2400"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</a:p>
          <a:p>
            <a:pPr lvl="1" eaLnBrk="1" hangingPunct="1"/>
            <a:r>
              <a:rPr lang="en-US" altLang="zh-TW" sz="2000">
                <a:latin typeface="Times New Roman" pitchFamily="18" charset="0"/>
                <a:ea typeface="新細明體" charset="-120"/>
                <a:cs typeface="Times New Roman" pitchFamily="18" charset="0"/>
              </a:rPr>
              <a:t>determines what an organization needs to do and how best to get it done</a:t>
            </a:r>
            <a:endParaRPr lang="zh-TW" altLang="zh-TW" sz="200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2400" b="1">
                <a:latin typeface="Times New Roman" pitchFamily="18" charset="0"/>
                <a:ea typeface="新細明體" charset="-120"/>
                <a:cs typeface="Times New Roman" pitchFamily="18" charset="0"/>
              </a:rPr>
              <a:t>Organizing</a:t>
            </a:r>
          </a:p>
          <a:p>
            <a:pPr lvl="1" eaLnBrk="1" hangingPunct="1"/>
            <a:r>
              <a:rPr lang="en-US" altLang="zh-TW" sz="2000">
                <a:latin typeface="Times New Roman" pitchFamily="18" charset="0"/>
                <a:ea typeface="新細明體" charset="-120"/>
                <a:cs typeface="Times New Roman" pitchFamily="18" charset="0"/>
              </a:rPr>
              <a:t>determines how best to arrange an organization’s resources and activities into a coherent structure</a:t>
            </a:r>
            <a:endParaRPr lang="zh-TW" altLang="zh-TW" sz="200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2400" b="1">
                <a:latin typeface="Times New Roman" pitchFamily="18" charset="0"/>
                <a:ea typeface="新細明體" charset="-120"/>
                <a:cs typeface="Times New Roman" pitchFamily="18" charset="0"/>
              </a:rPr>
              <a:t>Directing</a:t>
            </a:r>
          </a:p>
          <a:p>
            <a:pPr lvl="1" eaLnBrk="1" hangingPunct="1"/>
            <a:r>
              <a:rPr lang="en-US" altLang="zh-TW" sz="2000">
                <a:latin typeface="Times New Roman" pitchFamily="18" charset="0"/>
                <a:ea typeface="新細明體" charset="-120"/>
                <a:cs typeface="Times New Roman" pitchFamily="18" charset="0"/>
              </a:rPr>
              <a:t>involves guiding and motivating employees to meet an organization’s objectives</a:t>
            </a:r>
            <a:endParaRPr lang="zh-TW" altLang="zh-TW" sz="200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2400" b="1">
                <a:latin typeface="Times New Roman" pitchFamily="18" charset="0"/>
                <a:ea typeface="新細明體" charset="-120"/>
                <a:cs typeface="Times New Roman" pitchFamily="18" charset="0"/>
              </a:rPr>
              <a:t>Controlling</a:t>
            </a:r>
          </a:p>
          <a:p>
            <a:pPr lvl="1" eaLnBrk="1" hangingPunct="1"/>
            <a:r>
              <a:rPr lang="en-US" altLang="zh-TW" sz="2000">
                <a:latin typeface="Times New Roman" pitchFamily="18" charset="0"/>
                <a:ea typeface="新細明體" charset="-120"/>
                <a:cs typeface="Times New Roman" pitchFamily="18" charset="0"/>
              </a:rPr>
              <a:t>monitors an organization’s performance to make sure that the firm is meeting its goals</a:t>
            </a:r>
            <a:endParaRPr lang="zh-TW" altLang="zh-TW" sz="200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lvl="1" eaLnBrk="1" hangingPunct="1"/>
            <a:endParaRPr lang="en-US" altLang="zh-TW" sz="1600" b="1" i="1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endParaRPr lang="zh-TW" altLang="en-US" sz="240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14339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Management Process </a:t>
            </a:r>
            <a:endParaRPr lang="zh-TW" altLang="en-US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14340" name="AutoShape 2" descr="data:image/jpeg;base64,/9j/4AAQSkZJRgABAQAAAQABAAD/2wCEAAkGBhQSEBUUEhQWFRUUFhgYFRUXGBgYFxcXGBUXFBcXFhcXHCYfFxkjGRgVHzAgIycpLCwsFR4xNTAqNSYrLCkBCQoKDQwMEg8PFCkYFBgpKSkpKSkpKSkpKSkpKSkpKSkpKSkpKSkpKSkpKSkpKSkpKSkpKSkpKSkpKSkpKSkpKf/AABEIAOEA4AMBIgACEQEDEQH/xAAcAAABBQEBAQAAAAAAAAAAAAAFAAMEBgcCAQj/xABHEAACAAMEBwQFCAkEAQUAAAABAgADEQQSITEFBhNBUWFxIoGRsQcykqHRFBYjQlJUssEXJENTYnKCs/AVM5PhNESDo8Lx/8QAFQEBAQAAAAAAAAAAAAAAAAAAAAH/xAAWEQEBAQAAAAAAAAAAAAAAAAAAARH/2gAMAwEAAhEDEQA/ANxhQoj262rKQu5oB7+QgOrVa1lqWchQN5ir2/XJiaSVoPtN+QgNpHSL2h7zZfVXcPiYh27SEqzgbQksfVlqKue7dFBB7fPf1pjeNB7o9lq32j4mAS6Utk3/AGZKShuL9pvgPGHZcnSJ9aaq8tmPzMNRY5Qb7R8TEyUG+0fExVdjpCmE8E8NmPjHSLpGmM9QeGzHxhpi4oG4nxMOre4nxMUonSVOzOU8tmPjHQbSO+ev/GPjDTF3q3E+Jj2rcT4mKO0zSf1Zyn/2xh7462ukf36/8Y+MNMXercT4mPatxPiYopmaTrhOUjedmMPfHW10j+/X/jHxi6YvFW4nxMeVbifExRtrpOv+8tOOzHxjra6R/fr/AMY+MNMXYluJ8THhLcT4mKQJmk8azlA3HZjHpjHu00j+/X/jHxiaYubFuJ8TEeZe4nxMVJW0l9aco5bMfGE3+o7p6k8NmPjDTB+erfaPiYGWlW+0fEwP2ekSO1PUHhsx8Ybm2TSBGE8E8NmPjDTDdqD/AGm8TEH/AFi0yjWXOmDleJHgYmPo+375614bMfGINoFqT/dkpOXeUFxhzp/3DQe0P6U5iELakDj7aYMOq5H3RomjNKy7RLEyU4dTvG7kRuMYjsUnAmUTeHrS2FHHdvEN6G03NsU6/KOH1kPqsOB+O6IrfYUDtBabl2qSs2WcDgQc1YZqYIwCika06RM2dsx6sv3tvi4Wyfcls3AE+6M9kIWapzJ8zFETSVv2CC4L02YaSl82PIQ5oTVkKdpNN+a2LOfIcByhnRkvbWubNOKyzspfIL6xHU/hixWeWyk3mBFezQ18eHSIOrLZCtb9M8KEHDu3RIMvDCld3WG7/OnPhDdnDKO2wJ5GuHWAfkyyB26V7j40whTUJBu0ruyHnhDUwkghTQ7if8whSSQAGIJ3kY+/fAPIlAL1K7+sczpbEdild9SBh3w1PvMtEYA8zSvfujtWoKE1O88YB66OUNzJTEi7Sn1qkfn+UMz1dqXGAocammHHn0h3aQDt0Q2ZTXq4XKcR4UzrDLqxYEMAozFcfDfWHNpAPXRDaSmvEml3diPLPxhgK1+9eFymArjXhTd1h7aQDt0Q3JlMK36Z4UIPluhiUrAsWYEH1aH/ACnSHb/OnOAdZMMKV3cI5kyyB26V7j40whizhlHbYE13GuHWO5jEghTQ7icq/lAOTUJBu0ruyHnhHqJgL1K74YkkhQGIJ3kY+/fCn3mWiEA8zT37oByfKYjsUr1Aw748mWYEY0jxXoMTU7zxhu0K7UuMFocammH59ICvawaqlyJkmiuuTAgEdeI5RXLRL2qMxF2YhuzV57mHI4ePWNIZoqWnbHs7Sk0UuTfopg341umm/HDvgIvo/wBOmzWsS2P0c4hW4BskbxNOhMbNHz/b7MVY8QfKNw0Bb9tZpUze6KT/ADU7XvrAcawNSQ/MRUrInkfKLVrB/tn/ADdFckJh3HyixKA6pSSJRcsDfZzdxri7HGop4Qf2kV/VuZ9ABzb8bRPkWcIWIcteORFKDnjienCIqZZ5RStXD1OFK4DvGfKHHaopWld+dOcRNqDhXDI0pUQ1ZpIlrS+XxrUigHSpgJtnUotCwY8RWnQVAJj2eCykBrp3E1p30xiJMIdSL1AR6wxp8Y8kgS1C3r1PrHDwqcBATZRugAm9Tfx8Y4tMsuMHCEHfWhHcDES0SxMW7fu7wQKjvAOXSHJbAXVqTUqgJzJYhRXvMBMEzv5w1OlFipD3QDiKHHpQZ9aRFttkvEBnKFDiKVrxGYoeuGMdmeICbtIZMo3w9/CnqY1r5U31rHWhrEJtqQkkhVYsu7AUBr1YYco40gmymFDuy5jcfCAe2kNS5JDMxeoOS0NR1qKeGcQRLAmF75NR6lMjvxrl3Vxg1bdH7OzJMPrXwW5KwKgeN3xgGdpDNnlFK1cPU4YHAc6jPl74hSJIQsQ5a8cARSgzxxxPSHtqDv60zgJbtUEVpXfw5xxZ0KLQsGPEVp0xAJ8IhyLPslAvlr1SCQRgKA0r1HjHUwh1IvUqPWGNPjAS5wLKQGunccad9MY9lm6ACb1Bnx8YhSQEULevUzY4eFTlHlpQTFpfu7waVHeAcukBLtMsuKK4Qg1xrQ+AOMOh+/nxiEswKAK1AwqcCesN2iQJlKuUoa4CtR44H3YwEydJLFSHugHEY4jlQYnrSBWtOMmvB0I7nWJxnwH1lkBpd6+RQqLtM+2KUNcO/hAQ9MWftt/mYBjRdQX/AFGWOF8f/K8UzSln7R7vIRctRhSyqOb/ANxotRP06Ox4+RgHJTsnofKDumR2fHyMCZa9k9D5QhVD1es6qhcMxZi2BACjtmtDWp91OcFUtQORBpmAYB6Gti3SoIqGeo3jttE2VZ5aFmQMC2JvMCBvotAMOZqcoipdns6Sq3WZqmpvACnLA49cOgjvbK6kVqDUEqRUdOcQZVsR60IYZEA+7lHkmVLlKQl4DMlyCfcAABATZCLKSgYkDEs1B7gTQd5jq0IrrdYkBgCCACeINCRUd4zziAJyTUIreRsDdND3GmfdFn1c0dLn2PZ41ku6KxpepUTFrQAHsuB3QAZZiy1ABN0YValT1+EdySrTZBqaifJIpSh+lUEHuNe6GNP6GMuqzg1wnsuhAx7wR3GImi7SvymzoMBtZd0Vrk6nPfgIDQdYdEbRb6DtgZfaHxig2kIzAuWBQ5ClDyNT2cd+Manfina46sM52tnWrH1kFMeY5wE/UeXVJk0/WIUdFxPvI8I6110YHlrOA7UmuW9Tx4gHGCGgbHsbNLlnML2v5jifOndE6YAwIOIIoRyMBQ9UpHyidU4pLxbruEXfTFn2kiYu8qadR2l94EM6K0TKsyFJK3QSWO8kniTE2/AZbK0op3g0zxgxqvoAOxKs5StWLAD+kUzPE4dBAmz6kTDpCaoV1lXyxmH1SpNQqcT5RpVlkLLQIgoqigEBWdcEUTZSZLspgwzALJlXfAKQiSkorEgYlmoPdU0HeYn+kG13J0kk0Gzf8Q+EV6TaUnLdxZWw7Jx7sM+6AJzbs1KFjQ/WWhp3VxHKoj1XWWoAJujCrUqevwgtoPVMKoMyqoordJqx3ksQAB0EVpmSelXrdc3hcIBWpJUCoIoB2ct0BNtEhJoAZmGNQVAPdQkeNcOcONaVWgrQZCp/ysQJlqSWBjdUYCpr798eT7PLmgbS8aGousBXkag4cxjATJ9mRyrMzAqa0WlG30JJ7PXHAxE03aBs6VFSyUH9awptuVSAWAJyEQ9L2dGCub19WQChF09sUqKVwxyMBZdISsT3eUWfU0Us4HNvxGANuX8vIRYNUv8AYHVvxGLUiZpj1fHyMC0HZPQ+UFNL5ePkYHJ6p6HyhCsr0XJRQzBaOzveYsSPXbIbq4Vz7okWfSSOxCtUrmP8zgTo7SSl3lg9pXevtmJ42a1KS1QsauVvYnvJCjM0WgxiKmWezIuEpCpY1IvFiTuC13cBicczHEu1K94EVA7Lq1VPQjAiBtl0qk0NcJ7JzyI3gjvFR0jR9HPKt1nV5iKX9V6YEOuBoRiAcCOTCAo7TZclOyLiLiam8TjmTQVPQCLH6ONLB3nKDUMquP6SUb8SxzpXUSoOyYODnLmVoRwvLiOvvgRqpYZ1m0jLVpDS0KupoCUApWt+pr2qYk1gNPnyldSrgMDmDFVTUYJbJc6WwuI1+61bwIrgp3jHfFm2sQNL6wSbKl+fMVF3VOJ5KMzAF78ePNAFSQBvJNB4mMx0p6Tps3CyS7i/vHFWPMLkO+sVPSdvd3UWqdMdmyBJoMaZZCA2O2a52OVg9plA8A148MkrA6Z6T7Ap/wB0nmEYjyjNk0RJGJlqWGTGtR3VoeVQaQy7yRNEqnaPLDKucBpkv0q6PLXduQeaMPygrYtcbJOIEu0SyTkC108MmpGQztGyjjs1vEULY1p0rQHmBWB+iNES7RbUkrWt8Xt2APax/wAzgPoW/CvxHV9w7ozqZ6ZZa2ubKaSTKRiomKatgaXqHAjwgDuvOrc61TZJlhSoDK940oCc8MThwgnq5qlJsaAILzb3bE1OdOEP6K09JtKX5LhxvpmP5hmInbSAga2W/Z2Oad7LcHVyEw7ix7ozd7bLlIPqIKADE+/eYOelbTYlSpKE4M5c9FF0e9j4QC0PoiZakB2F+WwBq95ByIYENXpAPOJc1RfW+uBFGKnxocCMx5RzadIpLpeIWuAGPh0i1WDUpRTaN/QguqOAqcaRWNLTZEyabspGlIaSq13YFyVILXjuNRQLhnAJ5UtyrOl4ripvEDd6wHrDAHd1iHpK3qCqE9oulB/WIZtWl0lsqsTVssOdI9tqobhKKXDpdftVAvjcDQ8qg0qYC/20/l5CLBqkfoB1b8RitW9/y8hFk1PP0A6t+MxakTtLZeP4TA5fVPQ+UEdLZeP4TA5fUPQ+UIVjlmcC/REBLveYL2mo7UqfhnvrDNg0ysxmC1BQ7+pHmIF2fTq7edKKkXHftZj1znTKL5oax2a2S6g3JgxmBLnaOQmE3avUbySRl1iq/Onqqm6iIMWIRQtTTEmm/lkNwETvRzravygpiEnGgrumAVXxBp4QXnaj41lzyCMryfmD+UA9I6hWuoaU0glTVQp2dDWtaBAAScawGqbWPdrA6zTWuLtKX7ov0yvUxpyrWKv6Rtaplks1ZStVzQzBkgyz3Mf85BI129I6WMFJdJk7LiqH+Li3Lx4RRUmtaDtbQROL0P0gqBvFBu6ZQN0S9VDkA3xUh1DA1xxDAg7jEnSml9iodgWvNQ7hWhP5HDlASrdpVJJW8D2ycgOVfOCAmjAlEYqaqzKCyHipOW7OuIrnEaVaiAMBuIDKrFWGRF4G6w4ihiBbtMbOZLS6W2hoCONQKDicR4wEufphUmrKINWpThjUDyMTTMGdxL1KB7ovheF7h791aQwLVQU7OFaEqpYA4MFYi8oO+hFYGvpiloEm6akVrypWtOGBxgJH+rqZxlY3hv3ZA+Ri46h2RTOedcQFRdvBQGYnDE78K/nWKlMtmFOzkBW6t4gGoUvS8VB3E0jQ9U7Ns7Klc37R78vdSAJaxaU2NlmvXEKQv8zdlfea90Y8LIoUm6ozJoMSd5PExdvSDpColSRvJdh07KjxveAij6J0vtbxClbjUrz/ACPKAa0NbWU7azM0tlNMN+FaEZERqGquvi2giVOAlzt32X/l4Hl4cIoNqtNEJuiigm6iqo4mgQAVOZMD7FaRPliYoKmpoemFQd8BuU+QjkF0VivqllBp0rlD21ij6na3GZ9BPP0oHZY/tAOP8Q9/XO2bWAE666e2Mi4p7c6qjkv128DT+rlGcW3TKybt6pvHcOlfMQ5rRpC0T7UzrZ57hTcRVlubqiuJoDnie+CFi0NaiB9AdxF9UwO5htPVYcRjANiaMKojFTVSygsh4qTluzrlXOBtt0qonS5RrVnSh3euPgYOvqxaRiVlqubM80Cg35A++kAJ+lF2iS1uv9KoD3RhV1rcZlvAGm6lYDSNIvie7yEWnUs/q46t+MxT9Jvie7yEW7Uc/qy9X/G0WpBLSww8fwmB6+qeh8oIaWy8fwmBy+oeh8jCFfPdutTl5iljdE16Dd67f5yiPobTM+ROZ1RkMtrpqCAeKmvLH3wp6TflE69LIl7R7rkEA1c0AJ9bflwiQZE6aAAs2YFwUUdgvIblERWqaI1gW0ShMQ1BzBzU7wYIC2xk2qNmt8idU2aYstjRwwKCn2qvTLjGi7aAJtpFBSrAVNACQKngOMdzGVgVNGBFCDQgjgQc4xjXDSL2i04EqkvCXur/ABd5rBjVvXSYlJdoBcbnAqwHMDMQBfWrVaZLVptlUzd5lE9oDfc3sP4c+FYB2O2uoBxRiBVd430IO8HvEXyVbQwBVqg5EGBWndCi0AlGEubuelVbk4Gf8wxHPKApmktIuhS7LaZfa6SKnE4gYfWOPWhgglvZQVViK5gccsOdMMIZs2iraJuyAZKjtPiJd3jfXBhyz5RctEaMl2cAqLz75jDH+kfUHTHiTAVyz6BtcxxdkhZZFS8xgngmLHwg4mp025dNoAHAKxHGlSRhXGmUGvlxhfLuUBXl1Aa+CZ6lK4jZkMRwBvERdEegAGQFBAz5dC+XGAz7T2mDOt8/sm7LIQNuwGXmY9m2t3GJZzjQbyT5k4Y5mLbpjRku0DtC64HZdcx1FaMPfzEZ/aZFpkTGScFAr2HX1XHFa48OhMA/ojSTut8o0shiFOIxGdK7wcOsSdIWx7rOAZjKtQo4DHAAYACpw5wOn2ydMyZpjkUUEkkncoJ8AIj2V5wAM1XlvmAbytSuBocVgJlntbMiTCDKf1l3HPBhXGhphGl6t6zLaZAYntr2XA48RyPxjKLUZrhigabMzpizHieLGmPdE/VfSL2eeu0BS+AsxTurkSNxGGHdAa41ujg2s8YHbaKdrhrWQTZ5JxymMN38I/P/ACoda3a27UmTKPYB7bfaI3D+HzipSpji0SBcJVnU3qGmDivhhXqOMN7CdVdlLLqTRmAJC7zeP1RTGp4RPss9gyKGYKZkslQTQ0cUqK0MBp+lXxPd5CLlqGf1Rer/ANxoo2ln7R7vIRePR+f1Rer/ANxotSC2lsvH8JgcvqHofKCOl8vHyMDU9U9D5QhWR6H1lCs0pjcuzJgU5A9ts+B5weNsY5sT1JjMbVZJm3nMxXZmY90BlLVvncMRTfWnfE7RmsjyOzMq8vcd69OIiKvu1iBp3SOzs7kZkXR1OHlWObNb1mKGQ1B3wE1smFwktSATU1JoK5LU7sd8BWxZnYESwC5yBpic9+/zjuVZnVQJouvvGFRwrTI8t0dWazTFUCaVLb7pVqDgStRXoTHU6zOykSiobdeIUHkC2ANOMA/ozSU+zt9CDMXNpVcxvKjiOXxi7aM04k9aocR6ynMH8+sUESGVQHKlgO1dIIr1GB6iC+qdhAd5p/lXzJ8h4wF020LbRC20LawE3bQttELbQzO0iieswHLf4QBPbQttA2VpBW9Vgf8AOEO7aAm7aImk7Gs+WUbqrfZamB+I3iOdtC2sBQJdmnS6rPADBiBSmIGFaDcd3EQ5MR2BEuhc+qCRiep3wZ1qspN10IViLhJyrTsknxFekAbNJmKtJpUt/CVag3AlaivQwHcmVMVQJouzMyN44VpkeW6GrXImMp2IvNnTCpG+6N5h2dIdlIlFQ+6pCg8gTgDTjHAlMqgOVLAdoggivIjA9RhAX3QVvMyzoW9YC61CD2lwOIziTOs0p/XlS3PFpaE+1Svvir6o2rCYnAgjvwP5RYttAcPoOzGv0IFfss6//aniIGaT0FIl3XUupDpRSyspN8YYre8DC0nrIsuqpR34VAA5k1x6CsV35W8yajTDU7RMNw7YwEBoWmH7R7vIRfPR2f1JOr/3GjPdMt227vIRoPo5P6knWZ/deLQZ0vkO/wAjA1D2T0PlBHTPq+PkYFS27J6HyhErDl0K7zJjEqimY9GY5i+2IUVY+FIesWrklCTMZ55J+t2EHRVJY+0OkNf6uiO6safSPjj9ts8PjE2XaQwqCCOURUxCqiiqqgZKoAA7hAPTj1mjko/MwS2sBtKy7zkXrt5aXqVphStICPNkF1KqwRiMGOQPOgNOFd0eWezsihXYOwzZcR0rvpxjyyWQy0CmZtDmSL1OgvAE9SBnHtos20UqHuE5NiRXgboJAPEAwHFrsjTFojqjZi8aA8Rephxx4RZNDLckKK3jvbcTxFcYr6Sbihb1+gpexFfHGnWDNgm/Rr0/MwBTawtrEPawtrAeaV0iUTs+scBAnR2hJtoY3VLEYsSQFFeJPlnEy2y7xXlBvQmlllSCmRvMTzrSh8AB3QFfbRzSnusLp3UNQe8QblObgJ34d4gZpC3bWaKbjBmbLu2VSc2mmnQJ2vMQDW1hbWIe1hbWA70hZ9rLKAgE0IJyqMRUjKA8zVicUIEySppgdoM+6Cu1hbaAF2XVmcqAPMlM1MTtB4c+sN27VaeyG5MlKcP2gx5V3QY2sLbQEXQ2hpkhiXdGqoHYa9U5k8h1gha5e0QpfZLwpeWhYdxz6YQztYW1gAx1UmJjLInD+HB+9GxP9JaIQsL7eU18KqugeWahq3xupjX3Ux3Vs21hu3Wy9dDkMb6Xb1Cw7Y9UnEeUAd02e23d5CNE9G3/AIKdZn914zjTnrt3eQjRvRr/AOCnWZ/deLQY04ex4+RgNKmdk9D5QW1iNJZiv2abgeh8oRKwm1kGbNGZ2j4f1mCentR5ljmSRJL1myUmNUi6pPrlmwAFSP8AusSdAamGZpWVevXZ7GblhcDktjyIAx4jOsaN6ZbDWyS5y/snof5WwHgfOIqgaE0c8+aklWDu2bAGnFiAaGg50ryrArSWDdKjwP8A3Gpeh/QN2SbVMHam4S67pfH+rypGX6esha0TZAVi21ZAq+sasVoOeIgITyVmKVLEBh6y4050qKivOFIs6ykChiwX6xFK9BXARdNYdUE0VoiUhasydODTnOHqqSE/lFfHGKO8pJy3STRsilCa1woPrcKYZwHtrsizUulym8MBeHeKjDpE7RcwBLoJN00qcyOJpEW2WP5N9G9VuUBDEVBpXtUwB5bst0dWGUwq/wBQ4A/aP8PHmd0AU2sLaxF2kLaQEtJ2OOUE5eiROHYo/Qio6jMQB2kLaQFnkaurJ7U5llLzIvHkqDEmIOl9LCawui7LQXZanOmZZv4icT3DdAbaQtpAStpC2sRdpC2kA3pecdmQDQth3b4Ey7AGFC7Cv1ga050rj4xLnss1iDUqKqaHHHOnOHdF6IxEqTecmtL10FjnQCtByFST30gIQ0eEFL7NTNjhXurgIbnWC8P9xl3hhU+6owiXaJKTFKsWAO9cwQeBzoRQg07ovWqeqC23RMyXLqJlnmHYs2ZvICyNTIEivInxCj6vSCHbtMR2VFeZzpXOLBp6yvZZkyWyszS9wGJXc1OFPDHhA3QNlYWmXJdSHM4KynMUYLT3GNR9L2giZQtcodqTg9M7lcGw3qfdAZxqpY5ukDaAvZEqQ7rQ43x6lTwzwiuyLEDOlO0xrwmJ2SK17Y31w54bo2r0OWAfJptoKgNPa7UCl5UwqRliTujOtOasvL0pPlgG5KYTq7rhcFfFiR3GAPab9du7yEaN6Nf/AAU6zP7rxnOnPXbu8hGjejX/AMFOsz+68AS1qakhjFTsU+o7j5RZtcmpZn6RR9HWjHuPkYsRZ9Rm/UpR5N+NoM2+xy58tpU1Q6OKMrZERWNS9IS1sUoM6Ke1gzKD67biYPy9JyjgJiE8A6k+AMRU2QiooVQFVQAAMgBkBFc0ZqNJlW+dbCxd5hJVSMJd71qcSeO7KDu0hbSAzz04S2mybLKVGe/NcXVBqWurdpzziTqD6O5dglbe0ANMRSwUm8JYALHHItnjuyHO9X4E61ypsyxT5cgXpjoVUEgZ4HE4ZVgMO0jcmzHmTxfd3L3KmgJNe2Qcc/VHeRlHc2VMMsTWU3K3VbALh9VBvAG5RQRfNUvRSssCZbSJj5iUvqD+Y/XPu6xVvSXp8TrZsZWEqzjZgLgL31rtOeHQCAAfKRW7UV4b472kBZ6IlCTQnKJizyPW8YCdtI8vxHEwGPb8BI2keX4Yvwr8BI2kMzLTjdGe/HIRDe21couYzru+MPSpSJUgUJxYkkk+OQ5QEqRonZSTNRW2d433YhqNQetQC6OFRjjnHWjNKBJiTUNbjBgRxBrB70Z6yS1tWzYhpVoGzcMMKn1ag88OjGLLrR6JUYF7DSU2JMk4IxP2T9Q8sukAU131BS2J8psgCzmAcrks0EBhXg1N/jyi+hS+ku1JMVkKzVBDAghrrXhj3RatVJU2XYpCTxdmIgVgCDlgMRhlSC1+AA6T1FkzbfJtgYo8sgsoGEwj1SeBHHf4RZZyK6lXAZWFCDkQcwYY2kLaQHVgsUuRKWVKUJLQUVVyA5QG14I+RTePZ/GsEJmk5amhmIDwLqD4EwD1ut6PZHCujE3cAyk+uu4GApunE7bd3kI0P0bD9RTrM/uvFF0zJ7Td3kIvno7FLEnV/wC48BK1yl1szjlGY6MtdGFeOPlGt6fk3pTDlGKTfo5rKeMANl6KG2nI2azG8Cbw84k/6MsTNI5raFxFAs4cKeq/+c+EPoQRUb4CBIWfJxkzpicgxp4b4NaP9IdolGloQTV+0vZf3YHw74jXYamSAYDQ9EawybSt6S9eKnBl6j88ucT9rGNzLK8pxMksUcYgiLtqtrgLQNnMok5d25xxXnxHfxoFnt0x9k+yptLpuVNBephU7sYzXQvolckvbJwBJqUlYkk8XYU8AesaLtoiaXtsxJExpKbSYF7CCmLbs/GnKAoOucyzWUfJbNKS8R9M57TUP1CxxxwJFaZDjFEtNtVWCtm3LnSLLZtRLfOcvNRULmrGZMWuJxNEvGPdO6sS7Iq7WakyccURZYN3+IuxqB3eUBW2sinGgrubEH3Gh7xEN51JmzvGvQcKxIm6QCzFShq354RIJGd1a0peoL1OFYCCwcb+uEPB4b+WgzDLoajfuyrCc0gJF0esAKnBjvN3Ae6kXL0f6UstuBstpQMy/wC05FHp9i8MSN4B5iBererCWyWdlaAs1aFpbrh1VlYkjuwwju06g26QweTLlsVa8DJZQbwxrRrprAHdL+iMp2rDMUUNRLeoNc8JgrXvEaTYJj7JNrTaXRfoai9TGh6wO0PbZjyJbTkMuYVF9DSobI5ePfEzbQEzaxA0vrDJsy3pr0rkoxZug/PLnADWnXEWcbOVR5zbtyDi3PgP+gaTLsrzXMycxdzmTAWDSHpDtE0kWdBKX7Tdp/fgPDvgLPWfONZ0535FjTwyibKkAZCHLsAJGhlj2y6GDWmQijOYD3L2j5Dxgo5AFTug1qjok9q0uKXhdlA53cy3fh3AcYD3SkmrHr/1F21IlXbKg5E+0xb84qekkoOuA6mL1oCRdkqOQgJ1pl3lIjG9dtFmXNJyBOfP4RtRita2aAE+WcN0Bkej9IXTjlkQciOBh8WIr2rP20zMo+sn8vEcvLKBelbE9mchgbu47x14j3x1Y9JZEHvBgCCaSStGN0/Zbsn3w8LQvEeMOSdK3hRwrj+IA++JcmXZznIlezADmmLxECLegUh0a6ymoIO8ReJFgsx/YSvZifK0PZT+wleyIAfq5rQtplVJAdcHHPiOR+MFfly/aHjD0rQFk/cSvZEProCy/uJfsiArGtOucuxyq1DTGqEXnxPIRkFv1gaZNvTKu0w4mvdhH0O2rlkOciUeqj4R582bH93lewvwgMBW0jiN+OFRXOhzFeURm0iNoEpurX3x9DHVqx/d5XsL8I8+bdj+7yvYHwgMBa0jiOFcK03CudOUDzbgzstKU3x9HfNux/d5XsL8IXzbsf3eV7C/CA+eLFpdpExZktrrKa1BjYdVtc5dslVqFmJhMTgeI5GLKdW7H93lewvwhLq9ZBlIlDoogIvy1ftDxgVrHrOtmlVBBmNgg58TyHwg/wD6FZf3Ev2RHJ0BZDnIleyIDK9HqGYu7VZjUknMnGC6TV4iL3/oFk/cSvZEef6FZP3Er2RAUg2heI8Y4S1BjdlgzG4ILx92XfF8XQtlH7CV7IiZKdEFEVVHIAQFY0Pqa7kPauyoxEmta/znf0GHWLVaGAFBgBES36aSUhaY4VRvJp/+mKbbNPzLc+ykBllHBnODOOA+yvvPKAN2CZ8qtIuYy5Zz3M28jkMo0mzSrqgQA1T1fEiWMMaRZBAex4y1j2FAVjWPVJJ6nDGMo03qBMlMTLqOkb6RDE+xKwxAgPmtpVplnEA9R8I6TTNoX9kvvjfbTqpKbNREJtRpX2RAYxL1ptI/Yr4tEqXrvah+wTxaNd+YsrhC+Ykr7IgMpX0g2of+nT2mhweke1/d09p41L5iyfsiF8xJX2RAZd+kq1/dpftPC/SVa/u0v2njUfmJK4QvmJK+yIDLv0k2v7sntPHn6SLX93T2njUvmLJ4CF8xJX2RAZb+ki1/d09p4X6R7X93T2njUvmLK4CF8xZXAQGWfpHtf3dPaeF+ka1fd09p41P5iyuEL5iyuEBlf6RLV93T2mjz9Ilq+7p7TxqvzEk/ZEL5iSvsiAyk+kK1fd09p48/SDavu6e00at8xJXAR78xZXCAyj5/2v7untNHLazW+bgoSXX7KknxYnyjWl1GlD6oiZZtVZS/VEBkejNSp9pcPPZnPFiTToN3dGo6uapJIUYCsWCRYlXIQ+BAeKtI6hQoBQoUKAUKFCgPIQhQoBQoUKAUKFCgFCEKFAex5ChQCj0QoUAo8EKFAKEY9hQChQoUB5ChQoD2FChQChQoUB//2Q=="/>
          <p:cNvSpPr>
            <a:spLocks noChangeAspect="1" noChangeArrowheads="1"/>
          </p:cNvSpPr>
          <p:nvPr/>
        </p:nvSpPr>
        <p:spPr bwMode="auto">
          <a:xfrm>
            <a:off x="98425" y="-1041400"/>
            <a:ext cx="2133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4341" name="AutoShape 4" descr="data:image/jpeg;base64,/9j/4AAQSkZJRgABAQAAAQABAAD/2wCEAAkGBhQSEBUUEhQWFRUUFhgYFRUXGBgYFxcXGBUXFBcXFhcXHCYfFxkjGRgVHzAgIycpLCwsFR4xNTAqNSYrLCkBCQoKDQwMEg8PFCkYFBgpKSkpKSkpKSkpKSkpKSkpKSkpKSkpKSkpKSkpKSkpKSkpKSkpKSkpKSkpKSkpKSkpKf/AABEIAOEA4AMBIgACEQEDEQH/xAAcAAABBQEBAQAAAAAAAAAAAAAFAAMEBgcCAQj/xABHEAACAAMEBwQFCAkEAQUAAAABAgADEQQSITEFBhNBUWFxIoGRsQcykqHRFBYjQlJUssEXJENTYnKCs/AVM5PhNESDo8Lx/8QAFQEBAQAAAAAAAAAAAAAAAAAAAAH/xAAWEQEBAQAAAAAAAAAAAAAAAAAAARH/2gAMAwEAAhEDEQA/ANxhQoj262rKQu5oB7+QgOrVa1lqWchQN5ir2/XJiaSVoPtN+QgNpHSL2h7zZfVXcPiYh27SEqzgbQksfVlqKue7dFBB7fPf1pjeNB7o9lq32j4mAS6Utk3/AGZKShuL9pvgPGHZcnSJ9aaq8tmPzMNRY5Qb7R8TEyUG+0fExVdjpCmE8E8NmPjHSLpGmM9QeGzHxhpi4oG4nxMOre4nxMUonSVOzOU8tmPjHQbSO+ev/GPjDTF3q3E+Jj2rcT4mKO0zSf1Zyn/2xh7462ukf36/8Y+MNMXercT4mPatxPiYopmaTrhOUjedmMPfHW10j+/X/jHxi6YvFW4nxMeVbifExRtrpOv+8tOOzHxjra6R/fr/AMY+MNMXYluJ8THhLcT4mKQJmk8azlA3HZjHpjHu00j+/X/jHxiaYubFuJ8TEeZe4nxMVJW0l9aco5bMfGE3+o7p6k8NmPjDTB+erfaPiYGWlW+0fEwP2ekSO1PUHhsx8Ybm2TSBGE8E8NmPjDTDdqD/AGm8TEH/AFi0yjWXOmDleJHgYmPo+375614bMfGINoFqT/dkpOXeUFxhzp/3DQe0P6U5iELakDj7aYMOq5H3RomjNKy7RLEyU4dTvG7kRuMYjsUnAmUTeHrS2FHHdvEN6G03NsU6/KOH1kPqsOB+O6IrfYUDtBabl2qSs2WcDgQc1YZqYIwCika06RM2dsx6sv3tvi4Wyfcls3AE+6M9kIWapzJ8zFETSVv2CC4L02YaSl82PIQ5oTVkKdpNN+a2LOfIcByhnRkvbWubNOKyzspfIL6xHU/hixWeWyk3mBFezQ18eHSIOrLZCtb9M8KEHDu3RIMvDCld3WG7/OnPhDdnDKO2wJ5GuHWAfkyyB26V7j40whTUJBu0ruyHnhDUwkghTQ7if8whSSQAGIJ3kY+/fAPIlAL1K7+sczpbEdild9SBh3w1PvMtEYA8zSvfujtWoKE1O88YB66OUNzJTEi7Sn1qkfn+UMz1dqXGAocammHHn0h3aQDt0Q2ZTXq4XKcR4UzrDLqxYEMAozFcfDfWHNpAPXRDaSmvEml3diPLPxhgK1+9eFymArjXhTd1h7aQDt0Q3JlMK36Z4UIPluhiUrAsWYEH1aH/ACnSHb/OnOAdZMMKV3cI5kyyB26V7j40whizhlHbYE13GuHWO5jEghTQ7icq/lAOTUJBu0ruyHnhHqJgL1K74YkkhQGIJ3kY+/fCn3mWiEA8zT37oByfKYjsUr1Aw748mWYEY0jxXoMTU7zxhu0K7UuMFocammH59ICvawaqlyJkmiuuTAgEdeI5RXLRL2qMxF2YhuzV57mHI4ePWNIZoqWnbHs7Sk0UuTfopg341umm/HDvgIvo/wBOmzWsS2P0c4hW4BskbxNOhMbNHz/b7MVY8QfKNw0Bb9tZpUze6KT/ADU7XvrAcawNSQ/MRUrInkfKLVrB/tn/ADdFckJh3HyixKA6pSSJRcsDfZzdxri7HGop4Qf2kV/VuZ9ABzb8bRPkWcIWIcteORFKDnjienCIqZZ5RStXD1OFK4DvGfKHHaopWld+dOcRNqDhXDI0pUQ1ZpIlrS+XxrUigHSpgJtnUotCwY8RWnQVAJj2eCykBrp3E1p30xiJMIdSL1AR6wxp8Y8kgS1C3r1PrHDwqcBATZRugAm9Tfx8Y4tMsuMHCEHfWhHcDES0SxMW7fu7wQKjvAOXSHJbAXVqTUqgJzJYhRXvMBMEzv5w1OlFipD3QDiKHHpQZ9aRFttkvEBnKFDiKVrxGYoeuGMdmeICbtIZMo3w9/CnqY1r5U31rHWhrEJtqQkkhVYsu7AUBr1YYco40gmymFDuy5jcfCAe2kNS5JDMxeoOS0NR1qKeGcQRLAmF75NR6lMjvxrl3Vxg1bdH7OzJMPrXwW5KwKgeN3xgGdpDNnlFK1cPU4YHAc6jPl74hSJIQsQ5a8cARSgzxxxPSHtqDv60zgJbtUEVpXfw5xxZ0KLQsGPEVp0xAJ8IhyLPslAvlr1SCQRgKA0r1HjHUwh1IvUqPWGNPjAS5wLKQGunccad9MY9lm6ACb1Bnx8YhSQEULevUzY4eFTlHlpQTFpfu7waVHeAcukBLtMsuKK4Qg1xrQ+AOMOh+/nxiEswKAK1AwqcCesN2iQJlKuUoa4CtR44H3YwEydJLFSHugHEY4jlQYnrSBWtOMmvB0I7nWJxnwH1lkBpd6+RQqLtM+2KUNcO/hAQ9MWftt/mYBjRdQX/AFGWOF8f/K8UzSln7R7vIRctRhSyqOb/ANxotRP06Ox4+RgHJTsnofKDumR2fHyMCZa9k9D5QhVD1es6qhcMxZi2BACjtmtDWp91OcFUtQORBpmAYB6Gti3SoIqGeo3jttE2VZ5aFmQMC2JvMCBvotAMOZqcoipdns6Sq3WZqmpvACnLA49cOgjvbK6kVqDUEqRUdOcQZVsR60IYZEA+7lHkmVLlKQl4DMlyCfcAABATZCLKSgYkDEs1B7gTQd5jq0IrrdYkBgCCACeINCRUd4zziAJyTUIreRsDdND3GmfdFn1c0dLn2PZ41ku6KxpepUTFrQAHsuB3QAZZiy1ABN0YValT1+EdySrTZBqaifJIpSh+lUEHuNe6GNP6GMuqzg1wnsuhAx7wR3GImi7SvymzoMBtZd0Vrk6nPfgIDQdYdEbRb6DtgZfaHxig2kIzAuWBQ5ClDyNT2cd+Manfina46sM52tnWrH1kFMeY5wE/UeXVJk0/WIUdFxPvI8I6110YHlrOA7UmuW9Tx4gHGCGgbHsbNLlnML2v5jifOndE6YAwIOIIoRyMBQ9UpHyidU4pLxbruEXfTFn2kiYu8qadR2l94EM6K0TKsyFJK3QSWO8kniTE2/AZbK0op3g0zxgxqvoAOxKs5StWLAD+kUzPE4dBAmz6kTDpCaoV1lXyxmH1SpNQqcT5RpVlkLLQIgoqigEBWdcEUTZSZLspgwzALJlXfAKQiSkorEgYlmoPdU0HeYn+kG13J0kk0Gzf8Q+EV6TaUnLdxZWw7Jx7sM+6AJzbs1KFjQ/WWhp3VxHKoj1XWWoAJujCrUqevwgtoPVMKoMyqoordJqx3ksQAB0EVpmSelXrdc3hcIBWpJUCoIoB2ct0BNtEhJoAZmGNQVAPdQkeNcOcONaVWgrQZCp/ysQJlqSWBjdUYCpr798eT7PLmgbS8aGousBXkag4cxjATJ9mRyrMzAqa0WlG30JJ7PXHAxE03aBs6VFSyUH9awptuVSAWAJyEQ9L2dGCub19WQChF09sUqKVwxyMBZdISsT3eUWfU0Us4HNvxGANuX8vIRYNUv8AYHVvxGLUiZpj1fHyMC0HZPQ+UFNL5ePkYHJ6p6HyhCsr0XJRQzBaOzveYsSPXbIbq4Vz7okWfSSOxCtUrmP8zgTo7SSl3lg9pXevtmJ42a1KS1QsauVvYnvJCjM0WgxiKmWezIuEpCpY1IvFiTuC13cBicczHEu1K94EVA7Lq1VPQjAiBtl0qk0NcJ7JzyI3gjvFR0jR9HPKt1nV5iKX9V6YEOuBoRiAcCOTCAo7TZclOyLiLiam8TjmTQVPQCLH6ONLB3nKDUMquP6SUb8SxzpXUSoOyYODnLmVoRwvLiOvvgRqpYZ1m0jLVpDS0KupoCUApWt+pr2qYk1gNPnyldSrgMDmDFVTUYJbJc6WwuI1+61bwIrgp3jHfFm2sQNL6wSbKl+fMVF3VOJ5KMzAF78ePNAFSQBvJNB4mMx0p6Tps3CyS7i/vHFWPMLkO+sVPSdvd3UWqdMdmyBJoMaZZCA2O2a52OVg9plA8A148MkrA6Z6T7Ap/wB0nmEYjyjNk0RJGJlqWGTGtR3VoeVQaQy7yRNEqnaPLDKucBpkv0q6PLXduQeaMPygrYtcbJOIEu0SyTkC108MmpGQztGyjjs1vEULY1p0rQHmBWB+iNES7RbUkrWt8Xt2APax/wAzgPoW/CvxHV9w7ozqZ6ZZa2ubKaSTKRiomKatgaXqHAjwgDuvOrc61TZJlhSoDK940oCc8MThwgnq5qlJsaAILzb3bE1OdOEP6K09JtKX5LhxvpmP5hmInbSAga2W/Z2Oad7LcHVyEw7ix7ozd7bLlIPqIKADE+/eYOelbTYlSpKE4M5c9FF0e9j4QC0PoiZakB2F+WwBq95ByIYENXpAPOJc1RfW+uBFGKnxocCMx5RzadIpLpeIWuAGPh0i1WDUpRTaN/QguqOAqcaRWNLTZEyabspGlIaSq13YFyVILXjuNRQLhnAJ5UtyrOl4ripvEDd6wHrDAHd1iHpK3qCqE9oulB/WIZtWl0lsqsTVssOdI9tqobhKKXDpdftVAvjcDQ8qg0qYC/20/l5CLBqkfoB1b8RitW9/y8hFk1PP0A6t+MxakTtLZeP4TA5fVPQ+UEdLZeP4TA5fUPQ+UIVjlmcC/REBLveYL2mo7UqfhnvrDNg0ysxmC1BQ7+pHmIF2fTq7edKKkXHftZj1znTKL5oax2a2S6g3JgxmBLnaOQmE3avUbySRl1iq/Onqqm6iIMWIRQtTTEmm/lkNwETvRzravygpiEnGgrumAVXxBp4QXnaj41lzyCMryfmD+UA9I6hWuoaU0glTVQp2dDWtaBAAScawGqbWPdrA6zTWuLtKX7ov0yvUxpyrWKv6Rtaplks1ZStVzQzBkgyz3Mf85BI129I6WMFJdJk7LiqH+Li3Lx4RRUmtaDtbQROL0P0gqBvFBu6ZQN0S9VDkA3xUh1DA1xxDAg7jEnSml9iodgWvNQ7hWhP5HDlASrdpVJJW8D2ycgOVfOCAmjAlEYqaqzKCyHipOW7OuIrnEaVaiAMBuIDKrFWGRF4G6w4ihiBbtMbOZLS6W2hoCONQKDicR4wEufphUmrKINWpThjUDyMTTMGdxL1KB7ovheF7h791aQwLVQU7OFaEqpYA4MFYi8oO+hFYGvpiloEm6akVrypWtOGBxgJH+rqZxlY3hv3ZA+Ri46h2RTOedcQFRdvBQGYnDE78K/nWKlMtmFOzkBW6t4gGoUvS8VB3E0jQ9U7Ns7Klc37R78vdSAJaxaU2NlmvXEKQv8zdlfea90Y8LIoUm6ozJoMSd5PExdvSDpColSRvJdh07KjxveAij6J0vtbxClbjUrz/ACPKAa0NbWU7azM0tlNMN+FaEZERqGquvi2giVOAlzt32X/l4Hl4cIoNqtNEJuiigm6iqo4mgQAVOZMD7FaRPliYoKmpoemFQd8BuU+QjkF0VivqllBp0rlD21ij6na3GZ9BPP0oHZY/tAOP8Q9/XO2bWAE666e2Mi4p7c6qjkv128DT+rlGcW3TKybt6pvHcOlfMQ5rRpC0T7UzrZ57hTcRVlubqiuJoDnie+CFi0NaiB9AdxF9UwO5htPVYcRjANiaMKojFTVSygsh4qTluzrlXOBtt0qonS5RrVnSh3euPgYOvqxaRiVlqubM80Cg35A++kAJ+lF2iS1uv9KoD3RhV1rcZlvAGm6lYDSNIvie7yEWnUs/q46t+MxT9Jvie7yEW7Uc/qy9X/G0WpBLSww8fwmB6+qeh8oIaWy8fwmBy+oeh8jCFfPdutTl5iljdE16Dd67f5yiPobTM+ROZ1RkMtrpqCAeKmvLH3wp6TflE69LIl7R7rkEA1c0AJ9bflwiQZE6aAAs2YFwUUdgvIblERWqaI1gW0ShMQ1BzBzU7wYIC2xk2qNmt8idU2aYstjRwwKCn2qvTLjGi7aAJtpFBSrAVNACQKngOMdzGVgVNGBFCDQgjgQc4xjXDSL2i04EqkvCXur/ABd5rBjVvXSYlJdoBcbnAqwHMDMQBfWrVaZLVptlUzd5lE9oDfc3sP4c+FYB2O2uoBxRiBVd430IO8HvEXyVbQwBVqg5EGBWndCi0AlGEubuelVbk4Gf8wxHPKApmktIuhS7LaZfa6SKnE4gYfWOPWhgglvZQVViK5gccsOdMMIZs2iraJuyAZKjtPiJd3jfXBhyz5RctEaMl2cAqLz75jDH+kfUHTHiTAVyz6BtcxxdkhZZFS8xgngmLHwg4mp025dNoAHAKxHGlSRhXGmUGvlxhfLuUBXl1Aa+CZ6lK4jZkMRwBvERdEegAGQFBAz5dC+XGAz7T2mDOt8/sm7LIQNuwGXmY9m2t3GJZzjQbyT5k4Y5mLbpjRku0DtC64HZdcx1FaMPfzEZ/aZFpkTGScFAr2HX1XHFa48OhMA/ojSTut8o0shiFOIxGdK7wcOsSdIWx7rOAZjKtQo4DHAAYACpw5wOn2ydMyZpjkUUEkkncoJ8AIj2V5wAM1XlvmAbytSuBocVgJlntbMiTCDKf1l3HPBhXGhphGl6t6zLaZAYntr2XA48RyPxjKLUZrhigabMzpizHieLGmPdE/VfSL2eeu0BS+AsxTurkSNxGGHdAa41ujg2s8YHbaKdrhrWQTZ5JxymMN38I/P/ACoda3a27UmTKPYB7bfaI3D+HzipSpji0SBcJVnU3qGmDivhhXqOMN7CdVdlLLqTRmAJC7zeP1RTGp4RPss9gyKGYKZkslQTQ0cUqK0MBp+lXxPd5CLlqGf1Rer/ANxoo2ln7R7vIRePR+f1Rer/ANxotSC2lsvH8JgcvqHofKCOl8vHyMDU9U9D5QhWR6H1lCs0pjcuzJgU5A9ts+B5weNsY5sT1JjMbVZJm3nMxXZmY90BlLVvncMRTfWnfE7RmsjyOzMq8vcd69OIiKvu1iBp3SOzs7kZkXR1OHlWObNb1mKGQ1B3wE1smFwktSATU1JoK5LU7sd8BWxZnYESwC5yBpic9+/zjuVZnVQJouvvGFRwrTI8t0dWazTFUCaVLb7pVqDgStRXoTHU6zOykSiobdeIUHkC2ANOMA/ozSU+zt9CDMXNpVcxvKjiOXxi7aM04k9aocR6ynMH8+sUESGVQHKlgO1dIIr1GB6iC+qdhAd5p/lXzJ8h4wF020LbRC20LawE3bQttELbQzO0iieswHLf4QBPbQttA2VpBW9Vgf8AOEO7aAm7aImk7Gs+WUbqrfZamB+I3iOdtC2sBQJdmnS6rPADBiBSmIGFaDcd3EQ5MR2BEuhc+qCRiep3wZ1qspN10IViLhJyrTsknxFekAbNJmKtJpUt/CVag3AlaivQwHcmVMVQJouzMyN44VpkeW6GrXImMp2IvNnTCpG+6N5h2dIdlIlFQ+6pCg8gTgDTjHAlMqgOVLAdoggivIjA9RhAX3QVvMyzoW9YC61CD2lwOIziTOs0p/XlS3PFpaE+1Svvir6o2rCYnAgjvwP5RYttAcPoOzGv0IFfss6//aniIGaT0FIl3XUupDpRSyspN8YYre8DC0nrIsuqpR34VAA5k1x6CsV35W8yajTDU7RMNw7YwEBoWmH7R7vIRfPR2f1JOr/3GjPdMt227vIRoPo5P6knWZ/deLQZ0vkO/wAjA1D2T0PlBHTPq+PkYFS27J6HyhErDl0K7zJjEqimY9GY5i+2IUVY+FIesWrklCTMZ55J+t2EHRVJY+0OkNf6uiO6safSPjj9ts8PjE2XaQwqCCOURUxCqiiqqgZKoAA7hAPTj1mjko/MwS2sBtKy7zkXrt5aXqVphStICPNkF1KqwRiMGOQPOgNOFd0eWezsihXYOwzZcR0rvpxjyyWQy0CmZtDmSL1OgvAE9SBnHtos20UqHuE5NiRXgboJAPEAwHFrsjTFojqjZi8aA8Rephxx4RZNDLckKK3jvbcTxFcYr6Sbihb1+gpexFfHGnWDNgm/Rr0/MwBTawtrEPawtrAeaV0iUTs+scBAnR2hJtoY3VLEYsSQFFeJPlnEy2y7xXlBvQmlllSCmRvMTzrSh8AB3QFfbRzSnusLp3UNQe8QblObgJ34d4gZpC3bWaKbjBmbLu2VSc2mmnQJ2vMQDW1hbWIe1hbWA70hZ9rLKAgE0IJyqMRUjKA8zVicUIEySppgdoM+6Cu1hbaAF2XVmcqAPMlM1MTtB4c+sN27VaeyG5MlKcP2gx5V3QY2sLbQEXQ2hpkhiXdGqoHYa9U5k8h1gha5e0QpfZLwpeWhYdxz6YQztYW1gAx1UmJjLInD+HB+9GxP9JaIQsL7eU18KqugeWahq3xupjX3Ux3Vs21hu3Wy9dDkMb6Xb1Cw7Y9UnEeUAd02e23d5CNE9G3/AIKdZn914zjTnrt3eQjRvRr/AOCnWZ/deLQY04ex4+RgNKmdk9D5QW1iNJZiv2abgeh8oRKwm1kGbNGZ2j4f1mCentR5ljmSRJL1myUmNUi6pPrlmwAFSP8AusSdAamGZpWVevXZ7GblhcDktjyIAx4jOsaN6ZbDWyS5y/snof5WwHgfOIqgaE0c8+aklWDu2bAGnFiAaGg50ryrArSWDdKjwP8A3Gpeh/QN2SbVMHam4S67pfH+rypGX6esha0TZAVi21ZAq+sasVoOeIgITyVmKVLEBh6y4050qKivOFIs6ykChiwX6xFK9BXARdNYdUE0VoiUhasydODTnOHqqSE/lFfHGKO8pJy3STRsilCa1woPrcKYZwHtrsizUulym8MBeHeKjDpE7RcwBLoJN00qcyOJpEW2WP5N9G9VuUBDEVBpXtUwB5bst0dWGUwq/wBQ4A/aP8PHmd0AU2sLaxF2kLaQEtJ2OOUE5eiROHYo/Qio6jMQB2kLaQFnkaurJ7U5llLzIvHkqDEmIOl9LCawui7LQXZanOmZZv4icT3DdAbaQtpAStpC2sRdpC2kA3pecdmQDQth3b4Ey7AGFC7Cv1ga050rj4xLnss1iDUqKqaHHHOnOHdF6IxEqTecmtL10FjnQCtByFST30gIQ0eEFL7NTNjhXurgIbnWC8P9xl3hhU+6owiXaJKTFKsWAO9cwQeBzoRQg07ovWqeqC23RMyXLqJlnmHYs2ZvICyNTIEivInxCj6vSCHbtMR2VFeZzpXOLBp6yvZZkyWyszS9wGJXc1OFPDHhA3QNlYWmXJdSHM4KynMUYLT3GNR9L2giZQtcodqTg9M7lcGw3qfdAZxqpY5ukDaAvZEqQ7rQ43x6lTwzwiuyLEDOlO0xrwmJ2SK17Y31w54bo2r0OWAfJptoKgNPa7UCl5UwqRliTujOtOasvL0pPlgG5KYTq7rhcFfFiR3GAPab9du7yEaN6Nf/AAU6zP7rxnOnPXbu8hGjejX/AMFOsz+68AS1qakhjFTsU+o7j5RZtcmpZn6RR9HWjHuPkYsRZ9Rm/UpR5N+NoM2+xy58tpU1Q6OKMrZERWNS9IS1sUoM6Ke1gzKD67biYPy9JyjgJiE8A6k+AMRU2QiooVQFVQAAMgBkBFc0ZqNJlW+dbCxd5hJVSMJd71qcSeO7KDu0hbSAzz04S2mybLKVGe/NcXVBqWurdpzziTqD6O5dglbe0ANMRSwUm8JYALHHItnjuyHO9X4E61ypsyxT5cgXpjoVUEgZ4HE4ZVgMO0jcmzHmTxfd3L3KmgJNe2Qcc/VHeRlHc2VMMsTWU3K3VbALh9VBvAG5RQRfNUvRSssCZbSJj5iUvqD+Y/XPu6xVvSXp8TrZsZWEqzjZgLgL31rtOeHQCAAfKRW7UV4b472kBZ6IlCTQnKJizyPW8YCdtI8vxHEwGPb8BI2keX4Yvwr8BI2kMzLTjdGe/HIRDe21couYzru+MPSpSJUgUJxYkkk+OQ5QEqRonZSTNRW2d433YhqNQetQC6OFRjjnHWjNKBJiTUNbjBgRxBrB70Z6yS1tWzYhpVoGzcMMKn1ag88OjGLLrR6JUYF7DSU2JMk4IxP2T9Q8sukAU131BS2J8psgCzmAcrks0EBhXg1N/jyi+hS+ku1JMVkKzVBDAghrrXhj3RatVJU2XYpCTxdmIgVgCDlgMRhlSC1+AA6T1FkzbfJtgYo8sgsoGEwj1SeBHHf4RZZyK6lXAZWFCDkQcwYY2kLaQHVgsUuRKWVKUJLQUVVyA5QG14I+RTePZ/GsEJmk5amhmIDwLqD4EwD1ut6PZHCujE3cAyk+uu4GApunE7bd3kI0P0bD9RTrM/uvFF0zJ7Td3kIvno7FLEnV/wC48BK1yl1szjlGY6MtdGFeOPlGt6fk3pTDlGKTfo5rKeMANl6KG2nI2azG8Cbw84k/6MsTNI5raFxFAs4cKeq/+c+EPoQRUb4CBIWfJxkzpicgxp4b4NaP9IdolGloQTV+0vZf3YHw74jXYamSAYDQ9EawybSt6S9eKnBl6j88ucT9rGNzLK8pxMksUcYgiLtqtrgLQNnMok5d25xxXnxHfxoFnt0x9k+yptLpuVNBephU7sYzXQvolckvbJwBJqUlYkk8XYU8AesaLtoiaXtsxJExpKbSYF7CCmLbs/GnKAoOucyzWUfJbNKS8R9M57TUP1CxxxwJFaZDjFEtNtVWCtm3LnSLLZtRLfOcvNRULmrGZMWuJxNEvGPdO6sS7Iq7WakyccURZYN3+IuxqB3eUBW2sinGgrubEH3Gh7xEN51JmzvGvQcKxIm6QCzFShq354RIJGd1a0peoL1OFYCCwcb+uEPB4b+WgzDLoajfuyrCc0gJF0esAKnBjvN3Ae6kXL0f6UstuBstpQMy/wC05FHp9i8MSN4B5iBererCWyWdlaAs1aFpbrh1VlYkjuwwju06g26QweTLlsVa8DJZQbwxrRrprAHdL+iMp2rDMUUNRLeoNc8JgrXvEaTYJj7JNrTaXRfoai9TGh6wO0PbZjyJbTkMuYVF9DSobI5ePfEzbQEzaxA0vrDJsy3pr0rkoxZug/PLnADWnXEWcbOVR5zbtyDi3PgP+gaTLsrzXMycxdzmTAWDSHpDtE0kWdBKX7Tdp/fgPDvgLPWfONZ0535FjTwyibKkAZCHLsAJGhlj2y6GDWmQijOYD3L2j5Dxgo5AFTug1qjok9q0uKXhdlA53cy3fh3AcYD3SkmrHr/1F21IlXbKg5E+0xb84qekkoOuA6mL1oCRdkqOQgJ1pl3lIjG9dtFmXNJyBOfP4RtRita2aAE+WcN0Bkej9IXTjlkQciOBh8WIr2rP20zMo+sn8vEcvLKBelbE9mchgbu47x14j3x1Y9JZEHvBgCCaSStGN0/Zbsn3w8LQvEeMOSdK3hRwrj+IA++JcmXZznIlezADmmLxECLegUh0a6ymoIO8ReJFgsx/YSvZifK0PZT+wleyIAfq5rQtplVJAdcHHPiOR+MFfly/aHjD0rQFk/cSvZEProCy/uJfsiArGtOucuxyq1DTGqEXnxPIRkFv1gaZNvTKu0w4mvdhH0O2rlkOciUeqj4R582bH93lewvwgMBW0jiN+OFRXOhzFeURm0iNoEpurX3x9DHVqx/d5XsL8I8+bdj+7yvYHwgMBa0jiOFcK03CudOUDzbgzstKU3x9HfNux/d5XsL8IXzbsf3eV7C/CA+eLFpdpExZktrrKa1BjYdVtc5dslVqFmJhMTgeI5GLKdW7H93lewvwhLq9ZBlIlDoogIvy1ftDxgVrHrOtmlVBBmNgg58TyHwg/wD6FZf3Ev2RHJ0BZDnIleyIDK9HqGYu7VZjUknMnGC6TV4iL3/oFk/cSvZEef6FZP3Er2RAUg2heI8Y4S1BjdlgzG4ILx92XfF8XQtlH7CV7IiZKdEFEVVHIAQFY0Pqa7kPauyoxEmta/znf0GHWLVaGAFBgBES36aSUhaY4VRvJp/+mKbbNPzLc+ykBllHBnODOOA+yvvPKAN2CZ8qtIuYy5Zz3M28jkMo0mzSrqgQA1T1fEiWMMaRZBAex4y1j2FAVjWPVJJ6nDGMo03qBMlMTLqOkb6RDE+xKwxAgPmtpVplnEA9R8I6TTNoX9kvvjfbTqpKbNREJtRpX2RAYxL1ptI/Yr4tEqXrvah+wTxaNd+YsrhC+Ykr7IgMpX0g2of+nT2mhweke1/d09p41L5iyfsiF8xJX2RAZd+kq1/dpftPC/SVa/u0v2njUfmJK4QvmJK+yIDLv0k2v7sntPHn6SLX93T2njUvmLJ4CF8xJX2RAZb+ki1/d09p4X6R7X93T2njUvmLK4CF8xZXAQGWfpHtf3dPaeF+ka1fd09p41P5iyuEL5iyuEBlf6RLV93T2mjz9Ilq+7p7TxqvzEk/ZEL5iSvsiAyk+kK1fd09p48/SDavu6e00at8xJXAR78xZXCAyj5/2v7untNHLazW+bgoSXX7KknxYnyjWl1GlD6oiZZtVZS/VEBkejNSp9pcPPZnPFiTToN3dGo6uapJIUYCsWCRYlXIQ+BAeKtI6hQoBQoUKAUKFCgPIQhQoBQoUKAUKFCgFCEKFAex5ChQCj0QoUAo8EKFAKEY9hQChQoUB5ChQoD2FChQChQoUB//2Q=="/>
          <p:cNvSpPr>
            <a:spLocks noChangeAspect="1" noChangeArrowheads="1"/>
          </p:cNvSpPr>
          <p:nvPr/>
        </p:nvSpPr>
        <p:spPr bwMode="auto">
          <a:xfrm>
            <a:off x="98425" y="-1041400"/>
            <a:ext cx="2133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pic>
        <p:nvPicPr>
          <p:cNvPr id="14342" name="Picture 6" descr="http://t0.gstatic.com/images?q=tbn:ANd9GcQktXKkAzrJ1w46xq6gRzB-bXwSHdfvPxcWkT6OB5QT-24QVPd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28600"/>
            <a:ext cx="1647825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8" descr="http://t1.gstatic.com/images?q=tbn:ANd9GcSmOsAtA9LmTl4JnWJeBdrqVqKOnSnzUZtrMBvmhTpqK1Lqh6C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2743200"/>
            <a:ext cx="221932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533400" y="3289300"/>
            <a:ext cx="47244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altLang="zh-HK" sz="2400" b="1" dirty="0">
                <a:solidFill>
                  <a:schemeClr val="accent4"/>
                </a:solidFill>
                <a:latin typeface="Times New Roman" pitchFamily="18" charset="0"/>
                <a:ea typeface="PMingLiU" pitchFamily="18" charset="-120"/>
              </a:rPr>
              <a:t>Empowerment has 2 meanings: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altLang="zh-HK" sz="2400" b="1" dirty="0">
                <a:solidFill>
                  <a:schemeClr val="accent4"/>
                </a:solidFill>
                <a:latin typeface="Times New Roman" pitchFamily="18" charset="0"/>
                <a:ea typeface="PMingLiU" pitchFamily="18" charset="-120"/>
              </a:rPr>
              <a:t>You let subordinates share your position power partially to specified levels.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altLang="zh-HK" sz="2400" b="1" dirty="0">
                <a:solidFill>
                  <a:schemeClr val="accent4"/>
                </a:solidFill>
                <a:latin typeface="Times New Roman" pitchFamily="18" charset="0"/>
                <a:ea typeface="PMingLiU" pitchFamily="18" charset="-120"/>
              </a:rPr>
              <a:t>You give opportunities to subordinates or encourage them to enhance their non-position power.</a:t>
            </a:r>
          </a:p>
        </p:txBody>
      </p:sp>
      <p:sp>
        <p:nvSpPr>
          <p:cNvPr id="35843" name="Title 4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Employment</a:t>
            </a:r>
            <a:endParaRPr lang="zh-TW" altLang="en-US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pic>
        <p:nvPicPr>
          <p:cNvPr id="35844" name="Picture 8" descr="http://ts3.mm.bing.net/images/thumbnail.aspx?q=1621958538906&amp;id=fe3110fd211f38dd1c7010d2261b66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28289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ounded Rectangular Callout 7"/>
          <p:cNvSpPr>
            <a:spLocks noChangeArrowheads="1"/>
          </p:cNvSpPr>
          <p:nvPr/>
        </p:nvSpPr>
        <p:spPr bwMode="auto">
          <a:xfrm>
            <a:off x="2438400" y="1295400"/>
            <a:ext cx="5867400" cy="1905000"/>
          </a:xfrm>
          <a:prstGeom prst="wedgeRoundRectCallout">
            <a:avLst>
              <a:gd name="adj1" fmla="val 29977"/>
              <a:gd name="adj2" fmla="val 9442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HK" sz="2400" b="1" i="1" dirty="0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As we </a:t>
            </a:r>
            <a:r>
              <a:rPr lang="en-US" altLang="zh-HK" sz="2400" b="1" i="1" dirty="0" err="1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wook</a:t>
            </a:r>
            <a:r>
              <a:rPr lang="en-US" altLang="zh-HK" sz="2400" b="1" i="1" dirty="0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 ahead </a:t>
            </a:r>
            <a:r>
              <a:rPr lang="en-US" altLang="zh-HK" sz="2400" b="1" i="1" dirty="0" err="1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intwo</a:t>
            </a:r>
            <a:r>
              <a:rPr lang="en-US" altLang="zh-HK" sz="2400" b="1" i="1" dirty="0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 the next </a:t>
            </a:r>
            <a:r>
              <a:rPr lang="en-US" altLang="zh-HK" sz="2400" b="1" i="1" dirty="0" err="1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centuwy</a:t>
            </a:r>
            <a:r>
              <a:rPr lang="en-US" altLang="zh-HK" sz="2400" b="1" i="1" dirty="0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, </a:t>
            </a:r>
            <a:r>
              <a:rPr lang="en-US" altLang="zh-HK" sz="2400" b="1" i="1" dirty="0" err="1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weadews</a:t>
            </a:r>
            <a:r>
              <a:rPr lang="en-US" altLang="zh-HK" sz="2400" b="1" i="1" dirty="0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HK" sz="2400" b="1" i="1" dirty="0" err="1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wiww</a:t>
            </a:r>
            <a:r>
              <a:rPr lang="en-US" altLang="zh-HK" sz="2400" b="1" i="1" dirty="0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 be those who </a:t>
            </a:r>
            <a:r>
              <a:rPr lang="en-US" altLang="zh-HK" sz="2400" b="1" i="1" dirty="0" err="1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empowew</a:t>
            </a:r>
            <a:r>
              <a:rPr lang="en-US" altLang="zh-HK" sz="2400" b="1" i="1" dirty="0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HK" sz="2400" b="1" i="1" dirty="0" err="1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othews</a:t>
            </a:r>
            <a:r>
              <a:rPr lang="en-US" altLang="zh-HK" sz="2400" b="1" i="1" dirty="0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.	</a:t>
            </a:r>
          </a:p>
          <a:p>
            <a:pPr algn="r"/>
            <a:r>
              <a:rPr lang="en-US" altLang="zh-HK" sz="2400" b="1" dirty="0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Bill Gates</a:t>
            </a:r>
            <a:r>
              <a:rPr lang="en-US" altLang="zh-HK" sz="1600" b="1" i="1" dirty="0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 made this statement in the 20</a:t>
            </a:r>
            <a:r>
              <a:rPr lang="en-US" altLang="zh-HK" sz="1600" b="1" i="1" baseline="30000" dirty="0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th</a:t>
            </a:r>
            <a:r>
              <a:rPr lang="en-US" altLang="zh-HK" sz="1600" b="1" i="1" dirty="0">
                <a:solidFill>
                  <a:srgbClr val="002A56"/>
                </a:solidFill>
                <a:latin typeface="Times New Roman" pitchFamily="18" charset="0"/>
                <a:ea typeface="新細明體" charset="-120"/>
              </a:rPr>
              <a:t> Century</a:t>
            </a:r>
            <a:endParaRPr lang="en-US" altLang="zh-HK" sz="2400" b="1" dirty="0">
              <a:solidFill>
                <a:srgbClr val="002A56"/>
              </a:solidFill>
              <a:latin typeface="Times New Roman" pitchFamily="18" charset="0"/>
              <a:ea typeface="新細明體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Placeholder 1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3 keys that managers must use to empower their employees are:</a:t>
            </a:r>
          </a:p>
          <a:p>
            <a:pPr lvl="1"/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share information with everyone</a:t>
            </a:r>
          </a:p>
          <a:p>
            <a:pPr lvl="1"/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create autonomy through boundaries</a:t>
            </a:r>
          </a:p>
          <a:p>
            <a:pPr lvl="1"/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replace the old hierarchy with self-managed teams</a:t>
            </a:r>
          </a:p>
          <a:p>
            <a:endParaRPr lang="en-US" altLang="zh-TW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31747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Workplace empowerment</a:t>
            </a:r>
            <a:endParaRPr lang="zh-TW" altLang="en-US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Placeholder 1"/>
          <p:cNvSpPr>
            <a:spLocks noGrp="1"/>
          </p:cNvSpPr>
          <p:nvPr>
            <p:ph type="body" idx="4294967295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(1) Share information with everyone </a:t>
            </a:r>
          </a:p>
          <a:p>
            <a:pPr lvl="1"/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By sharing information with everyone, one gives them a clear picture of the company and its current situation</a:t>
            </a:r>
          </a:p>
          <a:p>
            <a:pPr lvl="1"/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It fosters trust by allowing all of the employees to view the company information, it helps to build that trust between employer and employee.</a:t>
            </a:r>
          </a:p>
        </p:txBody>
      </p:sp>
      <p:sp>
        <p:nvSpPr>
          <p:cNvPr id="32771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3 keys for empowerment</a:t>
            </a:r>
            <a:endParaRPr lang="zh-TW" altLang="en-US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pic>
        <p:nvPicPr>
          <p:cNvPr id="32772" name="Picture 2" descr="http://ts3.mm.bing.net/images/thumbnail.aspx?q=1617462500910&amp;id=dbf6358c187b8998cd0feef149b00c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3434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1143000" y="4800600"/>
            <a:ext cx="3124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>
                <a:ea typeface="新細明體" charset="-120"/>
              </a:rPr>
              <a:t>To: sales manager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Cc: Your boss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Bcc: My boss</a:t>
            </a:r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Placeholder 1"/>
          <p:cNvSpPr>
            <a:spLocks noGrp="1"/>
          </p:cNvSpPr>
          <p:nvPr>
            <p:ph type="body" idx="4294967295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Times New Roman" pitchFamily="18" charset="0"/>
                <a:ea typeface="新細明體" charset="-120"/>
                <a:cs typeface="Times New Roman" pitchFamily="18" charset="0"/>
              </a:rPr>
              <a:t>(2) Create autonomy through boundaries</a:t>
            </a:r>
          </a:p>
          <a:p>
            <a:pPr lvl="1"/>
            <a:r>
              <a:rPr lang="en-US" altLang="zh-TW">
                <a:latin typeface="Times New Roman" pitchFamily="18" charset="0"/>
                <a:ea typeface="新細明體" charset="-120"/>
                <a:cs typeface="Times New Roman" pitchFamily="18" charset="0"/>
              </a:rPr>
              <a:t>By opening communication through sharing information, it opens up the feedback about what is holding them back from being empowered.</a:t>
            </a:r>
          </a:p>
        </p:txBody>
      </p:sp>
      <p:sp>
        <p:nvSpPr>
          <p:cNvPr id="33795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3 keys for empowerment</a:t>
            </a:r>
            <a:endParaRPr lang="zh-TW" altLang="en-US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pic>
        <p:nvPicPr>
          <p:cNvPr id="33796" name="Picture 2" descr="http://ts4.mm.bing.net/images/thumbnail.aspx?q=1629667265287&amp;id=806680a7872a263cf656fb4a8373589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5300663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4800600" y="3254375"/>
            <a:ext cx="4191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TW" sz="2000">
                <a:ea typeface="新細明體" charset="-120"/>
              </a:rPr>
              <a:t>Enabled by the corporate intranet, </a:t>
            </a:r>
          </a:p>
          <a:p>
            <a:pPr lvl="2"/>
            <a:r>
              <a:rPr lang="en-US" altLang="zh-TW" sz="2000">
                <a:ea typeface="新細明體" charset="-120"/>
              </a:rPr>
              <a:t>e.g. ERP (Enterprise Resource Planning)</a:t>
            </a:r>
          </a:p>
          <a:p>
            <a:pPr lvl="3"/>
            <a:r>
              <a:rPr lang="en-US" altLang="zh-TW" sz="2000">
                <a:ea typeface="新細明體" charset="-120"/>
              </a:rPr>
              <a:t>MIS (Management Information System)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Placeholder 1"/>
          <p:cNvSpPr>
            <a:spLocks noGrp="1"/>
          </p:cNvSpPr>
          <p:nvPr>
            <p:ph type="body" idx="4294967295"/>
          </p:nvPr>
        </p:nvSpPr>
        <p:spPr bwMode="auto">
          <a:xfrm>
            <a:off x="381000" y="1417638"/>
            <a:ext cx="8229600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24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(3) Replace the old hierarchy with self-managed teams</a:t>
            </a:r>
          </a:p>
          <a:p>
            <a:pPr lvl="1"/>
            <a:r>
              <a:rPr lang="en-US" altLang="zh-TW" sz="20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More responsibility is placed upon unique and self-managed teams which create better communication and productivity.</a:t>
            </a:r>
          </a:p>
        </p:txBody>
      </p:sp>
      <p:sp>
        <p:nvSpPr>
          <p:cNvPr id="34819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3 keys for empowerment</a:t>
            </a:r>
            <a:endParaRPr lang="zh-TW" altLang="en-US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pic>
        <p:nvPicPr>
          <p:cNvPr id="34820" name="Picture 2" descr="Image Det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3200"/>
            <a:ext cx="558641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Placeholder 2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35814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pic>
        <p:nvPicPr>
          <p:cNvPr id="38917" name="Picture 5" descr="http://mobilize.org/wp-content/uploads/2012/07/career-pa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30479"/>
            <a:ext cx="4876800" cy="682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TW" kern="0" dirty="0">
                <a:ea typeface="新細明體" charset="-120"/>
              </a:rPr>
              <a:t>My tips for your future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06395059"/>
              </p:ext>
            </p:extLst>
          </p:nvPr>
        </p:nvGraphicFramePr>
        <p:xfrm>
          <a:off x="3048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HK" sz="2800" b="1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Absolute power, always corrupts absolutely.</a:t>
            </a:r>
            <a:r>
              <a:rPr lang="en-US" altLang="zh-HK" sz="28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0" lvl="0" indent="0">
              <a:buNone/>
            </a:pPr>
            <a:r>
              <a:rPr lang="en-US" altLang="zh-HK" sz="28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"Nearly all men can stand adversity, but if you want to test a man's character, give him power." </a:t>
            </a:r>
            <a:endParaRPr lang="en-US" altLang="zh-HK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r">
              <a:buNone/>
            </a:pPr>
            <a:r>
              <a:rPr lang="en-US" altLang="zh-HK" dirty="0">
                <a:latin typeface="Times New Roman" pitchFamily="18" charset="0"/>
                <a:cs typeface="Times New Roman" pitchFamily="18" charset="0"/>
              </a:rPr>
              <a:t>Abraham Lincoln</a:t>
            </a:r>
          </a:p>
          <a:p>
            <a:pPr lvl="0"/>
            <a:endParaRPr lang="en-US" altLang="zh-HK" sz="28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0"/>
            <a:r>
              <a:rPr lang="en-US" altLang="zh-HK" sz="28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Being a leader, is tough and you have to walk the thin line, which separates legitimate, from illegitimate power beyond. </a:t>
            </a:r>
          </a:p>
          <a:p>
            <a:pPr lvl="0"/>
            <a:r>
              <a:rPr lang="en-US" altLang="zh-HK" sz="28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Doing that requires loads of restraint, self control and a clear idea of what is fair and what is not fair.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HK" sz="3600" dirty="0">
                <a:latin typeface="Times New Roman" pitchFamily="18" charset="0"/>
                <a:cs typeface="Times New Roman" pitchFamily="18" charset="0"/>
              </a:rPr>
              <a:t>My tips for your future</a:t>
            </a:r>
            <a:endParaRPr lang="zh-HK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95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1905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US" altLang="zh-HK" sz="7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Thank you!</a:t>
            </a:r>
            <a:br>
              <a:rPr lang="en-US" altLang="zh-HK" sz="7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</a:br>
            <a:br>
              <a:rPr lang="en-US" altLang="zh-HK" sz="9600" dirty="0">
                <a:latin typeface="Times New Roman" pitchFamily="18" charset="0"/>
                <a:cs typeface="Times New Roman" pitchFamily="18" charset="0"/>
              </a:rPr>
            </a:br>
            <a:endParaRPr lang="zh-HK" altLang="en-US" sz="9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995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HK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Reference</a:t>
            </a:r>
            <a:endParaRPr lang="zh-HK" altLang="en-US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27651" name="Text Placeholder 2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HK" dirty="0">
                <a:solidFill>
                  <a:schemeClr val="accent4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L J </a:t>
            </a:r>
            <a:r>
              <a:rPr lang="en-US" altLang="zh-HK" dirty="0" err="1">
                <a:solidFill>
                  <a:schemeClr val="accent4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Gitman</a:t>
            </a:r>
            <a:r>
              <a:rPr lang="en-US" altLang="zh-HK" dirty="0">
                <a:solidFill>
                  <a:schemeClr val="accent4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“Future of Business” 5</a:t>
            </a:r>
            <a:r>
              <a:rPr lang="en-US" altLang="zh-HK" baseline="30000" dirty="0">
                <a:solidFill>
                  <a:schemeClr val="accent4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th</a:t>
            </a:r>
            <a:r>
              <a:rPr lang="en-US" altLang="zh-HK" dirty="0">
                <a:solidFill>
                  <a:schemeClr val="accent4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ed. </a:t>
            </a:r>
          </a:p>
          <a:p>
            <a:pPr eaLnBrk="1" hangingPunct="1">
              <a:defRPr/>
            </a:pPr>
            <a:r>
              <a:rPr lang="en-US" altLang="zh-HK" dirty="0">
                <a:solidFill>
                  <a:schemeClr val="accent4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G R Jones “Contemporary Management” 2</a:t>
            </a:r>
            <a:r>
              <a:rPr lang="en-US" altLang="zh-HK" baseline="30000" dirty="0">
                <a:solidFill>
                  <a:schemeClr val="accent4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nd</a:t>
            </a:r>
            <a:r>
              <a:rPr lang="en-US" altLang="zh-HK" dirty="0">
                <a:solidFill>
                  <a:schemeClr val="accent4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 ed. P482-8 McGraw Hill</a:t>
            </a:r>
          </a:p>
          <a:p>
            <a:pPr eaLnBrk="1" hangingPunct="1">
              <a:defRPr/>
            </a:pPr>
            <a:r>
              <a:rPr lang="en-US" altLang="zh-HK" dirty="0">
                <a:solidFill>
                  <a:schemeClr val="accent4"/>
                </a:solidFill>
                <a:latin typeface="Times New Roman" pitchFamily="18" charset="0"/>
                <a:ea typeface="PMingLiU" pitchFamily="18" charset="-120"/>
                <a:cs typeface="Times New Roman" pitchFamily="18" charset="0"/>
              </a:rPr>
              <a:t>http://www.negotiationtraining.com.au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533400" y="304800"/>
            <a:ext cx="82296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2800" dirty="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Management Process </a:t>
            </a:r>
            <a:endParaRPr lang="zh-TW" altLang="en-US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15363" name="Text Placeholder 2"/>
          <p:cNvSpPr>
            <a:spLocks noGrp="1"/>
          </p:cNvSpPr>
          <p:nvPr>
            <p:ph type="body" idx="4294967295"/>
          </p:nvPr>
        </p:nvSpPr>
        <p:spPr bwMode="auto">
          <a:xfrm>
            <a:off x="152400" y="1219200"/>
            <a:ext cx="8610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z="2000" b="1">
                <a:latin typeface="Times New Roman" pitchFamily="18" charset="0"/>
                <a:ea typeface="新細明體" charset="-120"/>
                <a:cs typeface="Times New Roman" pitchFamily="18" charset="0"/>
              </a:rPr>
              <a:t>Management Process has 4 key functional components:</a:t>
            </a:r>
            <a:endParaRPr lang="zh-TW" altLang="zh-TW" sz="200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lvl="1" eaLnBrk="1" hangingPunct="1"/>
            <a:r>
              <a:rPr lang="en-US" altLang="zh-TW" sz="1800" b="1" i="1">
                <a:latin typeface="Times New Roman" pitchFamily="18" charset="0"/>
                <a:ea typeface="新細明體" charset="-120"/>
                <a:cs typeface="Times New Roman" pitchFamily="18" charset="0"/>
              </a:rPr>
              <a:t>Planning</a:t>
            </a:r>
            <a:endParaRPr lang="zh-TW" altLang="zh-TW" sz="180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lvl="1" eaLnBrk="1" hangingPunct="1"/>
            <a:r>
              <a:rPr lang="en-US" altLang="zh-TW" sz="1800" b="1" i="1">
                <a:latin typeface="Times New Roman" pitchFamily="18" charset="0"/>
                <a:ea typeface="新細明體" charset="-120"/>
                <a:cs typeface="Times New Roman" pitchFamily="18" charset="0"/>
              </a:rPr>
              <a:t>Organizing</a:t>
            </a:r>
          </a:p>
          <a:p>
            <a:pPr lvl="1" eaLnBrk="1" hangingPunct="1"/>
            <a:r>
              <a:rPr lang="en-US" altLang="zh-TW" sz="1800" b="1" i="1">
                <a:latin typeface="Times New Roman" pitchFamily="18" charset="0"/>
                <a:ea typeface="新細明體" charset="-120"/>
                <a:cs typeface="Times New Roman" pitchFamily="18" charset="0"/>
              </a:rPr>
              <a:t>Directing</a:t>
            </a:r>
            <a:endParaRPr lang="zh-TW" altLang="zh-TW" sz="180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lvl="1" eaLnBrk="1" hangingPunct="1"/>
            <a:r>
              <a:rPr lang="en-US" altLang="zh-TW" sz="1800" b="1" i="1">
                <a:latin typeface="Times New Roman" pitchFamily="18" charset="0"/>
                <a:ea typeface="新細明體" charset="-120"/>
                <a:cs typeface="Times New Roman" pitchFamily="18" charset="0"/>
              </a:rPr>
              <a:t>Controlling</a:t>
            </a:r>
          </a:p>
        </p:txBody>
      </p:sp>
      <p:sp>
        <p:nvSpPr>
          <p:cNvPr id="15364" name="Right Arrow Callout 3"/>
          <p:cNvSpPr>
            <a:spLocks noChangeArrowheads="1"/>
          </p:cNvSpPr>
          <p:nvPr/>
        </p:nvSpPr>
        <p:spPr bwMode="auto">
          <a:xfrm>
            <a:off x="381000" y="4267200"/>
            <a:ext cx="2209800" cy="1143000"/>
          </a:xfrm>
          <a:prstGeom prst="rightArrowCallout">
            <a:avLst>
              <a:gd name="adj1" fmla="val 25000"/>
              <a:gd name="adj2" fmla="val 25000"/>
              <a:gd name="adj3" fmla="val 24999"/>
              <a:gd name="adj4" fmla="val 6497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zh-TW" sz="1800">
              <a:ea typeface="新細明體" charset="-120"/>
            </a:endParaRPr>
          </a:p>
          <a:p>
            <a:r>
              <a:rPr lang="en-US" altLang="zh-TW" sz="1800">
                <a:ea typeface="新細明體" charset="-120"/>
              </a:rPr>
              <a:t>Planning</a:t>
            </a:r>
            <a:endParaRPr lang="zh-TW" altLang="en-US" sz="1800">
              <a:ea typeface="新細明體" charset="-120"/>
            </a:endParaRPr>
          </a:p>
        </p:txBody>
      </p:sp>
      <p:sp>
        <p:nvSpPr>
          <p:cNvPr id="5" name="Right Arrow Callout 4"/>
          <p:cNvSpPr/>
          <p:nvPr/>
        </p:nvSpPr>
        <p:spPr bwMode="auto">
          <a:xfrm>
            <a:off x="2667000" y="4267200"/>
            <a:ext cx="2209800" cy="1143000"/>
          </a:xfrm>
          <a:prstGeom prst="rightArrowCallou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TW" sz="1800">
              <a:ea typeface="新細明體" charset="-120"/>
            </a:endParaRPr>
          </a:p>
          <a:p>
            <a:pPr>
              <a:defRPr/>
            </a:pPr>
            <a:r>
              <a:rPr lang="en-US" altLang="zh-TW" sz="1800">
                <a:ea typeface="新細明體" charset="-120"/>
              </a:rPr>
              <a:t>Organizing </a:t>
            </a:r>
            <a:endParaRPr lang="zh-TW" altLang="en-US" sz="1800">
              <a:ea typeface="新細明體" charset="-120"/>
            </a:endParaRPr>
          </a:p>
        </p:txBody>
      </p:sp>
      <p:sp>
        <p:nvSpPr>
          <p:cNvPr id="15366" name="Right Arrow Callout 5"/>
          <p:cNvSpPr>
            <a:spLocks noChangeArrowheads="1"/>
          </p:cNvSpPr>
          <p:nvPr/>
        </p:nvSpPr>
        <p:spPr bwMode="auto">
          <a:xfrm>
            <a:off x="4953000" y="4267200"/>
            <a:ext cx="2209800" cy="1143000"/>
          </a:xfrm>
          <a:prstGeom prst="rightArrowCallout">
            <a:avLst>
              <a:gd name="adj1" fmla="val 25000"/>
              <a:gd name="adj2" fmla="val 25000"/>
              <a:gd name="adj3" fmla="val 24999"/>
              <a:gd name="adj4" fmla="val 6497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zh-TW" sz="1800">
              <a:ea typeface="新細明體" charset="-120"/>
            </a:endParaRPr>
          </a:p>
          <a:p>
            <a:r>
              <a:rPr lang="en-US" altLang="zh-TW" sz="1800">
                <a:ea typeface="新細明體" charset="-120"/>
              </a:rPr>
              <a:t>Directing</a:t>
            </a:r>
            <a:endParaRPr lang="zh-TW" altLang="en-US" sz="1800">
              <a:ea typeface="新細明體" charset="-120"/>
            </a:endParaRPr>
          </a:p>
        </p:txBody>
      </p:sp>
      <p:sp>
        <p:nvSpPr>
          <p:cNvPr id="7" name="Up Arrow Callout 6"/>
          <p:cNvSpPr/>
          <p:nvPr/>
        </p:nvSpPr>
        <p:spPr bwMode="auto">
          <a:xfrm>
            <a:off x="609600" y="5486400"/>
            <a:ext cx="5791200" cy="11430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085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1800">
                <a:ea typeface="新細明體" charset="-120"/>
              </a:rPr>
              <a:t>Controlling</a:t>
            </a:r>
            <a:endParaRPr lang="zh-TW" altLang="en-US" sz="1800">
              <a:ea typeface="新細明體" charset="-120"/>
            </a:endParaRPr>
          </a:p>
        </p:txBody>
      </p:sp>
      <p:sp>
        <p:nvSpPr>
          <p:cNvPr id="10" name="Down Arrow 9"/>
          <p:cNvSpPr/>
          <p:nvPr/>
        </p:nvSpPr>
        <p:spPr bwMode="auto">
          <a:xfrm flipV="1">
            <a:off x="990600" y="5486400"/>
            <a:ext cx="457200" cy="6858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1" name="Down Arrow 10"/>
          <p:cNvSpPr/>
          <p:nvPr/>
        </p:nvSpPr>
        <p:spPr bwMode="auto">
          <a:xfrm flipV="1">
            <a:off x="5486400" y="5486400"/>
            <a:ext cx="457200" cy="6858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7162800" y="4495800"/>
            <a:ext cx="1600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ea typeface="新細明體" charset="-120"/>
              </a:rPr>
              <a:t>Output/</a:t>
            </a:r>
          </a:p>
          <a:p>
            <a:r>
              <a:rPr lang="en-US" altLang="zh-TW" sz="2400">
                <a:ea typeface="新細明體" charset="-120"/>
              </a:rPr>
              <a:t>Results</a:t>
            </a:r>
            <a:endParaRPr lang="zh-TW" altLang="en-US" sz="2400">
              <a:ea typeface="新細明體" charset="-120"/>
            </a:endParaRPr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1600200" y="3011488"/>
            <a:ext cx="1676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1800">
                <a:ea typeface="新細明體" charset="-120"/>
              </a:rPr>
              <a:t>Unplanned </a:t>
            </a:r>
          </a:p>
          <a:p>
            <a:r>
              <a:rPr lang="en-US" altLang="zh-TW" sz="1800">
                <a:ea typeface="新細明體" charset="-120"/>
              </a:rPr>
              <a:t>situation</a:t>
            </a:r>
            <a:endParaRPr lang="zh-TW" altLang="en-US" sz="1800">
              <a:ea typeface="新細明體" charset="-120"/>
            </a:endParaRPr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3200400" y="2935288"/>
            <a:ext cx="9794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Ad-hoc </a:t>
            </a:r>
          </a:p>
          <a:p>
            <a:r>
              <a:rPr lang="en-US" altLang="zh-TW" sz="1800">
                <a:ea typeface="新細明體" charset="-120"/>
              </a:rPr>
              <a:t>events</a:t>
            </a:r>
          </a:p>
        </p:txBody>
      </p:sp>
      <p:sp>
        <p:nvSpPr>
          <p:cNvPr id="15373" name="Rectangle 14"/>
          <p:cNvSpPr>
            <a:spLocks noChangeArrowheads="1"/>
          </p:cNvSpPr>
          <p:nvPr/>
        </p:nvSpPr>
        <p:spPr bwMode="auto">
          <a:xfrm>
            <a:off x="4267200" y="2935288"/>
            <a:ext cx="1095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ea typeface="新細明體" charset="-120"/>
              </a:rPr>
              <a:t>External </a:t>
            </a:r>
          </a:p>
          <a:p>
            <a:r>
              <a:rPr lang="en-US" altLang="zh-TW" sz="1800">
                <a:ea typeface="新細明體" charset="-120"/>
              </a:rPr>
              <a:t>factors</a:t>
            </a:r>
          </a:p>
        </p:txBody>
      </p:sp>
      <p:cxnSp>
        <p:nvCxnSpPr>
          <p:cNvPr id="15374" name="Straight Arrow Connector 16"/>
          <p:cNvCxnSpPr>
            <a:cxnSpLocks noChangeShapeType="1"/>
          </p:cNvCxnSpPr>
          <p:nvPr/>
        </p:nvCxnSpPr>
        <p:spPr bwMode="auto">
          <a:xfrm>
            <a:off x="2057400" y="3581400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Straight Arrow Connector 17"/>
          <p:cNvCxnSpPr>
            <a:cxnSpLocks noChangeShapeType="1"/>
          </p:cNvCxnSpPr>
          <p:nvPr/>
        </p:nvCxnSpPr>
        <p:spPr bwMode="auto">
          <a:xfrm>
            <a:off x="2286000" y="3581400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Straight Arrow Connector 18"/>
          <p:cNvCxnSpPr>
            <a:cxnSpLocks noChangeShapeType="1"/>
          </p:cNvCxnSpPr>
          <p:nvPr/>
        </p:nvCxnSpPr>
        <p:spPr bwMode="auto">
          <a:xfrm>
            <a:off x="2514600" y="3581400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Straight Arrow Connector 19"/>
          <p:cNvCxnSpPr>
            <a:cxnSpLocks noChangeShapeType="1"/>
          </p:cNvCxnSpPr>
          <p:nvPr/>
        </p:nvCxnSpPr>
        <p:spPr bwMode="auto">
          <a:xfrm>
            <a:off x="3429000" y="3581400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Straight Arrow Connector 20"/>
          <p:cNvCxnSpPr>
            <a:cxnSpLocks noChangeShapeType="1"/>
          </p:cNvCxnSpPr>
          <p:nvPr/>
        </p:nvCxnSpPr>
        <p:spPr bwMode="auto">
          <a:xfrm>
            <a:off x="3657600" y="3581400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Straight Arrow Connector 21"/>
          <p:cNvCxnSpPr>
            <a:cxnSpLocks noChangeShapeType="1"/>
          </p:cNvCxnSpPr>
          <p:nvPr/>
        </p:nvCxnSpPr>
        <p:spPr bwMode="auto">
          <a:xfrm>
            <a:off x="3886200" y="3581400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Straight Arrow Connector 22"/>
          <p:cNvCxnSpPr>
            <a:cxnSpLocks noChangeShapeType="1"/>
          </p:cNvCxnSpPr>
          <p:nvPr/>
        </p:nvCxnSpPr>
        <p:spPr bwMode="auto">
          <a:xfrm>
            <a:off x="4572000" y="3581400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Straight Arrow Connector 23"/>
          <p:cNvCxnSpPr>
            <a:cxnSpLocks noChangeShapeType="1"/>
          </p:cNvCxnSpPr>
          <p:nvPr/>
        </p:nvCxnSpPr>
        <p:spPr bwMode="auto">
          <a:xfrm>
            <a:off x="4800600" y="3581400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Straight Arrow Connector 24"/>
          <p:cNvCxnSpPr>
            <a:cxnSpLocks noChangeShapeType="1"/>
          </p:cNvCxnSpPr>
          <p:nvPr/>
        </p:nvCxnSpPr>
        <p:spPr bwMode="auto">
          <a:xfrm>
            <a:off x="5029200" y="3581400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3" name="AutoShape 2" descr="data:image/jpeg;base64,/9j/4AAQSkZJRgABAQAAAQABAAD/2wCEAAkGBhQSEBUUEhQWFRUUFhgYFRUXGBgYFxcXGBUXFBcXFhcXHCYfFxkjGRgVHzAgIycpLCwsFR4xNTAqNSYrLCkBCQoKDQwMEg8PFCkYFBgpKSkpKSkpKSkpKSkpKSkpKSkpKSkpKSkpKSkpKSkpKSkpKSkpKSkpKSkpKSkpKSkpKf/AABEIAOEA4AMBIgACEQEDEQH/xAAcAAABBQEBAQAAAAAAAAAAAAAFAAMEBgcCAQj/xABHEAACAAMEBwQFCAkEAQUAAAABAgADEQQSITEFBhNBUWFxIoGRsQcykqHRFBYjQlJUssEXJENTYnKCs/AVM5PhNESDo8Lx/8QAFQEBAQAAAAAAAAAAAAAAAAAAAAH/xAAWEQEBAQAAAAAAAAAAAAAAAAAAARH/2gAMAwEAAhEDEQA/ANxhQoj262rKQu5oB7+QgOrVa1lqWchQN5ir2/XJiaSVoPtN+QgNpHSL2h7zZfVXcPiYh27SEqzgbQksfVlqKue7dFBB7fPf1pjeNB7o9lq32j4mAS6Utk3/AGZKShuL9pvgPGHZcnSJ9aaq8tmPzMNRY5Qb7R8TEyUG+0fExVdjpCmE8E8NmPjHSLpGmM9QeGzHxhpi4oG4nxMOre4nxMUonSVOzOU8tmPjHQbSO+ev/GPjDTF3q3E+Jj2rcT4mKO0zSf1Zyn/2xh7462ukf36/8Y+MNMXercT4mPatxPiYopmaTrhOUjedmMPfHW10j+/X/jHxi6YvFW4nxMeVbifExRtrpOv+8tOOzHxjra6R/fr/AMY+MNMXYluJ8THhLcT4mKQJmk8azlA3HZjHpjHu00j+/X/jHxiaYubFuJ8TEeZe4nxMVJW0l9aco5bMfGE3+o7p6k8NmPjDTB+erfaPiYGWlW+0fEwP2ekSO1PUHhsx8Ybm2TSBGE8E8NmPjDTDdqD/AGm8TEH/AFi0yjWXOmDleJHgYmPo+375614bMfGINoFqT/dkpOXeUFxhzp/3DQe0P6U5iELakDj7aYMOq5H3RomjNKy7RLEyU4dTvG7kRuMYjsUnAmUTeHrS2FHHdvEN6G03NsU6/KOH1kPqsOB+O6IrfYUDtBabl2qSs2WcDgQc1YZqYIwCika06RM2dsx6sv3tvi4Wyfcls3AE+6M9kIWapzJ8zFETSVv2CC4L02YaSl82PIQ5oTVkKdpNN+a2LOfIcByhnRkvbWubNOKyzspfIL6xHU/hixWeWyk3mBFezQ18eHSIOrLZCtb9M8KEHDu3RIMvDCld3WG7/OnPhDdnDKO2wJ5GuHWAfkyyB26V7j40whTUJBu0ruyHnhDUwkghTQ7if8whSSQAGIJ3kY+/fAPIlAL1K7+sczpbEdild9SBh3w1PvMtEYA8zSvfujtWoKE1O88YB66OUNzJTEi7Sn1qkfn+UMz1dqXGAocammHHn0h3aQDt0Q2ZTXq4XKcR4UzrDLqxYEMAozFcfDfWHNpAPXRDaSmvEml3diPLPxhgK1+9eFymArjXhTd1h7aQDt0Q3JlMK36Z4UIPluhiUrAsWYEH1aH/ACnSHb/OnOAdZMMKV3cI5kyyB26V7j40whizhlHbYE13GuHWO5jEghTQ7icq/lAOTUJBu0ruyHnhHqJgL1K74YkkhQGIJ3kY+/fCn3mWiEA8zT37oByfKYjsUr1Aw748mWYEY0jxXoMTU7zxhu0K7UuMFocammH59ICvawaqlyJkmiuuTAgEdeI5RXLRL2qMxF2YhuzV57mHI4ePWNIZoqWnbHs7Sk0UuTfopg341umm/HDvgIvo/wBOmzWsS2P0c4hW4BskbxNOhMbNHz/b7MVY8QfKNw0Bb9tZpUze6KT/ADU7XvrAcawNSQ/MRUrInkfKLVrB/tn/ADdFckJh3HyixKA6pSSJRcsDfZzdxri7HGop4Qf2kV/VuZ9ABzb8bRPkWcIWIcteORFKDnjienCIqZZ5RStXD1OFK4DvGfKHHaopWld+dOcRNqDhXDI0pUQ1ZpIlrS+XxrUigHSpgJtnUotCwY8RWnQVAJj2eCykBrp3E1p30xiJMIdSL1AR6wxp8Y8kgS1C3r1PrHDwqcBATZRugAm9Tfx8Y4tMsuMHCEHfWhHcDES0SxMW7fu7wQKjvAOXSHJbAXVqTUqgJzJYhRXvMBMEzv5w1OlFipD3QDiKHHpQZ9aRFttkvEBnKFDiKVrxGYoeuGMdmeICbtIZMo3w9/CnqY1r5U31rHWhrEJtqQkkhVYsu7AUBr1YYco40gmymFDuy5jcfCAe2kNS5JDMxeoOS0NR1qKeGcQRLAmF75NR6lMjvxrl3Vxg1bdH7OzJMPrXwW5KwKgeN3xgGdpDNnlFK1cPU4YHAc6jPl74hSJIQsQ5a8cARSgzxxxPSHtqDv60zgJbtUEVpXfw5xxZ0KLQsGPEVp0xAJ8IhyLPslAvlr1SCQRgKA0r1HjHUwh1IvUqPWGNPjAS5wLKQGunccad9MY9lm6ACb1Bnx8YhSQEULevUzY4eFTlHlpQTFpfu7waVHeAcukBLtMsuKK4Qg1xrQ+AOMOh+/nxiEswKAK1AwqcCesN2iQJlKuUoa4CtR44H3YwEydJLFSHugHEY4jlQYnrSBWtOMmvB0I7nWJxnwH1lkBpd6+RQqLtM+2KUNcO/hAQ9MWftt/mYBjRdQX/AFGWOF8f/K8UzSln7R7vIRctRhSyqOb/ANxotRP06Ox4+RgHJTsnofKDumR2fHyMCZa9k9D5QhVD1es6qhcMxZi2BACjtmtDWp91OcFUtQORBpmAYB6Gti3SoIqGeo3jttE2VZ5aFmQMC2JvMCBvotAMOZqcoipdns6Sq3WZqmpvACnLA49cOgjvbK6kVqDUEqRUdOcQZVsR60IYZEA+7lHkmVLlKQl4DMlyCfcAABATZCLKSgYkDEs1B7gTQd5jq0IrrdYkBgCCACeINCRUd4zziAJyTUIreRsDdND3GmfdFn1c0dLn2PZ41ku6KxpepUTFrQAHsuB3QAZZiy1ABN0YValT1+EdySrTZBqaifJIpSh+lUEHuNe6GNP6GMuqzg1wnsuhAx7wR3GImi7SvymzoMBtZd0Vrk6nPfgIDQdYdEbRb6DtgZfaHxig2kIzAuWBQ5ClDyNT2cd+Manfina46sM52tnWrH1kFMeY5wE/UeXVJk0/WIUdFxPvI8I6110YHlrOA7UmuW9Tx4gHGCGgbHsbNLlnML2v5jifOndE6YAwIOIIoRyMBQ9UpHyidU4pLxbruEXfTFn2kiYu8qadR2l94EM6K0TKsyFJK3QSWO8kniTE2/AZbK0op3g0zxgxqvoAOxKs5StWLAD+kUzPE4dBAmz6kTDpCaoV1lXyxmH1SpNQqcT5RpVlkLLQIgoqigEBWdcEUTZSZLspgwzALJlXfAKQiSkorEgYlmoPdU0HeYn+kG13J0kk0Gzf8Q+EV6TaUnLdxZWw7Jx7sM+6AJzbs1KFjQ/WWhp3VxHKoj1XWWoAJujCrUqevwgtoPVMKoMyqoordJqx3ksQAB0EVpmSelXrdc3hcIBWpJUCoIoB2ct0BNtEhJoAZmGNQVAPdQkeNcOcONaVWgrQZCp/ysQJlqSWBjdUYCpr798eT7PLmgbS8aGousBXkag4cxjATJ9mRyrMzAqa0WlG30JJ7PXHAxE03aBs6VFSyUH9awptuVSAWAJyEQ9L2dGCub19WQChF09sUqKVwxyMBZdISsT3eUWfU0Us4HNvxGANuX8vIRYNUv8AYHVvxGLUiZpj1fHyMC0HZPQ+UFNL5ePkYHJ6p6HyhCsr0XJRQzBaOzveYsSPXbIbq4Vz7okWfSSOxCtUrmP8zgTo7SSl3lg9pXevtmJ42a1KS1QsauVvYnvJCjM0WgxiKmWezIuEpCpY1IvFiTuC13cBicczHEu1K94EVA7Lq1VPQjAiBtl0qk0NcJ7JzyI3gjvFR0jR9HPKt1nV5iKX9V6YEOuBoRiAcCOTCAo7TZclOyLiLiam8TjmTQVPQCLH6ONLB3nKDUMquP6SUb8SxzpXUSoOyYODnLmVoRwvLiOvvgRqpYZ1m0jLVpDS0KupoCUApWt+pr2qYk1gNPnyldSrgMDmDFVTUYJbJc6WwuI1+61bwIrgp3jHfFm2sQNL6wSbKl+fMVF3VOJ5KMzAF78ePNAFSQBvJNB4mMx0p6Tps3CyS7i/vHFWPMLkO+sVPSdvd3UWqdMdmyBJoMaZZCA2O2a52OVg9plA8A148MkrA6Z6T7Ap/wB0nmEYjyjNk0RJGJlqWGTGtR3VoeVQaQy7yRNEqnaPLDKucBpkv0q6PLXduQeaMPygrYtcbJOIEu0SyTkC108MmpGQztGyjjs1vEULY1p0rQHmBWB+iNES7RbUkrWt8Xt2APax/wAzgPoW/CvxHV9w7ozqZ6ZZa2ubKaSTKRiomKatgaXqHAjwgDuvOrc61TZJlhSoDK940oCc8MThwgnq5qlJsaAILzb3bE1OdOEP6K09JtKX5LhxvpmP5hmInbSAga2W/Z2Oad7LcHVyEw7ix7ozd7bLlIPqIKADE+/eYOelbTYlSpKE4M5c9FF0e9j4QC0PoiZakB2F+WwBq95ByIYENXpAPOJc1RfW+uBFGKnxocCMx5RzadIpLpeIWuAGPh0i1WDUpRTaN/QguqOAqcaRWNLTZEyabspGlIaSq13YFyVILXjuNRQLhnAJ5UtyrOl4ripvEDd6wHrDAHd1iHpK3qCqE9oulB/WIZtWl0lsqsTVssOdI9tqobhKKXDpdftVAvjcDQ8qg0qYC/20/l5CLBqkfoB1b8RitW9/y8hFk1PP0A6t+MxakTtLZeP4TA5fVPQ+UEdLZeP4TA5fUPQ+UIVjlmcC/REBLveYL2mo7UqfhnvrDNg0ysxmC1BQ7+pHmIF2fTq7edKKkXHftZj1znTKL5oax2a2S6g3JgxmBLnaOQmE3avUbySRl1iq/Onqqm6iIMWIRQtTTEmm/lkNwETvRzravygpiEnGgrumAVXxBp4QXnaj41lzyCMryfmD+UA9I6hWuoaU0glTVQp2dDWtaBAAScawGqbWPdrA6zTWuLtKX7ov0yvUxpyrWKv6Rtaplks1ZStVzQzBkgyz3Mf85BI129I6WMFJdJk7LiqH+Li3Lx4RRUmtaDtbQROL0P0gqBvFBu6ZQN0S9VDkA3xUh1DA1xxDAg7jEnSml9iodgWvNQ7hWhP5HDlASrdpVJJW8D2ycgOVfOCAmjAlEYqaqzKCyHipOW7OuIrnEaVaiAMBuIDKrFWGRF4G6w4ihiBbtMbOZLS6W2hoCONQKDicR4wEufphUmrKINWpThjUDyMTTMGdxL1KB7ovheF7h791aQwLVQU7OFaEqpYA4MFYi8oO+hFYGvpiloEm6akVrypWtOGBxgJH+rqZxlY3hv3ZA+Ri46h2RTOedcQFRdvBQGYnDE78K/nWKlMtmFOzkBW6t4gGoUvS8VB3E0jQ9U7Ns7Klc37R78vdSAJaxaU2NlmvXEKQv8zdlfea90Y8LIoUm6ozJoMSd5PExdvSDpColSRvJdh07KjxveAij6J0vtbxClbjUrz/ACPKAa0NbWU7azM0tlNMN+FaEZERqGquvi2giVOAlzt32X/l4Hl4cIoNqtNEJuiigm6iqo4mgQAVOZMD7FaRPliYoKmpoemFQd8BuU+QjkF0VivqllBp0rlD21ij6na3GZ9BPP0oHZY/tAOP8Q9/XO2bWAE666e2Mi4p7c6qjkv128DT+rlGcW3TKybt6pvHcOlfMQ5rRpC0T7UzrZ57hTcRVlubqiuJoDnie+CFi0NaiB9AdxF9UwO5htPVYcRjANiaMKojFTVSygsh4qTluzrlXOBtt0qonS5RrVnSh3euPgYOvqxaRiVlqubM80Cg35A++kAJ+lF2iS1uv9KoD3RhV1rcZlvAGm6lYDSNIvie7yEWnUs/q46t+MxT9Jvie7yEW7Uc/qy9X/G0WpBLSww8fwmB6+qeh8oIaWy8fwmBy+oeh8jCFfPdutTl5iljdE16Dd67f5yiPobTM+ROZ1RkMtrpqCAeKmvLH3wp6TflE69LIl7R7rkEA1c0AJ9bflwiQZE6aAAs2YFwUUdgvIblERWqaI1gW0ShMQ1BzBzU7wYIC2xk2qNmt8idU2aYstjRwwKCn2qvTLjGi7aAJtpFBSrAVNACQKngOMdzGVgVNGBFCDQgjgQc4xjXDSL2i04EqkvCXur/ABd5rBjVvXSYlJdoBcbnAqwHMDMQBfWrVaZLVptlUzd5lE9oDfc3sP4c+FYB2O2uoBxRiBVd430IO8HvEXyVbQwBVqg5EGBWndCi0AlGEubuelVbk4Gf8wxHPKApmktIuhS7LaZfa6SKnE4gYfWOPWhgglvZQVViK5gccsOdMMIZs2iraJuyAZKjtPiJd3jfXBhyz5RctEaMl2cAqLz75jDH+kfUHTHiTAVyz6BtcxxdkhZZFS8xgngmLHwg4mp025dNoAHAKxHGlSRhXGmUGvlxhfLuUBXl1Aa+CZ6lK4jZkMRwBvERdEegAGQFBAz5dC+XGAz7T2mDOt8/sm7LIQNuwGXmY9m2t3GJZzjQbyT5k4Y5mLbpjRku0DtC64HZdcx1FaMPfzEZ/aZFpkTGScFAr2HX1XHFa48OhMA/ojSTut8o0shiFOIxGdK7wcOsSdIWx7rOAZjKtQo4DHAAYACpw5wOn2ydMyZpjkUUEkkncoJ8AIj2V5wAM1XlvmAbytSuBocVgJlntbMiTCDKf1l3HPBhXGhphGl6t6zLaZAYntr2XA48RyPxjKLUZrhigabMzpizHieLGmPdE/VfSL2eeu0BS+AsxTurkSNxGGHdAa41ujg2s8YHbaKdrhrWQTZ5JxymMN38I/P/ACoda3a27UmTKPYB7bfaI3D+HzipSpji0SBcJVnU3qGmDivhhXqOMN7CdVdlLLqTRmAJC7zeP1RTGp4RPss9gyKGYKZkslQTQ0cUqK0MBp+lXxPd5CLlqGf1Rer/ANxoo2ln7R7vIRePR+f1Rer/ANxotSC2lsvH8JgcvqHofKCOl8vHyMDU9U9D5QhWR6H1lCs0pjcuzJgU5A9ts+B5weNsY5sT1JjMbVZJm3nMxXZmY90BlLVvncMRTfWnfE7RmsjyOzMq8vcd69OIiKvu1iBp3SOzs7kZkXR1OHlWObNb1mKGQ1B3wE1smFwktSATU1JoK5LU7sd8BWxZnYESwC5yBpic9+/zjuVZnVQJouvvGFRwrTI8t0dWazTFUCaVLb7pVqDgStRXoTHU6zOykSiobdeIUHkC2ANOMA/ozSU+zt9CDMXNpVcxvKjiOXxi7aM04k9aocR6ynMH8+sUESGVQHKlgO1dIIr1GB6iC+qdhAd5p/lXzJ8h4wF020LbRC20LawE3bQttELbQzO0iieswHLf4QBPbQttA2VpBW9Vgf8AOEO7aAm7aImk7Gs+WUbqrfZamB+I3iOdtC2sBQJdmnS6rPADBiBSmIGFaDcd3EQ5MR2BEuhc+qCRiep3wZ1qspN10IViLhJyrTsknxFekAbNJmKtJpUt/CVag3AlaivQwHcmVMVQJouzMyN44VpkeW6GrXImMp2IvNnTCpG+6N5h2dIdlIlFQ+6pCg8gTgDTjHAlMqgOVLAdoggivIjA9RhAX3QVvMyzoW9YC61CD2lwOIziTOs0p/XlS3PFpaE+1Svvir6o2rCYnAgjvwP5RYttAcPoOzGv0IFfss6//aniIGaT0FIl3XUupDpRSyspN8YYre8DC0nrIsuqpR34VAA5k1x6CsV35W8yajTDU7RMNw7YwEBoWmH7R7vIRfPR2f1JOr/3GjPdMt227vIRoPo5P6knWZ/deLQZ0vkO/wAjA1D2T0PlBHTPq+PkYFS27J6HyhErDl0K7zJjEqimY9GY5i+2IUVY+FIesWrklCTMZ55J+t2EHRVJY+0OkNf6uiO6safSPjj9ts8PjE2XaQwqCCOURUxCqiiqqgZKoAA7hAPTj1mjko/MwS2sBtKy7zkXrt5aXqVphStICPNkF1KqwRiMGOQPOgNOFd0eWezsihXYOwzZcR0rvpxjyyWQy0CmZtDmSL1OgvAE9SBnHtos20UqHuE5NiRXgboJAPEAwHFrsjTFojqjZi8aA8Rephxx4RZNDLckKK3jvbcTxFcYr6Sbihb1+gpexFfHGnWDNgm/Rr0/MwBTawtrEPawtrAeaV0iUTs+scBAnR2hJtoY3VLEYsSQFFeJPlnEy2y7xXlBvQmlllSCmRvMTzrSh8AB3QFfbRzSnusLp3UNQe8QblObgJ34d4gZpC3bWaKbjBmbLu2VSc2mmnQJ2vMQDW1hbWIe1hbWA70hZ9rLKAgE0IJyqMRUjKA8zVicUIEySppgdoM+6Cu1hbaAF2XVmcqAPMlM1MTtB4c+sN27VaeyG5MlKcP2gx5V3QY2sLbQEXQ2hpkhiXdGqoHYa9U5k8h1gha5e0QpfZLwpeWhYdxz6YQztYW1gAx1UmJjLInD+HB+9GxP9JaIQsL7eU18KqugeWahq3xupjX3Ux3Vs21hu3Wy9dDkMb6Xb1Cw7Y9UnEeUAd02e23d5CNE9G3/AIKdZn914zjTnrt3eQjRvRr/AOCnWZ/deLQY04ex4+RgNKmdk9D5QW1iNJZiv2abgeh8oRKwm1kGbNGZ2j4f1mCentR5ljmSRJL1myUmNUi6pPrlmwAFSP8AusSdAamGZpWVevXZ7GblhcDktjyIAx4jOsaN6ZbDWyS5y/snof5WwHgfOIqgaE0c8+aklWDu2bAGnFiAaGg50ryrArSWDdKjwP8A3Gpeh/QN2SbVMHam4S67pfH+rypGX6esha0TZAVi21ZAq+sasVoOeIgITyVmKVLEBh6y4050qKivOFIs6ykChiwX6xFK9BXARdNYdUE0VoiUhasydODTnOHqqSE/lFfHGKO8pJy3STRsilCa1woPrcKYZwHtrsizUulym8MBeHeKjDpE7RcwBLoJN00qcyOJpEW2WP5N9G9VuUBDEVBpXtUwB5bst0dWGUwq/wBQ4A/aP8PHmd0AU2sLaxF2kLaQEtJ2OOUE5eiROHYo/Qio6jMQB2kLaQFnkaurJ7U5llLzIvHkqDEmIOl9LCawui7LQXZanOmZZv4icT3DdAbaQtpAStpC2sRdpC2kA3pecdmQDQth3b4Ey7AGFC7Cv1ga050rj4xLnss1iDUqKqaHHHOnOHdF6IxEqTecmtL10FjnQCtByFST30gIQ0eEFL7NTNjhXurgIbnWC8P9xl3hhU+6owiXaJKTFKsWAO9cwQeBzoRQg07ovWqeqC23RMyXLqJlnmHYs2ZvICyNTIEivInxCj6vSCHbtMR2VFeZzpXOLBp6yvZZkyWyszS9wGJXc1OFPDHhA3QNlYWmXJdSHM4KynMUYLT3GNR9L2giZQtcodqTg9M7lcGw3qfdAZxqpY5ukDaAvZEqQ7rQ43x6lTwzwiuyLEDOlO0xrwmJ2SK17Y31w54bo2r0OWAfJptoKgNPa7UCl5UwqRliTujOtOasvL0pPlgG5KYTq7rhcFfFiR3GAPab9du7yEaN6Nf/AAU6zP7rxnOnPXbu8hGjejX/AMFOsz+68AS1qakhjFTsU+o7j5RZtcmpZn6RR9HWjHuPkYsRZ9Rm/UpR5N+NoM2+xy58tpU1Q6OKMrZERWNS9IS1sUoM6Ke1gzKD67biYPy9JyjgJiE8A6k+AMRU2QiooVQFVQAAMgBkBFc0ZqNJlW+dbCxd5hJVSMJd71qcSeO7KDu0hbSAzz04S2mybLKVGe/NcXVBqWurdpzziTqD6O5dglbe0ANMRSwUm8JYALHHItnjuyHO9X4E61ypsyxT5cgXpjoVUEgZ4HE4ZVgMO0jcmzHmTxfd3L3KmgJNe2Qcc/VHeRlHc2VMMsTWU3K3VbALh9VBvAG5RQRfNUvRSssCZbSJj5iUvqD+Y/XPu6xVvSXp8TrZsZWEqzjZgLgL31rtOeHQCAAfKRW7UV4b472kBZ6IlCTQnKJizyPW8YCdtI8vxHEwGPb8BI2keX4Yvwr8BI2kMzLTjdGe/HIRDe21couYzru+MPSpSJUgUJxYkkk+OQ5QEqRonZSTNRW2d433YhqNQetQC6OFRjjnHWjNKBJiTUNbjBgRxBrB70Z6yS1tWzYhpVoGzcMMKn1ag88OjGLLrR6JUYF7DSU2JMk4IxP2T9Q8sukAU131BS2J8psgCzmAcrks0EBhXg1N/jyi+hS+ku1JMVkKzVBDAghrrXhj3RatVJU2XYpCTxdmIgVgCDlgMRhlSC1+AA6T1FkzbfJtgYo8sgsoGEwj1SeBHHf4RZZyK6lXAZWFCDkQcwYY2kLaQHVgsUuRKWVKUJLQUVVyA5QG14I+RTePZ/GsEJmk5amhmIDwLqD4EwD1ut6PZHCujE3cAyk+uu4GApunE7bd3kI0P0bD9RTrM/uvFF0zJ7Td3kIvno7FLEnV/wC48BK1yl1szjlGY6MtdGFeOPlGt6fk3pTDlGKTfo5rKeMANl6KG2nI2azG8Cbw84k/6MsTNI5raFxFAs4cKeq/+c+EPoQRUb4CBIWfJxkzpicgxp4b4NaP9IdolGloQTV+0vZf3YHw74jXYamSAYDQ9EawybSt6S9eKnBl6j88ucT9rGNzLK8pxMksUcYgiLtqtrgLQNnMok5d25xxXnxHfxoFnt0x9k+yptLpuVNBephU7sYzXQvolckvbJwBJqUlYkk8XYU8AesaLtoiaXtsxJExpKbSYF7CCmLbs/GnKAoOucyzWUfJbNKS8R9M57TUP1CxxxwJFaZDjFEtNtVWCtm3LnSLLZtRLfOcvNRULmrGZMWuJxNEvGPdO6sS7Iq7WakyccURZYN3+IuxqB3eUBW2sinGgrubEH3Gh7xEN51JmzvGvQcKxIm6QCzFShq354RIJGd1a0peoL1OFYCCwcb+uEPB4b+WgzDLoajfuyrCc0gJF0esAKnBjvN3Ae6kXL0f6UstuBstpQMy/wC05FHp9i8MSN4B5iBererCWyWdlaAs1aFpbrh1VlYkjuwwju06g26QweTLlsVa8DJZQbwxrRrprAHdL+iMp2rDMUUNRLeoNc8JgrXvEaTYJj7JNrTaXRfoai9TGh6wO0PbZjyJbTkMuYVF9DSobI5ePfEzbQEzaxA0vrDJsy3pr0rkoxZug/PLnADWnXEWcbOVR5zbtyDi3PgP+gaTLsrzXMycxdzmTAWDSHpDtE0kWdBKX7Tdp/fgPDvgLPWfONZ0535FjTwyibKkAZCHLsAJGhlj2y6GDWmQijOYD3L2j5Dxgo5AFTug1qjok9q0uKXhdlA53cy3fh3AcYD3SkmrHr/1F21IlXbKg5E+0xb84qekkoOuA6mL1oCRdkqOQgJ1pl3lIjG9dtFmXNJyBOfP4RtRita2aAE+WcN0Bkej9IXTjlkQciOBh8WIr2rP20zMo+sn8vEcvLKBelbE9mchgbu47x14j3x1Y9JZEHvBgCCaSStGN0/Zbsn3w8LQvEeMOSdK3hRwrj+IA++JcmXZznIlezADmmLxECLegUh0a6ymoIO8ReJFgsx/YSvZifK0PZT+wleyIAfq5rQtplVJAdcHHPiOR+MFfly/aHjD0rQFk/cSvZEProCy/uJfsiArGtOucuxyq1DTGqEXnxPIRkFv1gaZNvTKu0w4mvdhH0O2rlkOciUeqj4R582bH93lewvwgMBW0jiN+OFRXOhzFeURm0iNoEpurX3x9DHVqx/d5XsL8I8+bdj+7yvYHwgMBa0jiOFcK03CudOUDzbgzstKU3x9HfNux/d5XsL8IXzbsf3eV7C/CA+eLFpdpExZktrrKa1BjYdVtc5dslVqFmJhMTgeI5GLKdW7H93lewvwhLq9ZBlIlDoogIvy1ftDxgVrHrOtmlVBBmNgg58TyHwg/wD6FZf3Ev2RHJ0BZDnIleyIDK9HqGYu7VZjUknMnGC6TV4iL3/oFk/cSvZEef6FZP3Er2RAUg2heI8Y4S1BjdlgzG4ILx92XfF8XQtlH7CV7IiZKdEFEVVHIAQFY0Pqa7kPauyoxEmta/znf0GHWLVaGAFBgBES36aSUhaY4VRvJp/+mKbbNPzLc+ykBllHBnODOOA+yvvPKAN2CZ8qtIuYy5Zz3M28jkMo0mzSrqgQA1T1fEiWMMaRZBAex4y1j2FAVjWPVJJ6nDGMo03qBMlMTLqOkb6RDE+xKwxAgPmtpVplnEA9R8I6TTNoX9kvvjfbTqpKbNREJtRpX2RAYxL1ptI/Yr4tEqXrvah+wTxaNd+YsrhC+Ykr7IgMpX0g2of+nT2mhweke1/d09p41L5iyfsiF8xJX2RAZd+kq1/dpftPC/SVa/u0v2njUfmJK4QvmJK+yIDLv0k2v7sntPHn6SLX93T2njUvmLJ4CF8xJX2RAZb+ki1/d09p4X6R7X93T2njUvmLK4CF8xZXAQGWfpHtf3dPaeF+ka1fd09p41P5iyuEL5iyuEBlf6RLV93T2mjz9Ilq+7p7TxqvzEk/ZEL5iSvsiAyk+kK1fd09p48/SDavu6e00at8xJXAR78xZXCAyj5/2v7untNHLazW+bgoSXX7KknxYnyjWl1GlD6oiZZtVZS/VEBkejNSp9pcPPZnPFiTToN3dGo6uapJIUYCsWCRYlXIQ+BAeKtI6hQoBQoUKAUKFCgPIQhQoBQoUKAUKFCgFCEKFAex5ChQCj0QoUAo8EKFAKEY9hQChQoUB5ChQoD2FChQChQoUB//2Q=="/>
          <p:cNvSpPr>
            <a:spLocks noChangeAspect="1" noChangeArrowheads="1"/>
          </p:cNvSpPr>
          <p:nvPr/>
        </p:nvSpPr>
        <p:spPr bwMode="auto">
          <a:xfrm>
            <a:off x="98425" y="-1041400"/>
            <a:ext cx="2133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5384" name="AutoShape 4" descr="data:image/jpeg;base64,/9j/4AAQSkZJRgABAQAAAQABAAD/2wCEAAkGBhQSEBUUEhQWFRUUFhgYFRUXGBgYFxcXGBUXFBcXFhcXHCYfFxkjGRgVHzAgIycpLCwsFR4xNTAqNSYrLCkBCQoKDQwMEg8PFCkYFBgpKSkpKSkpKSkpKSkpKSkpKSkpKSkpKSkpKSkpKSkpKSkpKSkpKSkpKSkpKSkpKSkpKf/AABEIAOEA4AMBIgACEQEDEQH/xAAcAAABBQEBAQAAAAAAAAAAAAAFAAMEBgcCAQj/xABHEAACAAMEBwQFCAkEAQUAAAABAgADEQQSITEFBhNBUWFxIoGRsQcykqHRFBYjQlJUssEXJENTYnKCs/AVM5PhNESDo8Lx/8QAFQEBAQAAAAAAAAAAAAAAAAAAAAH/xAAWEQEBAQAAAAAAAAAAAAAAAAAAARH/2gAMAwEAAhEDEQA/ANxhQoj262rKQu5oB7+QgOrVa1lqWchQN5ir2/XJiaSVoPtN+QgNpHSL2h7zZfVXcPiYh27SEqzgbQksfVlqKue7dFBB7fPf1pjeNB7o9lq32j4mAS6Utk3/AGZKShuL9pvgPGHZcnSJ9aaq8tmPzMNRY5Qb7R8TEyUG+0fExVdjpCmE8E8NmPjHSLpGmM9QeGzHxhpi4oG4nxMOre4nxMUonSVOzOU8tmPjHQbSO+ev/GPjDTF3q3E+Jj2rcT4mKO0zSf1Zyn/2xh7462ukf36/8Y+MNMXercT4mPatxPiYopmaTrhOUjedmMPfHW10j+/X/jHxi6YvFW4nxMeVbifExRtrpOv+8tOOzHxjra6R/fr/AMY+MNMXYluJ8THhLcT4mKQJmk8azlA3HZjHpjHu00j+/X/jHxiaYubFuJ8TEeZe4nxMVJW0l9aco5bMfGE3+o7p6k8NmPjDTB+erfaPiYGWlW+0fEwP2ekSO1PUHhsx8Ybm2TSBGE8E8NmPjDTDdqD/AGm8TEH/AFi0yjWXOmDleJHgYmPo+375614bMfGINoFqT/dkpOXeUFxhzp/3DQe0P6U5iELakDj7aYMOq5H3RomjNKy7RLEyU4dTvG7kRuMYjsUnAmUTeHrS2FHHdvEN6G03NsU6/KOH1kPqsOB+O6IrfYUDtBabl2qSs2WcDgQc1YZqYIwCika06RM2dsx6sv3tvi4Wyfcls3AE+6M9kIWapzJ8zFETSVv2CC4L02YaSl82PIQ5oTVkKdpNN+a2LOfIcByhnRkvbWubNOKyzspfIL6xHU/hixWeWyk3mBFezQ18eHSIOrLZCtb9M8KEHDu3RIMvDCld3WG7/OnPhDdnDKO2wJ5GuHWAfkyyB26V7j40whTUJBu0ruyHnhDUwkghTQ7if8whSSQAGIJ3kY+/fAPIlAL1K7+sczpbEdild9SBh3w1PvMtEYA8zSvfujtWoKE1O88YB66OUNzJTEi7Sn1qkfn+UMz1dqXGAocammHHn0h3aQDt0Q2ZTXq4XKcR4UzrDLqxYEMAozFcfDfWHNpAPXRDaSmvEml3diPLPxhgK1+9eFymArjXhTd1h7aQDt0Q3JlMK36Z4UIPluhiUrAsWYEH1aH/ACnSHb/OnOAdZMMKV3cI5kyyB26V7j40whizhlHbYE13GuHWO5jEghTQ7icq/lAOTUJBu0ruyHnhHqJgL1K74YkkhQGIJ3kY+/fCn3mWiEA8zT37oByfKYjsUr1Aw748mWYEY0jxXoMTU7zxhu0K7UuMFocammH59ICvawaqlyJkmiuuTAgEdeI5RXLRL2qMxF2YhuzV57mHI4ePWNIZoqWnbHs7Sk0UuTfopg341umm/HDvgIvo/wBOmzWsS2P0c4hW4BskbxNOhMbNHz/b7MVY8QfKNw0Bb9tZpUze6KT/ADU7XvrAcawNSQ/MRUrInkfKLVrB/tn/ADdFckJh3HyixKA6pSSJRcsDfZzdxri7HGop4Qf2kV/VuZ9ABzb8bRPkWcIWIcteORFKDnjienCIqZZ5RStXD1OFK4DvGfKHHaopWld+dOcRNqDhXDI0pUQ1ZpIlrS+XxrUigHSpgJtnUotCwY8RWnQVAJj2eCykBrp3E1p30xiJMIdSL1AR6wxp8Y8kgS1C3r1PrHDwqcBATZRugAm9Tfx8Y4tMsuMHCEHfWhHcDES0SxMW7fu7wQKjvAOXSHJbAXVqTUqgJzJYhRXvMBMEzv5w1OlFipD3QDiKHHpQZ9aRFttkvEBnKFDiKVrxGYoeuGMdmeICbtIZMo3w9/CnqY1r5U31rHWhrEJtqQkkhVYsu7AUBr1YYco40gmymFDuy5jcfCAe2kNS5JDMxeoOS0NR1qKeGcQRLAmF75NR6lMjvxrl3Vxg1bdH7OzJMPrXwW5KwKgeN3xgGdpDNnlFK1cPU4YHAc6jPl74hSJIQsQ5a8cARSgzxxxPSHtqDv60zgJbtUEVpXfw5xxZ0KLQsGPEVp0xAJ8IhyLPslAvlr1SCQRgKA0r1HjHUwh1IvUqPWGNPjAS5wLKQGunccad9MY9lm6ACb1Bnx8YhSQEULevUzY4eFTlHlpQTFpfu7waVHeAcukBLtMsuKK4Qg1xrQ+AOMOh+/nxiEswKAK1AwqcCesN2iQJlKuUoa4CtR44H3YwEydJLFSHugHEY4jlQYnrSBWtOMmvB0I7nWJxnwH1lkBpd6+RQqLtM+2KUNcO/hAQ9MWftt/mYBjRdQX/AFGWOF8f/K8UzSln7R7vIRctRhSyqOb/ANxotRP06Ox4+RgHJTsnofKDumR2fHyMCZa9k9D5QhVD1es6qhcMxZi2BACjtmtDWp91OcFUtQORBpmAYB6Gti3SoIqGeo3jttE2VZ5aFmQMC2JvMCBvotAMOZqcoipdns6Sq3WZqmpvACnLA49cOgjvbK6kVqDUEqRUdOcQZVsR60IYZEA+7lHkmVLlKQl4DMlyCfcAABATZCLKSgYkDEs1B7gTQd5jq0IrrdYkBgCCACeINCRUd4zziAJyTUIreRsDdND3GmfdFn1c0dLn2PZ41ku6KxpepUTFrQAHsuB3QAZZiy1ABN0YValT1+EdySrTZBqaifJIpSh+lUEHuNe6GNP6GMuqzg1wnsuhAx7wR3GImi7SvymzoMBtZd0Vrk6nPfgIDQdYdEbRb6DtgZfaHxig2kIzAuWBQ5ClDyNT2cd+Manfina46sM52tnWrH1kFMeY5wE/UeXVJk0/WIUdFxPvI8I6110YHlrOA7UmuW9Tx4gHGCGgbHsbNLlnML2v5jifOndE6YAwIOIIoRyMBQ9UpHyidU4pLxbruEXfTFn2kiYu8qadR2l94EM6K0TKsyFJK3QSWO8kniTE2/AZbK0op3g0zxgxqvoAOxKs5StWLAD+kUzPE4dBAmz6kTDpCaoV1lXyxmH1SpNQqcT5RpVlkLLQIgoqigEBWdcEUTZSZLspgwzALJlXfAKQiSkorEgYlmoPdU0HeYn+kG13J0kk0Gzf8Q+EV6TaUnLdxZWw7Jx7sM+6AJzbs1KFjQ/WWhp3VxHKoj1XWWoAJujCrUqevwgtoPVMKoMyqoordJqx3ksQAB0EVpmSelXrdc3hcIBWpJUCoIoB2ct0BNtEhJoAZmGNQVAPdQkeNcOcONaVWgrQZCp/ysQJlqSWBjdUYCpr798eT7PLmgbS8aGousBXkag4cxjATJ9mRyrMzAqa0WlG30JJ7PXHAxE03aBs6VFSyUH9awptuVSAWAJyEQ9L2dGCub19WQChF09sUqKVwxyMBZdISsT3eUWfU0Us4HNvxGANuX8vIRYNUv8AYHVvxGLUiZpj1fHyMC0HZPQ+UFNL5ePkYHJ6p6HyhCsr0XJRQzBaOzveYsSPXbIbq4Vz7okWfSSOxCtUrmP8zgTo7SSl3lg9pXevtmJ42a1KS1QsauVvYnvJCjM0WgxiKmWezIuEpCpY1IvFiTuC13cBicczHEu1K94EVA7Lq1VPQjAiBtl0qk0NcJ7JzyI3gjvFR0jR9HPKt1nV5iKX9V6YEOuBoRiAcCOTCAo7TZclOyLiLiam8TjmTQVPQCLH6ONLB3nKDUMquP6SUb8SxzpXUSoOyYODnLmVoRwvLiOvvgRqpYZ1m0jLVpDS0KupoCUApWt+pr2qYk1gNPnyldSrgMDmDFVTUYJbJc6WwuI1+61bwIrgp3jHfFm2sQNL6wSbKl+fMVF3VOJ5KMzAF78ePNAFSQBvJNB4mMx0p6Tps3CyS7i/vHFWPMLkO+sVPSdvd3UWqdMdmyBJoMaZZCA2O2a52OVg9plA8A148MkrA6Z6T7Ap/wB0nmEYjyjNk0RJGJlqWGTGtR3VoeVQaQy7yRNEqnaPLDKucBpkv0q6PLXduQeaMPygrYtcbJOIEu0SyTkC108MmpGQztGyjjs1vEULY1p0rQHmBWB+iNES7RbUkrWt8Xt2APax/wAzgPoW/CvxHV9w7ozqZ6ZZa2ubKaSTKRiomKatgaXqHAjwgDuvOrc61TZJlhSoDK940oCc8MThwgnq5qlJsaAILzb3bE1OdOEP6K09JtKX5LhxvpmP5hmInbSAga2W/Z2Oad7LcHVyEw7ix7ozd7bLlIPqIKADE+/eYOelbTYlSpKE4M5c9FF0e9j4QC0PoiZakB2F+WwBq95ByIYENXpAPOJc1RfW+uBFGKnxocCMx5RzadIpLpeIWuAGPh0i1WDUpRTaN/QguqOAqcaRWNLTZEyabspGlIaSq13YFyVILXjuNRQLhnAJ5UtyrOl4ripvEDd6wHrDAHd1iHpK3qCqE9oulB/WIZtWl0lsqsTVssOdI9tqobhKKXDpdftVAvjcDQ8qg0qYC/20/l5CLBqkfoB1b8RitW9/y8hFk1PP0A6t+MxakTtLZeP4TA5fVPQ+UEdLZeP4TA5fUPQ+UIVjlmcC/REBLveYL2mo7UqfhnvrDNg0ysxmC1BQ7+pHmIF2fTq7edKKkXHftZj1znTKL5oax2a2S6g3JgxmBLnaOQmE3avUbySRl1iq/Onqqm6iIMWIRQtTTEmm/lkNwETvRzravygpiEnGgrumAVXxBp4QXnaj41lzyCMryfmD+UA9I6hWuoaU0glTVQp2dDWtaBAAScawGqbWPdrA6zTWuLtKX7ov0yvUxpyrWKv6Rtaplks1ZStVzQzBkgyz3Mf85BI129I6WMFJdJk7LiqH+Li3Lx4RRUmtaDtbQROL0P0gqBvFBu6ZQN0S9VDkA3xUh1DA1xxDAg7jEnSml9iodgWvNQ7hWhP5HDlASrdpVJJW8D2ycgOVfOCAmjAlEYqaqzKCyHipOW7OuIrnEaVaiAMBuIDKrFWGRF4G6w4ihiBbtMbOZLS6W2hoCONQKDicR4wEufphUmrKINWpThjUDyMTTMGdxL1KB7ovheF7h791aQwLVQU7OFaEqpYA4MFYi8oO+hFYGvpiloEm6akVrypWtOGBxgJH+rqZxlY3hv3ZA+Ri46h2RTOedcQFRdvBQGYnDE78K/nWKlMtmFOzkBW6t4gGoUvS8VB3E0jQ9U7Ns7Klc37R78vdSAJaxaU2NlmvXEKQv8zdlfea90Y8LIoUm6ozJoMSd5PExdvSDpColSRvJdh07KjxveAij6J0vtbxClbjUrz/ACPKAa0NbWU7azM0tlNMN+FaEZERqGquvi2giVOAlzt32X/l4Hl4cIoNqtNEJuiigm6iqo4mgQAVOZMD7FaRPliYoKmpoemFQd8BuU+QjkF0VivqllBp0rlD21ij6na3GZ9BPP0oHZY/tAOP8Q9/XO2bWAE666e2Mi4p7c6qjkv128DT+rlGcW3TKybt6pvHcOlfMQ5rRpC0T7UzrZ57hTcRVlubqiuJoDnie+CFi0NaiB9AdxF9UwO5htPVYcRjANiaMKojFTVSygsh4qTluzrlXOBtt0qonS5RrVnSh3euPgYOvqxaRiVlqubM80Cg35A++kAJ+lF2iS1uv9KoD3RhV1rcZlvAGm6lYDSNIvie7yEWnUs/q46t+MxT9Jvie7yEW7Uc/qy9X/G0WpBLSww8fwmB6+qeh8oIaWy8fwmBy+oeh8jCFfPdutTl5iljdE16Dd67f5yiPobTM+ROZ1RkMtrpqCAeKmvLH3wp6TflE69LIl7R7rkEA1c0AJ9bflwiQZE6aAAs2YFwUUdgvIblERWqaI1gW0ShMQ1BzBzU7wYIC2xk2qNmt8idU2aYstjRwwKCn2qvTLjGi7aAJtpFBSrAVNACQKngOMdzGVgVNGBFCDQgjgQc4xjXDSL2i04EqkvCXur/ABd5rBjVvXSYlJdoBcbnAqwHMDMQBfWrVaZLVptlUzd5lE9oDfc3sP4c+FYB2O2uoBxRiBVd430IO8HvEXyVbQwBVqg5EGBWndCi0AlGEubuelVbk4Gf8wxHPKApmktIuhS7LaZfa6SKnE4gYfWOPWhgglvZQVViK5gccsOdMMIZs2iraJuyAZKjtPiJd3jfXBhyz5RctEaMl2cAqLz75jDH+kfUHTHiTAVyz6BtcxxdkhZZFS8xgngmLHwg4mp025dNoAHAKxHGlSRhXGmUGvlxhfLuUBXl1Aa+CZ6lK4jZkMRwBvERdEegAGQFBAz5dC+XGAz7T2mDOt8/sm7LIQNuwGXmY9m2t3GJZzjQbyT5k4Y5mLbpjRku0DtC64HZdcx1FaMPfzEZ/aZFpkTGScFAr2HX1XHFa48OhMA/ojSTut8o0shiFOIxGdK7wcOsSdIWx7rOAZjKtQo4DHAAYACpw5wOn2ydMyZpjkUUEkkncoJ8AIj2V5wAM1XlvmAbytSuBocVgJlntbMiTCDKf1l3HPBhXGhphGl6t6zLaZAYntr2XA48RyPxjKLUZrhigabMzpizHieLGmPdE/VfSL2eeu0BS+AsxTurkSNxGGHdAa41ujg2s8YHbaKdrhrWQTZ5JxymMN38I/P/ACoda3a27UmTKPYB7bfaI3D+HzipSpji0SBcJVnU3qGmDivhhXqOMN7CdVdlLLqTRmAJC7zeP1RTGp4RPss9gyKGYKZkslQTQ0cUqK0MBp+lXxPd5CLlqGf1Rer/ANxoo2ln7R7vIRePR+f1Rer/ANxotSC2lsvH8JgcvqHofKCOl8vHyMDU9U9D5QhWR6H1lCs0pjcuzJgU5A9ts+B5weNsY5sT1JjMbVZJm3nMxXZmY90BlLVvncMRTfWnfE7RmsjyOzMq8vcd69OIiKvu1iBp3SOzs7kZkXR1OHlWObNb1mKGQ1B3wE1smFwktSATU1JoK5LU7sd8BWxZnYESwC5yBpic9+/zjuVZnVQJouvvGFRwrTI8t0dWazTFUCaVLb7pVqDgStRXoTHU6zOykSiobdeIUHkC2ANOMA/ozSU+zt9CDMXNpVcxvKjiOXxi7aM04k9aocR6ynMH8+sUESGVQHKlgO1dIIr1GB6iC+qdhAd5p/lXzJ8h4wF020LbRC20LawE3bQttELbQzO0iieswHLf4QBPbQttA2VpBW9Vgf8AOEO7aAm7aImk7Gs+WUbqrfZamB+I3iOdtC2sBQJdmnS6rPADBiBSmIGFaDcd3EQ5MR2BEuhc+qCRiep3wZ1qspN10IViLhJyrTsknxFekAbNJmKtJpUt/CVag3AlaivQwHcmVMVQJouzMyN44VpkeW6GrXImMp2IvNnTCpG+6N5h2dIdlIlFQ+6pCg8gTgDTjHAlMqgOVLAdoggivIjA9RhAX3QVvMyzoW9YC61CD2lwOIziTOs0p/XlS3PFpaE+1Svvir6o2rCYnAgjvwP5RYttAcPoOzGv0IFfss6//aniIGaT0FIl3XUupDpRSyspN8YYre8DC0nrIsuqpR34VAA5k1x6CsV35W8yajTDU7RMNw7YwEBoWmH7R7vIRfPR2f1JOr/3GjPdMt227vIRoPo5P6knWZ/deLQZ0vkO/wAjA1D2T0PlBHTPq+PkYFS27J6HyhErDl0K7zJjEqimY9GY5i+2IUVY+FIesWrklCTMZ55J+t2EHRVJY+0OkNf6uiO6safSPjj9ts8PjE2XaQwqCCOURUxCqiiqqgZKoAA7hAPTj1mjko/MwS2sBtKy7zkXrt5aXqVphStICPNkF1KqwRiMGOQPOgNOFd0eWezsihXYOwzZcR0rvpxjyyWQy0CmZtDmSL1OgvAE9SBnHtos20UqHuE5NiRXgboJAPEAwHFrsjTFojqjZi8aA8Rephxx4RZNDLckKK3jvbcTxFcYr6Sbihb1+gpexFfHGnWDNgm/Rr0/MwBTawtrEPawtrAeaV0iUTs+scBAnR2hJtoY3VLEYsSQFFeJPlnEy2y7xXlBvQmlllSCmRvMTzrSh8AB3QFfbRzSnusLp3UNQe8QblObgJ34d4gZpC3bWaKbjBmbLu2VSc2mmnQJ2vMQDW1hbWIe1hbWA70hZ9rLKAgE0IJyqMRUjKA8zVicUIEySppgdoM+6Cu1hbaAF2XVmcqAPMlM1MTtB4c+sN27VaeyG5MlKcP2gx5V3QY2sLbQEXQ2hpkhiXdGqoHYa9U5k8h1gha5e0QpfZLwpeWhYdxz6YQztYW1gAx1UmJjLInD+HB+9GxP9JaIQsL7eU18KqugeWahq3xupjX3Ux3Vs21hu3Wy9dDkMb6Xb1Cw7Y9UnEeUAd02e23d5CNE9G3/AIKdZn914zjTnrt3eQjRvRr/AOCnWZ/deLQY04ex4+RgNKmdk9D5QW1iNJZiv2abgeh8oRKwm1kGbNGZ2j4f1mCentR5ljmSRJL1myUmNUi6pPrlmwAFSP8AusSdAamGZpWVevXZ7GblhcDktjyIAx4jOsaN6ZbDWyS5y/snof5WwHgfOIqgaE0c8+aklWDu2bAGnFiAaGg50ryrArSWDdKjwP8A3Gpeh/QN2SbVMHam4S67pfH+rypGX6esha0TZAVi21ZAq+sasVoOeIgITyVmKVLEBh6y4050qKivOFIs6ykChiwX6xFK9BXARdNYdUE0VoiUhasydODTnOHqqSE/lFfHGKO8pJy3STRsilCa1woPrcKYZwHtrsizUulym8MBeHeKjDpE7RcwBLoJN00qcyOJpEW2WP5N9G9VuUBDEVBpXtUwB5bst0dWGUwq/wBQ4A/aP8PHmd0AU2sLaxF2kLaQEtJ2OOUE5eiROHYo/Qio6jMQB2kLaQFnkaurJ7U5llLzIvHkqDEmIOl9LCawui7LQXZanOmZZv4icT3DdAbaQtpAStpC2sRdpC2kA3pecdmQDQth3b4Ey7AGFC7Cv1ga050rj4xLnss1iDUqKqaHHHOnOHdF6IxEqTecmtL10FjnQCtByFST30gIQ0eEFL7NTNjhXurgIbnWC8P9xl3hhU+6owiXaJKTFKsWAO9cwQeBzoRQg07ovWqeqC23RMyXLqJlnmHYs2ZvICyNTIEivInxCj6vSCHbtMR2VFeZzpXOLBp6yvZZkyWyszS9wGJXc1OFPDHhA3QNlYWmXJdSHM4KynMUYLT3GNR9L2giZQtcodqTg9M7lcGw3qfdAZxqpY5ukDaAvZEqQ7rQ43x6lTwzwiuyLEDOlO0xrwmJ2SK17Y31w54bo2r0OWAfJptoKgNPa7UCl5UwqRliTujOtOasvL0pPlgG5KYTq7rhcFfFiR3GAPab9du7yEaN6Nf/AAU6zP7rxnOnPXbu8hGjejX/AMFOsz+68AS1qakhjFTsU+o7j5RZtcmpZn6RR9HWjHuPkYsRZ9Rm/UpR5N+NoM2+xy58tpU1Q6OKMrZERWNS9IS1sUoM6Ke1gzKD67biYPy9JyjgJiE8A6k+AMRU2QiooVQFVQAAMgBkBFc0ZqNJlW+dbCxd5hJVSMJd71qcSeO7KDu0hbSAzz04S2mybLKVGe/NcXVBqWurdpzziTqD6O5dglbe0ANMRSwUm8JYALHHItnjuyHO9X4E61ypsyxT5cgXpjoVUEgZ4HE4ZVgMO0jcmzHmTxfd3L3KmgJNe2Qcc/VHeRlHc2VMMsTWU3K3VbALh9VBvAG5RQRfNUvRSssCZbSJj5iUvqD+Y/XPu6xVvSXp8TrZsZWEqzjZgLgL31rtOeHQCAAfKRW7UV4b472kBZ6IlCTQnKJizyPW8YCdtI8vxHEwGPb8BI2keX4Yvwr8BI2kMzLTjdGe/HIRDe21couYzru+MPSpSJUgUJxYkkk+OQ5QEqRonZSTNRW2d433YhqNQetQC6OFRjjnHWjNKBJiTUNbjBgRxBrB70Z6yS1tWzYhpVoGzcMMKn1ag88OjGLLrR6JUYF7DSU2JMk4IxP2T9Q8sukAU131BS2J8psgCzmAcrks0EBhXg1N/jyi+hS+ku1JMVkKzVBDAghrrXhj3RatVJU2XYpCTxdmIgVgCDlgMRhlSC1+AA6T1FkzbfJtgYo8sgsoGEwj1SeBHHf4RZZyK6lXAZWFCDkQcwYY2kLaQHVgsUuRKWVKUJLQUVVyA5QG14I+RTePZ/GsEJmk5amhmIDwLqD4EwD1ut6PZHCujE3cAyk+uu4GApunE7bd3kI0P0bD9RTrM/uvFF0zJ7Td3kIvno7FLEnV/wC48BK1yl1szjlGY6MtdGFeOPlGt6fk3pTDlGKTfo5rKeMANl6KG2nI2azG8Cbw84k/6MsTNI5raFxFAs4cKeq/+c+EPoQRUb4CBIWfJxkzpicgxp4b4NaP9IdolGloQTV+0vZf3YHw74jXYamSAYDQ9EawybSt6S9eKnBl6j88ucT9rGNzLK8pxMksUcYgiLtqtrgLQNnMok5d25xxXnxHfxoFnt0x9k+yptLpuVNBephU7sYzXQvolckvbJwBJqUlYkk8XYU8AesaLtoiaXtsxJExpKbSYF7CCmLbs/GnKAoOucyzWUfJbNKS8R9M57TUP1CxxxwJFaZDjFEtNtVWCtm3LnSLLZtRLfOcvNRULmrGZMWuJxNEvGPdO6sS7Iq7WakyccURZYN3+IuxqB3eUBW2sinGgrubEH3Gh7xEN51JmzvGvQcKxIm6QCzFShq354RIJGd1a0peoL1OFYCCwcb+uEPB4b+WgzDLoajfuyrCc0gJF0esAKnBjvN3Ae6kXL0f6UstuBstpQMy/wC05FHp9i8MSN4B5iBererCWyWdlaAs1aFpbrh1VlYkjuwwju06g26QweTLlsVa8DJZQbwxrRrprAHdL+iMp2rDMUUNRLeoNc8JgrXvEaTYJj7JNrTaXRfoai9TGh6wO0PbZjyJbTkMuYVF9DSobI5ePfEzbQEzaxA0vrDJsy3pr0rkoxZug/PLnADWnXEWcbOVR5zbtyDi3PgP+gaTLsrzXMycxdzmTAWDSHpDtE0kWdBKX7Tdp/fgPDvgLPWfONZ0535FjTwyibKkAZCHLsAJGhlj2y6GDWmQijOYD3L2j5Dxgo5AFTug1qjok9q0uKXhdlA53cy3fh3AcYD3SkmrHr/1F21IlXbKg5E+0xb84qekkoOuA6mL1oCRdkqOQgJ1pl3lIjG9dtFmXNJyBOfP4RtRita2aAE+WcN0Bkej9IXTjlkQciOBh8WIr2rP20zMo+sn8vEcvLKBelbE9mchgbu47x14j3x1Y9JZEHvBgCCaSStGN0/Zbsn3w8LQvEeMOSdK3hRwrj+IA++JcmXZznIlezADmmLxECLegUh0a6ymoIO8ReJFgsx/YSvZifK0PZT+wleyIAfq5rQtplVJAdcHHPiOR+MFfly/aHjD0rQFk/cSvZEProCy/uJfsiArGtOucuxyq1DTGqEXnxPIRkFv1gaZNvTKu0w4mvdhH0O2rlkOciUeqj4R582bH93lewvwgMBW0jiN+OFRXOhzFeURm0iNoEpurX3x9DHVqx/d5XsL8I8+bdj+7yvYHwgMBa0jiOFcK03CudOUDzbgzstKU3x9HfNux/d5XsL8IXzbsf3eV7C/CA+eLFpdpExZktrrKa1BjYdVtc5dslVqFmJhMTgeI5GLKdW7H93lewvwhLq9ZBlIlDoogIvy1ftDxgVrHrOtmlVBBmNgg58TyHwg/wD6FZf3Ev2RHJ0BZDnIleyIDK9HqGYu7VZjUknMnGC6TV4iL3/oFk/cSvZEef6FZP3Er2RAUg2heI8Y4S1BjdlgzG4ILx92XfF8XQtlH7CV7IiZKdEFEVVHIAQFY0Pqa7kPauyoxEmta/znf0GHWLVaGAFBgBES36aSUhaY4VRvJp/+mKbbNPzLc+ykBllHBnODOOA+yvvPKAN2CZ8qtIuYy5Zz3M28jkMo0mzSrqgQA1T1fEiWMMaRZBAex4y1j2FAVjWPVJJ6nDGMo03qBMlMTLqOkb6RDE+xKwxAgPmtpVplnEA9R8I6TTNoX9kvvjfbTqpKbNREJtRpX2RAYxL1ptI/Yr4tEqXrvah+wTxaNd+YsrhC+Ykr7IgMpX0g2of+nT2mhweke1/d09p41L5iyfsiF8xJX2RAZd+kq1/dpftPC/SVa/u0v2njUfmJK4QvmJK+yIDLv0k2v7sntPHn6SLX93T2njUvmLJ4CF8xJX2RAZb+ki1/d09p4X6R7X93T2njUvmLK4CF8xZXAQGWfpHtf3dPaeF+ka1fd09p41P5iyuEL5iyuEBlf6RLV93T2mjz9Ilq+7p7TxqvzEk/ZEL5iSvsiAyk+kK1fd09p48/SDavu6e00at8xJXAR78xZXCAyj5/2v7untNHLazW+bgoSXX7KknxYnyjWl1GlD6oiZZtVZS/VEBkejNSp9pcPPZnPFiTToN3dGo6uapJIUYCsWCRYlXIQ+BAeKtI6hQoBQoUKAUKFCgPIQhQoBQoUKAUKFCgFCEKFAex5ChQCj0QoUAo8EKFAKEY9hQChQoUB5ChQoD2FChQChQoUB//2Q=="/>
          <p:cNvSpPr>
            <a:spLocks noChangeAspect="1" noChangeArrowheads="1"/>
          </p:cNvSpPr>
          <p:nvPr/>
        </p:nvSpPr>
        <p:spPr bwMode="auto">
          <a:xfrm>
            <a:off x="98425" y="-1041400"/>
            <a:ext cx="2133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www.mathworks.com/help/toolbox/slcontrol/gs/watert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8" t="29538" r="1732" b="18768"/>
          <a:stretch>
            <a:fillRect/>
          </a:stretch>
        </p:blipFill>
        <p:spPr bwMode="auto">
          <a:xfrm>
            <a:off x="838200" y="2895600"/>
            <a:ext cx="778668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2800" dirty="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Management Process </a:t>
            </a:r>
            <a:endParaRPr lang="zh-TW" altLang="en-US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24400" y="4572000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TW" sz="1800" b="1" i="1">
                <a:ea typeface="新細明體" charset="-120"/>
              </a:rPr>
              <a:t>Controlling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819400"/>
            <a:ext cx="162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zh-TW" sz="1800" b="1" i="1">
                <a:ea typeface="新細明體" charset="-120"/>
              </a:rPr>
              <a:t>Planning</a:t>
            </a:r>
            <a:endParaRPr lang="zh-TW" altLang="zh-TW" sz="1800">
              <a:ea typeface="新細明體" charset="-12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81400" y="2286000"/>
            <a:ext cx="185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altLang="zh-TW" sz="1800" b="1" i="1">
                <a:ea typeface="新細明體" charset="-120"/>
              </a:rPr>
              <a:t>Organizing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95600" y="3886200"/>
            <a:ext cx="118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b="1" i="1">
                <a:ea typeface="新細明體" charset="-120"/>
              </a:rPr>
              <a:t>Directing</a:t>
            </a:r>
            <a:endParaRPr lang="zh-TW" altLang="en-US">
              <a:ea typeface="新細明體" charset="-120"/>
            </a:endParaRPr>
          </a:p>
        </p:txBody>
      </p:sp>
      <p:sp>
        <p:nvSpPr>
          <p:cNvPr id="9" name="Right Brace 8"/>
          <p:cNvSpPr>
            <a:spLocks/>
          </p:cNvSpPr>
          <p:nvPr/>
        </p:nvSpPr>
        <p:spPr bwMode="auto">
          <a:xfrm rot="-5400000">
            <a:off x="5181600" y="-609600"/>
            <a:ext cx="457200" cy="6705600"/>
          </a:xfrm>
          <a:prstGeom prst="rightBrace">
            <a:avLst>
              <a:gd name="adj1" fmla="val 835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657600" y="1447800"/>
            <a:ext cx="2606675" cy="762000"/>
            <a:chOff x="3657600" y="1447800"/>
            <a:chExt cx="2606804" cy="762000"/>
          </a:xfrm>
        </p:grpSpPr>
        <p:sp>
          <p:nvSpPr>
            <p:cNvPr id="16394" name="Rectangle 9"/>
            <p:cNvSpPr>
              <a:spLocks noChangeArrowheads="1"/>
            </p:cNvSpPr>
            <p:nvPr/>
          </p:nvSpPr>
          <p:spPr bwMode="auto">
            <a:xfrm>
              <a:off x="3657600" y="1447800"/>
              <a:ext cx="26068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i="1">
                  <a:ea typeface="新細明體" charset="-120"/>
                </a:rPr>
                <a:t>Noise (Disturbance)</a:t>
              </a:r>
              <a:endParaRPr lang="zh-TW" altLang="en-US">
                <a:ea typeface="新細明體" charset="-120"/>
              </a:endParaRPr>
            </a:p>
          </p:txBody>
        </p:sp>
        <p:cxnSp>
          <p:nvCxnSpPr>
            <p:cNvPr id="16395" name="Straight Arrow Connector 11"/>
            <p:cNvCxnSpPr>
              <a:cxnSpLocks noChangeShapeType="1"/>
            </p:cNvCxnSpPr>
            <p:nvPr/>
          </p:nvCxnSpPr>
          <p:spPr bwMode="auto">
            <a:xfrm>
              <a:off x="3962400" y="1905000"/>
              <a:ext cx="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6" name="Straight Arrow Connector 12"/>
            <p:cNvCxnSpPr>
              <a:cxnSpLocks noChangeShapeType="1"/>
            </p:cNvCxnSpPr>
            <p:nvPr/>
          </p:nvCxnSpPr>
          <p:spPr bwMode="auto">
            <a:xfrm>
              <a:off x="4114800" y="1905000"/>
              <a:ext cx="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7" name="Straight Arrow Connector 13"/>
            <p:cNvCxnSpPr>
              <a:cxnSpLocks noChangeShapeType="1"/>
            </p:cNvCxnSpPr>
            <p:nvPr/>
          </p:nvCxnSpPr>
          <p:spPr bwMode="auto">
            <a:xfrm>
              <a:off x="4343400" y="1905000"/>
              <a:ext cx="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8" name="Straight Arrow Connector 14"/>
            <p:cNvCxnSpPr>
              <a:cxnSpLocks noChangeShapeType="1"/>
            </p:cNvCxnSpPr>
            <p:nvPr/>
          </p:nvCxnSpPr>
          <p:spPr bwMode="auto">
            <a:xfrm>
              <a:off x="5943600" y="1905000"/>
              <a:ext cx="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9" name="Straight Arrow Connector 15"/>
            <p:cNvCxnSpPr>
              <a:cxnSpLocks noChangeShapeType="1"/>
            </p:cNvCxnSpPr>
            <p:nvPr/>
          </p:nvCxnSpPr>
          <p:spPr bwMode="auto">
            <a:xfrm>
              <a:off x="5029200" y="1905000"/>
              <a:ext cx="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0" name="Straight Arrow Connector 16"/>
            <p:cNvCxnSpPr>
              <a:cxnSpLocks noChangeShapeType="1"/>
            </p:cNvCxnSpPr>
            <p:nvPr/>
          </p:nvCxnSpPr>
          <p:spPr bwMode="auto">
            <a:xfrm>
              <a:off x="5181600" y="1905000"/>
              <a:ext cx="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1" name="Straight Arrow Connector 17"/>
            <p:cNvCxnSpPr>
              <a:cxnSpLocks noChangeShapeType="1"/>
            </p:cNvCxnSpPr>
            <p:nvPr/>
          </p:nvCxnSpPr>
          <p:spPr bwMode="auto">
            <a:xfrm>
              <a:off x="5410200" y="1905000"/>
              <a:ext cx="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4"/>
          <p:cNvGrpSpPr>
            <a:grpSpLocks/>
          </p:cNvGrpSpPr>
          <p:nvPr/>
        </p:nvGrpSpPr>
        <p:grpSpPr bwMode="auto">
          <a:xfrm>
            <a:off x="2286000" y="1752600"/>
            <a:ext cx="3238500" cy="4381500"/>
            <a:chOff x="2160" y="2700"/>
            <a:chExt cx="7020" cy="10980"/>
          </a:xfrm>
        </p:grpSpPr>
        <p:sp>
          <p:nvSpPr>
            <p:cNvPr id="17416" name="Oval 5"/>
            <p:cNvSpPr>
              <a:spLocks noChangeArrowheads="1"/>
            </p:cNvSpPr>
            <p:nvPr/>
          </p:nvSpPr>
          <p:spPr bwMode="auto">
            <a:xfrm>
              <a:off x="5040" y="6300"/>
              <a:ext cx="1440" cy="162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17" name="Oval 6"/>
            <p:cNvSpPr>
              <a:spLocks noChangeArrowheads="1"/>
            </p:cNvSpPr>
            <p:nvPr/>
          </p:nvSpPr>
          <p:spPr bwMode="auto">
            <a:xfrm>
              <a:off x="7560" y="8820"/>
              <a:ext cx="1440" cy="162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18" name="Oval 7"/>
            <p:cNvSpPr>
              <a:spLocks noChangeArrowheads="1"/>
            </p:cNvSpPr>
            <p:nvPr/>
          </p:nvSpPr>
          <p:spPr bwMode="auto">
            <a:xfrm>
              <a:off x="2880" y="9900"/>
              <a:ext cx="1440" cy="162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19" name="Oval 8"/>
            <p:cNvSpPr>
              <a:spLocks noChangeArrowheads="1"/>
            </p:cNvSpPr>
            <p:nvPr/>
          </p:nvSpPr>
          <p:spPr bwMode="auto">
            <a:xfrm>
              <a:off x="7020" y="4500"/>
              <a:ext cx="1440" cy="162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0" name="Oval 9"/>
            <p:cNvSpPr>
              <a:spLocks noChangeArrowheads="1"/>
            </p:cNvSpPr>
            <p:nvPr/>
          </p:nvSpPr>
          <p:spPr bwMode="auto">
            <a:xfrm>
              <a:off x="4500" y="3060"/>
              <a:ext cx="1440" cy="162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1" name="Oval 10"/>
            <p:cNvSpPr>
              <a:spLocks noChangeArrowheads="1"/>
            </p:cNvSpPr>
            <p:nvPr/>
          </p:nvSpPr>
          <p:spPr bwMode="auto">
            <a:xfrm>
              <a:off x="6300" y="12060"/>
              <a:ext cx="1440" cy="162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2" name="Oval 11"/>
            <p:cNvSpPr>
              <a:spLocks noChangeArrowheads="1"/>
            </p:cNvSpPr>
            <p:nvPr/>
          </p:nvSpPr>
          <p:spPr bwMode="auto">
            <a:xfrm>
              <a:off x="2160" y="4860"/>
              <a:ext cx="1440" cy="162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3" name="Line 12"/>
            <p:cNvSpPr>
              <a:spLocks noChangeShapeType="1"/>
            </p:cNvSpPr>
            <p:nvPr/>
          </p:nvSpPr>
          <p:spPr bwMode="auto">
            <a:xfrm flipV="1">
              <a:off x="7560" y="11520"/>
              <a:ext cx="1620" cy="10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7424" name="Line 13"/>
            <p:cNvSpPr>
              <a:spLocks noChangeShapeType="1"/>
            </p:cNvSpPr>
            <p:nvPr/>
          </p:nvSpPr>
          <p:spPr bwMode="auto">
            <a:xfrm>
              <a:off x="3960" y="11160"/>
              <a:ext cx="1080" cy="16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7425" name="Line 14"/>
            <p:cNvSpPr>
              <a:spLocks noChangeShapeType="1"/>
            </p:cNvSpPr>
            <p:nvPr/>
          </p:nvSpPr>
          <p:spPr bwMode="auto">
            <a:xfrm flipV="1">
              <a:off x="7740" y="2880"/>
              <a:ext cx="0" cy="1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7426" name="Line 15"/>
            <p:cNvSpPr>
              <a:spLocks noChangeShapeType="1"/>
            </p:cNvSpPr>
            <p:nvPr/>
          </p:nvSpPr>
          <p:spPr bwMode="auto">
            <a:xfrm flipH="1" flipV="1">
              <a:off x="3240" y="2700"/>
              <a:ext cx="1440" cy="9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7427" name="Line 16"/>
            <p:cNvSpPr>
              <a:spLocks noChangeShapeType="1"/>
            </p:cNvSpPr>
            <p:nvPr/>
          </p:nvSpPr>
          <p:spPr bwMode="auto">
            <a:xfrm flipV="1">
              <a:off x="6300" y="7200"/>
              <a:ext cx="18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7428" name="Line 17"/>
            <p:cNvSpPr>
              <a:spLocks noChangeShapeType="1"/>
            </p:cNvSpPr>
            <p:nvPr/>
          </p:nvSpPr>
          <p:spPr bwMode="auto">
            <a:xfrm flipV="1">
              <a:off x="5940" y="9720"/>
              <a:ext cx="180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7429" name="Line 18"/>
            <p:cNvSpPr>
              <a:spLocks noChangeShapeType="1"/>
            </p:cNvSpPr>
            <p:nvPr/>
          </p:nvSpPr>
          <p:spPr bwMode="auto">
            <a:xfrm>
              <a:off x="2880" y="6300"/>
              <a:ext cx="0" cy="23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17411" name="Rectangle 20"/>
          <p:cNvSpPr>
            <a:spLocks noChangeArrowheads="1"/>
          </p:cNvSpPr>
          <p:nvPr/>
        </p:nvSpPr>
        <p:spPr bwMode="auto">
          <a:xfrm>
            <a:off x="0" y="2301875"/>
            <a:ext cx="9144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1200">
                <a:ea typeface="新細明體" charset="-120"/>
              </a:rPr>
              <a:t> </a:t>
            </a:r>
          </a:p>
          <a:p>
            <a:pPr eaLnBrk="0" hangingPunct="0"/>
            <a:endParaRPr lang="en-US" altLang="zh-TW">
              <a:ea typeface="新細明體" charset="-120"/>
            </a:endParaRPr>
          </a:p>
        </p:txBody>
      </p:sp>
      <p:sp>
        <p:nvSpPr>
          <p:cNvPr id="17412" name="Rectangle 21"/>
          <p:cNvSpPr>
            <a:spLocks noChangeArrowheads="1"/>
          </p:cNvSpPr>
          <p:nvPr/>
        </p:nvSpPr>
        <p:spPr bwMode="auto">
          <a:xfrm>
            <a:off x="0" y="2941638"/>
            <a:ext cx="91440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endParaRPr lang="en-US" altLang="zh-TW" sz="2600" b="1">
              <a:solidFill>
                <a:srgbClr val="FF0000"/>
              </a:solidFill>
              <a:latin typeface="Impact" pitchFamily="34" charset="0"/>
              <a:ea typeface="新細明體" charset="-120"/>
            </a:endParaRPr>
          </a:p>
          <a:p>
            <a:pPr eaLnBrk="0" hangingPunct="0"/>
            <a:br>
              <a:rPr lang="en-US" altLang="zh-TW" sz="1200">
                <a:ea typeface="新細明體" charset="-120"/>
              </a:rPr>
            </a:br>
            <a:endParaRPr lang="en-US" altLang="zh-TW">
              <a:ea typeface="新細明體" charset="-120"/>
            </a:endParaRPr>
          </a:p>
        </p:txBody>
      </p:sp>
      <p:sp>
        <p:nvSpPr>
          <p:cNvPr id="17413" name="Rectangle 22"/>
          <p:cNvSpPr>
            <a:spLocks noChangeArrowheads="1"/>
          </p:cNvSpPr>
          <p:nvPr/>
        </p:nvSpPr>
        <p:spPr bwMode="auto">
          <a:xfrm>
            <a:off x="5867400" y="3733800"/>
            <a:ext cx="3048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 sz="2600">
                <a:solidFill>
                  <a:srgbClr val="FF0000"/>
                </a:solidFill>
                <a:latin typeface="Impact" pitchFamily="34" charset="0"/>
                <a:ea typeface="新細明體" charset="-120"/>
              </a:rPr>
              <a:t>RESULTANT 	         O</a:t>
            </a:r>
          </a:p>
          <a:p>
            <a:pPr eaLnBrk="0" hangingPunct="0"/>
            <a:endParaRPr lang="en-US" altLang="zh-TW">
              <a:ea typeface="新細明體" charset="-120"/>
            </a:endParaRPr>
          </a:p>
        </p:txBody>
      </p:sp>
      <p:sp>
        <p:nvSpPr>
          <p:cNvPr id="17414" name="Line 23"/>
          <p:cNvSpPr>
            <a:spLocks noChangeShapeType="1"/>
          </p:cNvSpPr>
          <p:nvPr/>
        </p:nvSpPr>
        <p:spPr bwMode="auto">
          <a:xfrm>
            <a:off x="7696200" y="3962400"/>
            <a:ext cx="457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HK" altLang="en-US"/>
          </a:p>
        </p:txBody>
      </p:sp>
      <p:sp>
        <p:nvSpPr>
          <p:cNvPr id="17415" name="Text Box 26"/>
          <p:cNvSpPr txBox="1">
            <a:spLocks noChangeArrowheads="1"/>
          </p:cNvSpPr>
          <p:nvPr/>
        </p:nvSpPr>
        <p:spPr bwMode="auto">
          <a:xfrm>
            <a:off x="685800" y="304800"/>
            <a:ext cx="754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HK">
                <a:ea typeface="新細明體" charset="-120"/>
              </a:rPr>
              <a:t>Without monitoring, directing, and control</a:t>
            </a:r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3505200" y="1600200"/>
            <a:ext cx="4419600" cy="4884738"/>
            <a:chOff x="2400" y="3300"/>
            <a:chExt cx="8760" cy="10620"/>
          </a:xfrm>
        </p:grpSpPr>
        <p:grpSp>
          <p:nvGrpSpPr>
            <p:cNvPr id="18437" name="Group 3"/>
            <p:cNvGrpSpPr>
              <a:grpSpLocks/>
            </p:cNvGrpSpPr>
            <p:nvPr/>
          </p:nvGrpSpPr>
          <p:grpSpPr bwMode="auto">
            <a:xfrm>
              <a:off x="2400" y="3300"/>
              <a:ext cx="6840" cy="10620"/>
              <a:chOff x="2160" y="3060"/>
              <a:chExt cx="6840" cy="10620"/>
            </a:xfrm>
          </p:grpSpPr>
          <p:sp>
            <p:nvSpPr>
              <p:cNvPr id="18445" name="Oval 4"/>
              <p:cNvSpPr>
                <a:spLocks noChangeArrowheads="1"/>
              </p:cNvSpPr>
              <p:nvPr/>
            </p:nvSpPr>
            <p:spPr bwMode="auto">
              <a:xfrm>
                <a:off x="5040" y="6300"/>
                <a:ext cx="1440" cy="162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8446" name="Oval 5"/>
              <p:cNvSpPr>
                <a:spLocks noChangeArrowheads="1"/>
              </p:cNvSpPr>
              <p:nvPr/>
            </p:nvSpPr>
            <p:spPr bwMode="auto">
              <a:xfrm>
                <a:off x="7560" y="8820"/>
                <a:ext cx="1440" cy="162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8447" name="Oval 6"/>
              <p:cNvSpPr>
                <a:spLocks noChangeArrowheads="1"/>
              </p:cNvSpPr>
              <p:nvPr/>
            </p:nvSpPr>
            <p:spPr bwMode="auto">
              <a:xfrm>
                <a:off x="2880" y="9900"/>
                <a:ext cx="1440" cy="162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8448" name="Oval 7"/>
              <p:cNvSpPr>
                <a:spLocks noChangeArrowheads="1"/>
              </p:cNvSpPr>
              <p:nvPr/>
            </p:nvSpPr>
            <p:spPr bwMode="auto">
              <a:xfrm>
                <a:off x="7020" y="4500"/>
                <a:ext cx="1440" cy="162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8449" name="Oval 8"/>
              <p:cNvSpPr>
                <a:spLocks noChangeArrowheads="1"/>
              </p:cNvSpPr>
              <p:nvPr/>
            </p:nvSpPr>
            <p:spPr bwMode="auto">
              <a:xfrm>
                <a:off x="4500" y="3060"/>
                <a:ext cx="1440" cy="162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8450" name="Oval 9"/>
              <p:cNvSpPr>
                <a:spLocks noChangeArrowheads="1"/>
              </p:cNvSpPr>
              <p:nvPr/>
            </p:nvSpPr>
            <p:spPr bwMode="auto">
              <a:xfrm>
                <a:off x="6300" y="12060"/>
                <a:ext cx="1440" cy="162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8451" name="Oval 10"/>
              <p:cNvSpPr>
                <a:spLocks noChangeArrowheads="1"/>
              </p:cNvSpPr>
              <p:nvPr/>
            </p:nvSpPr>
            <p:spPr bwMode="auto">
              <a:xfrm>
                <a:off x="2160" y="4860"/>
                <a:ext cx="1440" cy="162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charset="-120"/>
                </a:endParaRPr>
              </a:p>
            </p:txBody>
          </p:sp>
        </p:grpSp>
        <p:sp>
          <p:nvSpPr>
            <p:cNvPr id="18438" name="Line 11"/>
            <p:cNvSpPr>
              <a:spLocks noChangeShapeType="1"/>
            </p:cNvSpPr>
            <p:nvPr/>
          </p:nvSpPr>
          <p:spPr bwMode="auto">
            <a:xfrm>
              <a:off x="7920" y="13140"/>
              <a:ext cx="19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39" name="Line 12"/>
            <p:cNvSpPr>
              <a:spLocks noChangeShapeType="1"/>
            </p:cNvSpPr>
            <p:nvPr/>
          </p:nvSpPr>
          <p:spPr bwMode="auto">
            <a:xfrm>
              <a:off x="9180" y="9900"/>
              <a:ext cx="19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40" name="Line 13"/>
            <p:cNvSpPr>
              <a:spLocks noChangeShapeType="1"/>
            </p:cNvSpPr>
            <p:nvPr/>
          </p:nvSpPr>
          <p:spPr bwMode="auto">
            <a:xfrm>
              <a:off x="6120" y="4140"/>
              <a:ext cx="19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41" name="Line 14"/>
            <p:cNvSpPr>
              <a:spLocks noChangeShapeType="1"/>
            </p:cNvSpPr>
            <p:nvPr/>
          </p:nvSpPr>
          <p:spPr bwMode="auto">
            <a:xfrm>
              <a:off x="3780" y="5940"/>
              <a:ext cx="19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42" name="Line 15"/>
            <p:cNvSpPr>
              <a:spLocks noChangeShapeType="1"/>
            </p:cNvSpPr>
            <p:nvPr/>
          </p:nvSpPr>
          <p:spPr bwMode="auto">
            <a:xfrm>
              <a:off x="8640" y="5580"/>
              <a:ext cx="19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43" name="Line 16"/>
            <p:cNvSpPr>
              <a:spLocks noChangeShapeType="1"/>
            </p:cNvSpPr>
            <p:nvPr/>
          </p:nvSpPr>
          <p:spPr bwMode="auto">
            <a:xfrm>
              <a:off x="6660" y="7380"/>
              <a:ext cx="19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8444" name="Line 17"/>
            <p:cNvSpPr>
              <a:spLocks noChangeShapeType="1"/>
            </p:cNvSpPr>
            <p:nvPr/>
          </p:nvSpPr>
          <p:spPr bwMode="auto">
            <a:xfrm>
              <a:off x="4500" y="10980"/>
              <a:ext cx="19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18435" name="Text Box 19"/>
          <p:cNvSpPr txBox="1">
            <a:spLocks noChangeArrowheads="1"/>
          </p:cNvSpPr>
          <p:nvPr/>
        </p:nvSpPr>
        <p:spPr bwMode="auto">
          <a:xfrm>
            <a:off x="533400" y="381000"/>
            <a:ext cx="830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HK">
                <a:ea typeface="新細明體" charset="-120"/>
              </a:rPr>
              <a:t>With proper monitoring, directing and controlling</a:t>
            </a:r>
            <a:endParaRPr lang="en-US" altLang="zh-TW">
              <a:ea typeface="新細明體" charset="-120"/>
            </a:endParaRPr>
          </a:p>
        </p:txBody>
      </p:sp>
      <p:pic>
        <p:nvPicPr>
          <p:cNvPr id="18436" name="Picture 2" descr="http://t0.gstatic.com/images?q=tbn:ANd9GcSvWdxCdYXmY6ZuYNNUde3SRoyo1aIigfwvqsOZndFS_FCwH0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3048000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ts2.mm.bing.net/images/thumbnail.aspx?q=1610721860149&amp;id=4ad43b8bd8592c817f70b7a1f94af3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505200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z="36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Who takes the control and direct?</a:t>
            </a:r>
            <a:endParaRPr lang="zh-TW" altLang="en-US" sz="36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19460" name="Text Placeholder 3"/>
          <p:cNvSpPr>
            <a:spLocks noGrp="1"/>
          </p:cNvSpPr>
          <p:nvPr>
            <p:ph type="body" idx="4294967295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zh-TW">
                <a:latin typeface="Times New Roman" pitchFamily="18" charset="0"/>
                <a:ea typeface="新細明體" charset="-120"/>
                <a:cs typeface="Times New Roman" pitchFamily="18" charset="0"/>
              </a:rPr>
              <a:t>I</a:t>
            </a:r>
            <a:r>
              <a:rPr lang="en-US" altLang="zh-TW">
                <a:latin typeface="Times New Roman" pitchFamily="18" charset="0"/>
                <a:ea typeface="新細明體" charset="-120"/>
                <a:cs typeface="Times New Roman" pitchFamily="18" charset="0"/>
              </a:rPr>
              <a:t>n an origination structure, who takes the control and direct the organization? Who manage the company?</a:t>
            </a:r>
          </a:p>
          <a:p>
            <a:endParaRPr lang="zh-TW" altLang="en-US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1905000" y="4800600"/>
            <a:ext cx="2286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5334000"/>
            <a:ext cx="777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charset="-120"/>
              </a:rPr>
              <a:t>What is/are essential element(s) to enable the manager to accomplish the duties?</a:t>
            </a:r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 descr="data:image/jpeg;base64,/9j/4AAQSkZJRgABAQAAAQABAAD/2wCEAAkGBhASEBAQEBAUDxAQFA8PFBAPFRAQFA8QFRAVFBQQFRQYHCYeFxkkGRQSHy8gIycpLCwsFR4xNTAqNSYsLCkBCQoKDgwOGg8PGiwlHyQpLCksKi0sMCk0LCw1NTAyKSkqLy8sKSwvLCwsLCwpLCksNSwsLCwwLCwsLCwsKSwsKf/AABEIAMIBAwMBIgACEQEDEQH/xAAcAAEAAgMBAQEAAAAAAAAAAAAABQYBAwQCBwj/xAA+EAACAQIEAwYDBgQFBAMAAAAAAQIDEQQFEiExQVEGEyJhcYGRobEHFDJSwdEjQmJyFZKi4fCCg7KzFiQz/8QAGwEBAAIDAQEAAAAAAAAAAAAAAAQFAgMGAQf/xAAwEQACAgIBAgQEBQQDAAAAAAAAAQIDBBEhEjEFE0HwIjJRkXGBobHBUmHR8RQjYv/aAAwDAQACEQMRAD8A+4gAAAAAAAAAAAAAAAAAAAAAAAAAAAAAAAAAAAAAAAAAAAAAAAAAAAAAAENHtHFpvS04yrRak0rKnCctV7cHoa9n0AJkEdiM6pxjN7ycISm0k7NxhrcNdrXtY9vOKSV3JrfTbTPVdR1Pw2vbTvfoAdwODMM0VOMJJKSm7KTkoQXh1JuVtr8jXPOox03i7y7jZeJrvZSSvpurLS909wCTBzYfMKc5OMZXlG/Jq6UtLafBpPbY6QAAAAAAAAAAAAAAAAAAAAAAGAAVqOb1VKrVtJwnGt3SkvBqpxbp6XffUozb9jpebSnVpqM4qn30YNrdTUsO52vf823rbpZzewsgCu4TNq0aUNbjJunh595JS8Guo4SlPfe3HkdNLM6s2ktFtOIk5pS8apzUVKG+19V+fDmSyrQ38UfDs914fJ9D3sAVzC5xUjGdSbUoQWFlKO+qNOdGLlJb7+KX1J3BTlKnCU0lKUU2lybV7GcThIVFpmtUbp2u0nbk7cV5PY22AMgAAAAAEXU7O0Xb8V1GvC6au1V1ar7ctcrEoACOnksWpx1zUKimnBNJXlDS5cONva/IYjI6c25NtSctd/A7Pu1TaSaatZL3JE5sVjowsm7yfCK4vzMJ2Rrj1SekeqLk9I818vUowSnOno2Tg47q1mnFpp/A0f4FTSiouUdKopO6du6nKcXuuN5yubI5i3/Lt6m+ji4y24PozRXl02PUZfwZOuS7o0YLKYUpOUW977NQ2Tlqe6V3v1bO4AlGAAAAAAAAAAAAAAAAAAAAAAK/2rz/AO7qnTi7TrOVn+WMban6+JIsBTPtH7P1q8KVfDxc6mH13px4zpytfT1acVt5sjZSm6ZKHfRvx+nzF19jfluYRa8UvFxu3uydy7G61JXu4W3634fQ+TZbmGJb7tUakp8NChPVfo1bY+n9mcuqUqV6u1So9UordQXKN+b6+pQ+F15Ebufl537/ABJ+ZCpR6k+X2Rw08trKFWMKTj/CcVr7ltS1pqEZr8cbXd5LobJ4PERUlDvEnVxMnpabep3pSXiW3W748SxGTpypPNO9lfjZX5b23PQAAAAAAAAAABrr1VGMpPhFOT9ErspeEzNzm6knvPf0XJexcsZQ105w4a4zhfpeLVz5JgsxcJOlU8M4NwknylF2Zz3jcZuMNdufuWvh0Yy6k+59Co4uLXE14jEq107Nbprkyr08024irmatxOd82etE3/ic7PoOWYvvKUZ83s/VOzOoheyKf3WMn/O5zX9rdk/dK/uTR3mNKUqYuffS2UV0VGySXbbAAN5qAAAAAAABE4iNWpUcPFCCvvurrr5kfIv8pLUW23pJe+DOEOp99EqmZIXE0ZUNMoTbTdmmS9Gd4p9Un8UYUZPmSlXKOpL07/qZTr6UpJ7TPYAJZqAAAMSlZXfLqVLMe2zUnGjCOlbd5Uu7+airfNk9n1S2HqW4ySh/maj9Gz55nuH0aWl5P9Cj8TzbKpxqretrbZaYOPCxOUySqdqsRLjWt/Yox/Qzhc/nqWqpN+spFapRbGPpuCpy6SSfuUE7bZv4pv7lwqK0tKKPqmWY/Xte+11fj5okSo9ma+8PW3xVi3HTeFXyuo+J8p6Ody6lXZpAAFqRQAAAAAAAAAU/td2FWJk69CSpV9lJSvoq24N24S8yezfPKVBLVeU3uoR4vzfRFWxfajEVHaMu6j0hx/zP/YrM3Mx610Wcv6InYuPdJ9cOP7lVqdlsyg9P3acvODhKPxuTeQdgcRUkp4x91SW7pJpzn5NraK97+hM5ZUrPfv6l/OTkvg7osWExjuoz3b4SW130aK3EniWz7NfTetEm+y6C6dr8jtp01FKKVkkkktkklZJHoA6UqAAAAAAAAAAeKk0k2+Sb+B7NWKvolZXdnZcbu3Qxm2oto9XcicPSliJ6p7Qjtb9ETUY22RxZXq0vVDRvwUdPLidxBwKlGvrfMpcts23S3LXogACwNIAABE59K8adPnKaftFX+tit9p8N/wDWxFS34ZYVL3qWf/lEk81zGKxTi3bu4RXvLxN/C3wPPaGjqy2s+c+7qe3ewa+SRzNusjLsf9MX+2v3bLWrdUYf3a/V/wCClYaHA951D+A30afzNuGp8PY0Z9WSpqN/xNFGnuaLwtfZmn/Di/OH1LkVPIqi7unHzgvmi2HSeCfJL8Uc7nc2AAF8QAAAAAAAealRJNvZJNt9Eldnohu0eJtDu1xnu/7V+7/U0ZNyoqlY/T2jZVDzJqJRs0xsqlepOX8z2XSPJexinF2v7miT1VH62JJU/CcHbNye5d2dYkopJElkde6T6kxiqm23G6t63ViByONlH0JnjUpx6zj8E7/oZ0tv4V6srciK8zZYkZMIyfQChAAAAAAAAAAsAAYSMgAAAAA0YjFxhZN7vhFcWbKlRJXbSXV2SKXUzecq1WaV1qlGPTTF2jby2uQc3JnRBdC22/bJFFPmN79CSzSMak1J4em2tlOo23bo0rXXqzGNxcZUnCrU8NrOEbJNclb4ENUhXqcZtLpFfqR+LyypCrSvK8ZN31OWq/pwsc3bLJalKT0n39N/b+S0hVHhb7e/UsOW5bT0anFb9eXRFS7TUY1ZKjSt3spxjDdLxX5vkv2LpTTVK0d5NWS6t8CBwX2ZT7ylVlUs4y1zdS9SU5ar7JO0fizzCxHfJNeh48jo6nJ9+xZMp7JqjKMnWnUUbNRaSWq3G/NXLCjzTjZJcbJI9HW00V0rUFrZUWWyse5PYABuNYAAAAABhlNznMLyrS/K3Fekbr63+JcmfNu1UZUatWm+FR64PrCTu/g7r2KTxlTdUddt8/wWXhyi5vffRH4BXkS9VeF+hGZVEksW7Rfo/ocnZ8xevudmUx2XovoS+BV69Py1S/0tfqRWVsmcqX8f0hL6ol4Meq6C/wDSK3Keur8GToAO8KIAAAAAAAHmU0lduy6vZAHoEZie0WHh/PrfSmtXz4fMja/aib//ACpKPnUd/kv3NUroR7s2RqnLsiynNisypU/x1Ix8m9/hxKr3mLq37yo0ulO8Ipeb2uYjlEVvJ/D9+BGnmJdkb4439TJXEdrYLalTlUfV+CPz3+RwVM6xlT8NqS/oV3/mZihBN2pU3N/0rV8XwXxJGjk9WX42oLp+J/LY0q2635Tb5dVfchJYOUnerUc3/U3M8YnNcLh1/FqQh5TacvaC3+Ra6GSUo8U6j/re3wWx+cMxotV6ykmmqlRO977TaszC2qUEnJmyuyM9qKP0FldJ1qVOrBpU6sVOLs7uLV07ciKznDRWJpwTb0x1NvrJ7Ly2j8yZ7GJ/4fgk1Z9xR4/2IhO0WHrU8VOr3cqlOpoalBOelqCi4tLdcL+5q8Ro1jbrjtvR5iz6rmpP0eiYy+F6kFyinL5WX1JxIh+zmHmoyqVIuDlZKMtmorm1yJkk+F0urHXUtNvfv8iJktOzS9AACzI4AAAAAAAAAKd9o8493QVlqc5NPmkobr3uvgXEoH2nV7Tw0f6asv8AVBELPeseRKw1/wB0SLybgduYvwS9H9DgyOfhOzMZeB+j+hws18Z0vqjvyifD0JjA4hRrRb2TjJfRlfyWp4Y+i+h3Yyo000babXTJTXdMh3V9cnH6ouaZkgMBjJuCjd2W3L6nQ/N/FtnUrxaEluMX+xSyx3F6bJa5m5EK3J/A4c6hXlH+HVkrbOCem/ndbmyHiUX8y1+ezxUbetk7icfSp/jqRh5Nq/w4kXiO1dJbQUqj6/hXz3+RW6WTS/mlZ+7Z10sFTjxd/OT/AEX7mUsxv5TfHGiu72dNXtDiJu0LQv8AlWp/F/saZZdUqO9Wb/7kvomdmH32pxnL+xKEfeX+5Vu1nbqeCrPD08PDvVGMnKTulqV0tt2/c1N22c8mfww4WizU8ogvzS9FpXxfEi867UYHBp99XpUpfkT11P8AKrv5HyftB23zDEJqeIlGDv4KX8KNv+nd+7KhDLpTlz82Zxx98yZrdr9D6bmX20xctGCw8qr4KpWfdx9dKvL5ol8hzTE1l3mLqam9+7gtFOPtxk/7mz51lWWRi1eKdt91z6lvy/GWsl6CyEEtRRnW5d2XulX28KcVyUdkbaVWd765L/qZ5w9DTFR6JX/U1yxCvtZrr19COtkh6LLleaOTVOe7fCXXyZz4/sLgK1bv6uHUqjd5NOcVN9ZRTs3/AMZxU52ad7WtZt23vtv6lqi9ixx5eZHU+dFffHoluPGzMYpbJWS2suSM2AJhGFgAAAAAAAAAAAAAACi/ank9SdGniKScnh9anFXb7uVnrt5OO/k/IvRAdrO0UsJGGmCk6mpKU7uMWkuKW749VwNV0Yzg1LsbKpOM04nzHs5mq4XLK68Gt1f3sU/Mcpxleu69KWHi5cY0I91F+biufmSmByDMmvEqcV+ZuX7HJZGD8e4M6Gu9dPxcE1lFTwq3K6+Z247EWV78LFSw+Pq4epOjWW8JPeN7Ncb78iWy2ssXN0m5QgoublG1+Kst1/yxEeHb161x9TOVkPm2SdDN9PM8YjtNFcZJGuHYyNW6o16k7PS34Gou17O1rPdbOxto/ZPFyTq4iTj+WMVf4vZfMm1eFTn6kWeTRF8ozlfaNVZeGWpJ2bTvuWaE7ogcz7LUMHGlLDxaTk4zcpOTk2rxb5Lg+C5krgKl4ojXUvGudTMLHGyCsgjdh8pc0/Goxu1ZK7+HD43JDD5PShvp1v8ANPxfLgvgeMuqWlKPVKS+j/Q73M6jAUJ0xlrkrLpy6tbM2PjP2uUW8ZpjCFNuFOfeqLc6i0uNpXlayatwvtxPsTqopn2jdn3iaUK1JXq0VJOK41Kbd2l1ae9vNk6xbXBqg9Pk+JrBTvu4tdUnH9WdtLDRSsjZO3X2NepdSI+SUdOGg7u9tPK17+5NZNBOvRTWzqU1/qRAQxEVxkl6tIkMBitM4TTvplCW3lJM1yRmmfUsTS2aW29va/A4qsbWW29tvV2N2MzBTl3dLxyajUk1wpw4pyfV8o8efA8wS1b8vrt+xF0bzqwst7ckWTBVLU4J8VGK+RWsPs3LlxPbzNk3EXLZEyX2RaPvCM/eEVT/ABORlZlMnkMtXfoz35WY5jM3Qx8gCwqsZ71EJDGM3QxLAJbvENSI+Nc2KqAdmoHNrMAHXcXNbmeHVAN9yK7Q5DDF0lTnJw0vXGUbNp2a4PitzrliEapYxHjW+Gep6KFiuxeLoPVStXiudPaSX9j/AEbLThdc4xahK7SummtLtum3ax21MySOarncVzI08WMmb1fJIrP2hZV3eFlimoqrB04JK71KU0vE/K7Pk9XNqzTXeSipcYwbipeTtx9z652szKliMLVoSbWtJpq70zi1KL+K+Z8heW1r27uXrbb1I91Di0oLg302pr4nyfXvsbdsBU869T/1wL26yPmvZjOYYXDU6EE9tUpOW2qcneTt8F7EnLtZ5k6uPTBJkOySlJtFj7RWnh6i5xSmvWLv9LkXlFW6Imt2nTTTezTXs9jfkeI2XojnPG4ashZ+K9/cscN9VUo/R79/YsHe6ZRl7P0Z6q5oupy4yV4S9CovH1GS/B7NwlD6Pf3/ANEXIjrTLXXzjzIbHZ7PfT8yMXeM9xwMmXhFKxnuFnWk5ONNSf8ANCOmT9XzIGrlVRcG/qfSY5K2bF2bT4oxcUz3qZ8qlQqLirnjuaf81LfrFWfxjufWH2Qg+KPL7AUpcUzF1oyVjInsLnWHVJ4bw053lKN9td/Xi0XF2tdpct3tyW7IWH2c4fnFv1k/0JWh2XhFKNm0uUnKa/1NkaWLt7TN6yONNHDVzeE3opeJLjKK2b6J9DpoUr8iTpZKlyOqnlyRKhBQWkR5ycntkdTwh0QwRIwwhujhzMxI6OCNscGSConpUwDhjhT2sOdndmdABzRontUzfoM6QDToBu0gA451zRPEGJo0ygAa6uKZH4jGM7J0Tmq4O4BDYvMZERic0kWSrlNzjqdnr8gCq1cfJnPLETZbv/jK6HqPZpdACmqVQ9KnPzLrHs4uhuj2dXQAo6i1xJvI82ivDq3XIsMezUOcT2uyNBu7pp+ZCzcOOVX0N6fdMk42R5Mt62maK2cLTbUlfb1YwuXX3sSmG7N0I2apxuub3fzJWnhUuRqwMBYifO2z3JyFa10rSRE0cq8jqp5ciSjSNiplkRThhgUbo4VHWoHpRAOZYZHtUEdCiZUQDT3JlUjdYzYA1d2Z0GwzYA16DOk9gA8qJnSZsZsAedIserCwB5sD1YWAPIPVgARvdnl0jq0DQAcncGPu52aBoAOL7qh91R3aDPdgHEsKj0sKjsUBpAOT7qj0sMjq0jSAc6w6PSom/SZ0gGnuz13Zs0mbAHhRMpHuwsAedJmxmxkAxYzYAAAyADFjIAAAAAAAAAAAAAAAABoRkAAAAAIyAAZQAAMoAAGUAAAAADIAAAAABkAAAAAAAAAAAAAAAAAAAAAAA//Z"/>
          <p:cNvSpPr>
            <a:spLocks noChangeAspect="1" noChangeArrowheads="1"/>
          </p:cNvSpPr>
          <p:nvPr/>
        </p:nvSpPr>
        <p:spPr bwMode="auto">
          <a:xfrm>
            <a:off x="98425" y="-896938"/>
            <a:ext cx="2466975" cy="184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483" name="AutoShape 4" descr="data:image/jpeg;base64,/9j/4AAQSkZJRgABAQAAAQABAAD/2wCEAAkGBhASEBAQEBAUDxAQFA8PFBAPFRAQFA8QFRAVFBQQFRQYHCYeFxkkGRQSHy8gIycpLCwsFR4xNTAqNSYsLCkBCQoKDgwOGg8PGiwlHyQpLCksKi0sMCk0LCw1NTAyKSkqLy8sKSwvLCwsLCwpLCksNSwsLCwwLCwsLCwsKSwsKf/AABEIAMIBAwMBIgACEQEDEQH/xAAcAAEAAgMBAQEAAAAAAAAAAAAABQYBAwQCBwj/xAA+EAACAQIEAwYDBgQFBAMAAAAAAQIDEQQFEiExQVEGEyJhcYGRobEHFDJSwdEjQmJyFZKi4fCCg7KzFiQz/8QAGwEBAAIDAQEAAAAAAAAAAAAAAAQFAgMGAQf/xAAwEQACAgIBAgQEBQQDAAAAAAAAAQIDBBEhEjEFE0HwIjJRkXGBobHBUmHR8RQjYv/aAAwDAQACEQMRAD8A+4gAAAAAAAAAAAAAAAAAAAAAAAAAAAAAAAAAAAAAAAAAAAAAAAAAAAAAAENHtHFpvS04yrRak0rKnCctV7cHoa9n0AJkEdiM6pxjN7ycISm0k7NxhrcNdrXtY9vOKSV3JrfTbTPVdR1Pw2vbTvfoAdwODMM0VOMJJKSm7KTkoQXh1JuVtr8jXPOox03i7y7jZeJrvZSSvpurLS909wCTBzYfMKc5OMZXlG/Jq6UtLafBpPbY6QAAAAAAAAAAAAAAAAAAAAAAGAAVqOb1VKrVtJwnGt3SkvBqpxbp6XffUozb9jpebSnVpqM4qn30YNrdTUsO52vf823rbpZzewsgCu4TNq0aUNbjJunh595JS8Guo4SlPfe3HkdNLM6s2ktFtOIk5pS8apzUVKG+19V+fDmSyrQ38UfDs914fJ9D3sAVzC5xUjGdSbUoQWFlKO+qNOdGLlJb7+KX1J3BTlKnCU0lKUU2lybV7GcThIVFpmtUbp2u0nbk7cV5PY22AMgAAAAAEXU7O0Xb8V1GvC6au1V1ar7ctcrEoACOnksWpx1zUKimnBNJXlDS5cONva/IYjI6c25NtSctd/A7Pu1TaSaatZL3JE5sVjowsm7yfCK4vzMJ2Rrj1SekeqLk9I818vUowSnOno2Tg47q1mnFpp/A0f4FTSiouUdKopO6du6nKcXuuN5yubI5i3/Lt6m+ji4y24PozRXl02PUZfwZOuS7o0YLKYUpOUW977NQ2Tlqe6V3v1bO4AlGAAAAAAAAAAAAAAAAAAAAAAK/2rz/AO7qnTi7TrOVn+WMban6+JIsBTPtH7P1q8KVfDxc6mH13px4zpytfT1acVt5sjZSm6ZKHfRvx+nzF19jfluYRa8UvFxu3uydy7G61JXu4W3634fQ+TZbmGJb7tUakp8NChPVfo1bY+n9mcuqUqV6u1So9UordQXKN+b6+pQ+F15Ebufl537/ABJ+ZCpR6k+X2Rw08trKFWMKTj/CcVr7ltS1pqEZr8cbXd5LobJ4PERUlDvEnVxMnpabep3pSXiW3W748SxGTpypPNO9lfjZX5b23PQAAAAAAAAAABrr1VGMpPhFOT9ErspeEzNzm6knvPf0XJexcsZQ105w4a4zhfpeLVz5JgsxcJOlU8M4NwknylF2Zz3jcZuMNdufuWvh0Yy6k+59Co4uLXE14jEq107Nbprkyr08024irmatxOd82etE3/ic7PoOWYvvKUZ83s/VOzOoheyKf3WMn/O5zX9rdk/dK/uTR3mNKUqYuffS2UV0VGySXbbAAN5qAAAAAAABE4iNWpUcPFCCvvurrr5kfIv8pLUW23pJe+DOEOp99EqmZIXE0ZUNMoTbTdmmS9Gd4p9Un8UYUZPmSlXKOpL07/qZTr6UpJ7TPYAJZqAAAMSlZXfLqVLMe2zUnGjCOlbd5Uu7+airfNk9n1S2HqW4ySh/maj9Gz55nuH0aWl5P9Cj8TzbKpxqretrbZaYOPCxOUySqdqsRLjWt/Yox/Qzhc/nqWqpN+spFapRbGPpuCpy6SSfuUE7bZv4pv7lwqK0tKKPqmWY/Xte+11fj5okSo9ma+8PW3xVi3HTeFXyuo+J8p6Ody6lXZpAAFqRQAAAAAAAAAU/td2FWJk69CSpV9lJSvoq24N24S8yezfPKVBLVeU3uoR4vzfRFWxfajEVHaMu6j0hx/zP/YrM3Mx610Wcv6InYuPdJ9cOP7lVqdlsyg9P3acvODhKPxuTeQdgcRUkp4x91SW7pJpzn5NraK97+hM5ZUrPfv6l/OTkvg7osWExjuoz3b4SW130aK3EniWz7NfTetEm+y6C6dr8jtp01FKKVkkkktkklZJHoA6UqAAAAAAAAAAeKk0k2+Sb+B7NWKvolZXdnZcbu3Qxm2oto9XcicPSliJ6p7Qjtb9ETUY22RxZXq0vVDRvwUdPLidxBwKlGvrfMpcts23S3LXogACwNIAABE59K8adPnKaftFX+tit9p8N/wDWxFS34ZYVL3qWf/lEk81zGKxTi3bu4RXvLxN/C3wPPaGjqy2s+c+7qe3ewa+SRzNusjLsf9MX+2v3bLWrdUYf3a/V/wCClYaHA951D+A30afzNuGp8PY0Z9WSpqN/xNFGnuaLwtfZmn/Di/OH1LkVPIqi7unHzgvmi2HSeCfJL8Uc7nc2AAF8QAAAAAAAealRJNvZJNt9Eldnohu0eJtDu1xnu/7V+7/U0ZNyoqlY/T2jZVDzJqJRs0xsqlepOX8z2XSPJexinF2v7miT1VH62JJU/CcHbNye5d2dYkopJElkde6T6kxiqm23G6t63ViByONlH0JnjUpx6zj8E7/oZ0tv4V6srciK8zZYkZMIyfQChAAAAAAAAAAsAAYSMgAAAAA0YjFxhZN7vhFcWbKlRJXbSXV2SKXUzecq1WaV1qlGPTTF2jby2uQc3JnRBdC22/bJFFPmN79CSzSMak1J4em2tlOo23bo0rXXqzGNxcZUnCrU8NrOEbJNclb4ENUhXqcZtLpFfqR+LyypCrSvK8ZN31OWq/pwsc3bLJalKT0n39N/b+S0hVHhb7e/UsOW5bT0anFb9eXRFS7TUY1ZKjSt3spxjDdLxX5vkv2LpTTVK0d5NWS6t8CBwX2ZT7ylVlUs4y1zdS9SU5ar7JO0fizzCxHfJNeh48jo6nJ9+xZMp7JqjKMnWnUUbNRaSWq3G/NXLCjzTjZJcbJI9HW00V0rUFrZUWWyse5PYABuNYAAAAABhlNznMLyrS/K3Fekbr63+JcmfNu1UZUatWm+FR64PrCTu/g7r2KTxlTdUddt8/wWXhyi5vffRH4BXkS9VeF+hGZVEksW7Rfo/ocnZ8xevudmUx2XovoS+BV69Py1S/0tfqRWVsmcqX8f0hL6ol4Meq6C/wDSK3Keur8GToAO8KIAAAAAAAHmU0lduy6vZAHoEZie0WHh/PrfSmtXz4fMja/aib//ACpKPnUd/kv3NUroR7s2RqnLsiynNisypU/x1Ix8m9/hxKr3mLq37yo0ulO8Ipeb2uYjlEVvJ/D9+BGnmJdkb4439TJXEdrYLalTlUfV+CPz3+RwVM6xlT8NqS/oV3/mZihBN2pU3N/0rV8XwXxJGjk9WX42oLp+J/LY0q2635Tb5dVfchJYOUnerUc3/U3M8YnNcLh1/FqQh5TacvaC3+Ra6GSUo8U6j/re3wWx+cMxotV6ykmmqlRO977TaszC2qUEnJmyuyM9qKP0FldJ1qVOrBpU6sVOLs7uLV07ciKznDRWJpwTb0x1NvrJ7Ly2j8yZ7GJ/4fgk1Z9xR4/2IhO0WHrU8VOr3cqlOpoalBOelqCi4tLdcL+5q8Ro1jbrjtvR5iz6rmpP0eiYy+F6kFyinL5WX1JxIh+zmHmoyqVIuDlZKMtmorm1yJkk+F0urHXUtNvfv8iJktOzS9AACzI4AAAAAAAAAKd9o8493QVlqc5NPmkobr3uvgXEoH2nV7Tw0f6asv8AVBELPeseRKw1/wB0SLybgduYvwS9H9DgyOfhOzMZeB+j+hws18Z0vqjvyifD0JjA4hRrRb2TjJfRlfyWp4Y+i+h3Yyo000babXTJTXdMh3V9cnH6ouaZkgMBjJuCjd2W3L6nQ/N/FtnUrxaEluMX+xSyx3F6bJa5m5EK3J/A4c6hXlH+HVkrbOCem/ndbmyHiUX8y1+ezxUbetk7icfSp/jqRh5Nq/w4kXiO1dJbQUqj6/hXz3+RW6WTS/mlZ+7Z10sFTjxd/OT/AEX7mUsxv5TfHGiu72dNXtDiJu0LQv8AlWp/F/saZZdUqO9Wb/7kvomdmH32pxnL+xKEfeX+5Vu1nbqeCrPD08PDvVGMnKTulqV0tt2/c1N22c8mfww4WizU8ogvzS9FpXxfEi867UYHBp99XpUpfkT11P8AKrv5HyftB23zDEJqeIlGDv4KX8KNv+nd+7KhDLpTlz82Zxx98yZrdr9D6bmX20xctGCw8qr4KpWfdx9dKvL5ol8hzTE1l3mLqam9+7gtFOPtxk/7mz51lWWRi1eKdt91z6lvy/GWsl6CyEEtRRnW5d2XulX28KcVyUdkbaVWd765L/qZ5w9DTFR6JX/U1yxCvtZrr19COtkh6LLleaOTVOe7fCXXyZz4/sLgK1bv6uHUqjd5NOcVN9ZRTs3/AMZxU52ad7WtZt23vtv6lqi9ixx5eZHU+dFffHoluPGzMYpbJWS2suSM2AJhGFgAAAAAAAAAAAAAACi/ank9SdGniKScnh9anFXb7uVnrt5OO/k/IvRAdrO0UsJGGmCk6mpKU7uMWkuKW749VwNV0Yzg1LsbKpOM04nzHs5mq4XLK68Gt1f3sU/Mcpxleu69KWHi5cY0I91F+biufmSmByDMmvEqcV+ZuX7HJZGD8e4M6Gu9dPxcE1lFTwq3K6+Z247EWV78LFSw+Pq4epOjWW8JPeN7Ncb78iWy2ssXN0m5QgoublG1+Kst1/yxEeHb161x9TOVkPm2SdDN9PM8YjtNFcZJGuHYyNW6o16k7PS34Gou17O1rPdbOxto/ZPFyTq4iTj+WMVf4vZfMm1eFTn6kWeTRF8ozlfaNVZeGWpJ2bTvuWaE7ogcz7LUMHGlLDxaTk4zcpOTk2rxb5Lg+C5krgKl4ojXUvGudTMLHGyCsgjdh8pc0/Goxu1ZK7+HD43JDD5PShvp1v8ANPxfLgvgeMuqWlKPVKS+j/Q73M6jAUJ0xlrkrLpy6tbM2PjP2uUW8ZpjCFNuFOfeqLc6i0uNpXlayatwvtxPsTqopn2jdn3iaUK1JXq0VJOK41Kbd2l1ae9vNk6xbXBqg9Pk+JrBTvu4tdUnH9WdtLDRSsjZO3X2NepdSI+SUdOGg7u9tPK17+5NZNBOvRTWzqU1/qRAQxEVxkl6tIkMBitM4TTvplCW3lJM1yRmmfUsTS2aW29va/A4qsbWW29tvV2N2MzBTl3dLxyajUk1wpw4pyfV8o8efA8wS1b8vrt+xF0bzqwst7ckWTBVLU4J8VGK+RWsPs3LlxPbzNk3EXLZEyX2RaPvCM/eEVT/ABORlZlMnkMtXfoz35WY5jM3Qx8gCwqsZ71EJDGM3QxLAJbvENSI+Nc2KqAdmoHNrMAHXcXNbmeHVAN9yK7Q5DDF0lTnJw0vXGUbNp2a4PitzrliEapYxHjW+Gep6KFiuxeLoPVStXiudPaSX9j/AEbLThdc4xahK7SummtLtum3ax21MySOarncVzI08WMmb1fJIrP2hZV3eFlimoqrB04JK71KU0vE/K7Pk9XNqzTXeSipcYwbipeTtx9z652szKliMLVoSbWtJpq70zi1KL+K+Z8heW1r27uXrbb1I91Di0oLg302pr4nyfXvsbdsBU869T/1wL26yPmvZjOYYXDU6EE9tUpOW2qcneTt8F7EnLtZ5k6uPTBJkOySlJtFj7RWnh6i5xSmvWLv9LkXlFW6Imt2nTTTezTXs9jfkeI2XojnPG4ashZ+K9/cscN9VUo/R79/YsHe6ZRl7P0Z6q5oupy4yV4S9CovH1GS/B7NwlD6Pf3/ANEXIjrTLXXzjzIbHZ7PfT8yMXeM9xwMmXhFKxnuFnWk5ONNSf8ANCOmT9XzIGrlVRcG/qfSY5K2bF2bT4oxcUz3qZ8qlQqLirnjuaf81LfrFWfxjufWH2Qg+KPL7AUpcUzF1oyVjInsLnWHVJ4bw053lKN9td/Xi0XF2tdpct3tyW7IWH2c4fnFv1k/0JWh2XhFKNm0uUnKa/1NkaWLt7TN6yONNHDVzeE3opeJLjKK2b6J9DpoUr8iTpZKlyOqnlyRKhBQWkR5ycntkdTwh0QwRIwwhujhzMxI6OCNscGSConpUwDhjhT2sOdndmdABzRontUzfoM6QDToBu0gA451zRPEGJo0ygAa6uKZH4jGM7J0Tmq4O4BDYvMZERic0kWSrlNzjqdnr8gCq1cfJnPLETZbv/jK6HqPZpdACmqVQ9KnPzLrHs4uhuj2dXQAo6i1xJvI82ivDq3XIsMezUOcT2uyNBu7pp+ZCzcOOVX0N6fdMk42R5Mt62maK2cLTbUlfb1YwuXX3sSmG7N0I2apxuub3fzJWnhUuRqwMBYifO2z3JyFa10rSRE0cq8jqp5ciSjSNiplkRThhgUbo4VHWoHpRAOZYZHtUEdCiZUQDT3JlUjdYzYA1d2Z0GwzYA16DOk9gA8qJnSZsZsAedIserCwB5sD1YWAPIPVgARvdnl0jq0DQAcncGPu52aBoAOL7qh91R3aDPdgHEsKj0sKjsUBpAOT7qj0sMjq0jSAc6w6PSom/SZ0gGnuz13Zs0mbAHhRMpHuwsAedJmxmxkAxYzYAAAyADFjIAAAAAAAAAAAAAAAABoRkAAAAAIyAAZQAAMoAAGUAAAAADIAAAAABkAAAAAAAAAAAAAAAAAAAAAAA//Z"/>
          <p:cNvSpPr>
            <a:spLocks noChangeAspect="1" noChangeArrowheads="1"/>
          </p:cNvSpPr>
          <p:nvPr/>
        </p:nvSpPr>
        <p:spPr bwMode="auto">
          <a:xfrm>
            <a:off x="98425" y="-896938"/>
            <a:ext cx="2466975" cy="184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484" name="AutoShape 6" descr="data:image/jpeg;base64,/9j/4AAQSkZJRgABAQAAAQABAAD/2wCEAAkGBhASEBAQEBAUDxAQFA8PFBAPFRAQFA8QFRAVFBQQFRQYHCYeFxkkGRQSHy8gIycpLCwsFR4xNTAqNSYsLCkBCQoKDgwOGg8PGiwlHyQpLCksKi0sMCk0LCw1NTAyKSkqLy8sKSwvLCwsLCwpLCksNSwsLCwwLCwsLCwsKSwsKf/AABEIAMIBAwMBIgACEQEDEQH/xAAcAAEAAgMBAQEAAAAAAAAAAAAABQYBAwQCBwj/xAA+EAACAQIEAwYDBgQFBAMAAAAAAQIDEQQFEiExQVEGEyJhcYGRobEHFDJSwdEjQmJyFZKi4fCCg7KzFiQz/8QAGwEBAAIDAQEAAAAAAAAAAAAAAAQFAgMGAQf/xAAwEQACAgIBAgQEBQQDAAAAAAAAAQIDBBEhEjEFE0HwIjJRkXGBobHBUmHR8RQjYv/aAAwDAQACEQMRAD8A+4gAAAAAAAAAAAAAAAAAAAAAAAAAAAAAAAAAAAAAAAAAAAAAAAAAAAAAAENHtHFpvS04yrRak0rKnCctV7cHoa9n0AJkEdiM6pxjN7ycISm0k7NxhrcNdrXtY9vOKSV3JrfTbTPVdR1Pw2vbTvfoAdwODMM0VOMJJKSm7KTkoQXh1JuVtr8jXPOox03i7y7jZeJrvZSSvpurLS909wCTBzYfMKc5OMZXlG/Jq6UtLafBpPbY6QAAAAAAAAAAAAAAAAAAAAAAGAAVqOb1VKrVtJwnGt3SkvBqpxbp6XffUozb9jpebSnVpqM4qn30YNrdTUsO52vf823rbpZzewsgCu4TNq0aUNbjJunh595JS8Guo4SlPfe3HkdNLM6s2ktFtOIk5pS8apzUVKG+19V+fDmSyrQ38UfDs914fJ9D3sAVzC5xUjGdSbUoQWFlKO+qNOdGLlJb7+KX1J3BTlKnCU0lKUU2lybV7GcThIVFpmtUbp2u0nbk7cV5PY22AMgAAAAAEXU7O0Xb8V1GvC6au1V1ar7ctcrEoACOnksWpx1zUKimnBNJXlDS5cONva/IYjI6c25NtSctd/A7Pu1TaSaatZL3JE5sVjowsm7yfCK4vzMJ2Rrj1SekeqLk9I818vUowSnOno2Tg47q1mnFpp/A0f4FTSiouUdKopO6du6nKcXuuN5yubI5i3/Lt6m+ji4y24PozRXl02PUZfwZOuS7o0YLKYUpOUW977NQ2Tlqe6V3v1bO4AlGAAAAAAAAAAAAAAAAAAAAAAK/2rz/AO7qnTi7TrOVn+WMban6+JIsBTPtH7P1q8KVfDxc6mH13px4zpytfT1acVt5sjZSm6ZKHfRvx+nzF19jfluYRa8UvFxu3uydy7G61JXu4W3634fQ+TZbmGJb7tUakp8NChPVfo1bY+n9mcuqUqV6u1So9UordQXKN+b6+pQ+F15Ebufl537/ABJ+ZCpR6k+X2Rw08trKFWMKTj/CcVr7ltS1pqEZr8cbXd5LobJ4PERUlDvEnVxMnpabep3pSXiW3W748SxGTpypPNO9lfjZX5b23PQAAAAAAAAAABrr1VGMpPhFOT9ErspeEzNzm6knvPf0XJexcsZQ105w4a4zhfpeLVz5JgsxcJOlU8M4NwknylF2Zz3jcZuMNdufuWvh0Yy6k+59Co4uLXE14jEq107Nbprkyr08024irmatxOd82etE3/ic7PoOWYvvKUZ83s/VOzOoheyKf3WMn/O5zX9rdk/dK/uTR3mNKUqYuffS2UV0VGySXbbAAN5qAAAAAAABE4iNWpUcPFCCvvurrr5kfIv8pLUW23pJe+DOEOp99EqmZIXE0ZUNMoTbTdmmS9Gd4p9Un8UYUZPmSlXKOpL07/qZTr6UpJ7TPYAJZqAAAMSlZXfLqVLMe2zUnGjCOlbd5Uu7+airfNk9n1S2HqW4ySh/maj9Gz55nuH0aWl5P9Cj8TzbKpxqretrbZaYOPCxOUySqdqsRLjWt/Yox/Qzhc/nqWqpN+spFapRbGPpuCpy6SSfuUE7bZv4pv7lwqK0tKKPqmWY/Xte+11fj5okSo9ma+8PW3xVi3HTeFXyuo+J8p6Ody6lXZpAAFqRQAAAAAAAAAU/td2FWJk69CSpV9lJSvoq24N24S8yezfPKVBLVeU3uoR4vzfRFWxfajEVHaMu6j0hx/zP/YrM3Mx610Wcv6InYuPdJ9cOP7lVqdlsyg9P3acvODhKPxuTeQdgcRUkp4x91SW7pJpzn5NraK97+hM5ZUrPfv6l/OTkvg7osWExjuoz3b4SW130aK3EniWz7NfTetEm+y6C6dr8jtp01FKKVkkkktkklZJHoA6UqAAAAAAAAAAeKk0k2+Sb+B7NWKvolZXdnZcbu3Qxm2oto9XcicPSliJ6p7Qjtb9ETUY22RxZXq0vVDRvwUdPLidxBwKlGvrfMpcts23S3LXogACwNIAABE59K8adPnKaftFX+tit9p8N/wDWxFS34ZYVL3qWf/lEk81zGKxTi3bu4RXvLxN/C3wPPaGjqy2s+c+7qe3ewa+SRzNusjLsf9MX+2v3bLWrdUYf3a/V/wCClYaHA951D+A30afzNuGp8PY0Z9WSpqN/xNFGnuaLwtfZmn/Di/OH1LkVPIqi7unHzgvmi2HSeCfJL8Uc7nc2AAF8QAAAAAAAealRJNvZJNt9Eldnohu0eJtDu1xnu/7V+7/U0ZNyoqlY/T2jZVDzJqJRs0xsqlepOX8z2XSPJexinF2v7miT1VH62JJU/CcHbNye5d2dYkopJElkde6T6kxiqm23G6t63ViByONlH0JnjUpx6zj8E7/oZ0tv4V6srciK8zZYkZMIyfQChAAAAAAAAAAsAAYSMgAAAAA0YjFxhZN7vhFcWbKlRJXbSXV2SKXUzecq1WaV1qlGPTTF2jby2uQc3JnRBdC22/bJFFPmN79CSzSMak1J4em2tlOo23bo0rXXqzGNxcZUnCrU8NrOEbJNclb4ENUhXqcZtLpFfqR+LyypCrSvK8ZN31OWq/pwsc3bLJalKT0n39N/b+S0hVHhb7e/UsOW5bT0anFb9eXRFS7TUY1ZKjSt3spxjDdLxX5vkv2LpTTVK0d5NWS6t8CBwX2ZT7ylVlUs4y1zdS9SU5ar7JO0fizzCxHfJNeh48jo6nJ9+xZMp7JqjKMnWnUUbNRaSWq3G/NXLCjzTjZJcbJI9HW00V0rUFrZUWWyse5PYABuNYAAAAABhlNznMLyrS/K3Fekbr63+JcmfNu1UZUatWm+FR64PrCTu/g7r2KTxlTdUddt8/wWXhyi5vffRH4BXkS9VeF+hGZVEksW7Rfo/ocnZ8xevudmUx2XovoS+BV69Py1S/0tfqRWVsmcqX8f0hL6ol4Meq6C/wDSK3Keur8GToAO8KIAAAAAAAHmU0lduy6vZAHoEZie0WHh/PrfSmtXz4fMja/aib//ACpKPnUd/kv3NUroR7s2RqnLsiynNisypU/x1Ix8m9/hxKr3mLq37yo0ulO8Ipeb2uYjlEVvJ/D9+BGnmJdkb4439TJXEdrYLalTlUfV+CPz3+RwVM6xlT8NqS/oV3/mZihBN2pU3N/0rV8XwXxJGjk9WX42oLp+J/LY0q2635Tb5dVfchJYOUnerUc3/U3M8YnNcLh1/FqQh5TacvaC3+Ra6GSUo8U6j/re3wWx+cMxotV6ykmmqlRO977TaszC2qUEnJmyuyM9qKP0FldJ1qVOrBpU6sVOLs7uLV07ciKznDRWJpwTb0x1NvrJ7Ly2j8yZ7GJ/4fgk1Z9xR4/2IhO0WHrU8VOr3cqlOpoalBOelqCi4tLdcL+5q8Ro1jbrjtvR5iz6rmpP0eiYy+F6kFyinL5WX1JxIh+zmHmoyqVIuDlZKMtmorm1yJkk+F0urHXUtNvfv8iJktOzS9AACzI4AAAAAAAAAKd9o8493QVlqc5NPmkobr3uvgXEoH2nV7Tw0f6asv8AVBELPeseRKw1/wB0SLybgduYvwS9H9DgyOfhOzMZeB+j+hws18Z0vqjvyifD0JjA4hRrRb2TjJfRlfyWp4Y+i+h3Yyo000babXTJTXdMh3V9cnH6ouaZkgMBjJuCjd2W3L6nQ/N/FtnUrxaEluMX+xSyx3F6bJa5m5EK3J/A4c6hXlH+HVkrbOCem/ndbmyHiUX8y1+ezxUbetk7icfSp/jqRh5Nq/w4kXiO1dJbQUqj6/hXz3+RW6WTS/mlZ+7Z10sFTjxd/OT/AEX7mUsxv5TfHGiu72dNXtDiJu0LQv8AlWp/F/saZZdUqO9Wb/7kvomdmH32pxnL+xKEfeX+5Vu1nbqeCrPD08PDvVGMnKTulqV0tt2/c1N22c8mfww4WizU8ogvzS9FpXxfEi867UYHBp99XpUpfkT11P8AKrv5HyftB23zDEJqeIlGDv4KX8KNv+nd+7KhDLpTlz82Zxx98yZrdr9D6bmX20xctGCw8qr4KpWfdx9dKvL5ol8hzTE1l3mLqam9+7gtFOPtxk/7mz51lWWRi1eKdt91z6lvy/GWsl6CyEEtRRnW5d2XulX28KcVyUdkbaVWd765L/qZ5w9DTFR6JX/U1yxCvtZrr19COtkh6LLleaOTVOe7fCXXyZz4/sLgK1bv6uHUqjd5NOcVN9ZRTs3/AMZxU52ad7WtZt23vtv6lqi9ixx5eZHU+dFffHoluPGzMYpbJWS2suSM2AJhGFgAAAAAAAAAAAAAACi/ank9SdGniKScnh9anFXb7uVnrt5OO/k/IvRAdrO0UsJGGmCk6mpKU7uMWkuKW749VwNV0Yzg1LsbKpOM04nzHs5mq4XLK68Gt1f3sU/Mcpxleu69KWHi5cY0I91F+biufmSmByDMmvEqcV+ZuX7HJZGD8e4M6Gu9dPxcE1lFTwq3K6+Z247EWV78LFSw+Pq4epOjWW8JPeN7Ncb78iWy2ssXN0m5QgoublG1+Kst1/yxEeHb161x9TOVkPm2SdDN9PM8YjtNFcZJGuHYyNW6o16k7PS34Gou17O1rPdbOxto/ZPFyTq4iTj+WMVf4vZfMm1eFTn6kWeTRF8ozlfaNVZeGWpJ2bTvuWaE7ogcz7LUMHGlLDxaTk4zcpOTk2rxb5Lg+C5krgKl4ojXUvGudTMLHGyCsgjdh8pc0/Goxu1ZK7+HD43JDD5PShvp1v8ANPxfLgvgeMuqWlKPVKS+j/Q73M6jAUJ0xlrkrLpy6tbM2PjP2uUW8ZpjCFNuFOfeqLc6i0uNpXlayatwvtxPsTqopn2jdn3iaUK1JXq0VJOK41Kbd2l1ae9vNk6xbXBqg9Pk+JrBTvu4tdUnH9WdtLDRSsjZO3X2NepdSI+SUdOGg7u9tPK17+5NZNBOvRTWzqU1/qRAQxEVxkl6tIkMBitM4TTvplCW3lJM1yRmmfUsTS2aW29va/A4qsbWW29tvV2N2MzBTl3dLxyajUk1wpw4pyfV8o8efA8wS1b8vrt+xF0bzqwst7ckWTBVLU4J8VGK+RWsPs3LlxPbzNk3EXLZEyX2RaPvCM/eEVT/ABORlZlMnkMtXfoz35WY5jM3Qx8gCwqsZ71EJDGM3QxLAJbvENSI+Nc2KqAdmoHNrMAHXcXNbmeHVAN9yK7Q5DDF0lTnJw0vXGUbNp2a4PitzrliEapYxHjW+Gep6KFiuxeLoPVStXiudPaSX9j/AEbLThdc4xahK7SummtLtum3ax21MySOarncVzI08WMmb1fJIrP2hZV3eFlimoqrB04JK71KU0vE/K7Pk9XNqzTXeSipcYwbipeTtx9z652szKliMLVoSbWtJpq70zi1KL+K+Z8heW1r27uXrbb1I91Di0oLg302pr4nyfXvsbdsBU869T/1wL26yPmvZjOYYXDU6EE9tUpOW2qcneTt8F7EnLtZ5k6uPTBJkOySlJtFj7RWnh6i5xSmvWLv9LkXlFW6Imt2nTTTezTXs9jfkeI2XojnPG4ashZ+K9/cscN9VUo/R79/YsHe6ZRl7P0Z6q5oupy4yV4S9CovH1GS/B7NwlD6Pf3/ANEXIjrTLXXzjzIbHZ7PfT8yMXeM9xwMmXhFKxnuFnWk5ONNSf8ANCOmT9XzIGrlVRcG/qfSY5K2bF2bT4oxcUz3qZ8qlQqLirnjuaf81LfrFWfxjufWH2Qg+KPL7AUpcUzF1oyVjInsLnWHVJ4bw053lKN9td/Xi0XF2tdpct3tyW7IWH2c4fnFv1k/0JWh2XhFKNm0uUnKa/1NkaWLt7TN6yONNHDVzeE3opeJLjKK2b6J9DpoUr8iTpZKlyOqnlyRKhBQWkR5ycntkdTwh0QwRIwwhujhzMxI6OCNscGSConpUwDhjhT2sOdndmdABzRontUzfoM6QDToBu0gA451zRPEGJo0ygAa6uKZH4jGM7J0Tmq4O4BDYvMZERic0kWSrlNzjqdnr8gCq1cfJnPLETZbv/jK6HqPZpdACmqVQ9KnPzLrHs4uhuj2dXQAo6i1xJvI82ivDq3XIsMezUOcT2uyNBu7pp+ZCzcOOVX0N6fdMk42R5Mt62maK2cLTbUlfb1YwuXX3sSmG7N0I2apxuub3fzJWnhUuRqwMBYifO2z3JyFa10rSRE0cq8jqp5ciSjSNiplkRThhgUbo4VHWoHpRAOZYZHtUEdCiZUQDT3JlUjdYzYA1d2Z0GwzYA16DOk9gA8qJnSZsZsAedIserCwB5sD1YWAPIPVgARvdnl0jq0DQAcncGPu52aBoAOL7qh91R3aDPdgHEsKj0sKjsUBpAOT7qj0sMjq0jSAc6w6PSom/SZ0gGnuz13Zs0mbAHhRMpHuwsAedJmxmxkAxYzYAAAyADFjIAAAAAAAAAAAAAAAABoRkAAAAAIyAAZQAAMoAAGUAAAAADIAAAAABkAAAAAAAAAAAAAAAAAAAAAAA//Z"/>
          <p:cNvSpPr>
            <a:spLocks noChangeAspect="1" noChangeArrowheads="1"/>
          </p:cNvSpPr>
          <p:nvPr/>
        </p:nvSpPr>
        <p:spPr bwMode="auto">
          <a:xfrm>
            <a:off x="98425" y="-896938"/>
            <a:ext cx="2466975" cy="184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485" name="AutoShape 8" descr="data:image/jpeg;base64,/9j/4AAQSkZJRgABAQAAAQABAAD/2wCEAAkGBhASEBAQEBAUDxAQFA8PFBAPFRAQFA8QFRAVFBQQFRQYHCYeFxkkGRQSHy8gIycpLCwsFR4xNTAqNSYsLCkBCQoKDgwOGg8PGiwlHyQpLCksKi0sMCk0LCw1NTAyKSkqLy8sKSwvLCwsLCwpLCksNSwsLCwwLCwsLCwsKSwsKf/AABEIAMIBAwMBIgACEQEDEQH/xAAcAAEAAgMBAQEAAAAAAAAAAAAABQYBAwQCBwj/xAA+EAACAQIEAwYDBgQFBAMAAAAAAQIDEQQFEiExQVEGEyJhcYGRobEHFDJSwdEjQmJyFZKi4fCCg7KzFiQz/8QAGwEBAAIDAQEAAAAAAAAAAAAAAAQFAgMGAQf/xAAwEQACAgIBAgQEBQQDAAAAAAAAAQIDBBEhEjEFE0HwIjJRkXGBobHBUmHR8RQjYv/aAAwDAQACEQMRAD8A+4gAAAAAAAAAAAAAAAAAAAAAAAAAAAAAAAAAAAAAAAAAAAAAAAAAAAAAAENHtHFpvS04yrRak0rKnCctV7cHoa9n0AJkEdiM6pxjN7ycISm0k7NxhrcNdrXtY9vOKSV3JrfTbTPVdR1Pw2vbTvfoAdwODMM0VOMJJKSm7KTkoQXh1JuVtr8jXPOox03i7y7jZeJrvZSSvpurLS909wCTBzYfMKc5OMZXlG/Jq6UtLafBpPbY6QAAAAAAAAAAAAAAAAAAAAAAGAAVqOb1VKrVtJwnGt3SkvBqpxbp6XffUozb9jpebSnVpqM4qn30YNrdTUsO52vf823rbpZzewsgCu4TNq0aUNbjJunh595JS8Guo4SlPfe3HkdNLM6s2ktFtOIk5pS8apzUVKG+19V+fDmSyrQ38UfDs914fJ9D3sAVzC5xUjGdSbUoQWFlKO+qNOdGLlJb7+KX1J3BTlKnCU0lKUU2lybV7GcThIVFpmtUbp2u0nbk7cV5PY22AMgAAAAAEXU7O0Xb8V1GvC6au1V1ar7ctcrEoACOnksWpx1zUKimnBNJXlDS5cONva/IYjI6c25NtSctd/A7Pu1TaSaatZL3JE5sVjowsm7yfCK4vzMJ2Rrj1SekeqLk9I818vUowSnOno2Tg47q1mnFpp/A0f4FTSiouUdKopO6du6nKcXuuN5yubI5i3/Lt6m+ji4y24PozRXl02PUZfwZOuS7o0YLKYUpOUW977NQ2Tlqe6V3v1bO4AlGAAAAAAAAAAAAAAAAAAAAAAK/2rz/AO7qnTi7TrOVn+WMban6+JIsBTPtH7P1q8KVfDxc6mH13px4zpytfT1acVt5sjZSm6ZKHfRvx+nzF19jfluYRa8UvFxu3uydy7G61JXu4W3634fQ+TZbmGJb7tUakp8NChPVfo1bY+n9mcuqUqV6u1So9UordQXKN+b6+pQ+F15Ebufl537/ABJ+ZCpR6k+X2Rw08trKFWMKTj/CcVr7ltS1pqEZr8cbXd5LobJ4PERUlDvEnVxMnpabep3pSXiW3W748SxGTpypPNO9lfjZX5b23PQAAAAAAAAAABrr1VGMpPhFOT9ErspeEzNzm6knvPf0XJexcsZQ105w4a4zhfpeLVz5JgsxcJOlU8M4NwknylF2Zz3jcZuMNdufuWvh0Yy6k+59Co4uLXE14jEq107Nbprkyr08024irmatxOd82etE3/ic7PoOWYvvKUZ83s/VOzOoheyKf3WMn/O5zX9rdk/dK/uTR3mNKUqYuffS2UV0VGySXbbAAN5qAAAAAAABE4iNWpUcPFCCvvurrr5kfIv8pLUW23pJe+DOEOp99EqmZIXE0ZUNMoTbTdmmS9Gd4p9Un8UYUZPmSlXKOpL07/qZTr6UpJ7TPYAJZqAAAMSlZXfLqVLMe2zUnGjCOlbd5Uu7+airfNk9n1S2HqW4ySh/maj9Gz55nuH0aWl5P9Cj8TzbKpxqretrbZaYOPCxOUySqdqsRLjWt/Yox/Qzhc/nqWqpN+spFapRbGPpuCpy6SSfuUE7bZv4pv7lwqK0tKKPqmWY/Xte+11fj5okSo9ma+8PW3xVi3HTeFXyuo+J8p6Ody6lXZpAAFqRQAAAAAAAAAU/td2FWJk69CSpV9lJSvoq24N24S8yezfPKVBLVeU3uoR4vzfRFWxfajEVHaMu6j0hx/zP/YrM3Mx610Wcv6InYuPdJ9cOP7lVqdlsyg9P3acvODhKPxuTeQdgcRUkp4x91SW7pJpzn5NraK97+hM5ZUrPfv6l/OTkvg7osWExjuoz3b4SW130aK3EniWz7NfTetEm+y6C6dr8jtp01FKKVkkkktkklZJHoA6UqAAAAAAAAAAeKk0k2+Sb+B7NWKvolZXdnZcbu3Qxm2oto9XcicPSliJ6p7Qjtb9ETUY22RxZXq0vVDRvwUdPLidxBwKlGvrfMpcts23S3LXogACwNIAABE59K8adPnKaftFX+tit9p8N/wDWxFS34ZYVL3qWf/lEk81zGKxTi3bu4RXvLxN/C3wPPaGjqy2s+c+7qe3ewa+SRzNusjLsf9MX+2v3bLWrdUYf3a/V/wCClYaHA951D+A30afzNuGp8PY0Z9WSpqN/xNFGnuaLwtfZmn/Di/OH1LkVPIqi7unHzgvmi2HSeCfJL8Uc7nc2AAF8QAAAAAAAealRJNvZJNt9Eldnohu0eJtDu1xnu/7V+7/U0ZNyoqlY/T2jZVDzJqJRs0xsqlepOX8z2XSPJexinF2v7miT1VH62JJU/CcHbNye5d2dYkopJElkde6T6kxiqm23G6t63ViByONlH0JnjUpx6zj8E7/oZ0tv4V6srciK8zZYkZMIyfQChAAAAAAAAAAsAAYSMgAAAAA0YjFxhZN7vhFcWbKlRJXbSXV2SKXUzecq1WaV1qlGPTTF2jby2uQc3JnRBdC22/bJFFPmN79CSzSMak1J4em2tlOo23bo0rXXqzGNxcZUnCrU8NrOEbJNclb4ENUhXqcZtLpFfqR+LyypCrSvK8ZN31OWq/pwsc3bLJalKT0n39N/b+S0hVHhb7e/UsOW5bT0anFb9eXRFS7TUY1ZKjSt3spxjDdLxX5vkv2LpTTVK0d5NWS6t8CBwX2ZT7ylVlUs4y1zdS9SU5ar7JO0fizzCxHfJNeh48jo6nJ9+xZMp7JqjKMnWnUUbNRaSWq3G/NXLCjzTjZJcbJI9HW00V0rUFrZUWWyse5PYABuNYAAAAABhlNznMLyrS/K3Fekbr63+JcmfNu1UZUatWm+FR64PrCTu/g7r2KTxlTdUddt8/wWXhyi5vffRH4BXkS9VeF+hGZVEksW7Rfo/ocnZ8xevudmUx2XovoS+BV69Py1S/0tfqRWVsmcqX8f0hL6ol4Meq6C/wDSK3Keur8GToAO8KIAAAAAAAHmU0lduy6vZAHoEZie0WHh/PrfSmtXz4fMja/aib//ACpKPnUd/kv3NUroR7s2RqnLsiynNisypU/x1Ix8m9/hxKr3mLq37yo0ulO8Ipeb2uYjlEVvJ/D9+BGnmJdkb4439TJXEdrYLalTlUfV+CPz3+RwVM6xlT8NqS/oV3/mZihBN2pU3N/0rV8XwXxJGjk9WX42oLp+J/LY0q2635Tb5dVfchJYOUnerUc3/U3M8YnNcLh1/FqQh5TacvaC3+Ra6GSUo8U6j/re3wWx+cMxotV6ykmmqlRO977TaszC2qUEnJmyuyM9qKP0FldJ1qVOrBpU6sVOLs7uLV07ciKznDRWJpwTb0x1NvrJ7Ly2j8yZ7GJ/4fgk1Z9xR4/2IhO0WHrU8VOr3cqlOpoalBOelqCi4tLdcL+5q8Ro1jbrjtvR5iz6rmpP0eiYy+F6kFyinL5WX1JxIh+zmHmoyqVIuDlZKMtmorm1yJkk+F0urHXUtNvfv8iJktOzS9AACzI4AAAAAAAAAKd9o8493QVlqc5NPmkobr3uvgXEoH2nV7Tw0f6asv8AVBELPeseRKw1/wB0SLybgduYvwS9H9DgyOfhOzMZeB+j+hws18Z0vqjvyifD0JjA4hRrRb2TjJfRlfyWp4Y+i+h3Yyo000babXTJTXdMh3V9cnH6ouaZkgMBjJuCjd2W3L6nQ/N/FtnUrxaEluMX+xSyx3F6bJa5m5EK3J/A4c6hXlH+HVkrbOCem/ndbmyHiUX8y1+ezxUbetk7icfSp/jqRh5Nq/w4kXiO1dJbQUqj6/hXz3+RW6WTS/mlZ+7Z10sFTjxd/OT/AEX7mUsxv5TfHGiu72dNXtDiJu0LQv8AlWp/F/saZZdUqO9Wb/7kvomdmH32pxnL+xKEfeX+5Vu1nbqeCrPD08PDvVGMnKTulqV0tt2/c1N22c8mfww4WizU8ogvzS9FpXxfEi867UYHBp99XpUpfkT11P8AKrv5HyftB23zDEJqeIlGDv4KX8KNv+nd+7KhDLpTlz82Zxx98yZrdr9D6bmX20xctGCw8qr4KpWfdx9dKvL5ol8hzTE1l3mLqam9+7gtFOPtxk/7mz51lWWRi1eKdt91z6lvy/GWsl6CyEEtRRnW5d2XulX28KcVyUdkbaVWd765L/qZ5w9DTFR6JX/U1yxCvtZrr19COtkh6LLleaOTVOe7fCXXyZz4/sLgK1bv6uHUqjd5NOcVN9ZRTs3/AMZxU52ad7WtZt23vtv6lqi9ixx5eZHU+dFffHoluPGzMYpbJWS2suSM2AJhGFgAAAAAAAAAAAAAACi/ank9SdGniKScnh9anFXb7uVnrt5OO/k/IvRAdrO0UsJGGmCk6mpKU7uMWkuKW749VwNV0Yzg1LsbKpOM04nzHs5mq4XLK68Gt1f3sU/Mcpxleu69KWHi5cY0I91F+biufmSmByDMmvEqcV+ZuX7HJZGD8e4M6Gu9dPxcE1lFTwq3K6+Z247EWV78LFSw+Pq4epOjWW8JPeN7Ncb78iWy2ssXN0m5QgoublG1+Kst1/yxEeHb161x9TOVkPm2SdDN9PM8YjtNFcZJGuHYyNW6o16k7PS34Gou17O1rPdbOxto/ZPFyTq4iTj+WMVf4vZfMm1eFTn6kWeTRF8ozlfaNVZeGWpJ2bTvuWaE7ogcz7LUMHGlLDxaTk4zcpOTk2rxb5Lg+C5krgKl4ojXUvGudTMLHGyCsgjdh8pc0/Goxu1ZK7+HD43JDD5PShvp1v8ANPxfLgvgeMuqWlKPVKS+j/Q73M6jAUJ0xlrkrLpy6tbM2PjP2uUW8ZpjCFNuFOfeqLc6i0uNpXlayatwvtxPsTqopn2jdn3iaUK1JXq0VJOK41Kbd2l1ae9vNk6xbXBqg9Pk+JrBTvu4tdUnH9WdtLDRSsjZO3X2NepdSI+SUdOGg7u9tPK17+5NZNBOvRTWzqU1/qRAQxEVxkl6tIkMBitM4TTvplCW3lJM1yRmmfUsTS2aW29va/A4qsbWW29tvV2N2MzBTl3dLxyajUk1wpw4pyfV8o8efA8wS1b8vrt+xF0bzqwst7ckWTBVLU4J8VGK+RWsPs3LlxPbzNk3EXLZEyX2RaPvCM/eEVT/ABORlZlMnkMtXfoz35WY5jM3Qx8gCwqsZ71EJDGM3QxLAJbvENSI+Nc2KqAdmoHNrMAHXcXNbmeHVAN9yK7Q5DDF0lTnJw0vXGUbNp2a4PitzrliEapYxHjW+Gep6KFiuxeLoPVStXiudPaSX9j/AEbLThdc4xahK7SummtLtum3ax21MySOarncVzI08WMmb1fJIrP2hZV3eFlimoqrB04JK71KU0vE/K7Pk9XNqzTXeSipcYwbipeTtx9z652szKliMLVoSbWtJpq70zi1KL+K+Z8heW1r27uXrbb1I91Di0oLg302pr4nyfXvsbdsBU869T/1wL26yPmvZjOYYXDU6EE9tUpOW2qcneTt8F7EnLtZ5k6uPTBJkOySlJtFj7RWnh6i5xSmvWLv9LkXlFW6Imt2nTTTezTXs9jfkeI2XojnPG4ashZ+K9/cscN9VUo/R79/YsHe6ZRl7P0Z6q5oupy4yV4S9CovH1GS/B7NwlD6Pf3/ANEXIjrTLXXzjzIbHZ7PfT8yMXeM9xwMmXhFKxnuFnWk5ONNSf8ANCOmT9XzIGrlVRcG/qfSY5K2bF2bT4oxcUz3qZ8qlQqLirnjuaf81LfrFWfxjufWH2Qg+KPL7AUpcUzF1oyVjInsLnWHVJ4bw053lKN9td/Xi0XF2tdpct3tyW7IWH2c4fnFv1k/0JWh2XhFKNm0uUnKa/1NkaWLt7TN6yONNHDVzeE3opeJLjKK2b6J9DpoUr8iTpZKlyOqnlyRKhBQWkR5ycntkdTwh0QwRIwwhujhzMxI6OCNscGSConpUwDhjhT2sOdndmdABzRontUzfoM6QDToBu0gA451zRPEGJo0ygAa6uKZH4jGM7J0Tmq4O4BDYvMZERic0kWSrlNzjqdnr8gCq1cfJnPLETZbv/jK6HqPZpdACmqVQ9KnPzLrHs4uhuj2dXQAo6i1xJvI82ivDq3XIsMezUOcT2uyNBu7pp+ZCzcOOVX0N6fdMk42R5Mt62maK2cLTbUlfb1YwuXX3sSmG7N0I2apxuub3fzJWnhUuRqwMBYifO2z3JyFa10rSRE0cq8jqp5ciSjSNiplkRThhgUbo4VHWoHpRAOZYZHtUEdCiZUQDT3JlUjdYzYA1d2Z0GwzYA16DOk9gA8qJnSZsZsAedIserCwB5sD1YWAPIPVgARvdnl0jq0DQAcncGPu52aBoAOL7qh91R3aDPdgHEsKj0sKjsUBpAOT7qj0sMjq0jSAc6w6PSom/SZ0gGnuz13Zs0mbAHhRMpHuwsAedJmxmxkAxYzYAAAyADFjIAAAAAAAAAAAAAAAABoRkAAAAAIyAAZQAAMoAAGUAAAAADIAAAAABkAAAAAAAAAAAAAAAAAAAAAAA//Z"/>
          <p:cNvSpPr>
            <a:spLocks noChangeAspect="1" noChangeArrowheads="1"/>
          </p:cNvSpPr>
          <p:nvPr/>
        </p:nvSpPr>
        <p:spPr bwMode="auto">
          <a:xfrm>
            <a:off x="98425" y="-896938"/>
            <a:ext cx="2466975" cy="184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486" name="AutoShape 10" descr="data:image/jpeg;base64,/9j/4AAQSkZJRgABAQAAAQABAAD/2wCEAAkGBhASEBAQEBAUDxAQFA8PFBAPFRAQFA8QFRAVFBQQFRQYHCYeFxkkGRQSHy8gIycpLCwsFR4xNTAqNSYsLCkBCQoKDgwOGg8PGiwlHyQpLCksKi0sMCk0LCw1NTAyKSkqLy8sKSwvLCwsLCwpLCksNSwsLCwwLCwsLCwsKSwsKf/AABEIAMIBAwMBIgACEQEDEQH/xAAcAAEAAgMBAQEAAAAAAAAAAAAABQYBAwQCBwj/xAA+EAACAQIEAwYDBgQFBAMAAAAAAQIDEQQFEiExQVEGEyJhcYGRobEHFDJSwdEjQmJyFZKi4fCCg7KzFiQz/8QAGwEBAAIDAQEAAAAAAAAAAAAAAAQFAgMGAQf/xAAwEQACAgIBAgQEBQQDAAAAAAAAAQIDBBEhEjEFE0HwIjJRkXGBobHBUmHR8RQjYv/aAAwDAQACEQMRAD8A+4gAAAAAAAAAAAAAAAAAAAAAAAAAAAAAAAAAAAAAAAAAAAAAAAAAAAAAAENHtHFpvS04yrRak0rKnCctV7cHoa9n0AJkEdiM6pxjN7ycISm0k7NxhrcNdrXtY9vOKSV3JrfTbTPVdR1Pw2vbTvfoAdwODMM0VOMJJKSm7KTkoQXh1JuVtr8jXPOox03i7y7jZeJrvZSSvpurLS909wCTBzYfMKc5OMZXlG/Jq6UtLafBpPbY6QAAAAAAAAAAAAAAAAAAAAAAGAAVqOb1VKrVtJwnGt3SkvBqpxbp6XffUozb9jpebSnVpqM4qn30YNrdTUsO52vf823rbpZzewsgCu4TNq0aUNbjJunh595JS8Guo4SlPfe3HkdNLM6s2ktFtOIk5pS8apzUVKG+19V+fDmSyrQ38UfDs914fJ9D3sAVzC5xUjGdSbUoQWFlKO+qNOdGLlJb7+KX1J3BTlKnCU0lKUU2lybV7GcThIVFpmtUbp2u0nbk7cV5PY22AMgAAAAAEXU7O0Xb8V1GvC6au1V1ar7ctcrEoACOnksWpx1zUKimnBNJXlDS5cONva/IYjI6c25NtSctd/A7Pu1TaSaatZL3JE5sVjowsm7yfCK4vzMJ2Rrj1SekeqLk9I818vUowSnOno2Tg47q1mnFpp/A0f4FTSiouUdKopO6du6nKcXuuN5yubI5i3/Lt6m+ji4y24PozRXl02PUZfwZOuS7o0YLKYUpOUW977NQ2Tlqe6V3v1bO4AlGAAAAAAAAAAAAAAAAAAAAAAK/2rz/AO7qnTi7TrOVn+WMban6+JIsBTPtH7P1q8KVfDxc6mH13px4zpytfT1acVt5sjZSm6ZKHfRvx+nzF19jfluYRa8UvFxu3uydy7G61JXu4W3634fQ+TZbmGJb7tUakp8NChPVfo1bY+n9mcuqUqV6u1So9UordQXKN+b6+pQ+F15Ebufl537/ABJ+ZCpR6k+X2Rw08trKFWMKTj/CcVr7ltS1pqEZr8cbXd5LobJ4PERUlDvEnVxMnpabep3pSXiW3W748SxGTpypPNO9lfjZX5b23PQAAAAAAAAAABrr1VGMpPhFOT9ErspeEzNzm6knvPf0XJexcsZQ105w4a4zhfpeLVz5JgsxcJOlU8M4NwknylF2Zz3jcZuMNdufuWvh0Yy6k+59Co4uLXE14jEq107Nbprkyr08024irmatxOd82etE3/ic7PoOWYvvKUZ83s/VOzOoheyKf3WMn/O5zX9rdk/dK/uTR3mNKUqYuffS2UV0VGySXbbAAN5qAAAAAAABE4iNWpUcPFCCvvurrr5kfIv8pLUW23pJe+DOEOp99EqmZIXE0ZUNMoTbTdmmS9Gd4p9Un8UYUZPmSlXKOpL07/qZTr6UpJ7TPYAJZqAAAMSlZXfLqVLMe2zUnGjCOlbd5Uu7+airfNk9n1S2HqW4ySh/maj9Gz55nuH0aWl5P9Cj8TzbKpxqretrbZaYOPCxOUySqdqsRLjWt/Yox/Qzhc/nqWqpN+spFapRbGPpuCpy6SSfuUE7bZv4pv7lwqK0tKKPqmWY/Xte+11fj5okSo9ma+8PW3xVi3HTeFXyuo+J8p6Ody6lXZpAAFqRQAAAAAAAAAU/td2FWJk69CSpV9lJSvoq24N24S8yezfPKVBLVeU3uoR4vzfRFWxfajEVHaMu6j0hx/zP/YrM3Mx610Wcv6InYuPdJ9cOP7lVqdlsyg9P3acvODhKPxuTeQdgcRUkp4x91SW7pJpzn5NraK97+hM5ZUrPfv6l/OTkvg7osWExjuoz3b4SW130aK3EniWz7NfTetEm+y6C6dr8jtp01FKKVkkkktkklZJHoA6UqAAAAAAAAAAeKk0k2+Sb+B7NWKvolZXdnZcbu3Qxm2oto9XcicPSliJ6p7Qjtb9ETUY22RxZXq0vVDRvwUdPLidxBwKlGvrfMpcts23S3LXogACwNIAABE59K8adPnKaftFX+tit9p8N/wDWxFS34ZYVL3qWf/lEk81zGKxTi3bu4RXvLxN/C3wPPaGjqy2s+c+7qe3ewa+SRzNusjLsf9MX+2v3bLWrdUYf3a/V/wCClYaHA951D+A30afzNuGp8PY0Z9WSpqN/xNFGnuaLwtfZmn/Di/OH1LkVPIqi7unHzgvmi2HSeCfJL8Uc7nc2AAF8QAAAAAAAealRJNvZJNt9Eldnohu0eJtDu1xnu/7V+7/U0ZNyoqlY/T2jZVDzJqJRs0xsqlepOX8z2XSPJexinF2v7miT1VH62JJU/CcHbNye5d2dYkopJElkde6T6kxiqm23G6t63ViByONlH0JnjUpx6zj8E7/oZ0tv4V6srciK8zZYkZMIyfQChAAAAAAAAAAsAAYSMgAAAAA0YjFxhZN7vhFcWbKlRJXbSXV2SKXUzecq1WaV1qlGPTTF2jby2uQc3JnRBdC22/bJFFPmN79CSzSMak1J4em2tlOo23bo0rXXqzGNxcZUnCrU8NrOEbJNclb4ENUhXqcZtLpFfqR+LyypCrSvK8ZN31OWq/pwsc3bLJalKT0n39N/b+S0hVHhb7e/UsOW5bT0anFb9eXRFS7TUY1ZKjSt3spxjDdLxX5vkv2LpTTVK0d5NWS6t8CBwX2ZT7ylVlUs4y1zdS9SU5ar7JO0fizzCxHfJNeh48jo6nJ9+xZMp7JqjKMnWnUUbNRaSWq3G/NXLCjzTjZJcbJI9HW00V0rUFrZUWWyse5PYABuNYAAAAABhlNznMLyrS/K3Fekbr63+JcmfNu1UZUatWm+FR64PrCTu/g7r2KTxlTdUddt8/wWXhyi5vffRH4BXkS9VeF+hGZVEksW7Rfo/ocnZ8xevudmUx2XovoS+BV69Py1S/0tfqRWVsmcqX8f0hL6ol4Meq6C/wDSK3Keur8GToAO8KIAAAAAAAHmU0lduy6vZAHoEZie0WHh/PrfSmtXz4fMja/aib//ACpKPnUd/kv3NUroR7s2RqnLsiynNisypU/x1Ix8m9/hxKr3mLq37yo0ulO8Ipeb2uYjlEVvJ/D9+BGnmJdkb4439TJXEdrYLalTlUfV+CPz3+RwVM6xlT8NqS/oV3/mZihBN2pU3N/0rV8XwXxJGjk9WX42oLp+J/LY0q2635Tb5dVfchJYOUnerUc3/U3M8YnNcLh1/FqQh5TacvaC3+Ra6GSUo8U6j/re3wWx+cMxotV6ykmmqlRO977TaszC2qUEnJmyuyM9qKP0FldJ1qVOrBpU6sVOLs7uLV07ciKznDRWJpwTb0x1NvrJ7Ly2j8yZ7GJ/4fgk1Z9xR4/2IhO0WHrU8VOr3cqlOpoalBOelqCi4tLdcL+5q8Ro1jbrjtvR5iz6rmpP0eiYy+F6kFyinL5WX1JxIh+zmHmoyqVIuDlZKMtmorm1yJkk+F0urHXUtNvfv8iJktOzS9AACzI4AAAAAAAAAKd9o8493QVlqc5NPmkobr3uvgXEoH2nV7Tw0f6asv8AVBELPeseRKw1/wB0SLybgduYvwS9H9DgyOfhOzMZeB+j+hws18Z0vqjvyifD0JjA4hRrRb2TjJfRlfyWp4Y+i+h3Yyo000babXTJTXdMh3V9cnH6ouaZkgMBjJuCjd2W3L6nQ/N/FtnUrxaEluMX+xSyx3F6bJa5m5EK3J/A4c6hXlH+HVkrbOCem/ndbmyHiUX8y1+ezxUbetk7icfSp/jqRh5Nq/w4kXiO1dJbQUqj6/hXz3+RW6WTS/mlZ+7Z10sFTjxd/OT/AEX7mUsxv5TfHGiu72dNXtDiJu0LQv8AlWp/F/saZZdUqO9Wb/7kvomdmH32pxnL+xKEfeX+5Vu1nbqeCrPD08PDvVGMnKTulqV0tt2/c1N22c8mfww4WizU8ogvzS9FpXxfEi867UYHBp99XpUpfkT11P8AKrv5HyftB23zDEJqeIlGDv4KX8KNv+nd+7KhDLpTlz82Zxx98yZrdr9D6bmX20xctGCw8qr4KpWfdx9dKvL5ol8hzTE1l3mLqam9+7gtFOPtxk/7mz51lWWRi1eKdt91z6lvy/GWsl6CyEEtRRnW5d2XulX28KcVyUdkbaVWd765L/qZ5w9DTFR6JX/U1yxCvtZrr19COtkh6LLleaOTVOe7fCXXyZz4/sLgK1bv6uHUqjd5NOcVN9ZRTs3/AMZxU52ad7WtZt23vtv6lqi9ixx5eZHU+dFffHoluPGzMYpbJWS2suSM2AJhGFgAAAAAAAAAAAAAACi/ank9SdGniKScnh9anFXb7uVnrt5OO/k/IvRAdrO0UsJGGmCk6mpKU7uMWkuKW749VwNV0Yzg1LsbKpOM04nzHs5mq4XLK68Gt1f3sU/Mcpxleu69KWHi5cY0I91F+biufmSmByDMmvEqcV+ZuX7HJZGD8e4M6Gu9dPxcE1lFTwq3K6+Z247EWV78LFSw+Pq4epOjWW8JPeN7Ncb78iWy2ssXN0m5QgoublG1+Kst1/yxEeHb161x9TOVkPm2SdDN9PM8YjtNFcZJGuHYyNW6o16k7PS34Gou17O1rPdbOxto/ZPFyTq4iTj+WMVf4vZfMm1eFTn6kWeTRF8ozlfaNVZeGWpJ2bTvuWaE7ogcz7LUMHGlLDxaTk4zcpOTk2rxb5Lg+C5krgKl4ojXUvGudTMLHGyCsgjdh8pc0/Goxu1ZK7+HD43JDD5PShvp1v8ANPxfLgvgeMuqWlKPVKS+j/Q73M6jAUJ0xlrkrLpy6tbM2PjP2uUW8ZpjCFNuFOfeqLc6i0uNpXlayatwvtxPsTqopn2jdn3iaUK1JXq0VJOK41Kbd2l1ae9vNk6xbXBqg9Pk+JrBTvu4tdUnH9WdtLDRSsjZO3X2NepdSI+SUdOGg7u9tPK17+5NZNBOvRTWzqU1/qRAQxEVxkl6tIkMBitM4TTvplCW3lJM1yRmmfUsTS2aW29va/A4qsbWW29tvV2N2MzBTl3dLxyajUk1wpw4pyfV8o8efA8wS1b8vrt+xF0bzqwst7ckWTBVLU4J8VGK+RWsPs3LlxPbzNk3EXLZEyX2RaPvCM/eEVT/ABORlZlMnkMtXfoz35WY5jM3Qx8gCwqsZ71EJDGM3QxLAJbvENSI+Nc2KqAdmoHNrMAHXcXNbmeHVAN9yK7Q5DDF0lTnJw0vXGUbNp2a4PitzrliEapYxHjW+Gep6KFiuxeLoPVStXiudPaSX9j/AEbLThdc4xahK7SummtLtum3ax21MySOarncVzI08WMmb1fJIrP2hZV3eFlimoqrB04JK71KU0vE/K7Pk9XNqzTXeSipcYwbipeTtx9z652szKliMLVoSbWtJpq70zi1KL+K+Z8heW1r27uXrbb1I91Di0oLg302pr4nyfXvsbdsBU869T/1wL26yPmvZjOYYXDU6EE9tUpOW2qcneTt8F7EnLtZ5k6uPTBJkOySlJtFj7RWnh6i5xSmvWLv9LkXlFW6Imt2nTTTezTXs9jfkeI2XojnPG4ashZ+K9/cscN9VUo/R79/YsHe6ZRl7P0Z6q5oupy4yV4S9CovH1GS/B7NwlD6Pf3/ANEXIjrTLXXzjzIbHZ7PfT8yMXeM9xwMmXhFKxnuFnWk5ONNSf8ANCOmT9XzIGrlVRcG/qfSY5K2bF2bT4oxcUz3qZ8qlQqLirnjuaf81LfrFWfxjufWH2Qg+KPL7AUpcUzF1oyVjInsLnWHVJ4bw053lKN9td/Xi0XF2tdpct3tyW7IWH2c4fnFv1k/0JWh2XhFKNm0uUnKa/1NkaWLt7TN6yONNHDVzeE3opeJLjKK2b6J9DpoUr8iTpZKlyOqnlyRKhBQWkR5ycntkdTwh0QwRIwwhujhzMxI6OCNscGSConpUwDhjhT2sOdndmdABzRontUzfoM6QDToBu0gA451zRPEGJo0ygAa6uKZH4jGM7J0Tmq4O4BDYvMZERic0kWSrlNzjqdnr8gCq1cfJnPLETZbv/jK6HqPZpdACmqVQ9KnPzLrHs4uhuj2dXQAo6i1xJvI82ivDq3XIsMezUOcT2uyNBu7pp+ZCzcOOVX0N6fdMk42R5Mt62maK2cLTbUlfb1YwuXX3sSmG7N0I2apxuub3fzJWnhUuRqwMBYifO2z3JyFa10rSRE0cq8jqp5ciSjSNiplkRThhgUbo4VHWoHpRAOZYZHtUEdCiZUQDT3JlUjdYzYA1d2Z0GwzYA16DOk9gA8qJnSZsZsAedIserCwB5sD1YWAPIPVgARvdnl0jq0DQAcncGPu52aBoAOL7qh91R3aDPdgHEsKj0sKjsUBpAOT7qj0sMjq0jSAc6w6PSom/SZ0gGnuz13Zs0mbAHhRMpHuwsAedJmxmxkAxYzYAAAyADFjIAAAAAAAAAAAAAAAABoRkAAAAAIyAAZQAAMoAAGUAAAAADIAAAAABkAAAAAAAAAAAAAAAAAAAAAAA//Z"/>
          <p:cNvSpPr>
            <a:spLocks noChangeAspect="1" noChangeArrowheads="1"/>
          </p:cNvSpPr>
          <p:nvPr/>
        </p:nvSpPr>
        <p:spPr bwMode="auto">
          <a:xfrm>
            <a:off x="98425" y="-896938"/>
            <a:ext cx="2466975" cy="184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487" name="AutoShape 12" descr="data:image/jpeg;base64,/9j/4AAQSkZJRgABAQAAAQABAAD/2wCEAAkGBhASEBAQEBAUDxAQFA8PFBAPFRAQFA8QFRAVFBQQFRQYHCYeFxkkGRQSHy8gIycpLCwsFR4xNTAqNSYsLCkBCQoKDgwOGg8PGiwlHyQpLCksKi0sMCk0LCw1NTAyKSkqLy8sKSwvLCwsLCwpLCksNSwsLCwwLCwsLCwsKSwsKf/AABEIAMIBAwMBIgACEQEDEQH/xAAcAAEAAgMBAQEAAAAAAAAAAAAABQYBAwQCBwj/xAA+EAACAQIEAwYDBgQFBAMAAAAAAQIDEQQFEiExQVEGEyJhcYGRobEHFDJSwdEjQmJyFZKi4fCCg7KzFiQz/8QAGwEBAAIDAQEAAAAAAAAAAAAAAAQFAgMGAQf/xAAwEQACAgIBAgQEBQQDAAAAAAAAAQIDBBEhEjEFE0HwIjJRkXGBobHBUmHR8RQjYv/aAAwDAQACEQMRAD8A+4gAAAAAAAAAAAAAAAAAAAAAAAAAAAAAAAAAAAAAAAAAAAAAAAAAAAAAAENHtHFpvS04yrRak0rKnCctV7cHoa9n0AJkEdiM6pxjN7ycISm0k7NxhrcNdrXtY9vOKSV3JrfTbTPVdR1Pw2vbTvfoAdwODMM0VOMJJKSm7KTkoQXh1JuVtr8jXPOox03i7y7jZeJrvZSSvpurLS909wCTBzYfMKc5OMZXlG/Jq6UtLafBpPbY6QAAAAAAAAAAAAAAAAAAAAAAGAAVqOb1VKrVtJwnGt3SkvBqpxbp6XffUozb9jpebSnVpqM4qn30YNrdTUsO52vf823rbpZzewsgCu4TNq0aUNbjJunh595JS8Guo4SlPfe3HkdNLM6s2ktFtOIk5pS8apzUVKG+19V+fDmSyrQ38UfDs914fJ9D3sAVzC5xUjGdSbUoQWFlKO+qNOdGLlJb7+KX1J3BTlKnCU0lKUU2lybV7GcThIVFpmtUbp2u0nbk7cV5PY22AMgAAAAAEXU7O0Xb8V1GvC6au1V1ar7ctcrEoACOnksWpx1zUKimnBNJXlDS5cONva/IYjI6c25NtSctd/A7Pu1TaSaatZL3JE5sVjowsm7yfCK4vzMJ2Rrj1SekeqLk9I818vUowSnOno2Tg47q1mnFpp/A0f4FTSiouUdKopO6du6nKcXuuN5yubI5i3/Lt6m+ji4y24PozRXl02PUZfwZOuS7o0YLKYUpOUW977NQ2Tlqe6V3v1bO4AlGAAAAAAAAAAAAAAAAAAAAAAK/2rz/AO7qnTi7TrOVn+WMban6+JIsBTPtH7P1q8KVfDxc6mH13px4zpytfT1acVt5sjZSm6ZKHfRvx+nzF19jfluYRa8UvFxu3uydy7G61JXu4W3634fQ+TZbmGJb7tUakp8NChPVfo1bY+n9mcuqUqV6u1So9UordQXKN+b6+pQ+F15Ebufl537/ABJ+ZCpR6k+X2Rw08trKFWMKTj/CcVr7ltS1pqEZr8cbXd5LobJ4PERUlDvEnVxMnpabep3pSXiW3W748SxGTpypPNO9lfjZX5b23PQAAAAAAAAAABrr1VGMpPhFOT9ErspeEzNzm6knvPf0XJexcsZQ105w4a4zhfpeLVz5JgsxcJOlU8M4NwknylF2Zz3jcZuMNdufuWvh0Yy6k+59Co4uLXE14jEq107Nbprkyr08024irmatxOd82etE3/ic7PoOWYvvKUZ83s/VOzOoheyKf3WMn/O5zX9rdk/dK/uTR3mNKUqYuffS2UV0VGySXbbAAN5qAAAAAAABE4iNWpUcPFCCvvurrr5kfIv8pLUW23pJe+DOEOp99EqmZIXE0ZUNMoTbTdmmS9Gd4p9Un8UYUZPmSlXKOpL07/qZTr6UpJ7TPYAJZqAAAMSlZXfLqVLMe2zUnGjCOlbd5Uu7+airfNk9n1S2HqW4ySh/maj9Gz55nuH0aWl5P9Cj8TzbKpxqretrbZaYOPCxOUySqdqsRLjWt/Yox/Qzhc/nqWqpN+spFapRbGPpuCpy6SSfuUE7bZv4pv7lwqK0tKKPqmWY/Xte+11fj5okSo9ma+8PW3xVi3HTeFXyuo+J8p6Ody6lXZpAAFqRQAAAAAAAAAU/td2FWJk69CSpV9lJSvoq24N24S8yezfPKVBLVeU3uoR4vzfRFWxfajEVHaMu6j0hx/zP/YrM3Mx610Wcv6InYuPdJ9cOP7lVqdlsyg9P3acvODhKPxuTeQdgcRUkp4x91SW7pJpzn5NraK97+hM5ZUrPfv6l/OTkvg7osWExjuoz3b4SW130aK3EniWz7NfTetEm+y6C6dr8jtp01FKKVkkkktkklZJHoA6UqAAAAAAAAAAeKk0k2+Sb+B7NWKvolZXdnZcbu3Qxm2oto9XcicPSliJ6p7Qjtb9ETUY22RxZXq0vVDRvwUdPLidxBwKlGvrfMpcts23S3LXogACwNIAABE59K8adPnKaftFX+tit9p8N/wDWxFS34ZYVL3qWf/lEk81zGKxTi3bu4RXvLxN/C3wPPaGjqy2s+c+7qe3ewa+SRzNusjLsf9MX+2v3bLWrdUYf3a/V/wCClYaHA951D+A30afzNuGp8PY0Z9WSpqN/xNFGnuaLwtfZmn/Di/OH1LkVPIqi7unHzgvmi2HSeCfJL8Uc7nc2AAF8QAAAAAAAealRJNvZJNt9Eldnohu0eJtDu1xnu/7V+7/U0ZNyoqlY/T2jZVDzJqJRs0xsqlepOX8z2XSPJexinF2v7miT1VH62JJU/CcHbNye5d2dYkopJElkde6T6kxiqm23G6t63ViByONlH0JnjUpx6zj8E7/oZ0tv4V6srciK8zZYkZMIyfQChAAAAAAAAAAsAAYSMgAAAAA0YjFxhZN7vhFcWbKlRJXbSXV2SKXUzecq1WaV1qlGPTTF2jby2uQc3JnRBdC22/bJFFPmN79CSzSMak1J4em2tlOo23bo0rXXqzGNxcZUnCrU8NrOEbJNclb4ENUhXqcZtLpFfqR+LyypCrSvK8ZN31OWq/pwsc3bLJalKT0n39N/b+S0hVHhb7e/UsOW5bT0anFb9eXRFS7TUY1ZKjSt3spxjDdLxX5vkv2LpTTVK0d5NWS6t8CBwX2ZT7ylVlUs4y1zdS9SU5ar7JO0fizzCxHfJNeh48jo6nJ9+xZMp7JqjKMnWnUUbNRaSWq3G/NXLCjzTjZJcbJI9HW00V0rUFrZUWWyse5PYABuNYAAAAABhlNznMLyrS/K3Fekbr63+JcmfNu1UZUatWm+FR64PrCTu/g7r2KTxlTdUddt8/wWXhyi5vffRH4BXkS9VeF+hGZVEksW7Rfo/ocnZ8xevudmUx2XovoS+BV69Py1S/0tfqRWVsmcqX8f0hL6ol4Meq6C/wDSK3Keur8GToAO8KIAAAAAAAHmU0lduy6vZAHoEZie0WHh/PrfSmtXz4fMja/aib//ACpKPnUd/kv3NUroR7s2RqnLsiynNisypU/x1Ix8m9/hxKr3mLq37yo0ulO8Ipeb2uYjlEVvJ/D9+BGnmJdkb4439TJXEdrYLalTlUfV+CPz3+RwVM6xlT8NqS/oV3/mZihBN2pU3N/0rV8XwXxJGjk9WX42oLp+J/LY0q2635Tb5dVfchJYOUnerUc3/U3M8YnNcLh1/FqQh5TacvaC3+Ra6GSUo8U6j/re3wWx+cMxotV6ykmmqlRO977TaszC2qUEnJmyuyM9qKP0FldJ1qVOrBpU6sVOLs7uLV07ciKznDRWJpwTb0x1NvrJ7Ly2j8yZ7GJ/4fgk1Z9xR4/2IhO0WHrU8VOr3cqlOpoalBOelqCi4tLdcL+5q8Ro1jbrjtvR5iz6rmpP0eiYy+F6kFyinL5WX1JxIh+zmHmoyqVIuDlZKMtmorm1yJkk+F0urHXUtNvfv8iJktOzS9AACzI4AAAAAAAAAKd9o8493QVlqc5NPmkobr3uvgXEoH2nV7Tw0f6asv8AVBELPeseRKw1/wB0SLybgduYvwS9H9DgyOfhOzMZeB+j+hws18Z0vqjvyifD0JjA4hRrRb2TjJfRlfyWp4Y+i+h3Yyo000babXTJTXdMh3V9cnH6ouaZkgMBjJuCjd2W3L6nQ/N/FtnUrxaEluMX+xSyx3F6bJa5m5EK3J/A4c6hXlH+HVkrbOCem/ndbmyHiUX8y1+ezxUbetk7icfSp/jqRh5Nq/w4kXiO1dJbQUqj6/hXz3+RW6WTS/mlZ+7Z10sFTjxd/OT/AEX7mUsxv5TfHGiu72dNXtDiJu0LQv8AlWp/F/saZZdUqO9Wb/7kvomdmH32pxnL+xKEfeX+5Vu1nbqeCrPD08PDvVGMnKTulqV0tt2/c1N22c8mfww4WizU8ogvzS9FpXxfEi867UYHBp99XpUpfkT11P8AKrv5HyftB23zDEJqeIlGDv4KX8KNv+nd+7KhDLpTlz82Zxx98yZrdr9D6bmX20xctGCw8qr4KpWfdx9dKvL5ol8hzTE1l3mLqam9+7gtFOPtxk/7mz51lWWRi1eKdt91z6lvy/GWsl6CyEEtRRnW5d2XulX28KcVyUdkbaVWd765L/qZ5w9DTFR6JX/U1yxCvtZrr19COtkh6LLleaOTVOe7fCXXyZz4/sLgK1bv6uHUqjd5NOcVN9ZRTs3/AMZxU52ad7WtZt23vtv6lqi9ixx5eZHU+dFffHoluPGzMYpbJWS2suSM2AJhGFgAAAAAAAAAAAAAACi/ank9SdGniKScnh9anFXb7uVnrt5OO/k/IvRAdrO0UsJGGmCk6mpKU7uMWkuKW749VwNV0Yzg1LsbKpOM04nzHs5mq4XLK68Gt1f3sU/Mcpxleu69KWHi5cY0I91F+biufmSmByDMmvEqcV+ZuX7HJZGD8e4M6Gu9dPxcE1lFTwq3K6+Z247EWV78LFSw+Pq4epOjWW8JPeN7Ncb78iWy2ssXN0m5QgoublG1+Kst1/yxEeHb161x9TOVkPm2SdDN9PM8YjtNFcZJGuHYyNW6o16k7PS34Gou17O1rPdbOxto/ZPFyTq4iTj+WMVf4vZfMm1eFTn6kWeTRF8ozlfaNVZeGWpJ2bTvuWaE7ogcz7LUMHGlLDxaTk4zcpOTk2rxb5Lg+C5krgKl4ojXUvGudTMLHGyCsgjdh8pc0/Goxu1ZK7+HD43JDD5PShvp1v8ANPxfLgvgeMuqWlKPVKS+j/Q73M6jAUJ0xlrkrLpy6tbM2PjP2uUW8ZpjCFNuFOfeqLc6i0uNpXlayatwvtxPsTqopn2jdn3iaUK1JXq0VJOK41Kbd2l1ae9vNk6xbXBqg9Pk+JrBTvu4tdUnH9WdtLDRSsjZO3X2NepdSI+SUdOGg7u9tPK17+5NZNBOvRTWzqU1/qRAQxEVxkl6tIkMBitM4TTvplCW3lJM1yRmmfUsTS2aW29va/A4qsbWW29tvV2N2MzBTl3dLxyajUk1wpw4pyfV8o8efA8wS1b8vrt+xF0bzqwst7ckWTBVLU4J8VGK+RWsPs3LlxPbzNk3EXLZEyX2RaPvCM/eEVT/ABORlZlMnkMtXfoz35WY5jM3Qx8gCwqsZ71EJDGM3QxLAJbvENSI+Nc2KqAdmoHNrMAHXcXNbmeHVAN9yK7Q5DDF0lTnJw0vXGUbNp2a4PitzrliEapYxHjW+Gep6KFiuxeLoPVStXiudPaSX9j/AEbLThdc4xahK7SummtLtum3ax21MySOarncVzI08WMmb1fJIrP2hZV3eFlimoqrB04JK71KU0vE/K7Pk9XNqzTXeSipcYwbipeTtx9z652szKliMLVoSbWtJpq70zi1KL+K+Z8heW1r27uXrbb1I91Di0oLg302pr4nyfXvsbdsBU869T/1wL26yPmvZjOYYXDU6EE9tUpOW2qcneTt8F7EnLtZ5k6uPTBJkOySlJtFj7RWnh6i5xSmvWLv9LkXlFW6Imt2nTTTezTXs9jfkeI2XojnPG4ashZ+K9/cscN9VUo/R79/YsHe6ZRl7P0Z6q5oupy4yV4S9CovH1GS/B7NwlD6Pf3/ANEXIjrTLXXzjzIbHZ7PfT8yMXeM9xwMmXhFKxnuFnWk5ONNSf8ANCOmT9XzIGrlVRcG/qfSY5K2bF2bT4oxcUz3qZ8qlQqLirnjuaf81LfrFWfxjufWH2Qg+KPL7AUpcUzF1oyVjInsLnWHVJ4bw053lKN9td/Xi0XF2tdpct3tyW7IWH2c4fnFv1k/0JWh2XhFKNm0uUnKa/1NkaWLt7TN6yONNHDVzeE3opeJLjKK2b6J9DpoUr8iTpZKlyOqnlyRKhBQWkR5ycntkdTwh0QwRIwwhujhzMxI6OCNscGSConpUwDhjhT2sOdndmdABzRontUzfoM6QDToBu0gA451zRPEGJo0ygAa6uKZH4jGM7J0Tmq4O4BDYvMZERic0kWSrlNzjqdnr8gCq1cfJnPLETZbv/jK6HqPZpdACmqVQ9KnPzLrHs4uhuj2dXQAo6i1xJvI82ivDq3XIsMezUOcT2uyNBu7pp+ZCzcOOVX0N6fdMk42R5Mt62maK2cLTbUlfb1YwuXX3sSmG7N0I2apxuub3fzJWnhUuRqwMBYifO2z3JyFa10rSRE0cq8jqp5ciSjSNiplkRThhgUbo4VHWoHpRAOZYZHtUEdCiZUQDT3JlUjdYzYA1d2Z0GwzYA16DOk9gA8qJnSZsZsAedIserCwB5sD1YWAPIPVgARvdnl0jq0DQAcncGPu52aBoAOL7qh91R3aDPdgHEsKj0sKjsUBpAOT7qj0sMjq0jSAc6w6PSom/SZ0gGnuz13Zs0mbAHhRMpHuwsAedJmxmxkAxYzYAAAyADFjIAAAAAAAAAAAAAAAABoRkAAAAAIyAAZQAAMoAAGUAAAAADIAAAAABkAAAAAAAAAAAAAAAAAAAAAAA//Z"/>
          <p:cNvSpPr>
            <a:spLocks noChangeAspect="1" noChangeArrowheads="1"/>
          </p:cNvSpPr>
          <p:nvPr/>
        </p:nvSpPr>
        <p:spPr bwMode="auto">
          <a:xfrm>
            <a:off x="98425" y="-896938"/>
            <a:ext cx="2466975" cy="184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pic>
        <p:nvPicPr>
          <p:cNvPr id="20488" name="Picture 14" descr="http://techfrog.org/wp-content/uploads/2009/10/niche-vs-author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67050"/>
            <a:ext cx="44958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143000" y="34290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343400" y="31242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648200" y="3505200"/>
            <a:ext cx="990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pic>
        <p:nvPicPr>
          <p:cNvPr id="20492" name="Picture 2" descr="http://ts2.mm.bing.net/images/thumbnail.aspx?q=1610721860149&amp;id=4ad43b8bd8592c817f70b7a1f94af3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006475"/>
            <a:ext cx="3505200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1676400" y="6248400"/>
            <a:ext cx="2286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494" name="Title 15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In an organization</a:t>
            </a:r>
            <a:endParaRPr lang="zh-TW" altLang="en-US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pic>
        <p:nvPicPr>
          <p:cNvPr id="20495" name="Picture 16" descr="http://t3.gstatic.com/images?q=tbn:ANd9GcSma9fchJfTSeV9sZsyN5fw_fwTwO_r1GHn1uGOvmCoetSt2L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05200"/>
            <a:ext cx="3036888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6" name="Text Placeholder 17"/>
          <p:cNvSpPr>
            <a:spLocks noGrp="1"/>
          </p:cNvSpPr>
          <p:nvPr>
            <p:ph type="body" idx="4294967295"/>
          </p:nvPr>
        </p:nvSpPr>
        <p:spPr bwMode="auto">
          <a:xfrm>
            <a:off x="457200" y="1600200"/>
            <a:ext cx="46482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Times New Roman" pitchFamily="18" charset="0"/>
                <a:ea typeface="新細明體" charset="-120"/>
                <a:cs typeface="Times New Roman" pitchFamily="18" charset="0"/>
              </a:rPr>
              <a:t>What make us different from one another?</a:t>
            </a:r>
          </a:p>
          <a:p>
            <a:r>
              <a:rPr lang="en-US" altLang="zh-TW">
                <a:latin typeface="Times New Roman" pitchFamily="18" charset="0"/>
                <a:ea typeface="新細明體" charset="-120"/>
                <a:cs typeface="Times New Roman" pitchFamily="18" charset="0"/>
              </a:rPr>
              <a:t>Why someone is superior than other?</a:t>
            </a:r>
            <a:endParaRPr lang="zh-TW" altLang="en-US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Griffin">
  <a:themeElements>
    <a:clrScheme name="1_Griffin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1_Griff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Griffin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riffin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riffi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riffin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4621</TotalTime>
  <Words>1623</Words>
  <Application>Microsoft Office PowerPoint</Application>
  <PresentationFormat>On-screen Show (4:3)</PresentationFormat>
  <Paragraphs>228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Impact</vt:lpstr>
      <vt:lpstr>Times New Roman</vt:lpstr>
      <vt:lpstr>Wingdings</vt:lpstr>
      <vt:lpstr>1_Griffin</vt:lpstr>
      <vt:lpstr>ELEC2814 Engineering Management and Society  Management, Power, Authority and Empowerment</vt:lpstr>
      <vt:lpstr>What’s management?</vt:lpstr>
      <vt:lpstr>Management Process </vt:lpstr>
      <vt:lpstr>Management Process </vt:lpstr>
      <vt:lpstr>Management Process </vt:lpstr>
      <vt:lpstr>PowerPoint Presentation</vt:lpstr>
      <vt:lpstr>PowerPoint Presentation</vt:lpstr>
      <vt:lpstr>Who takes the control and direct?</vt:lpstr>
      <vt:lpstr>In an organization</vt:lpstr>
      <vt:lpstr>Power and authority</vt:lpstr>
      <vt:lpstr>Power and Authority</vt:lpstr>
      <vt:lpstr>Power and Authority</vt:lpstr>
      <vt:lpstr>Difference between Power and Authority</vt:lpstr>
      <vt:lpstr>Types of Power</vt:lpstr>
      <vt:lpstr>Coercive power</vt:lpstr>
      <vt:lpstr>Coercive  Power</vt:lpstr>
      <vt:lpstr>Legitimate power</vt:lpstr>
      <vt:lpstr>Legitimate  Power</vt:lpstr>
      <vt:lpstr>Award (Reward) power</vt:lpstr>
      <vt:lpstr>Award (Reward) power</vt:lpstr>
      <vt:lpstr>Referent power </vt:lpstr>
      <vt:lpstr>Referent power</vt:lpstr>
      <vt:lpstr>Referent power</vt:lpstr>
      <vt:lpstr>Referent power</vt:lpstr>
      <vt:lpstr>Matching their powers</vt:lpstr>
      <vt:lpstr>Types of authority</vt:lpstr>
      <vt:lpstr>Position Power</vt:lpstr>
      <vt:lpstr>Empowerment</vt:lpstr>
      <vt:lpstr>Workplace empowerment</vt:lpstr>
      <vt:lpstr>Employment</vt:lpstr>
      <vt:lpstr>Workplace empowerment</vt:lpstr>
      <vt:lpstr>3 keys for empowerment</vt:lpstr>
      <vt:lpstr>3 keys for empowerment</vt:lpstr>
      <vt:lpstr>3 keys for empowerment</vt:lpstr>
      <vt:lpstr>PowerPoint Presentation</vt:lpstr>
      <vt:lpstr>My tips for your future</vt:lpstr>
      <vt:lpstr>Thank you!  </vt:lpstr>
      <vt:lpstr>Reference</vt:lpstr>
    </vt:vector>
  </TitlesOfParts>
  <Company>Dept. of EEE, HKU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Mr. W. K. Lee</dc:creator>
  <cp:lastModifiedBy>L KL</cp:lastModifiedBy>
  <cp:revision>77</cp:revision>
  <cp:lastPrinted>2014-04-08T00:29:59Z</cp:lastPrinted>
  <dcterms:created xsi:type="dcterms:W3CDTF">2009-09-12T01:07:46Z</dcterms:created>
  <dcterms:modified xsi:type="dcterms:W3CDTF">2022-11-21T11:59:43Z</dcterms:modified>
</cp:coreProperties>
</file>