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8"/>
  </p:handoutMasterIdLst>
  <p:sldIdLst>
    <p:sldId id="256" r:id="rId2"/>
    <p:sldId id="279" r:id="rId3"/>
    <p:sldId id="263" r:id="rId4"/>
    <p:sldId id="301" r:id="rId5"/>
    <p:sldId id="349" r:id="rId6"/>
    <p:sldId id="381" r:id="rId7"/>
    <p:sldId id="348" r:id="rId8"/>
    <p:sldId id="264" r:id="rId9"/>
    <p:sldId id="265" r:id="rId10"/>
    <p:sldId id="350" r:id="rId11"/>
    <p:sldId id="351" r:id="rId12"/>
    <p:sldId id="267" r:id="rId13"/>
    <p:sldId id="314" r:id="rId14"/>
    <p:sldId id="293" r:id="rId15"/>
    <p:sldId id="268" r:id="rId16"/>
    <p:sldId id="269" r:id="rId17"/>
    <p:sldId id="316" r:id="rId18"/>
    <p:sldId id="300" r:id="rId19"/>
    <p:sldId id="357" r:id="rId20"/>
    <p:sldId id="392" r:id="rId21"/>
    <p:sldId id="390" r:id="rId22"/>
    <p:sldId id="391" r:id="rId23"/>
    <p:sldId id="401" r:id="rId24"/>
    <p:sldId id="270" r:id="rId25"/>
    <p:sldId id="353" r:id="rId26"/>
    <p:sldId id="352" r:id="rId27"/>
    <p:sldId id="280" r:id="rId28"/>
    <p:sldId id="355" r:id="rId29"/>
    <p:sldId id="356" r:id="rId30"/>
    <p:sldId id="281" r:id="rId31"/>
    <p:sldId id="360" r:id="rId32"/>
    <p:sldId id="395" r:id="rId33"/>
    <p:sldId id="397" r:id="rId34"/>
    <p:sldId id="394" r:id="rId35"/>
    <p:sldId id="358" r:id="rId36"/>
    <p:sldId id="362" r:id="rId37"/>
    <p:sldId id="282" r:id="rId38"/>
    <p:sldId id="321" r:id="rId39"/>
    <p:sldId id="322" r:id="rId40"/>
    <p:sldId id="323" r:id="rId41"/>
    <p:sldId id="364" r:id="rId42"/>
    <p:sldId id="365" r:id="rId43"/>
    <p:sldId id="402" r:id="rId44"/>
    <p:sldId id="396" r:id="rId45"/>
    <p:sldId id="330" r:id="rId46"/>
    <p:sldId id="366" r:id="rId47"/>
    <p:sldId id="367" r:id="rId48"/>
    <p:sldId id="369" r:id="rId49"/>
    <p:sldId id="398" r:id="rId50"/>
    <p:sldId id="399" r:id="rId51"/>
    <p:sldId id="400" r:id="rId52"/>
    <p:sldId id="370" r:id="rId53"/>
    <p:sldId id="379" r:id="rId54"/>
    <p:sldId id="371" r:id="rId55"/>
    <p:sldId id="375" r:id="rId56"/>
    <p:sldId id="278" r:id="rId57"/>
  </p:sldIdLst>
  <p:sldSz cx="9144000" cy="6858000" type="screen4x3"/>
  <p:notesSz cx="6735763" cy="986948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87" autoAdjust="0"/>
    <p:restoredTop sz="86477" autoAdjust="0"/>
  </p:normalViewPr>
  <p:slideViewPr>
    <p:cSldViewPr>
      <p:cViewPr>
        <p:scale>
          <a:sx n="66" d="100"/>
          <a:sy n="66" d="100"/>
        </p:scale>
        <p:origin x="-720" y="-72"/>
      </p:cViewPr>
      <p:guideLst>
        <p:guide orient="horz" pos="2160"/>
        <p:guide pos="2880"/>
      </p:guideLst>
    </p:cSldViewPr>
  </p:slideViewPr>
  <p:outlineViewPr>
    <p:cViewPr>
      <p:scale>
        <a:sx n="33" d="100"/>
        <a:sy n="33" d="100"/>
      </p:scale>
      <p:origin x="0" y="34632"/>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889F7019-C5BF-4AAE-94FC-B3F7900F1B5F}" type="datetimeFigureOut">
              <a:rPr lang="zh-TW" altLang="en-US" smtClean="0"/>
              <a:pPr/>
              <a:t>2017/10/11</a:t>
            </a:fld>
            <a:endParaRPr lang="zh-TW" alt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38042F46-F5AC-483A-8500-F818C4417ACC}" type="slidenum">
              <a:rPr lang="zh-TW" altLang="en-US" smtClean="0"/>
              <a:pPr/>
              <a:t>‹#›</a:t>
            </a:fld>
            <a:endParaRPr lang="zh-TW" altLang="en-US"/>
          </a:p>
        </p:txBody>
      </p:sp>
    </p:spTree>
    <p:extLst>
      <p:ext uri="{BB962C8B-B14F-4D97-AF65-F5344CB8AC3E}">
        <p14:creationId xmlns:p14="http://schemas.microsoft.com/office/powerpoint/2010/main" val="19891900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1412776"/>
            <a:ext cx="8229600" cy="4525963"/>
          </a:xfrm>
        </p:spPr>
        <p:txBody>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
        <p:nvSpPr>
          <p:cNvPr id="7" name="Rectangle 6"/>
          <p:cNvSpPr/>
          <p:nvPr userDrawn="1"/>
        </p:nvSpPr>
        <p:spPr>
          <a:xfrm>
            <a:off x="179512" y="1124744"/>
            <a:ext cx="8712968"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4646729-8152-4E94-826E-D15885469CBB}" type="datetimeFigureOut">
              <a:rPr lang="zh-TW" altLang="en-US" smtClean="0"/>
              <a:pPr/>
              <a:t>2017/10/11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46729-8152-4E94-826E-D15885469CBB}" type="datetimeFigureOut">
              <a:rPr lang="zh-TW" altLang="en-US" smtClean="0"/>
              <a:pPr/>
              <a:t>2017/10/11</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B225A-84B3-4578-97B0-35853D52F35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hk.image.search.yahoo.com/images/view;_ylt=A8tUwJimXHFPdWIA_y61ygt.;_ylu=X3oDMTBlMTQ4cGxyBHNlYwNzcgRzbGsDaW1n?back=http://hk.image.search.yahoo.com/search/images?p=x+ray&amp;n=30&amp;ei=utf-8&amp;y=%E6%90%9C%E5%B0%8B&amp;fr=FP-tab-web-t&amp;tab=organic&amp;ri=14&amp;w=279&amp;h=362&amp;imgurl=www.dental-xray-equipment.com/wp-content/uploads/2011/01/x-ray-machines.jpg&amp;rurl=http://www.dental-xray-equipment.com/dental-x-ray-equipment/x-ray-machines/&amp;size=24.1+KB&amp;name=ray+machines+|+Dental+X-Ray+Equipment&amp;p=x+ray&amp;oid=41593118fd9df80d8dcc882997f6cffe&amp;fr2=&amp;fr=FP-tab-web-t&amp;tt=ray+machines+|+Dental+X-Ray+Equipment&amp;b=0&amp;ni=48&amp;no=14&amp;tab=organic&amp;ts=&amp;sigr=12balkhgu&amp;sigb=13ri1c9ei&amp;sigi=12bc53s6t&amp;.crumb=CkortrleR0y" TargetMode="Externa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hk.image.search.yahoo.com/images/view;_ylt=A8tUwJu_XHFPJCQAQhy1ygt.;_ylu=X3oDMTBlMTQ4cGxyBHNlYwNzcgRzbGsDaW1n?back=http://hk.image.search.yahoo.com/search/images?p=electrical&amp;n=30&amp;ei=utf-8&amp;y=%E6%90%9C%E5%B0%8B&amp;fr=FP-tab-web-t&amp;tab=organic&amp;ri=14&amp;w=593&amp;h=618&amp;imgurl=electrapk.com/wp-content/uploads/2011/12/electric-shock1.png&amp;rurl=http://electrapk.com/electric-shock/&amp;size=70.6+KB&amp;name=Electric+shock,+electrical+shock,+shock+hasards,+what+is+electric+...&amp;p=electrical&amp;oid=1971371fc1e79def99c0b6cfde38d8f2&amp;fr2=&amp;fr=FP-tab-web-t&amp;tt=Electric+shock,+electrical+shock,+shock+hasards,+what+is+electric+...&amp;b=0&amp;ni=48&amp;no=14&amp;tab=organic&amp;ts=&amp;sigr=114plqk35&amp;sigb=140rlb9oi&amp;sigi=11svna7ur&amp;.crumb=CkortrleR0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hk.image.search.yahoo.com/images/view;_ylt=A8tUwJhBNnFPdmQATYC1ygt.;_ylu=X3oDMTBlMTQ4cGxyBHNlYwNzcgRzbGsDaW1n?back=http://hk.image.search.yahoo.com/search/images?p=iphone+bumper&amp;n=30&amp;ei=utf-8&amp;y=%E6%90%9C%E5%B0%8B&amp;fr=FP-tab-web-t&amp;tab=organic&amp;ri=11&amp;w=550&amp;h=277&amp;imgurl=www.applebitesize.com/wp-content/uploads/2010/08/apple-iphone-4-bumper-2.jpg&amp;rurl=http://www.applebitesize.com/posts/iphone-bumper-review&amp;size=29.2+KB&amp;name=iPhone+Bumper+Review+Tweet&amp;p=iphone+bumper&amp;oid=db889f2f9085b9b0037a414cc1d07f42&amp;fr2=&amp;fr=FP-tab-web-t&amp;tt=iPhone+Bumper+Review+Tweet&amp;b=0&amp;ni=32&amp;no=11&amp;tab=organic&amp;ts=&amp;sigr=11ns059a8&amp;sigb=143m2svss&amp;sigi=12cdmo6sf&amp;.crumb=CkortrleR0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hyperlink" Target="http://hk.image.search.yahoo.com/images/view;_ylt=A8tUwJhBNnFPdmQATYC1ygt.;_ylu=X3oDMTBlMTQ4cGxyBHNlYwNzcgRzbGsDaW1n?back=http://hk.image.search.yahoo.com/search/images?p=iphone+bumper&amp;n=30&amp;ei=utf-8&amp;y=%E6%90%9C%E5%B0%8B&amp;fr=FP-tab-web-t&amp;tab=organic&amp;ri=11&amp;w=550&amp;h=277&amp;imgurl=www.applebitesize.com/wp-content/uploads/2010/08/apple-iphone-4-bumper-2.jpg&amp;rurl=http://www.applebitesize.com/posts/iphone-bumper-review&amp;size=29.2+KB&amp;name=iPhone+Bumper+Review+Tweet&amp;p=iphone+bumper&amp;oid=db889f2f9085b9b0037a414cc1d07f42&amp;fr2=&amp;fr=FP-tab-web-t&amp;tt=iPhone+Bumper+Review+Tweet&amp;b=0&amp;ni=32&amp;no=11&amp;tab=organic&amp;ts=&amp;sigr=11ns059a8&amp;sigb=143m2svss&amp;sigi=12cdmo6sf&amp;.crumb=CkortrleR0y"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hk.image.search.yahoo.com/images/view;_ylt=A8tUwJhBNnFPdmQATYC1ygt.;_ylu=X3oDMTBlMTQ4cGxyBHNlYwNzcgRzbGsDaW1n?back=http://hk.image.search.yahoo.com/search/images?p=iphone+bumper&amp;n=30&amp;ei=utf-8&amp;y=%E6%90%9C%E5%B0%8B&amp;fr=FP-tab-web-t&amp;tab=organic&amp;ri=11&amp;w=550&amp;h=277&amp;imgurl=www.applebitesize.com/wp-content/uploads/2010/08/apple-iphone-4-bumper-2.jpg&amp;rurl=http://www.applebitesize.com/posts/iphone-bumper-review&amp;size=29.2+KB&amp;name=iPhone+Bumper+Review+Tweet&amp;p=iphone+bumper&amp;oid=db889f2f9085b9b0037a414cc1d07f42&amp;fr2=&amp;fr=FP-tab-web-t&amp;tt=iPhone+Bumper+Review+Tweet&amp;b=0&amp;ni=32&amp;no=11&amp;tab=organic&amp;ts=&amp;sigr=11ns059a8&amp;sigb=143m2svss&amp;sigi=12cdmo6sf&amp;.crumb=CkortrleR0y"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n.wikipedia.org/wiki/Fukushima_Daiichi_nuclear_disaster#Poor_communication_and_delays"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hk.image.search.yahoo.com/images/view;_ylt=A8tUwJhBNnFPdmQATYC1ygt.;_ylu=X3oDMTBlMTQ4cGxyBHNlYwNzcgRzbGsDaW1n?back=http://hk.image.search.yahoo.com/search/images?p=iphone+bumper&amp;n=30&amp;ei=utf-8&amp;y=%E6%90%9C%E5%B0%8B&amp;fr=FP-tab-web-t&amp;tab=organic&amp;ri=11&amp;w=550&amp;h=277&amp;imgurl=www.applebitesize.com/wp-content/uploads/2010/08/apple-iphone-4-bumper-2.jpg&amp;rurl=http://www.applebitesize.com/posts/iphone-bumper-review&amp;size=29.2+KB&amp;name=iPhone+Bumper+Review+Tweet&amp;p=iphone+bumper&amp;oid=db889f2f9085b9b0037a414cc1d07f42&amp;fr2=&amp;fr=FP-tab-web-t&amp;tt=iPhone+Bumper+Review+Tweet&amp;b=0&amp;ni=32&amp;no=11&amp;tab=organic&amp;ts=&amp;sigr=11ns059a8&amp;sigb=143m2svss&amp;sigi=12cdmo6sf&amp;.crumb=CkortrleR0y" TargetMode="Externa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mindtools.com/pages/article/newTED_03.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www.google.com.hk/url?sa=i&amp;rct=j&amp;q=&amp;esrc=s&amp;source=images&amp;cd=&amp;cad=rja&amp;uact=8&amp;docid=twjZQBnPhUbzwM&amp;tbnid=gavl2yfXd281yM:&amp;ved=0CAUQjRw&amp;url=http://southpawenterprises.com/MotorPlanning/BalanceBeam-Wood.asp&amp;ei=BZM9U_XKIsKyiAfkyYDQDQ&amp;psig=AFQjCNFW8E6Pq6y6tef2HsYk0a_MWBXHog&amp;ust=1396630622316583"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628800"/>
            <a:ext cx="7772400" cy="1470025"/>
          </a:xfrm>
        </p:spPr>
        <p:txBody>
          <a:bodyPr>
            <a:normAutofit fontScale="90000"/>
          </a:bodyPr>
          <a:lstStyle/>
          <a:p>
            <a:r>
              <a:rPr lang="en-US" altLang="zh-HK" dirty="0" smtClean="0"/>
              <a:t>ELEC3844 </a:t>
            </a:r>
            <a:r>
              <a:rPr lang="en-US" altLang="zh-HK" dirty="0" smtClean="0"/>
              <a:t>Engineering Management and Society </a:t>
            </a:r>
            <a:br>
              <a:rPr lang="en-US" altLang="zh-HK" dirty="0" smtClean="0"/>
            </a:br>
            <a:r>
              <a:rPr lang="en-US" altLang="zh-TW" dirty="0" smtClean="0"/>
              <a:t/>
            </a:r>
            <a:br>
              <a:rPr lang="en-US" altLang="zh-TW" dirty="0" smtClean="0"/>
            </a:br>
            <a:r>
              <a:rPr lang="en-US" altLang="zh-TW" dirty="0" smtClean="0"/>
              <a:t>Risk </a:t>
            </a:r>
            <a:r>
              <a:rPr lang="en-US" altLang="zh-TW" dirty="0" smtClean="0"/>
              <a:t>management and Crisis Management</a:t>
            </a:r>
            <a:endParaRPr lang="zh-TW" altLang="en-US" dirty="0"/>
          </a:p>
        </p:txBody>
      </p:sp>
      <p:sp>
        <p:nvSpPr>
          <p:cNvPr id="3" name="Subtitle 2"/>
          <p:cNvSpPr>
            <a:spLocks noGrp="1"/>
          </p:cNvSpPr>
          <p:nvPr>
            <p:ph type="subTitle" idx="1"/>
          </p:nvPr>
        </p:nvSpPr>
        <p:spPr>
          <a:xfrm>
            <a:off x="1371600" y="4509120"/>
            <a:ext cx="6400800" cy="1129680"/>
          </a:xfrm>
        </p:spPr>
        <p:txBody>
          <a:bodyPr/>
          <a:lstStyle/>
          <a:p>
            <a:r>
              <a:rPr lang="en-US" altLang="zh-TW" dirty="0" smtClean="0">
                <a:solidFill>
                  <a:schemeClr val="tx1"/>
                </a:solidFill>
              </a:rPr>
              <a:t>Dr. Wilton </a:t>
            </a:r>
            <a:r>
              <a:rPr lang="en-US" altLang="zh-TW" dirty="0" err="1" smtClean="0">
                <a:solidFill>
                  <a:schemeClr val="tx1"/>
                </a:solidFill>
              </a:rPr>
              <a:t>Fok</a:t>
            </a:r>
            <a:endParaRPr lang="zh-TW"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512" y="-243408"/>
            <a:ext cx="8229600" cy="1143000"/>
          </a:xfrm>
        </p:spPr>
        <p:txBody>
          <a:bodyPr>
            <a:normAutofit/>
          </a:bodyPr>
          <a:lstStyle/>
          <a:p>
            <a:r>
              <a:rPr lang="en-US" altLang="zh-HK" b="1" dirty="0" smtClean="0">
                <a:ea typeface="新細明體" charset="-120"/>
              </a:rPr>
              <a:t>Risk Impact/Probability Chart</a:t>
            </a:r>
            <a:r>
              <a:rPr lang="en-US" altLang="zh-HK" dirty="0" smtClean="0">
                <a:ea typeface="新細明體" charset="-120"/>
              </a:rPr>
              <a:t> </a:t>
            </a:r>
            <a:endParaRPr lang="zh-HK" altLang="zh-HK" sz="8000" dirty="0"/>
          </a:p>
        </p:txBody>
      </p:sp>
      <p:sp>
        <p:nvSpPr>
          <p:cNvPr id="5123" name="Rectangle 3"/>
          <p:cNvSpPr>
            <a:spLocks noGrp="1" noChangeArrowheads="1"/>
          </p:cNvSpPr>
          <p:nvPr>
            <p:ph type="body" idx="1"/>
          </p:nvPr>
        </p:nvSpPr>
        <p:spPr>
          <a:xfrm>
            <a:off x="395536" y="1600200"/>
            <a:ext cx="3754760" cy="4525963"/>
          </a:xfrm>
        </p:spPr>
        <p:txBody>
          <a:bodyPr>
            <a:normAutofit/>
          </a:bodyPr>
          <a:lstStyle/>
          <a:p>
            <a:pPr>
              <a:lnSpc>
                <a:spcPct val="80000"/>
              </a:lnSpc>
            </a:pPr>
            <a:r>
              <a:rPr lang="en-US" altLang="zh-HK" sz="2400" dirty="0" smtClean="0">
                <a:ea typeface="新細明體" charset="-120"/>
              </a:rPr>
              <a:t>Impact (x-axis)</a:t>
            </a:r>
          </a:p>
          <a:p>
            <a:pPr lvl="1">
              <a:lnSpc>
                <a:spcPct val="80000"/>
              </a:lnSpc>
            </a:pPr>
            <a:r>
              <a:rPr lang="en-US" altLang="zh-HK" sz="2000" dirty="0" smtClean="0">
                <a:ea typeface="新細明體" charset="-120"/>
              </a:rPr>
              <a:t> </a:t>
            </a:r>
            <a:r>
              <a:rPr lang="en-US" altLang="zh-HK" sz="2000" dirty="0">
                <a:ea typeface="新細明體" charset="-120"/>
              </a:rPr>
              <a:t>A </a:t>
            </a:r>
            <a:r>
              <a:rPr lang="en-US" altLang="zh-HK" sz="2000" dirty="0" smtClean="0">
                <a:ea typeface="新細明體" charset="-120"/>
              </a:rPr>
              <a:t>risk always </a:t>
            </a:r>
            <a:r>
              <a:rPr lang="en-US" altLang="zh-HK" sz="2000" dirty="0">
                <a:ea typeface="新細明體" charset="-120"/>
              </a:rPr>
              <a:t>has a negative impact. </a:t>
            </a:r>
            <a:endParaRPr lang="en-US" altLang="zh-HK" sz="2000" dirty="0" smtClean="0">
              <a:ea typeface="新細明體" charset="-120"/>
            </a:endParaRPr>
          </a:p>
          <a:p>
            <a:pPr lvl="1">
              <a:lnSpc>
                <a:spcPct val="80000"/>
              </a:lnSpc>
            </a:pPr>
            <a:r>
              <a:rPr lang="en-US" altLang="zh-HK" sz="2000" dirty="0" smtClean="0">
                <a:ea typeface="新細明體" charset="-120"/>
              </a:rPr>
              <a:t>Size </a:t>
            </a:r>
            <a:r>
              <a:rPr lang="en-US" altLang="zh-HK" sz="2000" dirty="0">
                <a:ea typeface="新細明體" charset="-120"/>
              </a:rPr>
              <a:t>of the impact varies in terms </a:t>
            </a:r>
            <a:r>
              <a:rPr lang="en-US" altLang="zh-HK" sz="2000" dirty="0" smtClean="0">
                <a:ea typeface="新細明體" charset="-120"/>
              </a:rPr>
              <a:t>of:</a:t>
            </a:r>
          </a:p>
          <a:p>
            <a:pPr lvl="2">
              <a:lnSpc>
                <a:spcPct val="80000"/>
              </a:lnSpc>
            </a:pPr>
            <a:r>
              <a:rPr lang="en-US" altLang="zh-HK" sz="1600" dirty="0" smtClean="0">
                <a:ea typeface="新細明體" charset="-120"/>
              </a:rPr>
              <a:t>cost </a:t>
            </a:r>
            <a:r>
              <a:rPr lang="en-US" altLang="zh-HK" sz="1600" dirty="0">
                <a:ea typeface="新細明體" charset="-120"/>
              </a:rPr>
              <a:t>and impact on health, </a:t>
            </a:r>
            <a:endParaRPr lang="en-US" altLang="zh-HK" sz="1600" dirty="0" smtClean="0">
              <a:ea typeface="新細明體" charset="-120"/>
            </a:endParaRPr>
          </a:p>
          <a:p>
            <a:pPr lvl="2">
              <a:lnSpc>
                <a:spcPct val="80000"/>
              </a:lnSpc>
            </a:pPr>
            <a:r>
              <a:rPr lang="en-US" altLang="zh-HK" sz="1600" dirty="0" smtClean="0">
                <a:ea typeface="新細明體" charset="-120"/>
              </a:rPr>
              <a:t>human </a:t>
            </a:r>
            <a:r>
              <a:rPr lang="en-US" altLang="zh-HK" sz="1600" dirty="0">
                <a:ea typeface="新細明體" charset="-120"/>
              </a:rPr>
              <a:t>life, </a:t>
            </a:r>
            <a:r>
              <a:rPr lang="en-US" altLang="zh-HK" sz="1600" dirty="0" smtClean="0">
                <a:ea typeface="新細明體" charset="-120"/>
              </a:rPr>
              <a:t>or</a:t>
            </a:r>
          </a:p>
          <a:p>
            <a:pPr lvl="2">
              <a:lnSpc>
                <a:spcPct val="80000"/>
              </a:lnSpc>
            </a:pPr>
            <a:r>
              <a:rPr lang="en-US" altLang="zh-HK" sz="1600" dirty="0" smtClean="0">
                <a:ea typeface="新細明體" charset="-120"/>
              </a:rPr>
              <a:t>some </a:t>
            </a:r>
            <a:r>
              <a:rPr lang="en-US" altLang="zh-HK" sz="1600" dirty="0">
                <a:ea typeface="新細明體" charset="-120"/>
              </a:rPr>
              <a:t>other critical factor. </a:t>
            </a:r>
          </a:p>
          <a:p>
            <a:pPr>
              <a:lnSpc>
                <a:spcPct val="80000"/>
              </a:lnSpc>
            </a:pPr>
            <a:endParaRPr lang="en-US" altLang="zh-HK" sz="2400" dirty="0" smtClean="0">
              <a:ea typeface="新細明體" charset="-120"/>
            </a:endParaRPr>
          </a:p>
          <a:p>
            <a:pPr>
              <a:lnSpc>
                <a:spcPct val="80000"/>
              </a:lnSpc>
            </a:pPr>
            <a:r>
              <a:rPr lang="en-US" altLang="zh-HK" sz="2400" dirty="0" smtClean="0">
                <a:ea typeface="新細明體" charset="-120"/>
              </a:rPr>
              <a:t>The Impact/Probability chart </a:t>
            </a:r>
            <a:r>
              <a:rPr lang="en-US" altLang="zh-HK" sz="2400" dirty="0">
                <a:ea typeface="新細明體" charset="-120"/>
              </a:rPr>
              <a:t>allows you to rate potential risks on </a:t>
            </a:r>
            <a:r>
              <a:rPr lang="en-US" altLang="zh-HK" sz="2400" dirty="0" smtClean="0">
                <a:ea typeface="新細明體" charset="-120"/>
              </a:rPr>
              <a:t>2 </a:t>
            </a:r>
            <a:r>
              <a:rPr lang="en-US" altLang="zh-HK" sz="2400" dirty="0">
                <a:ea typeface="新細明體" charset="-120"/>
              </a:rPr>
              <a:t>dimensions. </a:t>
            </a:r>
            <a:endParaRPr lang="en-US" altLang="zh-HK" sz="2400" dirty="0" smtClean="0">
              <a:ea typeface="新細明體" charset="-120"/>
            </a:endParaRPr>
          </a:p>
          <a:p>
            <a:pPr lvl="1">
              <a:lnSpc>
                <a:spcPct val="80000"/>
              </a:lnSpc>
            </a:pPr>
            <a:r>
              <a:rPr lang="en-US" altLang="zh-HK" sz="1800" dirty="0" smtClean="0">
                <a:ea typeface="新細明體" charset="-120"/>
              </a:rPr>
              <a:t>probability </a:t>
            </a:r>
            <a:r>
              <a:rPr lang="en-US" altLang="zh-HK" sz="1800" dirty="0">
                <a:ea typeface="新細明體" charset="-120"/>
              </a:rPr>
              <a:t>that a </a:t>
            </a:r>
            <a:r>
              <a:rPr lang="en-US" altLang="zh-HK" sz="1800" dirty="0" smtClean="0">
                <a:ea typeface="新細明體" charset="-120"/>
              </a:rPr>
              <a:t>risk</a:t>
            </a:r>
          </a:p>
          <a:p>
            <a:pPr lvl="1">
              <a:lnSpc>
                <a:spcPct val="80000"/>
              </a:lnSpc>
            </a:pPr>
            <a:r>
              <a:rPr lang="en-US" altLang="zh-HK" sz="1800" dirty="0" smtClean="0">
                <a:ea typeface="新細明體" charset="-120"/>
              </a:rPr>
              <a:t> </a:t>
            </a:r>
            <a:r>
              <a:rPr lang="en-US" altLang="zh-HK" sz="1800" dirty="0">
                <a:ea typeface="新細明體" charset="-120"/>
              </a:rPr>
              <a:t>impact of the </a:t>
            </a:r>
            <a:r>
              <a:rPr lang="en-US" altLang="zh-HK" sz="1800" dirty="0" smtClean="0">
                <a:ea typeface="新細明體" charset="-120"/>
              </a:rPr>
              <a:t>risk</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772816"/>
            <a:ext cx="4721315" cy="4707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83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What should we do in different scenario?</a:t>
            </a:r>
            <a:endParaRPr lang="zh-TW" altLang="en-US" dirty="0"/>
          </a:p>
        </p:txBody>
      </p:sp>
      <p:sp>
        <p:nvSpPr>
          <p:cNvPr id="3" name="Content Placeholder 2"/>
          <p:cNvSpPr>
            <a:spLocks noGrp="1"/>
          </p:cNvSpPr>
          <p:nvPr>
            <p:ph idx="1"/>
          </p:nvPr>
        </p:nvSpPr>
        <p:spPr>
          <a:xfrm>
            <a:off x="395536" y="1711349"/>
            <a:ext cx="3754760" cy="4525963"/>
          </a:xfrm>
        </p:spPr>
        <p:txBody>
          <a:bodyPr>
            <a:normAutofit/>
          </a:bodyPr>
          <a:lstStyle/>
          <a:p>
            <a:pPr>
              <a:lnSpc>
                <a:spcPct val="80000"/>
              </a:lnSpc>
            </a:pPr>
            <a:r>
              <a:rPr lang="en-US" altLang="zh-HK" sz="2800" dirty="0" smtClean="0">
                <a:ea typeface="新細明體" charset="-120"/>
              </a:rPr>
              <a:t>This chart gives you a quick, clear view of the priority that you need to give to each. </a:t>
            </a:r>
          </a:p>
          <a:p>
            <a:pPr>
              <a:lnSpc>
                <a:spcPct val="80000"/>
              </a:lnSpc>
            </a:pPr>
            <a:endParaRPr lang="en-US" altLang="zh-HK" sz="2800" dirty="0" smtClean="0">
              <a:ea typeface="新細明體" charset="-120"/>
            </a:endParaRPr>
          </a:p>
          <a:p>
            <a:pPr>
              <a:lnSpc>
                <a:spcPct val="80000"/>
              </a:lnSpc>
            </a:pPr>
            <a:r>
              <a:rPr lang="en-US" altLang="zh-HK" sz="2800" dirty="0" smtClean="0">
                <a:ea typeface="新細明體" charset="-120"/>
              </a:rPr>
              <a:t>You can then decide what resources you will allocate to managing that particular risk.</a:t>
            </a:r>
          </a:p>
          <a:p>
            <a:endParaRPr lang="zh-TW" altLang="en-US" sz="28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245" y="2348880"/>
            <a:ext cx="3857219" cy="384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828819" y="4221088"/>
            <a:ext cx="4639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76256" y="2132856"/>
            <a:ext cx="144016" cy="446449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84168" y="3068960"/>
            <a:ext cx="452368" cy="646331"/>
          </a:xfrm>
          <a:prstGeom prst="rect">
            <a:avLst/>
          </a:prstGeom>
          <a:noFill/>
        </p:spPr>
        <p:txBody>
          <a:bodyPr wrap="none" rtlCol="0">
            <a:spAutoFit/>
          </a:bodyPr>
          <a:lstStyle/>
          <a:p>
            <a:r>
              <a:rPr lang="en-US" altLang="zh-TW" sz="3600" dirty="0" smtClean="0">
                <a:solidFill>
                  <a:srgbClr val="FF0000"/>
                </a:solidFill>
              </a:rPr>
              <a:t>A</a:t>
            </a:r>
            <a:endParaRPr lang="zh-TW" altLang="en-US" sz="3600" dirty="0">
              <a:solidFill>
                <a:srgbClr val="FF0000"/>
              </a:solidFill>
            </a:endParaRPr>
          </a:p>
        </p:txBody>
      </p:sp>
      <p:sp>
        <p:nvSpPr>
          <p:cNvPr id="10" name="TextBox 9"/>
          <p:cNvSpPr txBox="1"/>
          <p:nvPr/>
        </p:nvSpPr>
        <p:spPr>
          <a:xfrm>
            <a:off x="6063848" y="4725144"/>
            <a:ext cx="452368" cy="646331"/>
          </a:xfrm>
          <a:prstGeom prst="rect">
            <a:avLst/>
          </a:prstGeom>
          <a:noFill/>
        </p:spPr>
        <p:txBody>
          <a:bodyPr wrap="square" rtlCol="0">
            <a:spAutoFit/>
          </a:bodyPr>
          <a:lstStyle/>
          <a:p>
            <a:r>
              <a:rPr lang="en-US" altLang="zh-TW" sz="3600" dirty="0" smtClean="0">
                <a:solidFill>
                  <a:srgbClr val="FF0000"/>
                </a:solidFill>
              </a:rPr>
              <a:t>B</a:t>
            </a:r>
            <a:endParaRPr lang="zh-TW" altLang="en-US" sz="3600" dirty="0">
              <a:solidFill>
                <a:srgbClr val="FF0000"/>
              </a:solidFill>
            </a:endParaRPr>
          </a:p>
        </p:txBody>
      </p:sp>
      <p:sp>
        <p:nvSpPr>
          <p:cNvPr id="11" name="TextBox 10"/>
          <p:cNvSpPr txBox="1"/>
          <p:nvPr/>
        </p:nvSpPr>
        <p:spPr>
          <a:xfrm>
            <a:off x="7524328" y="4653136"/>
            <a:ext cx="431528" cy="646331"/>
          </a:xfrm>
          <a:prstGeom prst="rect">
            <a:avLst/>
          </a:prstGeom>
          <a:noFill/>
        </p:spPr>
        <p:txBody>
          <a:bodyPr wrap="none" rtlCol="0">
            <a:spAutoFit/>
          </a:bodyPr>
          <a:lstStyle/>
          <a:p>
            <a:r>
              <a:rPr lang="en-US" altLang="zh-TW" sz="3600" dirty="0" smtClean="0">
                <a:solidFill>
                  <a:srgbClr val="FF0000"/>
                </a:solidFill>
              </a:rPr>
              <a:t>C</a:t>
            </a:r>
            <a:endParaRPr lang="zh-TW" altLang="en-US" sz="3600" dirty="0">
              <a:solidFill>
                <a:srgbClr val="FF0000"/>
              </a:solidFill>
            </a:endParaRPr>
          </a:p>
        </p:txBody>
      </p:sp>
      <p:sp>
        <p:nvSpPr>
          <p:cNvPr id="12" name="TextBox 11"/>
          <p:cNvSpPr txBox="1"/>
          <p:nvPr/>
        </p:nvSpPr>
        <p:spPr>
          <a:xfrm>
            <a:off x="7524328" y="3212976"/>
            <a:ext cx="468398" cy="646331"/>
          </a:xfrm>
          <a:prstGeom prst="rect">
            <a:avLst/>
          </a:prstGeom>
          <a:noFill/>
        </p:spPr>
        <p:txBody>
          <a:bodyPr wrap="none" rtlCol="0">
            <a:spAutoFit/>
          </a:bodyPr>
          <a:lstStyle/>
          <a:p>
            <a:r>
              <a:rPr lang="en-US" altLang="zh-TW" sz="3600" dirty="0" smtClean="0">
                <a:solidFill>
                  <a:srgbClr val="FF0000"/>
                </a:solidFill>
              </a:rPr>
              <a:t>D</a:t>
            </a:r>
            <a:endParaRPr lang="zh-TW" altLang="en-US" sz="36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zh-HK" dirty="0">
                <a:ea typeface="新細明體" charset="-120"/>
              </a:rPr>
              <a:t> </a:t>
            </a:r>
            <a:r>
              <a:rPr lang="en-US" altLang="zh-HK" b="1" dirty="0" smtClean="0">
                <a:ea typeface="新細明體" charset="-120"/>
              </a:rPr>
              <a:t>Risk Impact/Probability Chart</a:t>
            </a:r>
            <a:r>
              <a:rPr lang="en-US" altLang="zh-HK" dirty="0" smtClean="0">
                <a:ea typeface="新細明體" charset="-120"/>
              </a:rPr>
              <a:t> </a:t>
            </a:r>
            <a:endParaRPr lang="en-US" altLang="zh-HK" dirty="0">
              <a:ea typeface="新細明體" charset="-120"/>
            </a:endParaRPr>
          </a:p>
        </p:txBody>
      </p:sp>
      <p:sp>
        <p:nvSpPr>
          <p:cNvPr id="15363" name="Rectangle 3"/>
          <p:cNvSpPr>
            <a:spLocks noGrp="1" noChangeArrowheads="1"/>
          </p:cNvSpPr>
          <p:nvPr>
            <p:ph type="body" idx="1"/>
          </p:nvPr>
        </p:nvSpPr>
        <p:spPr>
          <a:xfrm>
            <a:off x="457200" y="1600200"/>
            <a:ext cx="8219256" cy="4525963"/>
          </a:xfrm>
        </p:spPr>
        <p:txBody>
          <a:bodyPr>
            <a:normAutofit/>
          </a:bodyPr>
          <a:lstStyle/>
          <a:p>
            <a:pPr>
              <a:lnSpc>
                <a:spcPct val="90000"/>
              </a:lnSpc>
            </a:pPr>
            <a:r>
              <a:rPr lang="en-US" altLang="zh-HK" sz="2400" dirty="0">
                <a:ea typeface="新細明體" charset="-120"/>
              </a:rPr>
              <a:t>The corners of the chart have these characteristics:</a:t>
            </a:r>
          </a:p>
          <a:p>
            <a:pPr lvl="1">
              <a:lnSpc>
                <a:spcPct val="90000"/>
              </a:lnSpc>
            </a:pPr>
            <a:r>
              <a:rPr lang="en-US" altLang="zh-HK" sz="2000" b="1" dirty="0">
                <a:ea typeface="新細明體" charset="-120"/>
              </a:rPr>
              <a:t>Low impact/Low probability</a:t>
            </a:r>
            <a:r>
              <a:rPr lang="en-US" altLang="zh-HK" sz="2000" dirty="0">
                <a:ea typeface="新細明體" charset="-120"/>
              </a:rPr>
              <a:t> </a:t>
            </a:r>
            <a:endParaRPr lang="en-US" altLang="zh-HK" sz="2000" dirty="0" smtClean="0">
              <a:ea typeface="新細明體" charset="-120"/>
            </a:endParaRPr>
          </a:p>
          <a:p>
            <a:pPr lvl="2">
              <a:lnSpc>
                <a:spcPct val="90000"/>
              </a:lnSpc>
            </a:pPr>
            <a:r>
              <a:rPr lang="en-US" altLang="zh-HK" sz="1600" dirty="0" smtClean="0">
                <a:ea typeface="新細明體" charset="-120"/>
              </a:rPr>
              <a:t>Risks </a:t>
            </a:r>
            <a:r>
              <a:rPr lang="en-US" altLang="zh-HK" sz="1600" dirty="0">
                <a:ea typeface="新細明體" charset="-120"/>
              </a:rPr>
              <a:t>in the bottom left corner are low level, and you can often ignore them. </a:t>
            </a:r>
          </a:p>
          <a:p>
            <a:pPr lvl="1">
              <a:lnSpc>
                <a:spcPct val="90000"/>
              </a:lnSpc>
            </a:pPr>
            <a:r>
              <a:rPr lang="en-US" altLang="zh-HK" sz="2000" b="1" dirty="0">
                <a:ea typeface="新細明體" charset="-120"/>
              </a:rPr>
              <a:t>Low impact/High probability</a:t>
            </a:r>
            <a:r>
              <a:rPr lang="en-US" altLang="zh-HK" sz="2000" dirty="0">
                <a:ea typeface="新細明體" charset="-120"/>
              </a:rPr>
              <a:t> </a:t>
            </a:r>
          </a:p>
          <a:p>
            <a:pPr lvl="2">
              <a:lnSpc>
                <a:spcPct val="90000"/>
              </a:lnSpc>
            </a:pPr>
            <a:r>
              <a:rPr lang="en-US" altLang="zh-HK" sz="1600" dirty="0" smtClean="0">
                <a:ea typeface="新細明體" charset="-120"/>
              </a:rPr>
              <a:t>Risks </a:t>
            </a:r>
            <a:r>
              <a:rPr lang="en-US" altLang="zh-HK" sz="1600" dirty="0">
                <a:ea typeface="新細明體" charset="-120"/>
              </a:rPr>
              <a:t>in the top left corner are of moderate importance – if these things happen, you can cope with them and move on. However, you should try to reduce the likelihood that they'll occur. </a:t>
            </a:r>
            <a:endParaRPr lang="en-US" altLang="zh-HK" sz="1600" dirty="0" smtClean="0">
              <a:ea typeface="新細明體" charset="-120"/>
            </a:endParaRPr>
          </a:p>
        </p:txBody>
      </p:sp>
      <p:pic>
        <p:nvPicPr>
          <p:cNvPr id="5" name="Picture 2" descr="http://www.ariscommunity.com/system/files/editor/image/risk-reduce-damag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07" t="13054" r="4077" b="3877"/>
          <a:stretch/>
        </p:blipFill>
        <p:spPr bwMode="auto">
          <a:xfrm>
            <a:off x="1763688" y="3933056"/>
            <a:ext cx="5384133" cy="292494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203848" y="3861048"/>
            <a:ext cx="1656184" cy="2592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63457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a:ea typeface="新細明體" charset="-120"/>
              </a:rPr>
              <a:t> </a:t>
            </a:r>
            <a:r>
              <a:rPr lang="en-US" altLang="zh-HK" b="1" dirty="0" smtClean="0">
                <a:ea typeface="新細明體" charset="-120"/>
              </a:rPr>
              <a:t>Risk Impact/Probability Chart</a:t>
            </a:r>
            <a:r>
              <a:rPr lang="en-US" altLang="zh-HK" dirty="0" smtClean="0">
                <a:ea typeface="新細明體" charset="-120"/>
              </a:rPr>
              <a:t> </a:t>
            </a:r>
            <a:endParaRPr lang="zh-HK" altLang="en-US" dirty="0"/>
          </a:p>
        </p:txBody>
      </p:sp>
      <p:sp>
        <p:nvSpPr>
          <p:cNvPr id="3" name="Content Placeholder 2"/>
          <p:cNvSpPr>
            <a:spLocks noGrp="1"/>
          </p:cNvSpPr>
          <p:nvPr>
            <p:ph idx="1"/>
          </p:nvPr>
        </p:nvSpPr>
        <p:spPr/>
        <p:txBody>
          <a:bodyPr/>
          <a:lstStyle/>
          <a:p>
            <a:pPr lvl="1">
              <a:lnSpc>
                <a:spcPct val="90000"/>
              </a:lnSpc>
            </a:pPr>
            <a:r>
              <a:rPr lang="en-US" altLang="zh-HK" sz="2000" b="1" dirty="0" smtClean="0">
                <a:ea typeface="新細明體" charset="-120"/>
              </a:rPr>
              <a:t>High impact/Low probability</a:t>
            </a:r>
            <a:r>
              <a:rPr lang="en-US" altLang="zh-HK" sz="2000" dirty="0" smtClean="0">
                <a:ea typeface="新細明體" charset="-120"/>
              </a:rPr>
              <a:t> </a:t>
            </a:r>
          </a:p>
          <a:p>
            <a:pPr lvl="2">
              <a:lnSpc>
                <a:spcPct val="90000"/>
              </a:lnSpc>
            </a:pPr>
            <a:r>
              <a:rPr lang="en-US" altLang="zh-HK" sz="1600" dirty="0" smtClean="0">
                <a:ea typeface="新細明體" charset="-120"/>
              </a:rPr>
              <a:t> Risks in the bottom right corner are of high importance if they do occur, but they're very unlikely to happen. For these, however, you should do what you can to reduce the impact they'll have if they do occur, and you should have contingency plans in place just in case they do. </a:t>
            </a:r>
          </a:p>
          <a:p>
            <a:pPr lvl="1">
              <a:lnSpc>
                <a:spcPct val="90000"/>
              </a:lnSpc>
            </a:pPr>
            <a:r>
              <a:rPr lang="en-US" altLang="zh-HK" sz="2000" b="1" dirty="0" smtClean="0">
                <a:ea typeface="新細明體" charset="-120"/>
              </a:rPr>
              <a:t>High impact/High probability</a:t>
            </a:r>
            <a:r>
              <a:rPr lang="en-US" altLang="zh-HK" sz="2000" dirty="0" smtClean="0">
                <a:ea typeface="新細明體" charset="-120"/>
              </a:rPr>
              <a:t> </a:t>
            </a:r>
          </a:p>
          <a:p>
            <a:pPr lvl="2">
              <a:lnSpc>
                <a:spcPct val="90000"/>
              </a:lnSpc>
            </a:pPr>
            <a:r>
              <a:rPr lang="en-US" altLang="zh-HK" sz="1600" dirty="0" smtClean="0">
                <a:ea typeface="新細明體" charset="-120"/>
              </a:rPr>
              <a:t> Risks towards the top right corner are of critical importance. These are your top priorities, and are risks that you must pay close attention to. </a:t>
            </a:r>
            <a:endParaRPr lang="zh-HK" altLang="en-US" dirty="0"/>
          </a:p>
        </p:txBody>
      </p:sp>
      <p:pic>
        <p:nvPicPr>
          <p:cNvPr id="4" name="Picture 2" descr="http://www.ariscommunity.com/system/files/editor/image/risk-reduce-damag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07" t="13054" r="4077" b="3877"/>
          <a:stretch/>
        </p:blipFill>
        <p:spPr bwMode="auto">
          <a:xfrm>
            <a:off x="1763688" y="3933056"/>
            <a:ext cx="5384133" cy="2924944"/>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4932040" y="3789040"/>
            <a:ext cx="1656184" cy="2592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9983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ea typeface="新細明體" charset="-120"/>
              </a:rPr>
              <a:t>Risk Impact/Probability Chart</a:t>
            </a:r>
            <a:br>
              <a:rPr lang="en-US" altLang="zh-HK" b="1" dirty="0" smtClean="0">
                <a:ea typeface="新細明體" charset="-120"/>
              </a:rPr>
            </a:br>
            <a:r>
              <a:rPr lang="en-US" altLang="zh-HK" dirty="0" smtClean="0">
                <a:ea typeface="新細明體" charset="-120"/>
              </a:rPr>
              <a:t> – for an investment</a:t>
            </a:r>
            <a:endParaRPr lang="zh-HK" altLang="en-US" dirty="0"/>
          </a:p>
        </p:txBody>
      </p:sp>
      <p:pic>
        <p:nvPicPr>
          <p:cNvPr id="4" name="Picture 2" descr="http://www.fibonaccifinancial.com/images/2009/07/Risk-Matrix-Health-Insurance.PNG"/>
          <p:cNvPicPr>
            <a:picLocks noChangeAspect="1" noChangeArrowheads="1"/>
          </p:cNvPicPr>
          <p:nvPr/>
        </p:nvPicPr>
        <p:blipFill>
          <a:blip r:embed="rId2" cstate="print">
            <a:extLst>
              <a:ext uri="{28A0092B-C50C-407E-A947-70E740481C1C}">
                <a14:useLocalDpi xmlns:a14="http://schemas.microsoft.com/office/drawing/2010/main" val="0"/>
              </a:ext>
            </a:extLst>
          </a:blip>
          <a:srcRect t="11453"/>
          <a:stretch>
            <a:fillRect/>
          </a:stretch>
        </p:blipFill>
        <p:spPr bwMode="auto">
          <a:xfrm>
            <a:off x="467544" y="1174059"/>
            <a:ext cx="7848872" cy="556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49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zh-HK" b="1" dirty="0" smtClean="0">
                <a:ea typeface="新細明體" charset="-120"/>
              </a:rPr>
              <a:t>Pitfall?</a:t>
            </a:r>
            <a:endParaRPr lang="en-US" altLang="zh-HK" b="1" dirty="0">
              <a:ea typeface="新細明體" charset="-120"/>
            </a:endParaRPr>
          </a:p>
        </p:txBody>
      </p:sp>
      <p:sp>
        <p:nvSpPr>
          <p:cNvPr id="16387" name="Rectangle 3"/>
          <p:cNvSpPr>
            <a:spLocks noGrp="1" noChangeArrowheads="1"/>
          </p:cNvSpPr>
          <p:nvPr>
            <p:ph type="body" idx="1"/>
          </p:nvPr>
        </p:nvSpPr>
        <p:spPr/>
        <p:txBody>
          <a:bodyPr>
            <a:normAutofit/>
          </a:bodyPr>
          <a:lstStyle/>
          <a:p>
            <a:pPr>
              <a:lnSpc>
                <a:spcPct val="90000"/>
              </a:lnSpc>
            </a:pPr>
            <a:r>
              <a:rPr lang="en-US" altLang="zh-HK" sz="2800" dirty="0" smtClean="0">
                <a:ea typeface="新細明體" charset="-120"/>
              </a:rPr>
              <a:t>Should we simply divided the chart into 4 quadrants</a:t>
            </a:r>
          </a:p>
          <a:p>
            <a:pPr lvl="1">
              <a:lnSpc>
                <a:spcPct val="90000"/>
              </a:lnSpc>
            </a:pPr>
            <a:r>
              <a:rPr lang="en-US" altLang="zh-HK" sz="2400" dirty="0" smtClean="0">
                <a:ea typeface="新細明體" charset="-120"/>
              </a:rPr>
              <a:t>Should we accept the risk with 49</a:t>
            </a:r>
            <a:r>
              <a:rPr lang="en-US" altLang="zh-HK" sz="2400" dirty="0">
                <a:ea typeface="新細明體" charset="-120"/>
              </a:rPr>
              <a:t>% probability </a:t>
            </a:r>
            <a:r>
              <a:rPr lang="en-US" altLang="zh-HK" sz="2400" dirty="0" smtClean="0">
                <a:ea typeface="新細明體" charset="-120"/>
              </a:rPr>
              <a:t>and will </a:t>
            </a:r>
            <a:r>
              <a:rPr lang="en-US" altLang="zh-HK" sz="2400" dirty="0">
                <a:ea typeface="新細明體" charset="-120"/>
              </a:rPr>
              <a:t>cause a 49% of maximum loss? </a:t>
            </a:r>
            <a:endParaRPr lang="en-US" altLang="zh-HK" sz="2400" dirty="0" smtClean="0">
              <a:ea typeface="新細明體" charset="-120"/>
            </a:endParaRPr>
          </a:p>
          <a:p>
            <a:pPr lvl="1">
              <a:lnSpc>
                <a:spcPct val="90000"/>
              </a:lnSpc>
            </a:pPr>
            <a:r>
              <a:rPr lang="en-US" altLang="zh-HK" sz="2400" dirty="0" smtClean="0">
                <a:ea typeface="新細明體" charset="-120"/>
              </a:rPr>
              <a:t>should we avoid the risk </a:t>
            </a:r>
            <a:r>
              <a:rPr lang="en-US" altLang="zh-HK" sz="2400" dirty="0">
                <a:ea typeface="新細明體" charset="-120"/>
              </a:rPr>
              <a:t>that has a 51% probability of occurring, with a loss of 51% of maximum loss?</a:t>
            </a:r>
          </a:p>
        </p:txBody>
      </p:sp>
      <p:pic>
        <p:nvPicPr>
          <p:cNvPr id="4" name="Picture 2" descr="http://www.ariscommunity.com/system/files/editor/image/risk-reduce-damag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07" t="13054" r="4077" b="3877"/>
          <a:stretch/>
        </p:blipFill>
        <p:spPr bwMode="auto">
          <a:xfrm>
            <a:off x="1763688" y="3933056"/>
            <a:ext cx="5384133" cy="2924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2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Autofit/>
          </a:bodyPr>
          <a:lstStyle/>
          <a:p>
            <a:r>
              <a:rPr lang="en-US" altLang="zh-HK" sz="4000" b="1" dirty="0" smtClean="0">
                <a:ea typeface="新細明體" charset="-120"/>
              </a:rPr>
              <a:t>A more sophisticated and integral way to manage/measure risk </a:t>
            </a:r>
            <a:endParaRPr lang="en-US" altLang="zh-HK" sz="4000" dirty="0">
              <a:ea typeface="新細明體" charset="-120"/>
            </a:endParaRPr>
          </a:p>
        </p:txBody>
      </p:sp>
      <p:sp>
        <p:nvSpPr>
          <p:cNvPr id="18435" name="Rectangle 3"/>
          <p:cNvSpPr>
            <a:spLocks noGrp="1" noChangeArrowheads="1"/>
          </p:cNvSpPr>
          <p:nvPr>
            <p:ph type="body" idx="1"/>
          </p:nvPr>
        </p:nvSpPr>
        <p:spPr/>
        <p:txBody>
          <a:bodyPr>
            <a:noAutofit/>
          </a:bodyPr>
          <a:lstStyle/>
          <a:p>
            <a:pPr>
              <a:lnSpc>
                <a:spcPct val="80000"/>
              </a:lnSpc>
            </a:pPr>
            <a:r>
              <a:rPr lang="en-US" altLang="zh-HK" sz="2800" dirty="0">
                <a:ea typeface="新細明體" charset="-120"/>
              </a:rPr>
              <a:t>In some </a:t>
            </a:r>
            <a:r>
              <a:rPr lang="en-US" altLang="zh-HK" sz="2800" dirty="0" smtClean="0">
                <a:ea typeface="新細明體" charset="-120"/>
              </a:rPr>
              <a:t>industries (e.g. Med </a:t>
            </a:r>
            <a:r>
              <a:rPr lang="en-US" altLang="zh-HK" sz="2800" dirty="0" err="1" smtClean="0">
                <a:ea typeface="新細明體" charset="-120"/>
              </a:rPr>
              <a:t>Engg</a:t>
            </a:r>
            <a:r>
              <a:rPr lang="en-US" altLang="zh-HK" sz="2800" dirty="0" smtClean="0">
                <a:ea typeface="新細明體" charset="-120"/>
              </a:rPr>
              <a:t>, Nuclear </a:t>
            </a:r>
            <a:r>
              <a:rPr lang="en-US" altLang="zh-HK" sz="2800" dirty="0" err="1" smtClean="0">
                <a:ea typeface="新細明體" charset="-120"/>
              </a:rPr>
              <a:t>Engg</a:t>
            </a:r>
            <a:r>
              <a:rPr lang="en-US" altLang="zh-HK" sz="2800" dirty="0" smtClean="0">
                <a:ea typeface="新細明體" charset="-120"/>
              </a:rPr>
              <a:t>, EE…etc), </a:t>
            </a:r>
            <a:r>
              <a:rPr lang="en-US" altLang="zh-HK" sz="2800" dirty="0">
                <a:ea typeface="新細明體" charset="-120"/>
              </a:rPr>
              <a:t>you </a:t>
            </a:r>
            <a:r>
              <a:rPr lang="en-US" altLang="zh-HK" sz="2800" dirty="0" smtClean="0">
                <a:ea typeface="新細明體" charset="-120"/>
              </a:rPr>
              <a:t>need </a:t>
            </a:r>
            <a:r>
              <a:rPr lang="en-US" altLang="zh-HK" sz="2800" dirty="0">
                <a:ea typeface="新細明體" charset="-120"/>
              </a:rPr>
              <a:t>to pay close attention to even very unlikely risks, where these risks involve injury or loss of human life, for example. </a:t>
            </a:r>
            <a:endParaRPr lang="en-US" altLang="zh-HK" sz="2800" dirty="0" smtClean="0">
              <a:ea typeface="新細明體" charset="-120"/>
            </a:endParaRPr>
          </a:p>
          <a:p>
            <a:pPr>
              <a:lnSpc>
                <a:spcPct val="80000"/>
              </a:lnSpc>
            </a:pPr>
            <a:r>
              <a:rPr lang="en-US" altLang="zh-HK" sz="2800" dirty="0" smtClean="0">
                <a:ea typeface="新細明體" charset="-120"/>
              </a:rPr>
              <a:t>Make </a:t>
            </a:r>
            <a:r>
              <a:rPr lang="en-US" altLang="zh-HK" sz="2800" dirty="0">
                <a:ea typeface="新細明體" charset="-120"/>
              </a:rPr>
              <a:t>sure you pay due attention to these risks.</a:t>
            </a:r>
          </a:p>
          <a:p>
            <a:pPr>
              <a:lnSpc>
                <a:spcPct val="80000"/>
              </a:lnSpc>
            </a:pPr>
            <a:r>
              <a:rPr lang="en-US" altLang="zh-HK" sz="2800" dirty="0" smtClean="0">
                <a:ea typeface="新細明體" charset="-120"/>
              </a:rPr>
              <a:t>List </a:t>
            </a:r>
            <a:r>
              <a:rPr lang="en-US" altLang="zh-HK" sz="2800" dirty="0">
                <a:ea typeface="新細明體" charset="-120"/>
              </a:rPr>
              <a:t>all of the likely risks that your project faces</a:t>
            </a:r>
            <a:r>
              <a:rPr lang="en-US" altLang="zh-HK" sz="2800" dirty="0" smtClean="0">
                <a:ea typeface="新細明體" charset="-120"/>
              </a:rPr>
              <a:t>.</a:t>
            </a:r>
          </a:p>
        </p:txBody>
      </p:sp>
      <p:pic>
        <p:nvPicPr>
          <p:cNvPr id="21506" name="Picture 2" descr="http://ts3.mm.bing.net/images/thumbnail.aspx?q=4652695622911350&amp;id=6989ed6359f7feff87983044fecc258f">
            <a:hlinkClick r:id="rId2" tooltip="ray machines | Dental X-Ray Equipment"/>
          </p:cNvPr>
          <p:cNvPicPr>
            <a:picLocks noChangeAspect="1" noChangeArrowheads="1"/>
          </p:cNvPicPr>
          <p:nvPr/>
        </p:nvPicPr>
        <p:blipFill>
          <a:blip r:embed="rId3" cstate="print"/>
          <a:srcRect/>
          <a:stretch>
            <a:fillRect/>
          </a:stretch>
        </p:blipFill>
        <p:spPr bwMode="auto">
          <a:xfrm>
            <a:off x="1043608" y="4437112"/>
            <a:ext cx="1714500" cy="2228850"/>
          </a:xfrm>
          <a:prstGeom prst="rect">
            <a:avLst/>
          </a:prstGeom>
          <a:noFill/>
        </p:spPr>
      </p:pic>
      <p:pic>
        <p:nvPicPr>
          <p:cNvPr id="21508" name="Picture 4" descr="http://ts1.mm.bing.net/images/thumbnail.aspx?q=4835760021637736&amp;id=81cd82982d761cd219fd861e99cf0633">
            <a:hlinkClick r:id="rId4" tooltip="Electric shock, electrical shock, shock hasards, what is electric ..."/>
          </p:cNvPr>
          <p:cNvPicPr>
            <a:picLocks noChangeAspect="1" noChangeArrowheads="1"/>
          </p:cNvPicPr>
          <p:nvPr/>
        </p:nvPicPr>
        <p:blipFill>
          <a:blip r:embed="rId5" cstate="print"/>
          <a:srcRect/>
          <a:stretch>
            <a:fillRect/>
          </a:stretch>
        </p:blipFill>
        <p:spPr bwMode="auto">
          <a:xfrm>
            <a:off x="3203848" y="4149080"/>
            <a:ext cx="2376264" cy="2481877"/>
          </a:xfrm>
          <a:prstGeom prst="rect">
            <a:avLst/>
          </a:prstGeom>
          <a:noFill/>
        </p:spPr>
      </p:pic>
    </p:spTree>
    <p:extLst>
      <p:ext uri="{BB962C8B-B14F-4D97-AF65-F5344CB8AC3E}">
        <p14:creationId xmlns:p14="http://schemas.microsoft.com/office/powerpoint/2010/main" val="309004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sz="3600" b="1" dirty="0" smtClean="0">
                <a:ea typeface="新細明體" charset="-120"/>
              </a:rPr>
              <a:t>A more sophisticated and integral way to manage/measure risk </a:t>
            </a:r>
            <a:endParaRPr lang="zh-HK" altLang="en-US" sz="3600" dirty="0"/>
          </a:p>
        </p:txBody>
      </p:sp>
      <p:sp>
        <p:nvSpPr>
          <p:cNvPr id="3" name="Content Placeholder 2"/>
          <p:cNvSpPr>
            <a:spLocks noGrp="1"/>
          </p:cNvSpPr>
          <p:nvPr>
            <p:ph idx="1"/>
          </p:nvPr>
        </p:nvSpPr>
        <p:spPr/>
        <p:txBody>
          <a:bodyPr>
            <a:normAutofit/>
          </a:bodyPr>
          <a:lstStyle/>
          <a:p>
            <a:pPr>
              <a:lnSpc>
                <a:spcPct val="80000"/>
              </a:lnSpc>
            </a:pPr>
            <a:r>
              <a:rPr lang="en-US" altLang="zh-HK" sz="2400" dirty="0" smtClean="0">
                <a:ea typeface="新細明體" charset="-120"/>
              </a:rPr>
              <a:t>Assess the probability of each risk and assign it a rating. </a:t>
            </a:r>
          </a:p>
          <a:p>
            <a:pPr lvl="1">
              <a:lnSpc>
                <a:spcPct val="80000"/>
              </a:lnSpc>
            </a:pPr>
            <a:r>
              <a:rPr lang="en-US" altLang="zh-HK" sz="2400" dirty="0" smtClean="0">
                <a:ea typeface="新細明體" charset="-120"/>
              </a:rPr>
              <a:t>E.g. use a scale of 1 to 10. </a:t>
            </a:r>
          </a:p>
          <a:p>
            <a:pPr lvl="1">
              <a:lnSpc>
                <a:spcPct val="80000"/>
              </a:lnSpc>
            </a:pPr>
            <a:r>
              <a:rPr lang="en-US" altLang="zh-HK" sz="2400" dirty="0" smtClean="0">
                <a:ea typeface="新細明體" charset="-120"/>
              </a:rPr>
              <a:t>Assign a score of 1 when a risk is extremely unlikely to occur, and use a score of 10 when the risk is extremely likely to occur.</a:t>
            </a:r>
          </a:p>
          <a:p>
            <a:pPr>
              <a:lnSpc>
                <a:spcPct val="80000"/>
              </a:lnSpc>
            </a:pPr>
            <a:r>
              <a:rPr lang="en-US" altLang="zh-HK" sz="2400" dirty="0">
                <a:ea typeface="新細明體" charset="-120"/>
              </a:rPr>
              <a:t>Estimate the impact on the project if the risk occurs</a:t>
            </a:r>
            <a:r>
              <a:rPr lang="en-US" altLang="zh-HK" sz="2400" dirty="0" smtClean="0">
                <a:ea typeface="新細明體" charset="-120"/>
              </a:rPr>
              <a:t>.</a:t>
            </a:r>
          </a:p>
          <a:p>
            <a:pPr lvl="1">
              <a:lnSpc>
                <a:spcPct val="80000"/>
              </a:lnSpc>
            </a:pPr>
            <a:r>
              <a:rPr lang="en-US" altLang="zh-HK" sz="2400" dirty="0" smtClean="0">
                <a:ea typeface="新細明體" charset="-120"/>
              </a:rPr>
              <a:t>Using </a:t>
            </a:r>
            <a:r>
              <a:rPr lang="en-US" altLang="zh-HK" sz="2400" dirty="0">
                <a:ea typeface="新細明體" charset="-120"/>
              </a:rPr>
              <a:t>your 1-10 </a:t>
            </a:r>
            <a:r>
              <a:rPr lang="en-US" altLang="zh-HK" sz="2400" dirty="0" smtClean="0">
                <a:ea typeface="新細明體" charset="-120"/>
              </a:rPr>
              <a:t>scale (1 </a:t>
            </a:r>
            <a:r>
              <a:rPr lang="en-US" altLang="zh-HK" sz="2400" dirty="0">
                <a:ea typeface="新細明體" charset="-120"/>
              </a:rPr>
              <a:t>for little impact and a 10 for a </a:t>
            </a:r>
            <a:r>
              <a:rPr lang="en-US" altLang="zh-HK" sz="2400" dirty="0" smtClean="0">
                <a:ea typeface="新細明體" charset="-120"/>
              </a:rPr>
              <a:t>huge impact.)</a:t>
            </a:r>
            <a:endParaRPr lang="en-US" altLang="zh-HK" sz="2400" dirty="0">
              <a:ea typeface="新細明體" charset="-120"/>
            </a:endParaRPr>
          </a:p>
          <a:p>
            <a:pPr marL="457200" lvl="1" indent="0">
              <a:lnSpc>
                <a:spcPct val="80000"/>
              </a:lnSpc>
              <a:buNone/>
            </a:pPr>
            <a:endParaRPr lang="zh-HK" altLang="en-US" sz="2400" dirty="0"/>
          </a:p>
        </p:txBody>
      </p:sp>
    </p:spTree>
    <p:extLst>
      <p:ext uri="{BB962C8B-B14F-4D97-AF65-F5344CB8AC3E}">
        <p14:creationId xmlns:p14="http://schemas.microsoft.com/office/powerpoint/2010/main" val="413280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sz="3600" b="1" dirty="0" smtClean="0">
                <a:ea typeface="新細明體" charset="-120"/>
              </a:rPr>
              <a:t>A more sophisticated and integral way to manage/measure risk </a:t>
            </a:r>
            <a:endParaRPr lang="zh-HK" altLang="en-US" sz="3600" dirty="0"/>
          </a:p>
        </p:txBody>
      </p:sp>
      <p:sp>
        <p:nvSpPr>
          <p:cNvPr id="3" name="Content Placeholder 2"/>
          <p:cNvSpPr>
            <a:spLocks noGrp="1"/>
          </p:cNvSpPr>
          <p:nvPr>
            <p:ph idx="1"/>
          </p:nvPr>
        </p:nvSpPr>
        <p:spPr/>
        <p:txBody>
          <a:bodyPr>
            <a:normAutofit/>
          </a:bodyPr>
          <a:lstStyle/>
          <a:p>
            <a:pPr>
              <a:lnSpc>
                <a:spcPct val="80000"/>
              </a:lnSpc>
            </a:pPr>
            <a:r>
              <a:rPr lang="en-US" altLang="zh-HK" sz="2400" dirty="0" smtClean="0">
                <a:ea typeface="新細明體" charset="-120"/>
              </a:rPr>
              <a:t>Map out the ratings on the Risk Impact/Probability Chart. </a:t>
            </a:r>
          </a:p>
          <a:p>
            <a:pPr>
              <a:lnSpc>
                <a:spcPct val="80000"/>
              </a:lnSpc>
            </a:pPr>
            <a:r>
              <a:rPr lang="en-US" altLang="zh-HK" sz="2400" dirty="0" smtClean="0">
                <a:ea typeface="新細明體" charset="-120"/>
              </a:rPr>
              <a:t>Develop a response to each risk, according to its position in the chart. </a:t>
            </a:r>
          </a:p>
          <a:p>
            <a:pPr lvl="1">
              <a:lnSpc>
                <a:spcPct val="80000"/>
              </a:lnSpc>
            </a:pPr>
            <a:r>
              <a:rPr lang="en-US" altLang="zh-HK" sz="2000" dirty="0" smtClean="0">
                <a:ea typeface="新細明體" charset="-120"/>
              </a:rPr>
              <a:t>Risks in the bottom left corner (Green) can often be ignored</a:t>
            </a:r>
          </a:p>
          <a:p>
            <a:pPr lvl="1">
              <a:lnSpc>
                <a:spcPct val="80000"/>
              </a:lnSpc>
            </a:pPr>
            <a:r>
              <a:rPr lang="en-US" altLang="zh-HK" sz="2000" dirty="0" smtClean="0">
                <a:ea typeface="新細明體" charset="-120"/>
              </a:rPr>
              <a:t>Those in the top right corner (Red) need a great deal of time and attention. </a:t>
            </a:r>
          </a:p>
        </p:txBody>
      </p:sp>
      <p:pic>
        <p:nvPicPr>
          <p:cNvPr id="4" name="Picture 2" descr="http://www.mitre.org/work/sepo/toolkits/risk/procedures/images/risk_plot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3140968"/>
            <a:ext cx="6264696" cy="3704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87824" y="3429000"/>
            <a:ext cx="418704" cy="369332"/>
          </a:xfrm>
          <a:prstGeom prst="rect">
            <a:avLst/>
          </a:prstGeom>
          <a:noFill/>
        </p:spPr>
        <p:txBody>
          <a:bodyPr wrap="none" rtlCol="0">
            <a:spAutoFit/>
          </a:bodyPr>
          <a:lstStyle/>
          <a:p>
            <a:r>
              <a:rPr lang="en-US" altLang="zh-TW" dirty="0" smtClean="0"/>
              <a:t>10</a:t>
            </a:r>
            <a:endParaRPr lang="zh-TW" altLang="en-US" dirty="0"/>
          </a:p>
        </p:txBody>
      </p:sp>
      <p:sp>
        <p:nvSpPr>
          <p:cNvPr id="6" name="TextBox 5"/>
          <p:cNvSpPr txBox="1"/>
          <p:nvPr/>
        </p:nvSpPr>
        <p:spPr>
          <a:xfrm>
            <a:off x="7740352" y="6488668"/>
            <a:ext cx="418704" cy="369332"/>
          </a:xfrm>
          <a:prstGeom prst="rect">
            <a:avLst/>
          </a:prstGeom>
          <a:noFill/>
        </p:spPr>
        <p:txBody>
          <a:bodyPr wrap="none" rtlCol="0">
            <a:spAutoFit/>
          </a:bodyPr>
          <a:lstStyle/>
          <a:p>
            <a:r>
              <a:rPr lang="en-US" altLang="zh-TW" dirty="0" smtClean="0"/>
              <a:t>10</a:t>
            </a:r>
            <a:endParaRPr lang="zh-TW" altLang="en-US" dirty="0"/>
          </a:p>
        </p:txBody>
      </p:sp>
      <p:sp>
        <p:nvSpPr>
          <p:cNvPr id="7" name="TextBox 6"/>
          <p:cNvSpPr txBox="1"/>
          <p:nvPr/>
        </p:nvSpPr>
        <p:spPr>
          <a:xfrm>
            <a:off x="3347864" y="6309320"/>
            <a:ext cx="418704" cy="369332"/>
          </a:xfrm>
          <a:prstGeom prst="rect">
            <a:avLst/>
          </a:prstGeom>
          <a:noFill/>
        </p:spPr>
        <p:txBody>
          <a:bodyPr wrap="square" rtlCol="0">
            <a:spAutoFit/>
          </a:bodyPr>
          <a:lstStyle/>
          <a:p>
            <a:r>
              <a:rPr lang="en-US" altLang="zh-TW" dirty="0" smtClean="0"/>
              <a:t>1</a:t>
            </a:r>
            <a:endParaRPr lang="zh-TW" altLang="en-US" dirty="0"/>
          </a:p>
        </p:txBody>
      </p:sp>
    </p:spTree>
    <p:extLst>
      <p:ext uri="{BB962C8B-B14F-4D97-AF65-F5344CB8AC3E}">
        <p14:creationId xmlns:p14="http://schemas.microsoft.com/office/powerpoint/2010/main" val="667260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ea typeface="新細明體" charset="-120"/>
              </a:rPr>
              <a:t>A more sophisticated and integral way to manage/measure risk </a:t>
            </a:r>
            <a:endParaRPr lang="zh-TW" altLang="en-US" dirty="0"/>
          </a:p>
        </p:txBody>
      </p:sp>
      <p:sp>
        <p:nvSpPr>
          <p:cNvPr id="3" name="Content Placeholder 2"/>
          <p:cNvSpPr>
            <a:spLocks noGrp="1"/>
          </p:cNvSpPr>
          <p:nvPr>
            <p:ph idx="1"/>
          </p:nvPr>
        </p:nvSpPr>
        <p:spPr/>
        <p:txBody>
          <a:bodyPr/>
          <a:lstStyle/>
          <a:p>
            <a:r>
              <a:rPr lang="en-US" altLang="zh-TW" dirty="0" smtClean="0"/>
              <a:t>Total weighted risk = </a:t>
            </a:r>
          </a:p>
          <a:p>
            <a:pPr>
              <a:buNone/>
            </a:pPr>
            <a:r>
              <a:rPr lang="en-US" altLang="zh-TW" dirty="0" smtClean="0">
                <a:sym typeface="Symbol"/>
              </a:rPr>
              <a:t>		 impact(</a:t>
            </a:r>
            <a:r>
              <a:rPr lang="en-US" altLang="zh-TW" dirty="0" err="1" smtClean="0">
                <a:sym typeface="Symbol"/>
              </a:rPr>
              <a:t>i</a:t>
            </a:r>
            <a:r>
              <a:rPr lang="en-US" altLang="zh-TW" dirty="0" smtClean="0">
                <a:sym typeface="Symbol"/>
              </a:rPr>
              <a:t>) x probability(</a:t>
            </a:r>
            <a:r>
              <a:rPr lang="en-US" altLang="zh-TW" dirty="0" err="1" smtClean="0">
                <a:sym typeface="Symbol"/>
              </a:rPr>
              <a:t>i</a:t>
            </a:r>
            <a:r>
              <a:rPr lang="en-US" altLang="zh-TW" dirty="0" smtClean="0">
                <a:sym typeface="Symbol"/>
              </a:rPr>
              <a:t>) </a:t>
            </a:r>
            <a:endParaRPr lang="zh-TW" altLang="en-US" dirty="0"/>
          </a:p>
        </p:txBody>
      </p:sp>
      <p:pic>
        <p:nvPicPr>
          <p:cNvPr id="4" name="Picture 2" descr="http://www.mitre.org/work/sepo/toolkits/risk/procedures/images/risk_plot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3884805"/>
            <a:ext cx="4032448" cy="2384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76056" y="3789040"/>
            <a:ext cx="498880" cy="307777"/>
          </a:xfrm>
          <a:prstGeom prst="rect">
            <a:avLst/>
          </a:prstGeom>
          <a:noFill/>
        </p:spPr>
        <p:txBody>
          <a:bodyPr wrap="square" rtlCol="0">
            <a:spAutoFit/>
          </a:bodyPr>
          <a:lstStyle/>
          <a:p>
            <a:r>
              <a:rPr lang="en-US" altLang="zh-TW" sz="1400" dirty="0" smtClean="0"/>
              <a:t>10</a:t>
            </a:r>
            <a:endParaRPr lang="zh-TW" altLang="en-US" sz="1400" dirty="0"/>
          </a:p>
        </p:txBody>
      </p:sp>
      <p:sp>
        <p:nvSpPr>
          <p:cNvPr id="7" name="TextBox 6"/>
          <p:cNvSpPr txBox="1"/>
          <p:nvPr/>
        </p:nvSpPr>
        <p:spPr>
          <a:xfrm>
            <a:off x="5076056" y="5912604"/>
            <a:ext cx="269511" cy="369332"/>
          </a:xfrm>
          <a:prstGeom prst="rect">
            <a:avLst/>
          </a:prstGeom>
          <a:noFill/>
        </p:spPr>
        <p:txBody>
          <a:bodyPr wrap="square" rtlCol="0">
            <a:spAutoFit/>
          </a:bodyPr>
          <a:lstStyle/>
          <a:p>
            <a:r>
              <a:rPr lang="en-US" altLang="zh-TW" dirty="0" smtClean="0"/>
              <a:t>1</a:t>
            </a:r>
            <a:endParaRPr lang="zh-TW" altLang="en-US" dirty="0"/>
          </a:p>
        </p:txBody>
      </p:sp>
      <p:sp>
        <p:nvSpPr>
          <p:cNvPr id="8" name="TextBox 7"/>
          <p:cNvSpPr txBox="1"/>
          <p:nvPr/>
        </p:nvSpPr>
        <p:spPr>
          <a:xfrm>
            <a:off x="8028384" y="5974159"/>
            <a:ext cx="498880" cy="307777"/>
          </a:xfrm>
          <a:prstGeom prst="rect">
            <a:avLst/>
          </a:prstGeom>
          <a:noFill/>
        </p:spPr>
        <p:txBody>
          <a:bodyPr wrap="square" rtlCol="0">
            <a:spAutoFit/>
          </a:bodyPr>
          <a:lstStyle/>
          <a:p>
            <a:r>
              <a:rPr lang="en-US" altLang="zh-TW" sz="1400" dirty="0" smtClean="0"/>
              <a:t>10</a:t>
            </a:r>
            <a:endParaRPr lang="zh-TW" altLang="en-US" sz="1400" dirty="0"/>
          </a:p>
        </p:txBody>
      </p:sp>
      <p:pic>
        <p:nvPicPr>
          <p:cNvPr id="9" name="Picture 2" descr="http://www.mitre.org/work/sepo/toolkits/risk/procedures/images/risk_plot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861048"/>
            <a:ext cx="4032448" cy="23843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99592" y="3765283"/>
            <a:ext cx="498880" cy="307777"/>
          </a:xfrm>
          <a:prstGeom prst="rect">
            <a:avLst/>
          </a:prstGeom>
          <a:noFill/>
        </p:spPr>
        <p:txBody>
          <a:bodyPr wrap="square" rtlCol="0">
            <a:spAutoFit/>
          </a:bodyPr>
          <a:lstStyle/>
          <a:p>
            <a:r>
              <a:rPr lang="en-US" altLang="zh-TW" sz="1400" dirty="0" smtClean="0"/>
              <a:t>10</a:t>
            </a:r>
            <a:endParaRPr lang="zh-TW" altLang="en-US" sz="1400" dirty="0"/>
          </a:p>
        </p:txBody>
      </p:sp>
      <p:sp>
        <p:nvSpPr>
          <p:cNvPr id="11" name="TextBox 10"/>
          <p:cNvSpPr txBox="1"/>
          <p:nvPr/>
        </p:nvSpPr>
        <p:spPr>
          <a:xfrm>
            <a:off x="899592" y="5888847"/>
            <a:ext cx="269511" cy="369332"/>
          </a:xfrm>
          <a:prstGeom prst="rect">
            <a:avLst/>
          </a:prstGeom>
          <a:noFill/>
        </p:spPr>
        <p:txBody>
          <a:bodyPr wrap="square" rtlCol="0">
            <a:spAutoFit/>
          </a:bodyPr>
          <a:lstStyle/>
          <a:p>
            <a:r>
              <a:rPr lang="en-US" altLang="zh-TW" dirty="0" smtClean="0"/>
              <a:t>1</a:t>
            </a:r>
            <a:endParaRPr lang="zh-TW" altLang="en-US" dirty="0"/>
          </a:p>
        </p:txBody>
      </p:sp>
      <p:sp>
        <p:nvSpPr>
          <p:cNvPr id="12" name="TextBox 11"/>
          <p:cNvSpPr txBox="1"/>
          <p:nvPr/>
        </p:nvSpPr>
        <p:spPr>
          <a:xfrm>
            <a:off x="3851920" y="5929535"/>
            <a:ext cx="498880" cy="307777"/>
          </a:xfrm>
          <a:prstGeom prst="rect">
            <a:avLst/>
          </a:prstGeom>
          <a:noFill/>
        </p:spPr>
        <p:txBody>
          <a:bodyPr wrap="square" rtlCol="0">
            <a:spAutoFit/>
          </a:bodyPr>
          <a:lstStyle/>
          <a:p>
            <a:r>
              <a:rPr lang="en-US" altLang="zh-TW" sz="1400" dirty="0" smtClean="0"/>
              <a:t>10</a:t>
            </a:r>
            <a:endParaRPr lang="zh-TW" altLang="en-US" sz="1400" dirty="0"/>
          </a:p>
        </p:txBody>
      </p:sp>
      <p:sp>
        <p:nvSpPr>
          <p:cNvPr id="13" name="TextBox 12"/>
          <p:cNvSpPr txBox="1"/>
          <p:nvPr/>
        </p:nvSpPr>
        <p:spPr>
          <a:xfrm>
            <a:off x="1835696" y="5517232"/>
            <a:ext cx="284052" cy="369332"/>
          </a:xfrm>
          <a:prstGeom prst="rect">
            <a:avLst/>
          </a:prstGeom>
          <a:noFill/>
        </p:spPr>
        <p:txBody>
          <a:bodyPr wrap="none" rtlCol="0">
            <a:spAutoFit/>
          </a:bodyPr>
          <a:lstStyle/>
          <a:p>
            <a:r>
              <a:rPr lang="en-US" altLang="zh-TW" dirty="0" smtClean="0"/>
              <a:t>x</a:t>
            </a:r>
            <a:endParaRPr lang="zh-TW" altLang="en-US" dirty="0"/>
          </a:p>
        </p:txBody>
      </p:sp>
      <p:sp>
        <p:nvSpPr>
          <p:cNvPr id="14" name="TextBox 13"/>
          <p:cNvSpPr txBox="1"/>
          <p:nvPr/>
        </p:nvSpPr>
        <p:spPr>
          <a:xfrm>
            <a:off x="1259632" y="5445224"/>
            <a:ext cx="284052" cy="369332"/>
          </a:xfrm>
          <a:prstGeom prst="rect">
            <a:avLst/>
          </a:prstGeom>
          <a:noFill/>
        </p:spPr>
        <p:txBody>
          <a:bodyPr wrap="none" rtlCol="0">
            <a:spAutoFit/>
          </a:bodyPr>
          <a:lstStyle/>
          <a:p>
            <a:r>
              <a:rPr lang="en-US" altLang="zh-TW" dirty="0" smtClean="0"/>
              <a:t>x</a:t>
            </a:r>
            <a:endParaRPr lang="zh-TW" altLang="en-US" dirty="0"/>
          </a:p>
        </p:txBody>
      </p:sp>
      <p:sp>
        <p:nvSpPr>
          <p:cNvPr id="15" name="TextBox 14"/>
          <p:cNvSpPr txBox="1"/>
          <p:nvPr/>
        </p:nvSpPr>
        <p:spPr>
          <a:xfrm>
            <a:off x="1412032" y="5517232"/>
            <a:ext cx="284052" cy="369332"/>
          </a:xfrm>
          <a:prstGeom prst="rect">
            <a:avLst/>
          </a:prstGeom>
          <a:noFill/>
        </p:spPr>
        <p:txBody>
          <a:bodyPr wrap="none" rtlCol="0">
            <a:spAutoFit/>
          </a:bodyPr>
          <a:lstStyle/>
          <a:p>
            <a:r>
              <a:rPr lang="en-US" altLang="zh-TW" dirty="0" smtClean="0"/>
              <a:t>x</a:t>
            </a:r>
            <a:endParaRPr lang="zh-TW" altLang="en-US" dirty="0"/>
          </a:p>
        </p:txBody>
      </p:sp>
      <p:sp>
        <p:nvSpPr>
          <p:cNvPr id="16" name="TextBox 15"/>
          <p:cNvSpPr txBox="1"/>
          <p:nvPr/>
        </p:nvSpPr>
        <p:spPr>
          <a:xfrm>
            <a:off x="1259632" y="5229200"/>
            <a:ext cx="284052" cy="369332"/>
          </a:xfrm>
          <a:prstGeom prst="rect">
            <a:avLst/>
          </a:prstGeom>
          <a:noFill/>
        </p:spPr>
        <p:txBody>
          <a:bodyPr wrap="none" rtlCol="0">
            <a:spAutoFit/>
          </a:bodyPr>
          <a:lstStyle/>
          <a:p>
            <a:r>
              <a:rPr lang="en-US" altLang="zh-TW" dirty="0" smtClean="0"/>
              <a:t>x</a:t>
            </a:r>
            <a:endParaRPr lang="zh-TW" altLang="en-US" dirty="0"/>
          </a:p>
        </p:txBody>
      </p:sp>
      <p:sp>
        <p:nvSpPr>
          <p:cNvPr id="17" name="TextBox 16"/>
          <p:cNvSpPr txBox="1"/>
          <p:nvPr/>
        </p:nvSpPr>
        <p:spPr>
          <a:xfrm>
            <a:off x="1331640" y="5085184"/>
            <a:ext cx="284052" cy="369332"/>
          </a:xfrm>
          <a:prstGeom prst="rect">
            <a:avLst/>
          </a:prstGeom>
          <a:noFill/>
        </p:spPr>
        <p:txBody>
          <a:bodyPr wrap="none" rtlCol="0">
            <a:spAutoFit/>
          </a:bodyPr>
          <a:lstStyle/>
          <a:p>
            <a:r>
              <a:rPr lang="en-US" altLang="zh-TW" dirty="0" smtClean="0"/>
              <a:t>x</a:t>
            </a:r>
            <a:endParaRPr lang="zh-TW" altLang="en-US" dirty="0"/>
          </a:p>
        </p:txBody>
      </p:sp>
      <p:sp>
        <p:nvSpPr>
          <p:cNvPr id="18" name="TextBox 17"/>
          <p:cNvSpPr txBox="1"/>
          <p:nvPr/>
        </p:nvSpPr>
        <p:spPr>
          <a:xfrm>
            <a:off x="1695660" y="5381600"/>
            <a:ext cx="284052" cy="369332"/>
          </a:xfrm>
          <a:prstGeom prst="rect">
            <a:avLst/>
          </a:prstGeom>
          <a:noFill/>
        </p:spPr>
        <p:txBody>
          <a:bodyPr wrap="none" rtlCol="0">
            <a:spAutoFit/>
          </a:bodyPr>
          <a:lstStyle/>
          <a:p>
            <a:r>
              <a:rPr lang="en-US" altLang="zh-TW" dirty="0" smtClean="0"/>
              <a:t>x</a:t>
            </a:r>
            <a:endParaRPr lang="zh-TW" altLang="en-US" dirty="0"/>
          </a:p>
        </p:txBody>
      </p:sp>
      <p:sp>
        <p:nvSpPr>
          <p:cNvPr id="19" name="TextBox 18"/>
          <p:cNvSpPr txBox="1"/>
          <p:nvPr/>
        </p:nvSpPr>
        <p:spPr>
          <a:xfrm>
            <a:off x="1551644" y="5229200"/>
            <a:ext cx="284052" cy="369332"/>
          </a:xfrm>
          <a:prstGeom prst="rect">
            <a:avLst/>
          </a:prstGeom>
          <a:noFill/>
        </p:spPr>
        <p:txBody>
          <a:bodyPr wrap="none" rtlCol="0">
            <a:spAutoFit/>
          </a:bodyPr>
          <a:lstStyle/>
          <a:p>
            <a:r>
              <a:rPr lang="en-US" altLang="zh-TW" dirty="0" smtClean="0"/>
              <a:t>x</a:t>
            </a:r>
            <a:endParaRPr lang="zh-TW" altLang="en-US" dirty="0"/>
          </a:p>
        </p:txBody>
      </p:sp>
      <p:sp>
        <p:nvSpPr>
          <p:cNvPr id="20" name="TextBox 19"/>
          <p:cNvSpPr txBox="1"/>
          <p:nvPr/>
        </p:nvSpPr>
        <p:spPr>
          <a:xfrm>
            <a:off x="1695660" y="5507940"/>
            <a:ext cx="284052" cy="369332"/>
          </a:xfrm>
          <a:prstGeom prst="rect">
            <a:avLst/>
          </a:prstGeom>
          <a:noFill/>
        </p:spPr>
        <p:txBody>
          <a:bodyPr wrap="none" rtlCol="0">
            <a:spAutoFit/>
          </a:bodyPr>
          <a:lstStyle/>
          <a:p>
            <a:r>
              <a:rPr lang="en-US" altLang="zh-TW" dirty="0" smtClean="0"/>
              <a:t>x</a:t>
            </a:r>
            <a:endParaRPr lang="zh-TW" altLang="en-US" dirty="0"/>
          </a:p>
        </p:txBody>
      </p:sp>
      <p:sp>
        <p:nvSpPr>
          <p:cNvPr id="21" name="TextBox 20"/>
          <p:cNvSpPr txBox="1"/>
          <p:nvPr/>
        </p:nvSpPr>
        <p:spPr>
          <a:xfrm>
            <a:off x="1466936" y="4941168"/>
            <a:ext cx="284052" cy="369332"/>
          </a:xfrm>
          <a:prstGeom prst="rect">
            <a:avLst/>
          </a:prstGeom>
          <a:noFill/>
        </p:spPr>
        <p:txBody>
          <a:bodyPr wrap="none" rtlCol="0">
            <a:spAutoFit/>
          </a:bodyPr>
          <a:lstStyle/>
          <a:p>
            <a:r>
              <a:rPr lang="en-US" altLang="zh-TW" dirty="0" smtClean="0"/>
              <a:t>x</a:t>
            </a:r>
            <a:endParaRPr lang="zh-TW" altLang="en-US" dirty="0"/>
          </a:p>
        </p:txBody>
      </p:sp>
      <p:sp>
        <p:nvSpPr>
          <p:cNvPr id="22" name="TextBox 21"/>
          <p:cNvSpPr txBox="1"/>
          <p:nvPr/>
        </p:nvSpPr>
        <p:spPr>
          <a:xfrm>
            <a:off x="1911684" y="5381600"/>
            <a:ext cx="284052" cy="369332"/>
          </a:xfrm>
          <a:prstGeom prst="rect">
            <a:avLst/>
          </a:prstGeom>
          <a:noFill/>
        </p:spPr>
        <p:txBody>
          <a:bodyPr wrap="none" rtlCol="0">
            <a:spAutoFit/>
          </a:bodyPr>
          <a:lstStyle/>
          <a:p>
            <a:r>
              <a:rPr lang="en-US" altLang="zh-TW" dirty="0" smtClean="0"/>
              <a:t>x</a:t>
            </a:r>
            <a:endParaRPr lang="zh-TW" altLang="en-US" dirty="0"/>
          </a:p>
        </p:txBody>
      </p:sp>
      <p:sp>
        <p:nvSpPr>
          <p:cNvPr id="23" name="TextBox 22"/>
          <p:cNvSpPr txBox="1"/>
          <p:nvPr/>
        </p:nvSpPr>
        <p:spPr>
          <a:xfrm>
            <a:off x="1767668" y="5157192"/>
            <a:ext cx="284052" cy="369332"/>
          </a:xfrm>
          <a:prstGeom prst="rect">
            <a:avLst/>
          </a:prstGeom>
          <a:noFill/>
        </p:spPr>
        <p:txBody>
          <a:bodyPr wrap="none" rtlCol="0">
            <a:spAutoFit/>
          </a:bodyPr>
          <a:lstStyle/>
          <a:p>
            <a:r>
              <a:rPr lang="en-US" altLang="zh-TW" dirty="0" smtClean="0"/>
              <a:t>x</a:t>
            </a:r>
            <a:endParaRPr lang="zh-TW" altLang="en-US" dirty="0"/>
          </a:p>
        </p:txBody>
      </p:sp>
      <p:sp>
        <p:nvSpPr>
          <p:cNvPr id="24" name="TextBox 23"/>
          <p:cNvSpPr txBox="1"/>
          <p:nvPr/>
        </p:nvSpPr>
        <p:spPr>
          <a:xfrm>
            <a:off x="1412032" y="5381600"/>
            <a:ext cx="284052" cy="369332"/>
          </a:xfrm>
          <a:prstGeom prst="rect">
            <a:avLst/>
          </a:prstGeom>
          <a:noFill/>
        </p:spPr>
        <p:txBody>
          <a:bodyPr wrap="none" rtlCol="0">
            <a:spAutoFit/>
          </a:bodyPr>
          <a:lstStyle/>
          <a:p>
            <a:r>
              <a:rPr lang="en-US" altLang="zh-TW" dirty="0" smtClean="0"/>
              <a:t>x</a:t>
            </a:r>
            <a:endParaRPr lang="zh-TW" altLang="en-US" dirty="0"/>
          </a:p>
        </p:txBody>
      </p:sp>
      <p:sp>
        <p:nvSpPr>
          <p:cNvPr id="25" name="TextBox 24"/>
          <p:cNvSpPr txBox="1"/>
          <p:nvPr/>
        </p:nvSpPr>
        <p:spPr>
          <a:xfrm>
            <a:off x="7448340" y="4572744"/>
            <a:ext cx="284052" cy="369332"/>
          </a:xfrm>
          <a:prstGeom prst="rect">
            <a:avLst/>
          </a:prstGeom>
          <a:noFill/>
        </p:spPr>
        <p:txBody>
          <a:bodyPr wrap="none" rtlCol="0">
            <a:spAutoFit/>
          </a:bodyPr>
          <a:lstStyle/>
          <a:p>
            <a:r>
              <a:rPr lang="en-US" altLang="zh-TW" dirty="0" smtClean="0"/>
              <a:t>x</a:t>
            </a:r>
            <a:endParaRPr lang="zh-TW" altLang="en-US" dirty="0"/>
          </a:p>
        </p:txBody>
      </p:sp>
      <p:sp>
        <p:nvSpPr>
          <p:cNvPr id="26" name="TextBox 25"/>
          <p:cNvSpPr txBox="1"/>
          <p:nvPr/>
        </p:nvSpPr>
        <p:spPr>
          <a:xfrm>
            <a:off x="6872276" y="4500736"/>
            <a:ext cx="284052" cy="369332"/>
          </a:xfrm>
          <a:prstGeom prst="rect">
            <a:avLst/>
          </a:prstGeom>
          <a:noFill/>
        </p:spPr>
        <p:txBody>
          <a:bodyPr wrap="none" rtlCol="0">
            <a:spAutoFit/>
          </a:bodyPr>
          <a:lstStyle/>
          <a:p>
            <a:r>
              <a:rPr lang="en-US" altLang="zh-TW" dirty="0" smtClean="0"/>
              <a:t>x</a:t>
            </a:r>
            <a:endParaRPr lang="zh-TW" altLang="en-US" dirty="0"/>
          </a:p>
        </p:txBody>
      </p:sp>
      <p:sp>
        <p:nvSpPr>
          <p:cNvPr id="30" name="TextBox 29"/>
          <p:cNvSpPr txBox="1"/>
          <p:nvPr/>
        </p:nvSpPr>
        <p:spPr>
          <a:xfrm>
            <a:off x="7524328" y="4437112"/>
            <a:ext cx="284052" cy="369332"/>
          </a:xfrm>
          <a:prstGeom prst="rect">
            <a:avLst/>
          </a:prstGeom>
          <a:noFill/>
        </p:spPr>
        <p:txBody>
          <a:bodyPr wrap="none" rtlCol="0">
            <a:spAutoFit/>
          </a:bodyPr>
          <a:lstStyle/>
          <a:p>
            <a:r>
              <a:rPr lang="en-US" altLang="zh-TW" dirty="0" smtClean="0"/>
              <a:t>x</a:t>
            </a:r>
            <a:endParaRPr lang="zh-TW" altLang="en-US" dirty="0"/>
          </a:p>
        </p:txBody>
      </p:sp>
      <p:sp>
        <p:nvSpPr>
          <p:cNvPr id="32" name="TextBox 31"/>
          <p:cNvSpPr txBox="1"/>
          <p:nvPr/>
        </p:nvSpPr>
        <p:spPr>
          <a:xfrm>
            <a:off x="1737729" y="3491716"/>
            <a:ext cx="4850495" cy="369332"/>
          </a:xfrm>
          <a:prstGeom prst="rect">
            <a:avLst/>
          </a:prstGeom>
          <a:noFill/>
        </p:spPr>
        <p:txBody>
          <a:bodyPr wrap="none" rtlCol="0">
            <a:spAutoFit/>
          </a:bodyPr>
          <a:lstStyle/>
          <a:p>
            <a:r>
              <a:rPr lang="en-US" altLang="zh-TW" dirty="0" smtClean="0"/>
              <a:t>Project A				Project B</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Contents</a:t>
            </a:r>
            <a:endParaRPr lang="zh-HK" altLang="en-US" dirty="0"/>
          </a:p>
        </p:txBody>
      </p:sp>
      <p:sp>
        <p:nvSpPr>
          <p:cNvPr id="3" name="Content Placeholder 2"/>
          <p:cNvSpPr>
            <a:spLocks noGrp="1"/>
          </p:cNvSpPr>
          <p:nvPr>
            <p:ph idx="1"/>
          </p:nvPr>
        </p:nvSpPr>
        <p:spPr/>
        <p:txBody>
          <a:bodyPr/>
          <a:lstStyle/>
          <a:p>
            <a:r>
              <a:rPr lang="en-US" altLang="zh-HK" dirty="0" smtClean="0"/>
              <a:t>Risk management</a:t>
            </a:r>
          </a:p>
          <a:p>
            <a:pPr lvl="1"/>
            <a:r>
              <a:rPr lang="en-US" altLang="zh-HK" dirty="0" smtClean="0"/>
              <a:t>Risk Impact/Probability Chart</a:t>
            </a:r>
          </a:p>
          <a:p>
            <a:pPr lvl="1"/>
            <a:r>
              <a:rPr lang="en-US" altLang="zh-HK" dirty="0" smtClean="0"/>
              <a:t>Risk and Return Curves</a:t>
            </a:r>
          </a:p>
          <a:p>
            <a:r>
              <a:rPr lang="en-US" altLang="zh-HK" dirty="0" smtClean="0"/>
              <a:t>Crisis management</a:t>
            </a:r>
          </a:p>
          <a:p>
            <a:r>
              <a:rPr lang="en-US" altLang="zh-HK" dirty="0" smtClean="0"/>
              <a:t>Crisis Communication </a:t>
            </a:r>
          </a:p>
        </p:txBody>
      </p:sp>
    </p:spTree>
    <p:extLst>
      <p:ext uri="{BB962C8B-B14F-4D97-AF65-F5344CB8AC3E}">
        <p14:creationId xmlns:p14="http://schemas.microsoft.com/office/powerpoint/2010/main" val="643708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Expected Monetary </a:t>
            </a:r>
            <a:r>
              <a:rPr lang="en-US" dirty="0" smtClean="0"/>
              <a:t>Value (EMV)</a:t>
            </a:r>
            <a:endParaRPr lang="en-US" dirty="0"/>
          </a:p>
        </p:txBody>
      </p:sp>
      <p:sp>
        <p:nvSpPr>
          <p:cNvPr id="3" name="Content Placeholder 2"/>
          <p:cNvSpPr>
            <a:spLocks noGrp="1"/>
          </p:cNvSpPr>
          <p:nvPr>
            <p:ph idx="1"/>
          </p:nvPr>
        </p:nvSpPr>
        <p:spPr/>
        <p:txBody>
          <a:bodyPr>
            <a:noAutofit/>
          </a:bodyPr>
          <a:lstStyle/>
          <a:p>
            <a:pPr fontAlgn="base"/>
            <a:r>
              <a:rPr lang="en-US" sz="2000" b="0" i="1" kern="1200" dirty="0" smtClean="0">
                <a:solidFill>
                  <a:schemeClr val="tx1"/>
                </a:solidFill>
                <a:effectLst/>
                <a:latin typeface="+mn-lt"/>
                <a:ea typeface="+mn-ea"/>
                <a:cs typeface="+mn-cs"/>
              </a:rPr>
              <a:t>EMV</a:t>
            </a:r>
            <a:r>
              <a:rPr lang="en-US" sz="2000" b="0" i="0" kern="1200" dirty="0" smtClean="0">
                <a:solidFill>
                  <a:schemeClr val="tx1"/>
                </a:solidFill>
                <a:effectLst/>
                <a:latin typeface="+mn-lt"/>
                <a:ea typeface="+mn-ea"/>
                <a:cs typeface="+mn-cs"/>
              </a:rPr>
              <a:t> is an important part of risk management, usually used in large and complex projects to perform quantitative risks analysis.</a:t>
            </a:r>
          </a:p>
          <a:p>
            <a:pPr fontAlgn="base"/>
            <a:r>
              <a:rPr lang="en-US" sz="2000" dirty="0"/>
              <a:t>a statistical technique in risk management that is used to convert the risk into a number, which in turn assists the project manager calculate the contingency reserve, and helps compare a risk with other risks.</a:t>
            </a:r>
          </a:p>
          <a:p>
            <a:pPr fontAlgn="base"/>
            <a:endParaRPr lang="en-US" sz="2000" b="0" i="0" kern="1200" dirty="0" smtClean="0">
              <a:solidFill>
                <a:schemeClr val="tx1"/>
              </a:solidFill>
              <a:effectLst/>
              <a:latin typeface="+mn-lt"/>
              <a:ea typeface="+mn-ea"/>
              <a:cs typeface="+mn-cs"/>
            </a:endParaRPr>
          </a:p>
          <a:p>
            <a:pPr fontAlgn="base"/>
            <a:r>
              <a:rPr lang="en-US" sz="2000" b="0" i="0" kern="1200" dirty="0" smtClean="0">
                <a:solidFill>
                  <a:schemeClr val="tx1"/>
                </a:solidFill>
                <a:effectLst/>
                <a:latin typeface="+mn-lt"/>
                <a:ea typeface="+mn-ea"/>
                <a:cs typeface="+mn-cs"/>
              </a:rPr>
              <a:t>EMV = Probability * Impact</a:t>
            </a:r>
          </a:p>
          <a:p>
            <a:pPr fontAlgn="base"/>
            <a:endParaRPr lang="en-US" sz="2000" dirty="0"/>
          </a:p>
          <a:p>
            <a:pPr fontAlgn="base"/>
            <a:r>
              <a:rPr lang="en-US" sz="2000" i="1" dirty="0"/>
              <a:t>Probability</a:t>
            </a:r>
            <a:r>
              <a:rPr lang="en-US" sz="2000" dirty="0"/>
              <a:t> </a:t>
            </a:r>
          </a:p>
          <a:p>
            <a:pPr lvl="1" fontAlgn="base"/>
            <a:r>
              <a:rPr lang="en-US" sz="1600" dirty="0"/>
              <a:t>is the measurement of the likelihood of the occurrence of any event.</a:t>
            </a:r>
          </a:p>
          <a:p>
            <a:pPr fontAlgn="base"/>
            <a:r>
              <a:rPr lang="en-US" sz="2000" i="1" dirty="0"/>
              <a:t>Impact</a:t>
            </a:r>
          </a:p>
          <a:p>
            <a:pPr lvl="1" fontAlgn="base"/>
            <a:r>
              <a:rPr lang="en-US" sz="1600" dirty="0"/>
              <a:t> is the amount that you will have to spend if any identified risk occurs.</a:t>
            </a:r>
          </a:p>
          <a:p>
            <a:pPr fontAlgn="base"/>
            <a:endParaRPr lang="en-US" sz="20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643488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Expected Money</a:t>
            </a:r>
            <a:r>
              <a:rPr lang="en-US" baseline="0" dirty="0" smtClean="0"/>
              <a:t> Value (EMV)</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the business purpose of product value calculated by multiplying the probability of an event by the cost of the impact?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Lets </a:t>
            </a:r>
            <a:r>
              <a:rPr lang="en-US" dirty="0">
                <a:latin typeface="Times New Roman" panose="02020603050405020304" pitchFamily="18" charset="0"/>
                <a:cs typeface="Times New Roman" panose="02020603050405020304" pitchFamily="18" charset="0"/>
              </a:rPr>
              <a:t>say you are going on a geological survey up on a mountain in the rural areas.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Risks: </a:t>
            </a:r>
          </a:p>
          <a:p>
            <a:pPr lvl="1"/>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Winds Probability: 35% Impact: cost $48 to replace equipment</a:t>
            </a:r>
          </a:p>
          <a:p>
            <a:pPr lvl="1"/>
            <a:r>
              <a:rPr lang="en-US" dirty="0" smtClean="0">
                <a:latin typeface="Times New Roman" panose="02020603050405020304" pitchFamily="18" charset="0"/>
                <a:cs typeface="Times New Roman" panose="02020603050405020304" pitchFamily="18" charset="0"/>
              </a:rPr>
              <a:t>Landslide </a:t>
            </a:r>
            <a:r>
              <a:rPr lang="en-US" dirty="0">
                <a:latin typeface="Times New Roman" panose="02020603050405020304" pitchFamily="18" charset="0"/>
                <a:cs typeface="Times New Roman" panose="02020603050405020304" pitchFamily="18" charset="0"/>
              </a:rPr>
              <a:t>Probability: 5% Impact: lose $750 in damage costs</a:t>
            </a:r>
          </a:p>
          <a:p>
            <a:pPr lvl="1"/>
            <a:r>
              <a:rPr lang="en-US" dirty="0" smtClean="0">
                <a:latin typeface="Times New Roman" panose="02020603050405020304" pitchFamily="18" charset="0"/>
                <a:cs typeface="Times New Roman" panose="02020603050405020304" pitchFamily="18" charset="0"/>
              </a:rPr>
              <a:t>Wind </a:t>
            </a:r>
            <a:r>
              <a:rPr lang="en-US" dirty="0">
                <a:latin typeface="Times New Roman" panose="02020603050405020304" pitchFamily="18" charset="0"/>
                <a:cs typeface="Times New Roman" panose="02020603050405020304" pitchFamily="18" charset="0"/>
              </a:rPr>
              <a:t>generator is usable Probability: 15% Impact: save $800 in battery costs</a:t>
            </a:r>
          </a:p>
          <a:p>
            <a:pPr lvl="1"/>
            <a:r>
              <a:rPr lang="en-US" dirty="0" smtClean="0">
                <a:latin typeface="Times New Roman" panose="02020603050405020304" pitchFamily="18" charset="0"/>
                <a:cs typeface="Times New Roman" panose="02020603050405020304" pitchFamily="18" charset="0"/>
              </a:rPr>
              <a:t>truck </a:t>
            </a:r>
            <a:r>
              <a:rPr lang="en-US" dirty="0">
                <a:latin typeface="Times New Roman" panose="02020603050405020304" pitchFamily="18" charset="0"/>
                <a:cs typeface="Times New Roman" panose="02020603050405020304" pitchFamily="18" charset="0"/>
              </a:rPr>
              <a:t>rental Unavailable Probability: 10% Impact: cost $350 last-minute </a:t>
            </a:r>
            <a:r>
              <a:rPr lang="en-US" dirty="0" smtClean="0">
                <a:latin typeface="Times New Roman" panose="02020603050405020304" pitchFamily="18" charset="0"/>
                <a:cs typeface="Times New Roman" panose="02020603050405020304" pitchFamily="18" charset="0"/>
              </a:rPr>
              <a:t>rental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090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smtClean="0">
                <a:solidFill>
                  <a:schemeClr val="tx1"/>
                </a:solidFill>
                <a:effectLst/>
                <a:latin typeface="Times New Roman" panose="02020603050405020304" pitchFamily="18" charset="0"/>
                <a:cs typeface="Times New Roman" panose="02020603050405020304" pitchFamily="18" charset="0"/>
              </a:rPr>
              <a:t>Calculating EMV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Calculating EMV for each </a:t>
            </a:r>
          </a:p>
          <a:p>
            <a:pPr lvl="1"/>
            <a:r>
              <a:rPr lang="en-US" dirty="0" smtClean="0">
                <a:latin typeface="Times New Roman" panose="02020603050405020304" pitchFamily="18" charset="0"/>
                <a:cs typeface="Times New Roman" panose="02020603050405020304" pitchFamily="18" charset="0"/>
              </a:rPr>
              <a:t>Risk High Winds: 35% x -$48 = -$16.80 </a:t>
            </a:r>
          </a:p>
          <a:p>
            <a:pPr lvl="1"/>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andslide: 5% x -$750 = -$37.50 </a:t>
            </a:r>
          </a:p>
          <a:p>
            <a:pPr lvl="1"/>
            <a:r>
              <a:rPr lang="en-US" dirty="0" smtClean="0">
                <a:latin typeface="Times New Roman" panose="02020603050405020304" pitchFamily="18" charset="0"/>
                <a:cs typeface="Times New Roman" panose="02020603050405020304" pitchFamily="18" charset="0"/>
              </a:rPr>
              <a:t>Wind Generator: 15% x $800 = $120 </a:t>
            </a:r>
          </a:p>
          <a:p>
            <a:pPr lvl="1"/>
            <a:r>
              <a:rPr lang="en-US" dirty="0" smtClean="0">
                <a:latin typeface="Times New Roman" panose="02020603050405020304" pitchFamily="18" charset="0"/>
                <a:cs typeface="Times New Roman" panose="02020603050405020304" pitchFamily="18" charset="0"/>
              </a:rPr>
              <a:t>Truck Rental: 10% x -$350 = -$35</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Expected Money Value of the risk</a:t>
            </a:r>
          </a:p>
          <a:p>
            <a:r>
              <a:rPr lang="en-US" dirty="0" smtClean="0">
                <a:latin typeface="Times New Roman" panose="02020603050405020304" pitchFamily="18" charset="0"/>
                <a:cs typeface="Times New Roman" panose="02020603050405020304" pitchFamily="18" charset="0"/>
              </a:rPr>
              <a:t> = -$16.80 + (-$37.50) + $120 + (-$35) </a:t>
            </a:r>
          </a:p>
          <a:p>
            <a:r>
              <a:rPr lang="en-US" dirty="0" smtClean="0">
                <a:latin typeface="Times New Roman" panose="02020603050405020304" pitchFamily="18" charset="0"/>
                <a:cs typeface="Times New Roman" panose="02020603050405020304" pitchFamily="18" charset="0"/>
              </a:rPr>
              <a:t>= -$30.70</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956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r>
              <a:rPr lang="en-US" sz="3600" dirty="0">
                <a:latin typeface="Times New Roman" panose="02020603050405020304" pitchFamily="18" charset="0"/>
                <a:cs typeface="Times New Roman" panose="02020603050405020304" pitchFamily="18" charset="0"/>
              </a:rPr>
              <a:t>Calculating EMV </a:t>
            </a:r>
            <a:endParaRPr lang="en-US" sz="8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sz="2400" dirty="0" smtClean="0">
                <a:latin typeface="Times New Roman" panose="02020603050405020304" pitchFamily="18" charset="0"/>
                <a:cs typeface="Times New Roman" panose="02020603050405020304" pitchFamily="18" charset="0"/>
              </a:rPr>
              <a:t>There are u</a:t>
            </a:r>
            <a:r>
              <a:rPr lang="en-US" sz="2400" kern="1200" dirty="0" smtClean="0">
                <a:solidFill>
                  <a:schemeClr val="tx1"/>
                </a:solidFill>
                <a:effectLst/>
                <a:latin typeface="Times New Roman" panose="02020603050405020304" pitchFamily="18" charset="0"/>
                <a:cs typeface="Times New Roman" panose="02020603050405020304" pitchFamily="18" charset="0"/>
              </a:rPr>
              <a:t>sually multiple risks in a project, </a:t>
            </a:r>
            <a:r>
              <a:rPr lang="en-US" sz="2400" dirty="0" smtClean="0">
                <a:latin typeface="Times New Roman" panose="02020603050405020304" pitchFamily="18" charset="0"/>
                <a:cs typeface="Times New Roman" panose="02020603050405020304" pitchFamily="18" charset="0"/>
              </a:rPr>
              <a:t>we need to </a:t>
            </a:r>
            <a:r>
              <a:rPr lang="en-US" sz="2400" kern="1200" dirty="0" smtClean="0">
                <a:solidFill>
                  <a:schemeClr val="tx1"/>
                </a:solidFill>
                <a:effectLst/>
                <a:latin typeface="Times New Roman" panose="02020603050405020304" pitchFamily="18" charset="0"/>
                <a:cs typeface="Times New Roman" panose="02020603050405020304" pitchFamily="18" charset="0"/>
              </a:rPr>
              <a:t>calculate the EMV of those risks separately and add them all, regardless of whether they are positive risks or negative risks.</a:t>
            </a:r>
          </a:p>
          <a:p>
            <a:pPr fontAlgn="base"/>
            <a:r>
              <a:rPr lang="en-US" sz="2400" kern="1200" dirty="0" smtClean="0">
                <a:solidFill>
                  <a:schemeClr val="tx1"/>
                </a:solidFill>
                <a:effectLst/>
                <a:latin typeface="Times New Roman" panose="02020603050405020304" pitchFamily="18" charset="0"/>
                <a:cs typeface="Times New Roman" panose="02020603050405020304" pitchFamily="18" charset="0"/>
              </a:rPr>
              <a:t>Once you calculate the EMV of the project, you will be able to calculate the contingency reserve. </a:t>
            </a:r>
          </a:p>
          <a:p>
            <a:pPr fontAlgn="base"/>
            <a:endParaRPr lang="en-US" sz="2400" kern="1200" dirty="0" smtClean="0">
              <a:solidFill>
                <a:schemeClr val="tx1"/>
              </a:solidFill>
              <a:effectLst/>
              <a:latin typeface="Times New Roman" panose="02020603050405020304" pitchFamily="18" charset="0"/>
              <a:cs typeface="Times New Roman" panose="02020603050405020304" pitchFamily="18" charset="0"/>
            </a:endParaRPr>
          </a:p>
          <a:p>
            <a:pPr fontAlgn="base"/>
            <a:r>
              <a:rPr lang="en-US" sz="2400" kern="1200" dirty="0" smtClean="0">
                <a:solidFill>
                  <a:schemeClr val="tx1"/>
                </a:solidFill>
                <a:effectLst/>
                <a:latin typeface="Times New Roman" panose="02020603050405020304" pitchFamily="18" charset="0"/>
                <a:cs typeface="Times New Roman" panose="02020603050405020304" pitchFamily="18" charset="0"/>
              </a:rPr>
              <a:t>The probability is used in the calculation to take into account the fact that not all risks are going to happen. </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kern="1200" dirty="0" smtClean="0">
                <a:solidFill>
                  <a:schemeClr val="tx1"/>
                </a:solidFill>
                <a:effectLst/>
                <a:latin typeface="Times New Roman" panose="02020603050405020304" pitchFamily="18" charset="0"/>
                <a:cs typeface="Times New Roman" panose="02020603050405020304" pitchFamily="18" charset="0"/>
              </a:rPr>
              <a:t>So, in this example we only need to add $30.70 to the budget to cover all identified risks.</a:t>
            </a:r>
          </a:p>
          <a:p>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086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altLang="zh-HK" b="1" dirty="0" smtClean="0">
                <a:ea typeface="新細明體" charset="-120"/>
              </a:rPr>
              <a:t>Using the Risk Impact/Probability Chart to prioritize risks  </a:t>
            </a:r>
            <a:endParaRPr lang="en-US" altLang="zh-HK" b="1" dirty="0">
              <a:ea typeface="新細明體" charset="-120"/>
            </a:endParaRPr>
          </a:p>
        </p:txBody>
      </p:sp>
      <p:sp>
        <p:nvSpPr>
          <p:cNvPr id="19459" name="Rectangle 3"/>
          <p:cNvSpPr>
            <a:spLocks noGrp="1" noChangeArrowheads="1"/>
          </p:cNvSpPr>
          <p:nvPr>
            <p:ph type="body" idx="1"/>
          </p:nvPr>
        </p:nvSpPr>
        <p:spPr/>
        <p:txBody>
          <a:bodyPr/>
          <a:lstStyle/>
          <a:p>
            <a:pPr>
              <a:lnSpc>
                <a:spcPct val="90000"/>
              </a:lnSpc>
            </a:pPr>
            <a:r>
              <a:rPr lang="en-US" altLang="zh-HK" sz="2400" dirty="0">
                <a:ea typeface="新細明體" charset="-120"/>
              </a:rPr>
              <a:t>To successfully implement a project, you </a:t>
            </a:r>
            <a:r>
              <a:rPr lang="en-US" altLang="zh-HK" sz="2400" dirty="0" smtClean="0">
                <a:ea typeface="新細明體" charset="-120"/>
              </a:rPr>
              <a:t>must:</a:t>
            </a:r>
          </a:p>
          <a:p>
            <a:pPr lvl="1">
              <a:lnSpc>
                <a:spcPct val="90000"/>
              </a:lnSpc>
            </a:pPr>
            <a:r>
              <a:rPr lang="en-US" altLang="zh-HK" sz="2000" dirty="0" smtClean="0">
                <a:ea typeface="新細明體" charset="-120"/>
              </a:rPr>
              <a:t>identify </a:t>
            </a:r>
            <a:r>
              <a:rPr lang="en-US" altLang="zh-HK" sz="2000" dirty="0">
                <a:ea typeface="新細明體" charset="-120"/>
              </a:rPr>
              <a:t>and focus your attention on middle and high-priority risks </a:t>
            </a:r>
            <a:endParaRPr lang="en-US" altLang="zh-HK" sz="2000" dirty="0" smtClean="0">
              <a:ea typeface="新細明體" charset="-120"/>
            </a:endParaRPr>
          </a:p>
          <a:p>
            <a:pPr lvl="2">
              <a:lnSpc>
                <a:spcPct val="90000"/>
              </a:lnSpc>
            </a:pPr>
            <a:r>
              <a:rPr lang="en-US" altLang="zh-HK" sz="1600" dirty="0" smtClean="0">
                <a:ea typeface="新細明體" charset="-120"/>
              </a:rPr>
              <a:t>otherwise </a:t>
            </a:r>
            <a:r>
              <a:rPr lang="en-US" altLang="zh-HK" sz="1600" dirty="0">
                <a:ea typeface="新細明體" charset="-120"/>
              </a:rPr>
              <a:t>you risk spreading your efforts too </a:t>
            </a:r>
            <a:r>
              <a:rPr lang="en-US" altLang="zh-HK" sz="1600" dirty="0" smtClean="0">
                <a:ea typeface="新細明體" charset="-120"/>
              </a:rPr>
              <a:t>thinly</a:t>
            </a:r>
          </a:p>
          <a:p>
            <a:pPr lvl="2">
              <a:lnSpc>
                <a:spcPct val="90000"/>
              </a:lnSpc>
            </a:pPr>
            <a:r>
              <a:rPr lang="en-US" altLang="zh-HK" sz="1600" dirty="0" smtClean="0">
                <a:ea typeface="新細明體" charset="-120"/>
              </a:rPr>
              <a:t>you'll </a:t>
            </a:r>
            <a:r>
              <a:rPr lang="en-US" altLang="zh-HK" sz="1600" dirty="0">
                <a:ea typeface="新細明體" charset="-120"/>
              </a:rPr>
              <a:t>waste resources on unnecessary risk management. </a:t>
            </a:r>
          </a:p>
          <a:p>
            <a:pPr>
              <a:lnSpc>
                <a:spcPct val="90000"/>
              </a:lnSpc>
            </a:pPr>
            <a:r>
              <a:rPr lang="en-US" altLang="zh-HK" sz="2400" dirty="0" smtClean="0">
                <a:ea typeface="新細明體" charset="-120"/>
              </a:rPr>
              <a:t>Use Risk </a:t>
            </a:r>
            <a:r>
              <a:rPr lang="en-US" altLang="zh-HK" sz="2400" dirty="0">
                <a:ea typeface="新細明體" charset="-120"/>
              </a:rPr>
              <a:t>Impact/Probability </a:t>
            </a:r>
            <a:r>
              <a:rPr lang="en-US" altLang="zh-HK" sz="2400" dirty="0" smtClean="0">
                <a:ea typeface="新細明體" charset="-120"/>
              </a:rPr>
              <a:t>Chart to check out </a:t>
            </a:r>
            <a:r>
              <a:rPr lang="en-US" altLang="zh-HK" sz="2400" dirty="0">
                <a:ea typeface="新細明體" charset="-120"/>
              </a:rPr>
              <a:t>each </a:t>
            </a:r>
            <a:r>
              <a:rPr lang="en-US" altLang="zh-HK" sz="2400" dirty="0" smtClean="0">
                <a:ea typeface="新細明體" charset="-120"/>
              </a:rPr>
              <a:t>risk</a:t>
            </a:r>
          </a:p>
          <a:p>
            <a:pPr lvl="1">
              <a:lnSpc>
                <a:spcPct val="90000"/>
              </a:lnSpc>
            </a:pPr>
            <a:r>
              <a:rPr lang="en-US" altLang="zh-HK" sz="2000" dirty="0" smtClean="0">
                <a:ea typeface="新細明體" charset="-120"/>
              </a:rPr>
              <a:t>its </a:t>
            </a:r>
            <a:r>
              <a:rPr lang="en-US" altLang="zh-HK" sz="2000" dirty="0">
                <a:ea typeface="新細明體" charset="-120"/>
              </a:rPr>
              <a:t>position determines its </a:t>
            </a:r>
            <a:r>
              <a:rPr lang="en-US" altLang="zh-HK" sz="2000" dirty="0" smtClean="0">
                <a:ea typeface="新細明體" charset="-120"/>
              </a:rPr>
              <a:t>priority</a:t>
            </a:r>
          </a:p>
          <a:p>
            <a:pPr lvl="1">
              <a:lnSpc>
                <a:spcPct val="90000"/>
              </a:lnSpc>
            </a:pPr>
            <a:endParaRPr lang="en-US" altLang="zh-HK" sz="2000" dirty="0" smtClean="0">
              <a:ea typeface="新細明體" charset="-120"/>
            </a:endParaRPr>
          </a:p>
          <a:p>
            <a:pPr lvl="1">
              <a:lnSpc>
                <a:spcPct val="90000"/>
              </a:lnSpc>
            </a:pPr>
            <a:r>
              <a:rPr lang="en-US" altLang="zh-HK" sz="2000" dirty="0" smtClean="0">
                <a:ea typeface="新細明體" charset="-120"/>
              </a:rPr>
              <a:t> </a:t>
            </a:r>
            <a:r>
              <a:rPr lang="en-US" altLang="zh-HK" sz="2000" dirty="0">
                <a:ea typeface="新細明體" charset="-120"/>
              </a:rPr>
              <a:t>High-probability/high-impact </a:t>
            </a:r>
            <a:r>
              <a:rPr lang="en-US" altLang="zh-HK" sz="2000" dirty="0" smtClean="0">
                <a:ea typeface="新細明體" charset="-120"/>
              </a:rPr>
              <a:t>risks</a:t>
            </a:r>
          </a:p>
          <a:p>
            <a:pPr lvl="2">
              <a:lnSpc>
                <a:spcPct val="90000"/>
              </a:lnSpc>
            </a:pPr>
            <a:r>
              <a:rPr lang="en-US" altLang="zh-HK" sz="1600" dirty="0" smtClean="0">
                <a:ea typeface="新細明體" charset="-120"/>
              </a:rPr>
              <a:t>are </a:t>
            </a:r>
            <a:r>
              <a:rPr lang="en-US" altLang="zh-HK" sz="1600" dirty="0">
                <a:ea typeface="新細明體" charset="-120"/>
              </a:rPr>
              <a:t>the most critical, and you should put a great deal of effort into managing these. </a:t>
            </a:r>
            <a:endParaRPr lang="en-US" altLang="zh-HK" sz="1600" dirty="0" smtClean="0">
              <a:ea typeface="新細明體" charset="-120"/>
            </a:endParaRPr>
          </a:p>
          <a:p>
            <a:pPr lvl="1">
              <a:lnSpc>
                <a:spcPct val="90000"/>
              </a:lnSpc>
            </a:pPr>
            <a:r>
              <a:rPr lang="en-US" altLang="zh-HK" sz="2000" dirty="0" smtClean="0">
                <a:ea typeface="新細明體" charset="-120"/>
              </a:rPr>
              <a:t>low-probability/high-impact </a:t>
            </a:r>
            <a:r>
              <a:rPr lang="en-US" altLang="zh-HK" sz="2000" dirty="0">
                <a:ea typeface="新細明體" charset="-120"/>
              </a:rPr>
              <a:t>risks and high-probability/low-impact risks are next in </a:t>
            </a:r>
            <a:r>
              <a:rPr lang="en-US" altLang="zh-HK" sz="2000" dirty="0" smtClean="0">
                <a:ea typeface="新細明體" charset="-120"/>
              </a:rPr>
              <a:t>priority	</a:t>
            </a:r>
          </a:p>
          <a:p>
            <a:pPr lvl="2">
              <a:lnSpc>
                <a:spcPct val="90000"/>
              </a:lnSpc>
            </a:pPr>
            <a:r>
              <a:rPr lang="en-US" altLang="zh-HK" sz="1600" dirty="0" smtClean="0">
                <a:ea typeface="新細明體" charset="-120"/>
              </a:rPr>
              <a:t>though </a:t>
            </a:r>
            <a:r>
              <a:rPr lang="en-US" altLang="zh-HK" sz="1600" dirty="0">
                <a:ea typeface="新細明體" charset="-120"/>
              </a:rPr>
              <a:t>you may want to adopt different strategies for each. </a:t>
            </a:r>
          </a:p>
          <a:p>
            <a:pPr lvl="1">
              <a:lnSpc>
                <a:spcPct val="90000"/>
              </a:lnSpc>
            </a:pPr>
            <a:r>
              <a:rPr lang="en-US" altLang="zh-HK" sz="2000" dirty="0" smtClean="0">
                <a:ea typeface="新細明體" charset="-120"/>
              </a:rPr>
              <a:t>Low-probability/low-impact</a:t>
            </a:r>
          </a:p>
          <a:p>
            <a:pPr lvl="2">
              <a:lnSpc>
                <a:spcPct val="90000"/>
              </a:lnSpc>
            </a:pPr>
            <a:r>
              <a:rPr lang="en-US" altLang="zh-HK" sz="1600" dirty="0" smtClean="0">
                <a:ea typeface="新細明體" charset="-120"/>
              </a:rPr>
              <a:t>risks </a:t>
            </a:r>
            <a:r>
              <a:rPr lang="en-US" altLang="zh-HK" sz="1600" dirty="0">
                <a:ea typeface="新細明體" charset="-120"/>
              </a:rPr>
              <a:t>can often be ignored.</a:t>
            </a:r>
          </a:p>
          <a:p>
            <a:pPr>
              <a:lnSpc>
                <a:spcPct val="90000"/>
              </a:lnSpc>
            </a:pPr>
            <a:endParaRPr lang="en-US" altLang="zh-HK" sz="2400" dirty="0">
              <a:ea typeface="新細明體" charset="-120"/>
            </a:endParaRPr>
          </a:p>
        </p:txBody>
      </p:sp>
    </p:spTree>
    <p:extLst>
      <p:ext uri="{BB962C8B-B14F-4D97-AF65-F5344CB8AC3E}">
        <p14:creationId xmlns:p14="http://schemas.microsoft.com/office/powerpoint/2010/main" val="703882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Risk and Return</a:t>
            </a:r>
            <a:endParaRPr lang="zh-TW" altLang="en-US" dirty="0"/>
          </a:p>
        </p:txBody>
      </p:sp>
      <p:sp>
        <p:nvSpPr>
          <p:cNvPr id="3" name="Content Placeholder 2"/>
          <p:cNvSpPr>
            <a:spLocks noGrp="1"/>
          </p:cNvSpPr>
          <p:nvPr>
            <p:ph idx="1"/>
          </p:nvPr>
        </p:nvSpPr>
        <p:spPr/>
        <p:txBody>
          <a:bodyPr>
            <a:normAutofit fontScale="92500" lnSpcReduction="10000"/>
          </a:bodyPr>
          <a:lstStyle/>
          <a:p>
            <a:r>
              <a:rPr lang="en-US" altLang="zh-TW" dirty="0" smtClean="0"/>
              <a:t>Risk and return are usually proportional</a:t>
            </a:r>
          </a:p>
          <a:p>
            <a:pPr lvl="1"/>
            <a:r>
              <a:rPr lang="en-US" altLang="zh-TW" sz="3600" dirty="0" smtClean="0"/>
              <a:t>High risk high return (Real life)</a:t>
            </a:r>
          </a:p>
          <a:p>
            <a:pPr lvl="1"/>
            <a:r>
              <a:rPr lang="en-US" altLang="zh-TW" sz="3600" dirty="0" smtClean="0"/>
              <a:t>Low risk low return (Real life)</a:t>
            </a:r>
          </a:p>
          <a:p>
            <a:pPr lvl="1"/>
            <a:endParaRPr lang="en-US" altLang="zh-TW" sz="3600" dirty="0" smtClean="0"/>
          </a:p>
          <a:p>
            <a:pPr lvl="1"/>
            <a:r>
              <a:rPr lang="en-US" altLang="zh-TW" sz="3600" dirty="0" smtClean="0"/>
              <a:t>High risk low return</a:t>
            </a:r>
          </a:p>
          <a:p>
            <a:pPr lvl="2"/>
            <a:r>
              <a:rPr lang="en-US" altLang="zh-TW" sz="3200" dirty="0" smtClean="0"/>
              <a:t>Only fool will go for it.</a:t>
            </a:r>
          </a:p>
          <a:p>
            <a:pPr lvl="1"/>
            <a:r>
              <a:rPr lang="en-US" altLang="zh-TW" sz="3600" dirty="0" smtClean="0"/>
              <a:t>Low risk high return</a:t>
            </a:r>
          </a:p>
          <a:p>
            <a:pPr lvl="2"/>
            <a:r>
              <a:rPr lang="en-US" altLang="zh-TW" sz="3200" dirty="0" smtClean="0"/>
              <a:t>Too good to be true</a:t>
            </a:r>
          </a:p>
          <a:p>
            <a:pPr lvl="1"/>
            <a:endParaRPr lang="en-US" altLang="zh-TW" sz="3600" dirty="0" smtClean="0"/>
          </a:p>
          <a:p>
            <a:pPr lvl="1"/>
            <a:endParaRPr lang="en-US" altLang="zh-TW" sz="3600" dirty="0" smtClean="0"/>
          </a:p>
          <a:p>
            <a:endParaRPr lang="en-US" altLang="zh-TW" dirty="0" smtClean="0"/>
          </a:p>
          <a:p>
            <a:endParaRPr lang="zh-TW" altLang="en-US" dirty="0"/>
          </a:p>
        </p:txBody>
      </p:sp>
      <p:pic>
        <p:nvPicPr>
          <p:cNvPr id="101378" name="Picture 2" descr="http://ts2.mm.bing.net/images/thumbnail.aspx?q=4759936653852957&amp;id=d81b9d1dcfecdc3e66c68b2307ef1341"/>
          <p:cNvPicPr>
            <a:picLocks noChangeAspect="1" noChangeArrowheads="1"/>
          </p:cNvPicPr>
          <p:nvPr/>
        </p:nvPicPr>
        <p:blipFill>
          <a:blip r:embed="rId2" cstate="print"/>
          <a:srcRect/>
          <a:stretch>
            <a:fillRect/>
          </a:stretch>
        </p:blipFill>
        <p:spPr bwMode="auto">
          <a:xfrm>
            <a:off x="5868144" y="3501008"/>
            <a:ext cx="2736304" cy="236006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Another tool: Risk Reward curves</a:t>
            </a:r>
            <a:endParaRPr lang="zh-HK" altLang="en-US" dirty="0"/>
          </a:p>
        </p:txBody>
      </p:sp>
      <p:sp>
        <p:nvSpPr>
          <p:cNvPr id="3" name="Content Placeholder 2"/>
          <p:cNvSpPr>
            <a:spLocks noGrp="1"/>
          </p:cNvSpPr>
          <p:nvPr>
            <p:ph idx="1"/>
          </p:nvPr>
        </p:nvSpPr>
        <p:spPr/>
        <p:txBody>
          <a:bodyPr/>
          <a:lstStyle/>
          <a:p>
            <a:r>
              <a:rPr lang="en-US" altLang="zh-HK" dirty="0" smtClean="0"/>
              <a:t>Characteristic of the Risk Reward curves</a:t>
            </a:r>
            <a:endParaRPr lang="zh-HK" altLang="en-US" dirty="0"/>
          </a:p>
        </p:txBody>
      </p:sp>
      <p:pic>
        <p:nvPicPr>
          <p:cNvPr id="3074" name="Picture 2" descr="http://www2.trainingbible.com/joesblog/uploaded_images/Risk-Reward-7757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060848"/>
            <a:ext cx="6277427" cy="465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60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706090"/>
          </a:xfrm>
        </p:spPr>
        <p:txBody>
          <a:bodyPr>
            <a:normAutofit fontScale="90000"/>
          </a:bodyPr>
          <a:lstStyle/>
          <a:p>
            <a:r>
              <a:rPr lang="en-US" altLang="zh-HK" sz="4400" b="1" kern="1200" dirty="0" smtClean="0">
                <a:solidFill>
                  <a:schemeClr val="tx1"/>
                </a:solidFill>
                <a:effectLst/>
                <a:latin typeface="+mj-lt"/>
                <a:ea typeface="+mj-ea"/>
                <a:cs typeface="+mj-cs"/>
              </a:rPr>
              <a:t>Crisis management</a:t>
            </a:r>
            <a:endParaRPr lang="zh-HK" altLang="en-US" dirty="0"/>
          </a:p>
        </p:txBody>
      </p:sp>
    </p:spTree>
    <p:extLst>
      <p:ext uri="{BB962C8B-B14F-4D97-AF65-F5344CB8AC3E}">
        <p14:creationId xmlns:p14="http://schemas.microsoft.com/office/powerpoint/2010/main" val="163561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sz="4400" b="1" kern="1200" dirty="0" smtClean="0">
                <a:solidFill>
                  <a:schemeClr val="tx1"/>
                </a:solidFill>
                <a:effectLst/>
                <a:latin typeface="+mj-lt"/>
                <a:ea typeface="+mj-ea"/>
                <a:cs typeface="+mj-cs"/>
              </a:rPr>
              <a:t>Crisis management</a:t>
            </a:r>
            <a:endParaRPr lang="zh-HK" altLang="en-US" dirty="0"/>
          </a:p>
        </p:txBody>
      </p:sp>
      <p:sp>
        <p:nvSpPr>
          <p:cNvPr id="3" name="Content Placeholder 2"/>
          <p:cNvSpPr>
            <a:spLocks noGrp="1"/>
          </p:cNvSpPr>
          <p:nvPr>
            <p:ph idx="1"/>
          </p:nvPr>
        </p:nvSpPr>
        <p:spPr/>
        <p:txBody>
          <a:bodyPr>
            <a:normAutofit/>
          </a:bodyPr>
          <a:lstStyle/>
          <a:p>
            <a:r>
              <a:rPr lang="en-US" altLang="zh-HK" b="1" dirty="0"/>
              <a:t>Crisis management</a:t>
            </a:r>
            <a:r>
              <a:rPr lang="en-US" altLang="zh-HK" dirty="0"/>
              <a:t> is the process by which an organization deals with a </a:t>
            </a:r>
            <a:r>
              <a:rPr lang="en-US" altLang="zh-HK" u="sng" dirty="0"/>
              <a:t>major event </a:t>
            </a:r>
            <a:r>
              <a:rPr lang="en-US" altLang="zh-HK" dirty="0"/>
              <a:t>that threatens to harm the organization, its stakeholders, or the general public. </a:t>
            </a:r>
            <a:endParaRPr lang="en-US" altLang="zh-HK" dirty="0" smtClean="0"/>
          </a:p>
        </p:txBody>
      </p:sp>
    </p:spTree>
    <p:extLst>
      <p:ext uri="{BB962C8B-B14F-4D97-AF65-F5344CB8AC3E}">
        <p14:creationId xmlns:p14="http://schemas.microsoft.com/office/powerpoint/2010/main" val="163561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t>Crisis management</a:t>
            </a:r>
            <a:endParaRPr lang="zh-TW" altLang="en-US" dirty="0"/>
          </a:p>
        </p:txBody>
      </p:sp>
      <p:sp>
        <p:nvSpPr>
          <p:cNvPr id="3" name="Content Placeholder 2"/>
          <p:cNvSpPr>
            <a:spLocks noGrp="1"/>
          </p:cNvSpPr>
          <p:nvPr>
            <p:ph idx="1"/>
          </p:nvPr>
        </p:nvSpPr>
        <p:spPr/>
        <p:txBody>
          <a:bodyPr/>
          <a:lstStyle/>
          <a:p>
            <a:r>
              <a:rPr lang="en-US" altLang="zh-HK" dirty="0" smtClean="0"/>
              <a:t>4 elements are common to most definitions of crisis:</a:t>
            </a:r>
          </a:p>
          <a:p>
            <a:pPr lvl="1"/>
            <a:r>
              <a:rPr lang="en-US" altLang="zh-HK" dirty="0" smtClean="0"/>
              <a:t>(a) a threat to the organization, </a:t>
            </a:r>
          </a:p>
          <a:p>
            <a:pPr lvl="1"/>
            <a:r>
              <a:rPr lang="en-US" altLang="zh-HK" dirty="0" smtClean="0"/>
              <a:t>(b) the element of surprise, and </a:t>
            </a:r>
          </a:p>
          <a:p>
            <a:pPr lvl="1"/>
            <a:r>
              <a:rPr lang="en-US" altLang="zh-HK" dirty="0" smtClean="0"/>
              <a:t>(c) a short decision time.</a:t>
            </a:r>
          </a:p>
          <a:p>
            <a:pPr lvl="1"/>
            <a:r>
              <a:rPr lang="en-US" altLang="zh-HK" dirty="0" smtClean="0"/>
              <a:t>(d) the need for change (when the old system can no longer be maintained.)</a:t>
            </a:r>
            <a:endParaRPr lang="zh-TW"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1520" y="0"/>
            <a:ext cx="8229600" cy="1143000"/>
          </a:xfrm>
        </p:spPr>
        <p:txBody>
          <a:bodyPr>
            <a:normAutofit/>
          </a:bodyPr>
          <a:lstStyle/>
          <a:p>
            <a:r>
              <a:rPr lang="en-US" altLang="zh-HK" sz="2800" b="1" dirty="0" smtClean="0">
                <a:ea typeface="新細明體" charset="-120"/>
              </a:rPr>
              <a:t>Risk Management</a:t>
            </a:r>
            <a:endParaRPr lang="zh-HK" altLang="zh-HK" sz="6600" dirty="0"/>
          </a:p>
        </p:txBody>
      </p:sp>
      <p:sp>
        <p:nvSpPr>
          <p:cNvPr id="3075" name="Rectangle 3"/>
          <p:cNvSpPr>
            <a:spLocks noGrp="1" noChangeArrowheads="1"/>
          </p:cNvSpPr>
          <p:nvPr>
            <p:ph type="body" idx="1"/>
          </p:nvPr>
        </p:nvSpPr>
        <p:spPr>
          <a:xfrm>
            <a:off x="611560" y="1268760"/>
            <a:ext cx="7643192" cy="4525963"/>
          </a:xfrm>
        </p:spPr>
        <p:txBody>
          <a:bodyPr>
            <a:normAutofit/>
          </a:bodyPr>
          <a:lstStyle/>
          <a:p>
            <a:pPr>
              <a:lnSpc>
                <a:spcPct val="80000"/>
              </a:lnSpc>
            </a:pPr>
            <a:r>
              <a:rPr lang="en-US" altLang="zh-HK" sz="2400" dirty="0" smtClean="0">
                <a:ea typeface="新細明體" charset="-120"/>
              </a:rPr>
              <a:t>Risk </a:t>
            </a:r>
            <a:r>
              <a:rPr lang="en-US" altLang="zh-HK" sz="2400" dirty="0">
                <a:ea typeface="新細明體" charset="-120"/>
              </a:rPr>
              <a:t>management is an important function in organizations today. </a:t>
            </a:r>
            <a:endParaRPr lang="en-US" altLang="zh-HK" sz="2400" dirty="0" smtClean="0">
              <a:ea typeface="新細明體" charset="-120"/>
            </a:endParaRPr>
          </a:p>
          <a:p>
            <a:pPr>
              <a:lnSpc>
                <a:spcPct val="80000"/>
              </a:lnSpc>
            </a:pPr>
            <a:r>
              <a:rPr lang="en-US" altLang="zh-HK" sz="2400" dirty="0" smtClean="0">
                <a:ea typeface="新細明體" charset="-120"/>
              </a:rPr>
              <a:t>Companies </a:t>
            </a:r>
            <a:r>
              <a:rPr lang="en-US" altLang="zh-HK" sz="2400" dirty="0">
                <a:ea typeface="新細明體" charset="-120"/>
              </a:rPr>
              <a:t>undertake increasingly complex and ambitious projects, and those projects must be executed successfully, in an uncertain and often risky environment.</a:t>
            </a:r>
          </a:p>
          <a:p>
            <a:pPr>
              <a:lnSpc>
                <a:spcPct val="80000"/>
              </a:lnSpc>
            </a:pPr>
            <a:r>
              <a:rPr lang="en-US" altLang="zh-HK" sz="2400" dirty="0">
                <a:ea typeface="新細明體" charset="-120"/>
              </a:rPr>
              <a:t>As a responsible manager, you need to be aware of these risks. </a:t>
            </a:r>
            <a:endParaRPr lang="en-US" altLang="zh-HK" sz="2400" dirty="0" smtClean="0">
              <a:ea typeface="新細明體" charset="-120"/>
            </a:endParaRPr>
          </a:p>
          <a:p>
            <a:pPr>
              <a:lnSpc>
                <a:spcPct val="80000"/>
              </a:lnSpc>
            </a:pPr>
            <a:endParaRPr lang="en-US" altLang="zh-HK" sz="2400" dirty="0" smtClean="0">
              <a:ea typeface="新細明體" charset="-120"/>
            </a:endParaRPr>
          </a:p>
          <a:p>
            <a:pPr>
              <a:lnSpc>
                <a:spcPct val="80000"/>
              </a:lnSpc>
            </a:pPr>
            <a:endParaRPr lang="en-US" altLang="zh-HK" sz="2400" dirty="0" smtClean="0">
              <a:ea typeface="新細明體" charset="-120"/>
            </a:endParaRPr>
          </a:p>
          <a:p>
            <a:pPr>
              <a:lnSpc>
                <a:spcPct val="80000"/>
              </a:lnSpc>
            </a:pPr>
            <a:endParaRPr lang="en-US" altLang="zh-HK" sz="2400" dirty="0" smtClean="0">
              <a:ea typeface="新細明體" charset="-120"/>
            </a:endParaRPr>
          </a:p>
        </p:txBody>
      </p:sp>
      <p:sp>
        <p:nvSpPr>
          <p:cNvPr id="6" name="Cloud Callout 5"/>
          <p:cNvSpPr/>
          <p:nvPr/>
        </p:nvSpPr>
        <p:spPr>
          <a:xfrm>
            <a:off x="1979712" y="3429000"/>
            <a:ext cx="4680520" cy="266429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2000" dirty="0" smtClean="0">
                <a:ea typeface="新細明體" charset="-120"/>
              </a:rPr>
              <a:t>Does this mean that you should try to address each and every risk that your project might face? </a:t>
            </a:r>
            <a:endParaRPr lang="zh-TW" altLang="en-US" sz="2000" dirty="0"/>
          </a:p>
        </p:txBody>
      </p:sp>
    </p:spTree>
    <p:extLst>
      <p:ext uri="{BB962C8B-B14F-4D97-AF65-F5344CB8AC3E}">
        <p14:creationId xmlns:p14="http://schemas.microsoft.com/office/powerpoint/2010/main" val="21668841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HK" sz="3600" dirty="0" smtClean="0"/>
              <a:t>Risk management </a:t>
            </a:r>
            <a:r>
              <a:rPr lang="en-US" altLang="zh-HK" sz="3600" dirty="0" err="1" smtClean="0"/>
              <a:t>vs</a:t>
            </a:r>
            <a:r>
              <a:rPr lang="en-US" altLang="zh-HK" sz="3600" dirty="0" smtClean="0"/>
              <a:t> Crisis Management</a:t>
            </a:r>
            <a:endParaRPr lang="zh-HK" altLang="en-US" sz="3600" dirty="0"/>
          </a:p>
        </p:txBody>
      </p:sp>
      <p:sp>
        <p:nvSpPr>
          <p:cNvPr id="3" name="Content Placeholder 2"/>
          <p:cNvSpPr>
            <a:spLocks noGrp="1"/>
          </p:cNvSpPr>
          <p:nvPr>
            <p:ph idx="1"/>
          </p:nvPr>
        </p:nvSpPr>
        <p:spPr/>
        <p:txBody>
          <a:bodyPr>
            <a:normAutofit fontScale="92500"/>
          </a:bodyPr>
          <a:lstStyle/>
          <a:p>
            <a:r>
              <a:rPr lang="en-US" altLang="zh-HK" dirty="0" smtClean="0"/>
              <a:t>Risk management </a:t>
            </a:r>
          </a:p>
          <a:p>
            <a:pPr lvl="1"/>
            <a:r>
              <a:rPr lang="en-US" altLang="zh-HK" dirty="0" smtClean="0"/>
              <a:t>involves assessing potential threats and finding the best ways to avoid those threats</a:t>
            </a:r>
          </a:p>
          <a:p>
            <a:r>
              <a:rPr lang="en-US" altLang="zh-HK" dirty="0" smtClean="0"/>
              <a:t>Crisis management</a:t>
            </a:r>
          </a:p>
          <a:p>
            <a:pPr lvl="1"/>
            <a:r>
              <a:rPr lang="en-US" altLang="zh-HK" dirty="0" smtClean="0"/>
              <a:t>involves dealing with threats </a:t>
            </a:r>
            <a:r>
              <a:rPr lang="en-US" altLang="zh-HK" u="sng" dirty="0" smtClean="0"/>
              <a:t>after they have occurred.</a:t>
            </a:r>
            <a:r>
              <a:rPr lang="en-US" altLang="zh-HK" dirty="0" smtClean="0"/>
              <a:t> </a:t>
            </a:r>
          </a:p>
          <a:p>
            <a:pPr lvl="1"/>
            <a:endParaRPr lang="en-US" altLang="zh-HK" dirty="0" smtClean="0"/>
          </a:p>
          <a:p>
            <a:pPr>
              <a:buNone/>
            </a:pPr>
            <a:r>
              <a:rPr lang="en-US" altLang="zh-HK" dirty="0" smtClean="0"/>
              <a:t>Is it true to say that</a:t>
            </a:r>
          </a:p>
          <a:p>
            <a:pPr>
              <a:buNone/>
            </a:pPr>
            <a:r>
              <a:rPr lang="en-US" altLang="zh-HK" dirty="0" smtClean="0"/>
              <a:t> “Crisis Management represents a failure of Risk Management”</a:t>
            </a:r>
          </a:p>
        </p:txBody>
      </p:sp>
    </p:spTree>
    <p:extLst>
      <p:ext uri="{BB962C8B-B14F-4D97-AF65-F5344CB8AC3E}">
        <p14:creationId xmlns:p14="http://schemas.microsoft.com/office/powerpoint/2010/main" val="1088819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sz="4400" kern="1200" dirty="0" smtClean="0">
                <a:solidFill>
                  <a:schemeClr val="tx1"/>
                </a:solidFill>
                <a:latin typeface="+mj-lt"/>
                <a:ea typeface="+mj-ea"/>
                <a:cs typeface="+mj-cs"/>
              </a:rPr>
              <a:t>Risk management </a:t>
            </a:r>
            <a:r>
              <a:rPr lang="en-US" altLang="zh-TW" sz="4400" kern="1200" dirty="0" err="1" smtClean="0">
                <a:solidFill>
                  <a:schemeClr val="tx1"/>
                </a:solidFill>
                <a:latin typeface="+mj-lt"/>
                <a:ea typeface="+mj-ea"/>
                <a:cs typeface="+mj-cs"/>
              </a:rPr>
              <a:t>vs</a:t>
            </a:r>
            <a:r>
              <a:rPr lang="en-US" altLang="zh-TW" sz="4400" kern="1200" dirty="0" smtClean="0">
                <a:solidFill>
                  <a:schemeClr val="tx1"/>
                </a:solidFill>
                <a:latin typeface="+mj-lt"/>
                <a:ea typeface="+mj-ea"/>
                <a:cs typeface="+mj-cs"/>
              </a:rPr>
              <a:t> Crisis Management</a:t>
            </a:r>
            <a:endParaRPr lang="zh-TW" altLang="en-US" dirty="0"/>
          </a:p>
        </p:txBody>
      </p:sp>
      <p:sp>
        <p:nvSpPr>
          <p:cNvPr id="3" name="Content Placeholder 2"/>
          <p:cNvSpPr>
            <a:spLocks noGrp="1"/>
          </p:cNvSpPr>
          <p:nvPr>
            <p:ph idx="1"/>
          </p:nvPr>
        </p:nvSpPr>
        <p:spPr>
          <a:xfrm>
            <a:off x="395536" y="1628800"/>
            <a:ext cx="8229600" cy="4525963"/>
          </a:xfrm>
        </p:spPr>
        <p:txBody>
          <a:bodyPr/>
          <a:lstStyle/>
          <a:p>
            <a:pPr lvl="0"/>
            <a:r>
              <a:rPr lang="en-US" altLang="zh-TW" dirty="0" smtClean="0"/>
              <a:t>Not necessary </a:t>
            </a:r>
            <a:r>
              <a:rPr lang="en-US" altLang="zh-HK" dirty="0" smtClean="0"/>
              <a:t>since it will never be possible to totally mitigate the chances of serious risk occurring</a:t>
            </a:r>
            <a:r>
              <a:rPr lang="en-US" altLang="zh-HK" dirty="0" smtClean="0"/>
              <a:t>.</a:t>
            </a:r>
          </a:p>
        </p:txBody>
      </p:sp>
      <p:pic>
        <p:nvPicPr>
          <p:cNvPr id="4" name="Picture 2" descr="http://www.mitre.org/work/sepo/toolkits/risk/procedures/images/risk_plott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2996952"/>
            <a:ext cx="6264696" cy="37042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987824" y="3244807"/>
            <a:ext cx="418704" cy="369332"/>
          </a:xfrm>
          <a:prstGeom prst="rect">
            <a:avLst/>
          </a:prstGeom>
          <a:noFill/>
        </p:spPr>
        <p:txBody>
          <a:bodyPr wrap="none" rtlCol="0">
            <a:spAutoFit/>
          </a:bodyPr>
          <a:lstStyle/>
          <a:p>
            <a:r>
              <a:rPr lang="en-US" altLang="zh-TW" dirty="0" smtClean="0"/>
              <a:t>10</a:t>
            </a:r>
            <a:endParaRPr lang="zh-TW" altLang="en-US" dirty="0"/>
          </a:p>
        </p:txBody>
      </p:sp>
      <p:sp>
        <p:nvSpPr>
          <p:cNvPr id="6" name="TextBox 5"/>
          <p:cNvSpPr txBox="1"/>
          <p:nvPr/>
        </p:nvSpPr>
        <p:spPr>
          <a:xfrm>
            <a:off x="7740352" y="6372036"/>
            <a:ext cx="418704" cy="369332"/>
          </a:xfrm>
          <a:prstGeom prst="rect">
            <a:avLst/>
          </a:prstGeom>
          <a:noFill/>
        </p:spPr>
        <p:txBody>
          <a:bodyPr wrap="none" rtlCol="0">
            <a:spAutoFit/>
          </a:bodyPr>
          <a:lstStyle/>
          <a:p>
            <a:r>
              <a:rPr lang="en-US" altLang="zh-TW" dirty="0" smtClean="0"/>
              <a:t>10</a:t>
            </a:r>
            <a:endParaRPr lang="zh-TW" altLang="en-US" dirty="0"/>
          </a:p>
        </p:txBody>
      </p:sp>
      <p:sp>
        <p:nvSpPr>
          <p:cNvPr id="7" name="TextBox 6"/>
          <p:cNvSpPr txBox="1"/>
          <p:nvPr/>
        </p:nvSpPr>
        <p:spPr>
          <a:xfrm>
            <a:off x="3347864" y="6125127"/>
            <a:ext cx="418704" cy="369332"/>
          </a:xfrm>
          <a:prstGeom prst="rect">
            <a:avLst/>
          </a:prstGeom>
          <a:noFill/>
        </p:spPr>
        <p:txBody>
          <a:bodyPr wrap="square" rtlCol="0">
            <a:spAutoFit/>
          </a:bodyPr>
          <a:lstStyle/>
          <a:p>
            <a:r>
              <a:rPr lang="en-US" altLang="zh-TW" dirty="0" smtClean="0"/>
              <a:t>1</a:t>
            </a:r>
            <a:endParaRPr lang="zh-TW" altLang="en-US" dirty="0"/>
          </a:p>
        </p:txBody>
      </p:sp>
      <p:sp>
        <p:nvSpPr>
          <p:cNvPr id="8" name="Oval 7"/>
          <p:cNvSpPr/>
          <p:nvPr/>
        </p:nvSpPr>
        <p:spPr>
          <a:xfrm>
            <a:off x="7164288" y="5832648"/>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b="1" dirty="0" smtClean="0">
                <a:solidFill>
                  <a:srgbClr val="FF0000"/>
                </a:solidFill>
              </a:rPr>
              <a:t>x</a:t>
            </a:r>
            <a:endParaRPr lang="zh-TW" altLang="en-US" sz="28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new coke crisis</a:t>
            </a:r>
            <a:endParaRPr lang="en-US" dirty="0"/>
          </a:p>
        </p:txBody>
      </p:sp>
      <p:sp>
        <p:nvSpPr>
          <p:cNvPr id="3" name="Content Placeholder 2"/>
          <p:cNvSpPr>
            <a:spLocks noGrp="1"/>
          </p:cNvSpPr>
          <p:nvPr>
            <p:ph idx="1"/>
          </p:nvPr>
        </p:nvSpPr>
        <p:spPr>
          <a:xfrm>
            <a:off x="457200" y="1412776"/>
            <a:ext cx="5482952" cy="4525963"/>
          </a:xfrm>
        </p:spPr>
        <p:txBody>
          <a:bodyPr>
            <a:normAutofit fontScale="85000" lnSpcReduction="20000"/>
          </a:bodyPr>
          <a:lstStyle/>
          <a:p>
            <a:r>
              <a:rPr lang="en-US" sz="3200" b="0" i="0" kern="1200" dirty="0" smtClean="0">
                <a:solidFill>
                  <a:schemeClr val="tx1"/>
                </a:solidFill>
                <a:effectLst/>
                <a:latin typeface="+mn-lt"/>
                <a:ea typeface="+mn-ea"/>
                <a:cs typeface="+mn-cs"/>
              </a:rPr>
              <a:t>In 1985, the 99 year old secret formula for Coca-Cola was being replaced by New Coke. </a:t>
            </a:r>
          </a:p>
          <a:p>
            <a:r>
              <a:rPr lang="en-US" sz="3200" b="0" i="0" kern="1200" dirty="0" smtClean="0">
                <a:solidFill>
                  <a:schemeClr val="tx1"/>
                </a:solidFill>
                <a:effectLst/>
                <a:latin typeface="+mn-lt"/>
                <a:ea typeface="+mn-ea"/>
                <a:cs typeface="+mn-cs"/>
              </a:rPr>
              <a:t>Their customers disliked the change</a:t>
            </a:r>
          </a:p>
          <a:p>
            <a:pPr lvl="1"/>
            <a:r>
              <a:rPr lang="en-US" sz="2800" b="0" i="0" kern="1200" dirty="0" smtClean="0">
                <a:solidFill>
                  <a:schemeClr val="tx1"/>
                </a:solidFill>
                <a:effectLst/>
                <a:latin typeface="+mn-lt"/>
                <a:ea typeface="+mn-ea"/>
                <a:cs typeface="+mn-cs"/>
              </a:rPr>
              <a:t>the protest,</a:t>
            </a:r>
          </a:p>
          <a:p>
            <a:pPr lvl="1"/>
            <a:r>
              <a:rPr lang="en-US" sz="2800" b="0" i="0" kern="1200" dirty="0" smtClean="0">
                <a:solidFill>
                  <a:schemeClr val="tx1"/>
                </a:solidFill>
                <a:effectLst/>
                <a:latin typeface="+mn-lt"/>
                <a:ea typeface="+mn-ea"/>
                <a:cs typeface="+mn-cs"/>
              </a:rPr>
              <a:t>the countless calls their hotline</a:t>
            </a:r>
          </a:p>
          <a:p>
            <a:pPr lvl="1"/>
            <a:r>
              <a:rPr lang="en-US" sz="2800" b="0" i="0" kern="1200" dirty="0" smtClean="0">
                <a:solidFill>
                  <a:schemeClr val="tx1"/>
                </a:solidFill>
                <a:effectLst/>
                <a:latin typeface="+mn-lt"/>
                <a:ea typeface="+mn-ea"/>
                <a:cs typeface="+mn-cs"/>
              </a:rPr>
              <a:t> the lawsuits </a:t>
            </a:r>
          </a:p>
          <a:p>
            <a:endParaRPr lang="en-US" sz="3200" b="0" i="0" kern="1200" dirty="0" smtClean="0">
              <a:solidFill>
                <a:schemeClr val="tx1"/>
              </a:solidFill>
              <a:effectLst/>
              <a:latin typeface="+mn-lt"/>
              <a:ea typeface="+mn-ea"/>
              <a:cs typeface="+mn-cs"/>
            </a:endParaRPr>
          </a:p>
          <a:p>
            <a:endParaRPr lang="en-US" sz="3200" b="0" i="0" kern="1200" dirty="0" smtClean="0">
              <a:solidFill>
                <a:schemeClr val="tx1"/>
              </a:solidFill>
              <a:effectLst/>
              <a:latin typeface="+mn-lt"/>
              <a:ea typeface="+mn-ea"/>
              <a:cs typeface="+mn-cs"/>
            </a:endParaRPr>
          </a:p>
          <a:p>
            <a:r>
              <a:rPr lang="en-US" dirty="0" smtClean="0"/>
              <a:t>How </a:t>
            </a:r>
            <a:r>
              <a:rPr lang="en-US" dirty="0" err="1" smtClean="0"/>
              <a:t>Coca-cola</a:t>
            </a:r>
            <a:r>
              <a:rPr lang="en-US" dirty="0" smtClean="0"/>
              <a:t> managed the risk?</a:t>
            </a:r>
          </a:p>
        </p:txBody>
      </p:sp>
      <p:pic>
        <p:nvPicPr>
          <p:cNvPr id="3074" name="Picture 2" descr="“new coke”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276872"/>
            <a:ext cx="2664296" cy="259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661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 to solve the crisis</a:t>
            </a:r>
            <a:endParaRPr lang="en-US" dirty="0"/>
          </a:p>
        </p:txBody>
      </p:sp>
      <p:sp>
        <p:nvSpPr>
          <p:cNvPr id="3" name="Content Placeholder 2"/>
          <p:cNvSpPr>
            <a:spLocks noGrp="1"/>
          </p:cNvSpPr>
          <p:nvPr>
            <p:ph idx="1"/>
          </p:nvPr>
        </p:nvSpPr>
        <p:spPr/>
        <p:txBody>
          <a:bodyPr/>
          <a:lstStyle/>
          <a:p>
            <a:r>
              <a:rPr lang="en-US" dirty="0" smtClean="0"/>
              <a:t>Finally admission of a mistake by The Coca-Cola Company 79 days later when Coca-Cola was returned to the market as "Classic" Coke.</a:t>
            </a:r>
            <a:endParaRPr lang="en-US" sz="3200" b="0" i="0" kern="1200" dirty="0" smtClean="0">
              <a:solidFill>
                <a:schemeClr val="tx1"/>
              </a:solidFill>
              <a:effectLst/>
              <a:latin typeface="+mn-lt"/>
              <a:ea typeface="+mn-ea"/>
              <a:cs typeface="+mn-cs"/>
            </a:endParaRPr>
          </a:p>
          <a:p>
            <a:r>
              <a:rPr lang="en-US" sz="3200" b="0" i="0" kern="1200" dirty="0" smtClean="0">
                <a:solidFill>
                  <a:schemeClr val="tx1"/>
                </a:solidFill>
                <a:effectLst/>
                <a:latin typeface="+mn-lt"/>
                <a:ea typeface="+mn-ea"/>
                <a:cs typeface="+mn-cs"/>
              </a:rPr>
              <a:t>Made a press conference for the return of Coke Classic</a:t>
            </a:r>
          </a:p>
          <a:p>
            <a:pPr lvl="1"/>
            <a:r>
              <a:rPr lang="en-US" sz="2800" b="0" i="0" kern="1200" dirty="0" smtClean="0">
                <a:solidFill>
                  <a:schemeClr val="tx1"/>
                </a:solidFill>
                <a:effectLst/>
                <a:latin typeface="+mn-lt"/>
                <a:ea typeface="+mn-ea"/>
                <a:cs typeface="+mn-cs"/>
              </a:rPr>
              <a:t>Considered as the greatest performance by an America businessmen by a key marketer at the time.</a:t>
            </a:r>
            <a:endParaRPr lang="en-US" dirty="0"/>
          </a:p>
        </p:txBody>
      </p:sp>
    </p:spTree>
    <p:extLst>
      <p:ext uri="{BB962C8B-B14F-4D97-AF65-F5344CB8AC3E}">
        <p14:creationId xmlns:p14="http://schemas.microsoft.com/office/powerpoint/2010/main" val="3056531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Crisis of the new coke</a:t>
            </a:r>
            <a:endParaRPr lang="en-US" dirty="0"/>
          </a:p>
        </p:txBody>
      </p:sp>
      <p:sp>
        <p:nvSpPr>
          <p:cNvPr id="3" name="Content Placeholder 2"/>
          <p:cNvSpPr>
            <a:spLocks noGrp="1"/>
          </p:cNvSpPr>
          <p:nvPr>
            <p:ph idx="1"/>
          </p:nvPr>
        </p:nvSpPr>
        <p:spPr/>
        <p:txBody>
          <a:bodyPr/>
          <a:lstStyle/>
          <a:p>
            <a:r>
              <a:rPr lang="en-US" dirty="0" smtClean="0"/>
              <a:t>https://www.youtube.com/watch?v=t_djFC9Uhuw</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7" y="2708920"/>
            <a:ext cx="59150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878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Crisis Management</a:t>
            </a:r>
            <a:endParaRPr lang="zh-TW" altLang="en-US" dirty="0"/>
          </a:p>
        </p:txBody>
      </p:sp>
      <p:sp>
        <p:nvSpPr>
          <p:cNvPr id="3" name="Content Placeholder 2"/>
          <p:cNvSpPr>
            <a:spLocks noGrp="1"/>
          </p:cNvSpPr>
          <p:nvPr>
            <p:ph idx="1"/>
          </p:nvPr>
        </p:nvSpPr>
        <p:spPr/>
        <p:txBody>
          <a:bodyPr>
            <a:normAutofit fontScale="92500" lnSpcReduction="20000"/>
          </a:bodyPr>
          <a:lstStyle/>
          <a:p>
            <a:r>
              <a:rPr lang="en-US" altLang="zh-HK" dirty="0" smtClean="0"/>
              <a:t>It is a discipline within the broader context of management consisting of skills and techniques required to </a:t>
            </a:r>
            <a:r>
              <a:rPr lang="en-US" altLang="zh-HK" u="sng" dirty="0" smtClean="0"/>
              <a:t>identify</a:t>
            </a:r>
            <a:r>
              <a:rPr lang="en-US" altLang="zh-HK" dirty="0" smtClean="0"/>
              <a:t>, </a:t>
            </a:r>
            <a:r>
              <a:rPr lang="en-US" altLang="zh-HK" u="sng" dirty="0" smtClean="0"/>
              <a:t>assess</a:t>
            </a:r>
            <a:r>
              <a:rPr lang="en-US" altLang="zh-HK" dirty="0" smtClean="0"/>
              <a:t>, </a:t>
            </a:r>
            <a:r>
              <a:rPr lang="en-US" altLang="zh-HK" u="sng" dirty="0" smtClean="0"/>
              <a:t>understand</a:t>
            </a:r>
            <a:r>
              <a:rPr lang="en-US" altLang="zh-HK" dirty="0" smtClean="0"/>
              <a:t>, </a:t>
            </a:r>
            <a:r>
              <a:rPr lang="en-US" altLang="zh-HK" u="sng" dirty="0" smtClean="0"/>
              <a:t>ease</a:t>
            </a:r>
            <a:r>
              <a:rPr lang="en-US" altLang="zh-HK" dirty="0" smtClean="0"/>
              <a:t> and </a:t>
            </a:r>
            <a:r>
              <a:rPr lang="en-US" altLang="zh-HK" u="sng" dirty="0" smtClean="0"/>
              <a:t>overcome</a:t>
            </a:r>
            <a:r>
              <a:rPr lang="en-US" altLang="zh-HK" dirty="0" smtClean="0"/>
              <a:t> a serious situation from the moment it first occurs to the point that recovery procedures start.</a:t>
            </a:r>
          </a:p>
          <a:p>
            <a:pPr lvl="1"/>
            <a:r>
              <a:rPr lang="en-US" altLang="zh-HK" dirty="0" smtClean="0"/>
              <a:t>Access</a:t>
            </a:r>
          </a:p>
          <a:p>
            <a:pPr lvl="1"/>
            <a:r>
              <a:rPr lang="en-US" altLang="zh-HK" dirty="0" smtClean="0"/>
              <a:t>Ease</a:t>
            </a:r>
          </a:p>
          <a:p>
            <a:pPr lvl="1"/>
            <a:r>
              <a:rPr lang="en-US" altLang="zh-HK" dirty="0" smtClean="0"/>
              <a:t>Identify</a:t>
            </a:r>
          </a:p>
          <a:p>
            <a:pPr lvl="1"/>
            <a:r>
              <a:rPr lang="en-US" altLang="zh-HK" dirty="0" smtClean="0"/>
              <a:t>Overcome</a:t>
            </a:r>
          </a:p>
          <a:p>
            <a:pPr lvl="1"/>
            <a:r>
              <a:rPr lang="en-US" altLang="zh-HK" dirty="0" smtClean="0"/>
              <a:t>Understand</a:t>
            </a:r>
          </a:p>
          <a:p>
            <a:pPr lvl="1"/>
            <a:endParaRPr lang="zh-TW"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3131840" y="1916832"/>
            <a:ext cx="3384376" cy="29523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smtClean="0">
                <a:solidFill>
                  <a:srgbClr val="FF0000"/>
                </a:solidFill>
              </a:rPr>
              <a:t>M</a:t>
            </a:r>
            <a:endParaRPr lang="zh-TW" altLang="en-US" sz="4000" dirty="0">
              <a:solidFill>
                <a:srgbClr val="FF0000"/>
              </a:solidFill>
            </a:endParaRPr>
          </a:p>
        </p:txBody>
      </p:sp>
      <p:sp>
        <p:nvSpPr>
          <p:cNvPr id="9" name="Oval 8"/>
          <p:cNvSpPr/>
          <p:nvPr/>
        </p:nvSpPr>
        <p:spPr>
          <a:xfrm>
            <a:off x="1619672" y="3356992"/>
            <a:ext cx="3384376" cy="3240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5400" dirty="0" smtClean="0">
                <a:solidFill>
                  <a:srgbClr val="FF0000"/>
                </a:solidFill>
              </a:rPr>
              <a:t>M</a:t>
            </a:r>
            <a:endParaRPr lang="zh-TW" altLang="en-US" sz="5400" dirty="0">
              <a:solidFill>
                <a:srgbClr val="FF0000"/>
              </a:solidFill>
            </a:endParaRPr>
          </a:p>
        </p:txBody>
      </p:sp>
      <p:sp>
        <p:nvSpPr>
          <p:cNvPr id="10" name="Oval 9"/>
          <p:cNvSpPr/>
          <p:nvPr/>
        </p:nvSpPr>
        <p:spPr>
          <a:xfrm>
            <a:off x="4283968" y="3717032"/>
            <a:ext cx="3384376" cy="29523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solidFill>
                  <a:srgbClr val="FF0000"/>
                </a:solidFill>
              </a:rPr>
              <a:t>M</a:t>
            </a:r>
            <a:endParaRPr lang="zh-TW" altLang="en-US" sz="4800" dirty="0">
              <a:solidFill>
                <a:srgbClr val="FF0000"/>
              </a:solidFill>
            </a:endParaRPr>
          </a:p>
        </p:txBody>
      </p:sp>
      <p:sp>
        <p:nvSpPr>
          <p:cNvPr id="2" name="Title 1"/>
          <p:cNvSpPr>
            <a:spLocks noGrp="1"/>
          </p:cNvSpPr>
          <p:nvPr>
            <p:ph type="title"/>
          </p:nvPr>
        </p:nvSpPr>
        <p:spPr/>
        <p:txBody>
          <a:bodyPr>
            <a:normAutofit fontScale="90000"/>
          </a:bodyPr>
          <a:lstStyle/>
          <a:p>
            <a:r>
              <a:rPr lang="en-US" altLang="zh-TW" sz="4400" kern="1200" dirty="0" smtClean="0">
                <a:solidFill>
                  <a:schemeClr val="tx1"/>
                </a:solidFill>
                <a:latin typeface="+mj-lt"/>
                <a:ea typeface="+mj-ea"/>
                <a:cs typeface="+mj-cs"/>
              </a:rPr>
              <a:t>Crisis Management Plan</a:t>
            </a:r>
            <a:endParaRPr lang="zh-HK" altLang="en-US" dirty="0"/>
          </a:p>
        </p:txBody>
      </p:sp>
      <p:sp>
        <p:nvSpPr>
          <p:cNvPr id="11" name="Rectangle 10"/>
          <p:cNvSpPr/>
          <p:nvPr/>
        </p:nvSpPr>
        <p:spPr>
          <a:xfrm>
            <a:off x="3347864" y="3573016"/>
            <a:ext cx="2880320" cy="1754326"/>
          </a:xfrm>
          <a:prstGeom prst="rect">
            <a:avLst/>
          </a:prstGeom>
          <a:noFill/>
        </p:spPr>
        <p:txBody>
          <a:bodyPr wrap="square" lIns="91440" tIns="45720" rIns="91440" bIns="45720">
            <a:spAutoFit/>
          </a:bodyPr>
          <a:lstStyle/>
          <a:p>
            <a:pPr algn="ctr"/>
            <a:r>
              <a:rPr lang="en-US" altLang="zh-TW"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Crisis Management Plan</a:t>
            </a:r>
            <a:endParaRPr lang="en-US" altLang="zh-TW"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Content Placeholder 11"/>
          <p:cNvSpPr>
            <a:spLocks noGrp="1"/>
          </p:cNvSpPr>
          <p:nvPr>
            <p:ph idx="1"/>
          </p:nvPr>
        </p:nvSpPr>
        <p:spPr>
          <a:xfrm>
            <a:off x="457200" y="1196753"/>
            <a:ext cx="8229600" cy="1440160"/>
          </a:xfrm>
        </p:spPr>
        <p:txBody>
          <a:bodyPr/>
          <a:lstStyle/>
          <a:p>
            <a:r>
              <a:rPr lang="en-US" altLang="zh-TW" dirty="0" smtClean="0"/>
              <a:t>What</a:t>
            </a:r>
            <a:r>
              <a:rPr lang="en-US" altLang="zh-TW" baseline="0" dirty="0" smtClean="0"/>
              <a:t> are the major elements in the Crisis Management Plan?</a:t>
            </a:r>
            <a:endParaRPr lang="zh-TW" altLang="en-US" dirty="0"/>
          </a:p>
        </p:txBody>
      </p:sp>
      <p:sp>
        <p:nvSpPr>
          <p:cNvPr id="14" name="TextBox 13"/>
          <p:cNvSpPr txBox="1"/>
          <p:nvPr/>
        </p:nvSpPr>
        <p:spPr>
          <a:xfrm>
            <a:off x="6660232" y="2420888"/>
            <a:ext cx="2214132" cy="1015663"/>
          </a:xfrm>
          <a:prstGeom prst="rect">
            <a:avLst/>
          </a:prstGeom>
          <a:noFill/>
        </p:spPr>
        <p:txBody>
          <a:bodyPr wrap="none" rtlCol="0">
            <a:spAutoFit/>
          </a:bodyPr>
          <a:lstStyle/>
          <a:p>
            <a:r>
              <a:rPr lang="en-US" altLang="zh-TW" sz="2000" dirty="0" smtClean="0"/>
              <a:t>Metrics (Measures)</a:t>
            </a:r>
          </a:p>
          <a:p>
            <a:r>
              <a:rPr lang="en-US" altLang="zh-TW" sz="2000" dirty="0" smtClean="0"/>
              <a:t>Methods</a:t>
            </a:r>
          </a:p>
          <a:p>
            <a:r>
              <a:rPr lang="en-US" altLang="zh-TW" sz="2000" dirty="0" smtClean="0"/>
              <a:t>Message</a:t>
            </a:r>
            <a:endParaRPr lang="zh-TW" altLang="en-US" sz="2000" dirty="0"/>
          </a:p>
        </p:txBody>
      </p:sp>
    </p:spTree>
    <p:extLst>
      <p:ext uri="{BB962C8B-B14F-4D97-AF65-F5344CB8AC3E}">
        <p14:creationId xmlns:p14="http://schemas.microsoft.com/office/powerpoint/2010/main" val="172187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20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sz="4400" kern="1200" dirty="0" smtClean="0">
                <a:solidFill>
                  <a:schemeClr val="tx1"/>
                </a:solidFill>
                <a:latin typeface="+mj-lt"/>
                <a:ea typeface="+mj-ea"/>
                <a:cs typeface="+mj-cs"/>
              </a:rPr>
              <a:t>Crisis Management Plan</a:t>
            </a:r>
            <a:endParaRPr lang="zh-HK" altLang="en-US" dirty="0"/>
          </a:p>
        </p:txBody>
      </p:sp>
      <p:sp>
        <p:nvSpPr>
          <p:cNvPr id="3" name="Content Placeholder 2"/>
          <p:cNvSpPr>
            <a:spLocks noGrp="1"/>
          </p:cNvSpPr>
          <p:nvPr>
            <p:ph idx="1"/>
          </p:nvPr>
        </p:nvSpPr>
        <p:spPr>
          <a:xfrm>
            <a:off x="323528" y="1412776"/>
            <a:ext cx="5266928" cy="4525963"/>
          </a:xfrm>
        </p:spPr>
        <p:txBody>
          <a:bodyPr>
            <a:noAutofit/>
          </a:bodyPr>
          <a:lstStyle/>
          <a:p>
            <a:pPr lvl="0"/>
            <a:r>
              <a:rPr lang="en-US" altLang="zh-HK" sz="1800" dirty="0" smtClean="0">
                <a:effectLst/>
              </a:rPr>
              <a:t>Crisis management consists of:</a:t>
            </a:r>
          </a:p>
          <a:p>
            <a:pPr lvl="1"/>
            <a:r>
              <a:rPr lang="en-US" altLang="zh-HK" sz="1800" b="1" u="sng" dirty="0" smtClean="0"/>
              <a:t>Metrics</a:t>
            </a:r>
          </a:p>
          <a:p>
            <a:pPr lvl="2"/>
            <a:r>
              <a:rPr lang="en-US" altLang="zh-HK" sz="1800" dirty="0" smtClean="0"/>
              <a:t>to define what scenarios constitute a crisis and should consequently trigger the necessary response mechanisms.</a:t>
            </a:r>
          </a:p>
          <a:p>
            <a:pPr lvl="1"/>
            <a:r>
              <a:rPr lang="en-US" altLang="zh-HK" sz="1800" b="1" u="sng" dirty="0" smtClean="0">
                <a:effectLst/>
              </a:rPr>
              <a:t>Methods</a:t>
            </a:r>
            <a:r>
              <a:rPr lang="en-US" altLang="zh-HK" sz="1800" dirty="0" smtClean="0">
                <a:effectLst/>
              </a:rPr>
              <a:t> used to respond to both the reality and perception of crises.</a:t>
            </a:r>
          </a:p>
          <a:p>
            <a:pPr lvl="1"/>
            <a:r>
              <a:rPr lang="en-US" altLang="zh-HK" sz="1800" b="1" u="sng" dirty="0" smtClean="0">
                <a:effectLst/>
              </a:rPr>
              <a:t>Messages</a:t>
            </a:r>
            <a:r>
              <a:rPr lang="en-US" altLang="zh-HK" sz="1800" dirty="0" smtClean="0">
                <a:effectLst/>
              </a:rPr>
              <a:t> (Communication)</a:t>
            </a:r>
          </a:p>
          <a:p>
            <a:pPr lvl="2"/>
            <a:r>
              <a:rPr lang="en-US" altLang="zh-HK" sz="1800" dirty="0" smtClean="0">
                <a:effectLst/>
              </a:rPr>
              <a:t>that occurs within the response phase of emergency management scenarios.</a:t>
            </a:r>
          </a:p>
          <a:p>
            <a:pPr rtl="0"/>
            <a:endParaRPr lang="en-US" altLang="zh-HK" sz="2000" dirty="0" smtClean="0">
              <a:effectLst/>
            </a:endParaRPr>
          </a:p>
          <a:p>
            <a:pPr rtl="0"/>
            <a:endParaRPr lang="en-US" altLang="zh-HK" sz="2000" dirty="0" smtClean="0">
              <a:effectLst/>
            </a:endParaRPr>
          </a:p>
        </p:txBody>
      </p:sp>
      <p:sp>
        <p:nvSpPr>
          <p:cNvPr id="4" name="Rectangle 3"/>
          <p:cNvSpPr/>
          <p:nvPr/>
        </p:nvSpPr>
        <p:spPr>
          <a:xfrm>
            <a:off x="5940152" y="2276872"/>
            <a:ext cx="2880320" cy="1754326"/>
          </a:xfrm>
          <a:prstGeom prst="rect">
            <a:avLst/>
          </a:prstGeom>
          <a:noFill/>
        </p:spPr>
        <p:txBody>
          <a:bodyPr wrap="square" lIns="91440" tIns="45720" rIns="91440" bIns="45720">
            <a:spAutoFit/>
          </a:bodyPr>
          <a:lstStyle/>
          <a:p>
            <a:pPr algn="ctr"/>
            <a:r>
              <a:rPr lang="en-US" altLang="zh-TW" sz="36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Crisis Management Plan</a:t>
            </a:r>
            <a:endParaRPr lang="en-US" altLang="zh-TW" sz="36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146" name="Picture 2" descr="http://ts3.mm.bing.net/images/thumbnail.aspx?q=4875127691609914&amp;id=9566f5ed845b27bc1d9175d0a124e53e"/>
          <p:cNvPicPr>
            <a:picLocks noChangeAspect="1" noChangeArrowheads="1"/>
          </p:cNvPicPr>
          <p:nvPr/>
        </p:nvPicPr>
        <p:blipFill>
          <a:blip r:embed="rId2" cstate="print"/>
          <a:srcRect/>
          <a:stretch>
            <a:fillRect/>
          </a:stretch>
        </p:blipFill>
        <p:spPr bwMode="auto">
          <a:xfrm>
            <a:off x="2195736" y="4725144"/>
            <a:ext cx="1777380" cy="1777380"/>
          </a:xfrm>
          <a:prstGeom prst="rect">
            <a:avLst/>
          </a:prstGeom>
          <a:noFill/>
        </p:spPr>
      </p:pic>
      <p:pic>
        <p:nvPicPr>
          <p:cNvPr id="6148" name="Picture 4" descr="http://ts4.mm.bing.net/images/thumbnail.aspx?q=4710024849195699&amp;id=3a2a1ebf24e95c912bfdae37589d560f"/>
          <p:cNvPicPr>
            <a:picLocks noChangeAspect="1" noChangeArrowheads="1"/>
          </p:cNvPicPr>
          <p:nvPr/>
        </p:nvPicPr>
        <p:blipFill>
          <a:blip r:embed="rId3" cstate="print"/>
          <a:srcRect/>
          <a:stretch>
            <a:fillRect/>
          </a:stretch>
        </p:blipFill>
        <p:spPr bwMode="auto">
          <a:xfrm>
            <a:off x="5868144" y="4797152"/>
            <a:ext cx="1552575" cy="1666875"/>
          </a:xfrm>
          <a:prstGeom prst="rect">
            <a:avLst/>
          </a:prstGeom>
          <a:noFill/>
        </p:spPr>
      </p:pic>
    </p:spTree>
    <p:extLst>
      <p:ext uri="{BB962C8B-B14F-4D97-AF65-F5344CB8AC3E}">
        <p14:creationId xmlns:p14="http://schemas.microsoft.com/office/powerpoint/2010/main" val="1721878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HK" sz="3600" dirty="0" smtClean="0"/>
              <a:t>Case study: </a:t>
            </a:r>
            <a:r>
              <a:rPr lang="en-US" altLang="zh-HK" sz="3600" dirty="0" err="1" smtClean="0"/>
              <a:t>iPhone</a:t>
            </a:r>
            <a:r>
              <a:rPr lang="en-US" altLang="zh-HK" sz="3600" baseline="0" dirty="0" smtClean="0"/>
              <a:t> 4 </a:t>
            </a:r>
            <a:r>
              <a:rPr lang="en-US" altLang="zh-HK" sz="3600" kern="1200" dirty="0" smtClean="0">
                <a:solidFill>
                  <a:schemeClr val="tx1"/>
                </a:solidFill>
                <a:effectLst/>
                <a:latin typeface="+mj-lt"/>
                <a:ea typeface="+mj-ea"/>
                <a:cs typeface="+mj-cs"/>
              </a:rPr>
              <a:t>Antenna Problem</a:t>
            </a:r>
            <a:endParaRPr lang="zh-HK" altLang="en-US" sz="3600" dirty="0"/>
          </a:p>
        </p:txBody>
      </p:sp>
      <p:sp>
        <p:nvSpPr>
          <p:cNvPr id="3" name="Content Placeholder 2"/>
          <p:cNvSpPr>
            <a:spLocks noGrp="1"/>
          </p:cNvSpPr>
          <p:nvPr>
            <p:ph idx="1"/>
          </p:nvPr>
        </p:nvSpPr>
        <p:spPr>
          <a:xfrm>
            <a:off x="457200" y="1600200"/>
            <a:ext cx="4546848" cy="4525963"/>
          </a:xfrm>
        </p:spPr>
        <p:txBody>
          <a:bodyPr>
            <a:noAutofit/>
          </a:bodyPr>
          <a:lstStyle/>
          <a:p>
            <a:pPr rtl="0" eaLnBrk="1" latinLnBrk="0" hangingPunct="1"/>
            <a:r>
              <a:rPr lang="en-US" altLang="zh-HK" sz="1800" kern="1200" dirty="0" smtClean="0">
                <a:solidFill>
                  <a:schemeClr val="tx1"/>
                </a:solidFill>
                <a:effectLst/>
              </a:rPr>
              <a:t>Apple's iPhone 4 signal problems have been complained by customers</a:t>
            </a:r>
          </a:p>
          <a:p>
            <a:r>
              <a:rPr lang="en-US" altLang="zh-HK" sz="1800" kern="1200" dirty="0" smtClean="0">
                <a:solidFill>
                  <a:schemeClr val="tx1"/>
                </a:solidFill>
                <a:effectLst/>
              </a:rPr>
              <a:t>When </a:t>
            </a:r>
            <a:r>
              <a:rPr lang="en-US" altLang="zh-HK" sz="1800" kern="1200" dirty="0" err="1" smtClean="0">
                <a:solidFill>
                  <a:schemeClr val="tx1"/>
                </a:solidFill>
                <a:effectLst/>
              </a:rPr>
              <a:t>iPhone</a:t>
            </a:r>
            <a:r>
              <a:rPr lang="en-US" altLang="zh-HK" sz="1800" kern="1200" dirty="0" smtClean="0">
                <a:solidFill>
                  <a:schemeClr val="tx1"/>
                </a:solidFill>
                <a:effectLst/>
              </a:rPr>
              <a:t> 4 users grip the device from the lower left </a:t>
            </a:r>
            <a:r>
              <a:rPr lang="en-US" altLang="zh-HK" sz="1800" dirty="0" smtClean="0"/>
              <a:t>corner (when holding the phone by its metal sides in two opposite places)</a:t>
            </a:r>
            <a:r>
              <a:rPr lang="en-US" altLang="zh-HK" sz="1800" kern="1200" dirty="0" smtClean="0">
                <a:solidFill>
                  <a:schemeClr val="tx1"/>
                </a:solidFill>
                <a:effectLst/>
              </a:rPr>
              <a:t>, the signal is poor</a:t>
            </a:r>
            <a:endParaRPr lang="zh-HK" altLang="zh-HK" sz="1800" dirty="0" smtClean="0">
              <a:effectLst/>
            </a:endParaRPr>
          </a:p>
          <a:p>
            <a:pPr rtl="0" eaLnBrk="1" latinLnBrk="0" hangingPunct="1"/>
            <a:endParaRPr lang="en-US" altLang="zh-HK" sz="1800" kern="1200" dirty="0" smtClean="0">
              <a:solidFill>
                <a:schemeClr val="tx1"/>
              </a:solidFill>
              <a:effectLst/>
            </a:endParaRPr>
          </a:p>
          <a:p>
            <a:pPr rtl="0" eaLnBrk="1" latinLnBrk="0" hangingPunct="1"/>
            <a:r>
              <a:rPr lang="en-US" altLang="zh-HK" sz="1800" kern="1200" dirty="0" smtClean="0">
                <a:solidFill>
                  <a:schemeClr val="tx1"/>
                </a:solidFill>
                <a:effectLst/>
              </a:rPr>
              <a:t>Jobs replied to the complaints: "Non issue. Just avoid holding it in that way."</a:t>
            </a:r>
            <a:endParaRPr lang="zh-HK" altLang="zh-HK" sz="1800" dirty="0" smtClean="0">
              <a:effectLst/>
            </a:endParaRPr>
          </a:p>
          <a:p>
            <a:pPr rtl="0" eaLnBrk="1" latinLnBrk="0" hangingPunct="1"/>
            <a:endParaRPr lang="en-US" altLang="zh-HK" sz="1800" kern="1200" dirty="0" smtClean="0">
              <a:solidFill>
                <a:schemeClr val="tx1"/>
              </a:solidFill>
              <a:effectLst/>
            </a:endParaRPr>
          </a:p>
          <a:p>
            <a:pPr rtl="0" eaLnBrk="1" latinLnBrk="0" hangingPunct="1"/>
            <a:endParaRPr lang="zh-HK" altLang="zh-HK" sz="1800" dirty="0" smtClean="0">
              <a:effectLst/>
            </a:endParaRPr>
          </a:p>
        </p:txBody>
      </p:sp>
      <p:pic>
        <p:nvPicPr>
          <p:cNvPr id="5" name="Picture 2" descr="iphone4antennaproble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1628800"/>
            <a:ext cx="3178324" cy="1843429"/>
          </a:xfrm>
          <a:prstGeom prst="rect">
            <a:avLst/>
          </a:prstGeom>
          <a:noFill/>
          <a:extLst>
            <a:ext uri="{909E8E84-426E-40DD-AFC4-6F175D3DCCD1}">
              <a14:hiddenFill xmlns:a14="http://schemas.microsoft.com/office/drawing/2010/main">
                <a:solidFill>
                  <a:srgbClr val="FFFFFF"/>
                </a:solidFill>
              </a14:hiddenFill>
            </a:ext>
          </a:extLst>
        </p:spPr>
      </p:pic>
      <p:pic>
        <p:nvPicPr>
          <p:cNvPr id="41986" name="Picture 2" descr="http://ts3.mm.bing.net/images/thumbnail.aspx?q=4763016163952462&amp;id=61b41a7adf5fd23af5132d7f4c235603"/>
          <p:cNvPicPr>
            <a:picLocks noChangeAspect="1" noChangeArrowheads="1"/>
          </p:cNvPicPr>
          <p:nvPr/>
        </p:nvPicPr>
        <p:blipFill>
          <a:blip r:embed="rId3" cstate="print"/>
          <a:srcRect/>
          <a:stretch>
            <a:fillRect/>
          </a:stretch>
        </p:blipFill>
        <p:spPr bwMode="auto">
          <a:xfrm>
            <a:off x="5436096" y="3933056"/>
            <a:ext cx="2857500" cy="2457451"/>
          </a:xfrm>
          <a:prstGeom prst="rect">
            <a:avLst/>
          </a:prstGeom>
          <a:noFill/>
        </p:spPr>
      </p:pic>
      <p:sp>
        <p:nvSpPr>
          <p:cNvPr id="8" name="Rounded Rectangular Callout 7"/>
          <p:cNvSpPr/>
          <p:nvPr/>
        </p:nvSpPr>
        <p:spPr>
          <a:xfrm>
            <a:off x="5004048" y="3717032"/>
            <a:ext cx="1584176" cy="1152128"/>
          </a:xfrm>
          <a:prstGeom prst="wedgeRoundRectCallout">
            <a:avLst>
              <a:gd name="adj1" fmla="val 60137"/>
              <a:gd name="adj2" fmla="val 933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dirty="0" smtClean="0">
                <a:solidFill>
                  <a:schemeClr val="tx1"/>
                </a:solidFill>
              </a:rPr>
              <a:t>"Non issue. Just avoid holding it in that way</a:t>
            </a:r>
            <a:endParaRPr lang="zh-TW" altLang="en-US" dirty="0"/>
          </a:p>
        </p:txBody>
      </p:sp>
    </p:spTree>
    <p:extLst>
      <p:ext uri="{BB962C8B-B14F-4D97-AF65-F5344CB8AC3E}">
        <p14:creationId xmlns:p14="http://schemas.microsoft.com/office/powerpoint/2010/main" val="4266530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Risk management</a:t>
            </a:r>
            <a:endParaRPr lang="zh-HK" altLang="en-US" dirty="0"/>
          </a:p>
        </p:txBody>
      </p:sp>
      <p:sp>
        <p:nvSpPr>
          <p:cNvPr id="3" name="Content Placeholder 2"/>
          <p:cNvSpPr>
            <a:spLocks noGrp="1"/>
          </p:cNvSpPr>
          <p:nvPr>
            <p:ph idx="1"/>
          </p:nvPr>
        </p:nvSpPr>
        <p:spPr>
          <a:xfrm>
            <a:off x="457200" y="1600200"/>
            <a:ext cx="4978896" cy="4525963"/>
          </a:xfrm>
        </p:spPr>
        <p:txBody>
          <a:bodyPr>
            <a:normAutofit lnSpcReduction="10000"/>
          </a:bodyPr>
          <a:lstStyle/>
          <a:p>
            <a:r>
              <a:rPr lang="en-US" altLang="zh-HK" sz="2400" dirty="0" smtClean="0"/>
              <a:t>Corrective actions</a:t>
            </a:r>
          </a:p>
          <a:p>
            <a:r>
              <a:rPr lang="en-US" altLang="zh-HK" sz="2400" dirty="0" smtClean="0"/>
              <a:t>Technical:</a:t>
            </a:r>
          </a:p>
          <a:p>
            <a:pPr lvl="1"/>
            <a:r>
              <a:rPr lang="en-US" altLang="zh-HK" sz="2000" dirty="0" smtClean="0"/>
              <a:t>Need a real practical solution to solve the problem (short term and long term)</a:t>
            </a:r>
          </a:p>
          <a:p>
            <a:r>
              <a:rPr lang="en-US" altLang="zh-HK" sz="2400" dirty="0" smtClean="0"/>
              <a:t>Customer psychology:</a:t>
            </a:r>
          </a:p>
          <a:p>
            <a:pPr lvl="1"/>
            <a:r>
              <a:rPr lang="en-US" altLang="zh-HK" sz="2000" dirty="0" smtClean="0"/>
              <a:t>Give advantages to customers</a:t>
            </a:r>
          </a:p>
          <a:p>
            <a:pPr lvl="2"/>
            <a:r>
              <a:rPr lang="en-US" altLang="zh-HK" sz="1600" dirty="0" smtClean="0"/>
              <a:t>Apple currently sells a $29 rubber "Bumper Case" for the </a:t>
            </a:r>
            <a:r>
              <a:rPr lang="en-US" altLang="zh-HK" sz="1600" dirty="0" err="1" smtClean="0"/>
              <a:t>iPhone</a:t>
            </a:r>
            <a:r>
              <a:rPr lang="en-US" altLang="zh-HK" sz="1600" dirty="0" smtClean="0"/>
              <a:t> 4  (indicates that Apple already knew about the potential reception issues with the phone.)</a:t>
            </a:r>
          </a:p>
          <a:p>
            <a:pPr lvl="2"/>
            <a:r>
              <a:rPr lang="en-US" altLang="zh-HK" sz="1600" dirty="0" smtClean="0"/>
              <a:t>Give them free  to the customers</a:t>
            </a:r>
          </a:p>
          <a:p>
            <a:r>
              <a:rPr lang="en-US" altLang="zh-HK" sz="2400" dirty="0" smtClean="0"/>
              <a:t>Turn risk into opportunity</a:t>
            </a:r>
          </a:p>
          <a:p>
            <a:pPr lvl="1"/>
            <a:r>
              <a:rPr lang="en-US" altLang="zh-HK" sz="2000" dirty="0" smtClean="0"/>
              <a:t>Provide different color options</a:t>
            </a:r>
          </a:p>
          <a:p>
            <a:pPr lvl="1"/>
            <a:r>
              <a:rPr lang="en-US" altLang="zh-HK" sz="2000" dirty="0" smtClean="0"/>
              <a:t>Make it as a trendy fashion</a:t>
            </a:r>
          </a:p>
          <a:p>
            <a:pPr lvl="1"/>
            <a:endParaRPr lang="en-US" altLang="zh-HK" sz="2000" dirty="0" smtClean="0"/>
          </a:p>
          <a:p>
            <a:endParaRPr lang="zh-HK" altLang="en-US" sz="2400" dirty="0"/>
          </a:p>
        </p:txBody>
      </p:sp>
      <p:pic>
        <p:nvPicPr>
          <p:cNvPr id="6148" name="Picture 4" descr="http://ts2.mm.bing.net/images/thumbnail.aspx?q=4823923077351893&amp;id=72fb5ec8c061358fa0622d220b6a96f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1268760"/>
            <a:ext cx="2857500" cy="2343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zapp5.staticworld.net/news/graphics/199853-screenshot2010-06-25at12.08.52_1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717032"/>
            <a:ext cx="1430080" cy="25344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ts3.mm.bing.net/images/thumbnail.aspx?q=4514998967993002&amp;id=1672e576e60469aaf12d7e29a308953f">
            <a:hlinkClick r:id="rId4" tooltip="iPhone Bumper Review Tweet"/>
          </p:cNvPr>
          <p:cNvPicPr>
            <a:picLocks noChangeAspect="1" noChangeArrowheads="1"/>
          </p:cNvPicPr>
          <p:nvPr/>
        </p:nvPicPr>
        <p:blipFill>
          <a:blip r:embed="rId5" cstate="print"/>
          <a:srcRect l="37799"/>
          <a:stretch>
            <a:fillRect/>
          </a:stretch>
        </p:blipFill>
        <p:spPr bwMode="auto">
          <a:xfrm>
            <a:off x="4860032" y="5085184"/>
            <a:ext cx="1872208" cy="1515011"/>
          </a:xfrm>
          <a:prstGeom prst="rect">
            <a:avLst/>
          </a:prstGeom>
          <a:noFill/>
        </p:spPr>
      </p:pic>
    </p:spTree>
    <p:extLst>
      <p:ext uri="{BB962C8B-B14F-4D97-AF65-F5344CB8AC3E}">
        <p14:creationId xmlns:p14="http://schemas.microsoft.com/office/powerpoint/2010/main" val="299992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ea typeface="新細明體" charset="-120"/>
              </a:rPr>
              <a:t>Risk Management</a:t>
            </a:r>
            <a:endParaRPr lang="zh-HK" altLang="en-US" dirty="0"/>
          </a:p>
        </p:txBody>
      </p:sp>
      <p:sp>
        <p:nvSpPr>
          <p:cNvPr id="3" name="Content Placeholder 2"/>
          <p:cNvSpPr>
            <a:spLocks noGrp="1"/>
          </p:cNvSpPr>
          <p:nvPr>
            <p:ph idx="1"/>
          </p:nvPr>
        </p:nvSpPr>
        <p:spPr/>
        <p:txBody>
          <a:bodyPr>
            <a:normAutofit/>
          </a:bodyPr>
          <a:lstStyle/>
          <a:p>
            <a:pPr>
              <a:lnSpc>
                <a:spcPct val="80000"/>
              </a:lnSpc>
            </a:pPr>
            <a:r>
              <a:rPr lang="en-US" altLang="zh-HK" dirty="0" smtClean="0">
                <a:ea typeface="新細明體" charset="-120"/>
              </a:rPr>
              <a:t>Probably not!</a:t>
            </a:r>
          </a:p>
          <a:p>
            <a:pPr lvl="1">
              <a:lnSpc>
                <a:spcPct val="80000"/>
              </a:lnSpc>
            </a:pPr>
            <a:r>
              <a:rPr lang="en-US" altLang="zh-HK" dirty="0" smtClean="0">
                <a:ea typeface="新細明體" charset="-120"/>
              </a:rPr>
              <a:t>But we need to identify those most critical environments, which may be :</a:t>
            </a:r>
          </a:p>
          <a:p>
            <a:pPr lvl="2">
              <a:lnSpc>
                <a:spcPct val="80000"/>
              </a:lnSpc>
            </a:pPr>
            <a:r>
              <a:rPr lang="en-US" altLang="zh-HK" sz="2000" dirty="0" smtClean="0">
                <a:ea typeface="新細明體" charset="-120"/>
              </a:rPr>
              <a:t>Too expensive</a:t>
            </a:r>
          </a:p>
          <a:p>
            <a:pPr lvl="2">
              <a:lnSpc>
                <a:spcPct val="80000"/>
              </a:lnSpc>
            </a:pPr>
            <a:r>
              <a:rPr lang="en-US" altLang="zh-HK" sz="2000" dirty="0" smtClean="0">
                <a:ea typeface="新細明體" charset="-120"/>
              </a:rPr>
              <a:t>Too time consuming</a:t>
            </a:r>
          </a:p>
          <a:p>
            <a:pPr lvl="2">
              <a:lnSpc>
                <a:spcPct val="80000"/>
              </a:lnSpc>
            </a:pPr>
            <a:r>
              <a:rPr lang="en-US" altLang="zh-HK" sz="2000" dirty="0" smtClean="0">
                <a:ea typeface="新細明體" charset="-120"/>
              </a:rPr>
              <a:t>Resources consuming</a:t>
            </a:r>
          </a:p>
          <a:p>
            <a:pPr lvl="2">
              <a:lnSpc>
                <a:spcPct val="80000"/>
              </a:lnSpc>
            </a:pPr>
            <a:r>
              <a:rPr lang="en-US" altLang="zh-HK" sz="2000" dirty="0" smtClean="0">
                <a:ea typeface="新細明體" charset="-120"/>
              </a:rPr>
              <a:t>Vital and unrecoverable</a:t>
            </a:r>
          </a:p>
          <a:p>
            <a:pPr lvl="1">
              <a:lnSpc>
                <a:spcPct val="80000"/>
              </a:lnSpc>
            </a:pPr>
            <a:endParaRPr lang="en-US" altLang="zh-HK" dirty="0" smtClean="0">
              <a:ea typeface="新細明體" charset="-120"/>
            </a:endParaRPr>
          </a:p>
          <a:p>
            <a:pPr lvl="1">
              <a:lnSpc>
                <a:spcPct val="80000"/>
              </a:lnSpc>
            </a:pPr>
            <a:endParaRPr lang="en-US" altLang="zh-HK" dirty="0" smtClean="0">
              <a:ea typeface="新細明體" charset="-120"/>
            </a:endParaRPr>
          </a:p>
        </p:txBody>
      </p:sp>
    </p:spTree>
    <p:extLst>
      <p:ext uri="{BB962C8B-B14F-4D97-AF65-F5344CB8AC3E}">
        <p14:creationId xmlns:p14="http://schemas.microsoft.com/office/powerpoint/2010/main" val="15081089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Risk management cycle</a:t>
            </a:r>
            <a:endParaRPr lang="zh-TW" altLang="en-US" dirty="0"/>
          </a:p>
        </p:txBody>
      </p:sp>
      <p:sp>
        <p:nvSpPr>
          <p:cNvPr id="3" name="Content Placeholder 2"/>
          <p:cNvSpPr>
            <a:spLocks noGrp="1"/>
          </p:cNvSpPr>
          <p:nvPr>
            <p:ph idx="1"/>
          </p:nvPr>
        </p:nvSpPr>
        <p:spPr/>
        <p:txBody>
          <a:bodyPr/>
          <a:lstStyle/>
          <a:p>
            <a:endParaRPr lang="zh-TW" altLang="en-US" dirty="0"/>
          </a:p>
        </p:txBody>
      </p:sp>
      <p:pic>
        <p:nvPicPr>
          <p:cNvPr id="5" name="Picture 2" descr="http://www.feddisasterrecovery.com/Portals/91597/images/Picture2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701" b="964"/>
          <a:stretch/>
        </p:blipFill>
        <p:spPr bwMode="auto">
          <a:xfrm>
            <a:off x="683568" y="1556792"/>
            <a:ext cx="7457256" cy="51125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ts2.mm.bing.net/images/thumbnail.aspx?q=4823923077351893&amp;id=72fb5ec8c061358fa0622d220b6a96f1"/>
          <p:cNvPicPr>
            <a:picLocks noChangeAspect="1" noChangeArrowheads="1"/>
          </p:cNvPicPr>
          <p:nvPr/>
        </p:nvPicPr>
        <p:blipFill>
          <a:blip r:embed="rId3" cstate="print">
            <a:extLst>
              <a:ext uri="{28A0092B-C50C-407E-A947-70E740481C1C}">
                <a14:useLocalDpi xmlns:a14="http://schemas.microsoft.com/office/drawing/2010/main" val="0"/>
              </a:ext>
            </a:extLst>
          </a:blip>
          <a:srcRect l="42839" t="15366" r="11801" b="35464"/>
          <a:stretch>
            <a:fillRect/>
          </a:stretch>
        </p:blipFill>
        <p:spPr bwMode="auto">
          <a:xfrm>
            <a:off x="3491880" y="1628800"/>
            <a:ext cx="648072" cy="576064"/>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2483768" y="1196752"/>
            <a:ext cx="1008112" cy="936104"/>
          </a:xfrm>
          <a:prstGeom prst="wedgeRoundRectCallout">
            <a:avLst>
              <a:gd name="adj1" fmla="val -53243"/>
              <a:gd name="adj2" fmla="val 70301"/>
              <a:gd name="adj3" fmla="val 16667"/>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1200" dirty="0" smtClean="0">
                <a:solidFill>
                  <a:schemeClr val="tx1"/>
                </a:solidFill>
              </a:rPr>
              <a:t>"Non issue. Just avoid holding it in that way</a:t>
            </a:r>
            <a:endParaRPr lang="zh-TW" altLang="en-US" sz="1200" dirty="0"/>
          </a:p>
        </p:txBody>
      </p:sp>
      <p:sp>
        <p:nvSpPr>
          <p:cNvPr id="8" name="Explosion 1 7"/>
          <p:cNvSpPr/>
          <p:nvPr/>
        </p:nvSpPr>
        <p:spPr>
          <a:xfrm>
            <a:off x="5940152" y="1340768"/>
            <a:ext cx="1296144" cy="93610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b="1" dirty="0" smtClean="0">
                <a:solidFill>
                  <a:srgbClr val="FF0000"/>
                </a:solidFill>
              </a:rPr>
              <a:t>New design</a:t>
            </a:r>
            <a:endParaRPr lang="zh-TW" altLang="en-US" sz="1200" b="1" dirty="0">
              <a:solidFill>
                <a:srgbClr val="FF0000"/>
              </a:solidFill>
            </a:endParaRPr>
          </a:p>
        </p:txBody>
      </p:sp>
      <p:pic>
        <p:nvPicPr>
          <p:cNvPr id="69634" name="Picture 2" descr="http://ts3.mm.bing.net/images/thumbnail.aspx?q=4514998967993002&amp;id=1672e576e60469aaf12d7e29a308953f">
            <a:hlinkClick r:id="rId4" tooltip="iPhone Bumper Review Tweet"/>
          </p:cNvPr>
          <p:cNvPicPr>
            <a:picLocks noChangeAspect="1" noChangeArrowheads="1"/>
          </p:cNvPicPr>
          <p:nvPr/>
        </p:nvPicPr>
        <p:blipFill>
          <a:blip r:embed="rId5" cstate="print"/>
          <a:srcRect l="37799"/>
          <a:stretch>
            <a:fillRect/>
          </a:stretch>
        </p:blipFill>
        <p:spPr bwMode="auto">
          <a:xfrm>
            <a:off x="4716016" y="1577636"/>
            <a:ext cx="864096" cy="699236"/>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effectLst/>
              </a:rPr>
              <a:t>Crisis as Opportunity</a:t>
            </a:r>
            <a:endParaRPr lang="zh-HK" altLang="en-US" dirty="0"/>
          </a:p>
        </p:txBody>
      </p:sp>
      <p:sp>
        <p:nvSpPr>
          <p:cNvPr id="3" name="Content Placeholder 2"/>
          <p:cNvSpPr>
            <a:spLocks noGrp="1"/>
          </p:cNvSpPr>
          <p:nvPr>
            <p:ph idx="1"/>
          </p:nvPr>
        </p:nvSpPr>
        <p:spPr>
          <a:xfrm>
            <a:off x="457200" y="1412776"/>
            <a:ext cx="5554960" cy="4525963"/>
          </a:xfrm>
        </p:spPr>
        <p:txBody>
          <a:bodyPr>
            <a:normAutofit lnSpcReduction="10000"/>
          </a:bodyPr>
          <a:lstStyle/>
          <a:p>
            <a:pPr rtl="0"/>
            <a:r>
              <a:rPr lang="en-US" altLang="zh-HK" dirty="0" smtClean="0">
                <a:effectLst/>
              </a:rPr>
              <a:t>Crisis leadership</a:t>
            </a:r>
            <a:r>
              <a:rPr lang="en-US" altLang="zh-HK" dirty="0" smtClean="0"/>
              <a:t> is very important</a:t>
            </a:r>
            <a:endParaRPr lang="en-US" altLang="zh-HK" dirty="0" smtClean="0">
              <a:effectLst/>
            </a:endParaRPr>
          </a:p>
          <a:p>
            <a:pPr rtl="0"/>
            <a:r>
              <a:rPr lang="en-US" altLang="zh-HK" dirty="0" smtClean="0">
                <a:effectLst/>
              </a:rPr>
              <a:t>A good leader should </a:t>
            </a:r>
            <a:r>
              <a:rPr lang="en-US" altLang="zh-HK" dirty="0" smtClean="0"/>
              <a:t>have a mindset of “</a:t>
            </a:r>
            <a:r>
              <a:rPr lang="en-US" altLang="zh-HK" dirty="0" smtClean="0">
                <a:effectLst/>
              </a:rPr>
              <a:t>crisis is an opportunity“</a:t>
            </a:r>
          </a:p>
          <a:p>
            <a:pPr rtl="0"/>
            <a:r>
              <a:rPr lang="en-US" altLang="zh-HK" dirty="0" smtClean="0"/>
              <a:t>L</a:t>
            </a:r>
            <a:r>
              <a:rPr lang="en-US" altLang="zh-HK" dirty="0" smtClean="0">
                <a:effectLst/>
              </a:rPr>
              <a:t>eaders who perform well under pressure can effectively guide the organization through such crisis.</a:t>
            </a:r>
          </a:p>
        </p:txBody>
      </p:sp>
      <p:pic>
        <p:nvPicPr>
          <p:cNvPr id="111620" name="Picture 4" descr="https://encrypted-tbn2.google.com/images?q=tbn:ANd9GcSgEDUIrgEfIykEY6GLg1_zcGV3ScalhUCobcLbUvVo4BFzjc2r"/>
          <p:cNvPicPr>
            <a:picLocks noChangeAspect="1" noChangeArrowheads="1"/>
          </p:cNvPicPr>
          <p:nvPr/>
        </p:nvPicPr>
        <p:blipFill>
          <a:blip r:embed="rId2" cstate="print"/>
          <a:srcRect/>
          <a:stretch>
            <a:fillRect/>
          </a:stretch>
        </p:blipFill>
        <p:spPr bwMode="auto">
          <a:xfrm>
            <a:off x="5940152" y="1412776"/>
            <a:ext cx="2808312" cy="2808312"/>
          </a:xfrm>
          <a:prstGeom prst="rect">
            <a:avLst/>
          </a:prstGeom>
          <a:noFill/>
        </p:spPr>
      </p:pic>
    </p:spTree>
    <p:extLst>
      <p:ext uri="{BB962C8B-B14F-4D97-AF65-F5344CB8AC3E}">
        <p14:creationId xmlns:p14="http://schemas.microsoft.com/office/powerpoint/2010/main" val="2729368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t>Crisis as Opportunity</a:t>
            </a:r>
            <a:endParaRPr lang="zh-TW" altLang="en-US" dirty="0"/>
          </a:p>
        </p:txBody>
      </p:sp>
      <p:sp>
        <p:nvSpPr>
          <p:cNvPr id="3" name="Content Placeholder 2"/>
          <p:cNvSpPr>
            <a:spLocks noGrp="1"/>
          </p:cNvSpPr>
          <p:nvPr>
            <p:ph idx="1"/>
          </p:nvPr>
        </p:nvSpPr>
        <p:spPr/>
        <p:txBody>
          <a:bodyPr>
            <a:normAutofit/>
          </a:bodyPr>
          <a:lstStyle/>
          <a:p>
            <a:pPr rtl="0"/>
            <a:r>
              <a:rPr lang="en-US" altLang="zh-HK" dirty="0" smtClean="0">
                <a:effectLst/>
              </a:rPr>
              <a:t>Crisis leadership, on the other hand, immediately addresses both the damage and implications for the company’s present and future conditions, as well as opportunities for improvement.</a:t>
            </a:r>
            <a:endParaRPr lang="en-US" altLang="zh-HK" baseline="30000" dirty="0" smtClean="0">
              <a:effectLst/>
            </a:endParaRPr>
          </a:p>
          <a:p>
            <a:r>
              <a:rPr lang="en-US" altLang="zh-HK" sz="2400" dirty="0" smtClean="0"/>
              <a:t>E.g. the </a:t>
            </a:r>
            <a:r>
              <a:rPr lang="en-US" altLang="zh-HK" sz="2400" dirty="0" err="1" smtClean="0"/>
              <a:t>iPhone</a:t>
            </a:r>
            <a:r>
              <a:rPr lang="en-US" altLang="zh-HK" sz="2400" dirty="0" smtClean="0"/>
              <a:t> Antenna problem was turned into an opportunity</a:t>
            </a:r>
          </a:p>
          <a:p>
            <a:pPr rtl="0"/>
            <a:endParaRPr lang="en-US" altLang="zh-HK" dirty="0" smtClean="0">
              <a:effectLst/>
            </a:endParaRPr>
          </a:p>
        </p:txBody>
      </p:sp>
      <p:pic>
        <p:nvPicPr>
          <p:cNvPr id="4" name="Picture 2" descr="http://ts3.mm.bing.net/images/thumbnail.aspx?q=4514998967993002&amp;id=1672e576e60469aaf12d7e29a308953f">
            <a:hlinkClick r:id="rId2" tooltip="iPhone Bumper Review Tweet"/>
          </p:cNvPr>
          <p:cNvPicPr>
            <a:picLocks noChangeAspect="1" noChangeArrowheads="1"/>
          </p:cNvPicPr>
          <p:nvPr/>
        </p:nvPicPr>
        <p:blipFill>
          <a:blip r:embed="rId3" cstate="print"/>
          <a:srcRect l="37799"/>
          <a:stretch>
            <a:fillRect/>
          </a:stretch>
        </p:blipFill>
        <p:spPr bwMode="auto">
          <a:xfrm>
            <a:off x="4860032" y="5085184"/>
            <a:ext cx="1872208" cy="1515011"/>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06090"/>
          </a:xfrm>
        </p:spPr>
        <p:txBody>
          <a:bodyPr>
            <a:normAutofit fontScale="90000"/>
          </a:bodyPr>
          <a:lstStyle/>
          <a:p>
            <a:r>
              <a:rPr lang="en-US" sz="4400" kern="1200" dirty="0" smtClean="0">
                <a:solidFill>
                  <a:schemeClr val="tx1"/>
                </a:solidFill>
                <a:effectLst/>
                <a:latin typeface="+mj-lt"/>
                <a:ea typeface="+mj-ea"/>
                <a:cs typeface="+mj-cs"/>
              </a:rPr>
              <a:t>Consequence of bad crisis management</a:t>
            </a:r>
            <a:endParaRPr lang="en-US" dirty="0"/>
          </a:p>
        </p:txBody>
      </p:sp>
      <p:sp>
        <p:nvSpPr>
          <p:cNvPr id="3" name="Content Placeholder 2"/>
          <p:cNvSpPr>
            <a:spLocks noGrp="1"/>
          </p:cNvSpPr>
          <p:nvPr>
            <p:ph idx="1"/>
          </p:nvPr>
        </p:nvSpPr>
        <p:spPr/>
        <p:txBody>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b="1" kern="1200" dirty="0" smtClean="0">
                <a:solidFill>
                  <a:schemeClr val="tx1"/>
                </a:solidFill>
                <a:effectLst/>
                <a:latin typeface="+mn-lt"/>
                <a:ea typeface="+mn-ea"/>
                <a:cs typeface="+mn-cs"/>
              </a:rPr>
              <a:t>Case study: Fukushima nuclear disaster</a:t>
            </a:r>
            <a:endParaRPr lang="en-US" b="1" dirty="0"/>
          </a:p>
          <a:p>
            <a: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dirty="0" smtClean="0">
                <a:effectLst/>
              </a:rPr>
              <a:t>What are the crisis? What are the problems?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64904"/>
            <a:ext cx="661987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88835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 of bad crisis management</a:t>
            </a:r>
            <a:endParaRPr lang="en-US" dirty="0"/>
          </a:p>
        </p:txBody>
      </p:sp>
      <p:sp>
        <p:nvSpPr>
          <p:cNvPr id="3" name="Content Placeholder 2"/>
          <p:cNvSpPr>
            <a:spLocks noGrp="1"/>
          </p:cNvSpPr>
          <p:nvPr>
            <p:ph idx="1"/>
          </p:nvPr>
        </p:nvSpPr>
        <p:spPr>
          <a:xfrm>
            <a:off x="457201" y="1412776"/>
            <a:ext cx="5194920" cy="4525963"/>
          </a:xfrm>
        </p:spPr>
        <p:txBody>
          <a:bodyPr>
            <a:normAutofit fontScale="70000" lnSpcReduction="20000"/>
          </a:bodyPr>
          <a:lstStyle/>
          <a:p>
            <a:r>
              <a:rPr lang="en-US" dirty="0" smtClean="0"/>
              <a:t>The Japanese government did not keep records of key meetings </a:t>
            </a:r>
          </a:p>
          <a:p>
            <a:r>
              <a:rPr lang="en-US" dirty="0" smtClean="0"/>
              <a:t>Data was not shared with others. </a:t>
            </a:r>
          </a:p>
          <a:p>
            <a:r>
              <a:rPr lang="en-US" dirty="0" smtClean="0"/>
              <a:t>Emails from NISA to Fukushima holding vital information for evacuation and health advisories were unread and were deleted. </a:t>
            </a:r>
          </a:p>
          <a:p>
            <a:r>
              <a:rPr lang="en-US" dirty="0" smtClean="0"/>
              <a:t>The data was not used because the disaster countermeasure office regarded the data as “useless”</a:t>
            </a:r>
          </a:p>
          <a:p>
            <a:r>
              <a:rPr lang="en-US" dirty="0" smtClean="0"/>
              <a:t>Reference: </a:t>
            </a:r>
            <a:endParaRPr lang="en-US" dirty="0" smtClean="0">
              <a:hlinkClick r:id="rId2"/>
            </a:endParaRPr>
          </a:p>
          <a:p>
            <a:pPr lvl="1"/>
            <a:r>
              <a:rPr lang="en-US" dirty="0" smtClean="0">
                <a:hlinkClick r:id="rId2"/>
              </a:rPr>
              <a:t>https://en.wikipedia.org/wiki/Fukushima_Daiichi_nuclear_disaster#Poor_communication_and_delays</a:t>
            </a:r>
            <a:endParaRPr lang="en-US" dirty="0" smtClean="0"/>
          </a:p>
          <a:p>
            <a:endParaRPr lang="en-US"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41" y="3933056"/>
            <a:ext cx="27527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728787"/>
            <a:ext cx="32289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987824" y="5661248"/>
            <a:ext cx="6480720" cy="1077218"/>
          </a:xfrm>
          <a:prstGeom prst="rect">
            <a:avLst/>
          </a:prstGeom>
        </p:spPr>
        <p:txBody>
          <a:bodyPr wrap="square">
            <a:spAutoFit/>
          </a:bodyPr>
          <a:lstStyle/>
          <a:p>
            <a:pPr algn="ctr"/>
            <a:r>
              <a:rPr lang="en-US" sz="3200" b="1" dirty="0" smtClean="0">
                <a:solidFill>
                  <a:srgbClr val="FF0000"/>
                </a:solidFill>
              </a:rPr>
              <a:t>The vital mistake:</a:t>
            </a:r>
          </a:p>
          <a:p>
            <a:pPr algn="ctr"/>
            <a:r>
              <a:rPr lang="en-US" sz="3200" b="1" dirty="0" smtClean="0">
                <a:solidFill>
                  <a:srgbClr val="FF0000"/>
                </a:solidFill>
              </a:rPr>
              <a:t>Poor communication and delay!!</a:t>
            </a:r>
            <a:endParaRPr lang="en-US" sz="3200" b="1" dirty="0">
              <a:solidFill>
                <a:srgbClr val="FF0000"/>
              </a:solidFill>
            </a:endParaRPr>
          </a:p>
        </p:txBody>
      </p:sp>
    </p:spTree>
    <p:extLst>
      <p:ext uri="{BB962C8B-B14F-4D97-AF65-F5344CB8AC3E}">
        <p14:creationId xmlns:p14="http://schemas.microsoft.com/office/powerpoint/2010/main" val="264625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Deta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704" y="1412776"/>
            <a:ext cx="2664296"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altLang="zh-HK" dirty="0" smtClean="0"/>
              <a:t>What are the vital mistakes in this risk management?</a:t>
            </a:r>
            <a:endParaRPr lang="zh-TW" altLang="en-US" dirty="0"/>
          </a:p>
        </p:txBody>
      </p:sp>
      <p:sp>
        <p:nvSpPr>
          <p:cNvPr id="3" name="Content Placeholder 2"/>
          <p:cNvSpPr>
            <a:spLocks noGrp="1"/>
          </p:cNvSpPr>
          <p:nvPr>
            <p:ph idx="1"/>
          </p:nvPr>
        </p:nvSpPr>
        <p:spPr/>
        <p:txBody>
          <a:bodyPr/>
          <a:lstStyle/>
          <a:p>
            <a:r>
              <a:rPr lang="en-US" altLang="zh-TW" dirty="0" smtClean="0"/>
              <a:t>Gradual (bit by bit) disclosure of facts and evidences</a:t>
            </a:r>
          </a:p>
          <a:p>
            <a:pPr lvl="1"/>
            <a:r>
              <a:rPr lang="en-US" altLang="zh-TW" dirty="0" smtClean="0"/>
              <a:t>(like squeezing toothpaste)</a:t>
            </a:r>
          </a:p>
          <a:p>
            <a:r>
              <a:rPr lang="en-US" altLang="zh-TW" dirty="0" smtClean="0"/>
              <a:t>Failure in damage assessment</a:t>
            </a:r>
          </a:p>
          <a:p>
            <a:r>
              <a:rPr lang="en-US" altLang="zh-TW" dirty="0" smtClean="0"/>
              <a:t>Loss trust and integrity</a:t>
            </a:r>
          </a:p>
          <a:p>
            <a:r>
              <a:rPr lang="en-US" altLang="zh-TW" dirty="0" smtClean="0"/>
              <a:t>Failure to take corrective actions</a:t>
            </a:r>
          </a:p>
          <a:p>
            <a:r>
              <a:rPr lang="en-US" altLang="zh-TW" dirty="0" smtClean="0"/>
              <a:t>Failure to demonstrate accountability</a:t>
            </a:r>
          </a:p>
          <a:p>
            <a:endParaRPr lang="zh-TW"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t>Develop a crisis mindset</a:t>
            </a:r>
            <a:endParaRPr lang="zh-TW" altLang="en-US" dirty="0"/>
          </a:p>
        </p:txBody>
      </p:sp>
      <p:sp>
        <p:nvSpPr>
          <p:cNvPr id="3" name="Content Placeholder 2"/>
          <p:cNvSpPr>
            <a:spLocks noGrp="1"/>
          </p:cNvSpPr>
          <p:nvPr>
            <p:ph idx="1"/>
          </p:nvPr>
        </p:nvSpPr>
        <p:spPr/>
        <p:txBody>
          <a:bodyPr>
            <a:normAutofit/>
          </a:bodyPr>
          <a:lstStyle/>
          <a:p>
            <a:pPr rtl="0"/>
            <a:r>
              <a:rPr lang="en-US" altLang="zh-HK" sz="2800" dirty="0" smtClean="0">
                <a:effectLst/>
              </a:rPr>
              <a:t>A </a:t>
            </a:r>
            <a:r>
              <a:rPr lang="en-US" altLang="zh-HK" sz="2800" b="1" dirty="0" smtClean="0">
                <a:effectLst/>
              </a:rPr>
              <a:t>crisis mindset</a:t>
            </a:r>
            <a:r>
              <a:rPr lang="en-US" altLang="zh-HK" sz="2800" dirty="0" smtClean="0">
                <a:effectLst/>
              </a:rPr>
              <a:t> requires the ability to think of the worst-case scenario while simultaneously suggesting numerous solutions.</a:t>
            </a:r>
          </a:p>
          <a:p>
            <a:pPr rtl="0"/>
            <a:r>
              <a:rPr lang="en-US" altLang="zh-HK" sz="2800" dirty="0" smtClean="0">
                <a:effectLst/>
              </a:rPr>
              <a:t>It is necessary to maintain a list of </a:t>
            </a:r>
            <a:r>
              <a:rPr lang="en-US" altLang="zh-HK" sz="2800" u="sng" dirty="0" smtClean="0">
                <a:effectLst/>
              </a:rPr>
              <a:t>contingency plans </a:t>
            </a:r>
            <a:r>
              <a:rPr lang="en-US" altLang="zh-HK" sz="2800" dirty="0" smtClean="0">
                <a:effectLst/>
              </a:rPr>
              <a:t>and to be always on alert. </a:t>
            </a:r>
          </a:p>
          <a:p>
            <a:pPr rtl="0"/>
            <a:r>
              <a:rPr lang="en-US" altLang="zh-HK" sz="2800" dirty="0" smtClean="0">
                <a:effectLst/>
              </a:rPr>
              <a:t>Organizations and individuals should always be prepared with a rapid response plan to emergencies which would require </a:t>
            </a:r>
            <a:r>
              <a:rPr lang="en-US" altLang="zh-HK" sz="2800" u="sng" dirty="0" smtClean="0">
                <a:effectLst/>
              </a:rPr>
              <a:t>analysis, drills and exercises.</a:t>
            </a:r>
          </a:p>
          <a:p>
            <a:pPr rtl="0"/>
            <a:endParaRPr lang="en-US" altLang="zh-TW" sz="28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a:r>
              <a:rPr lang="en-US" altLang="zh-HK" b="1" dirty="0" smtClean="0">
                <a:effectLst/>
              </a:rPr>
              <a:t>Develop a Contingency planning</a:t>
            </a:r>
            <a:endParaRPr lang="zh-HK" altLang="en-US" dirty="0"/>
          </a:p>
        </p:txBody>
      </p:sp>
      <p:sp>
        <p:nvSpPr>
          <p:cNvPr id="3" name="Content Placeholder 2"/>
          <p:cNvSpPr>
            <a:spLocks noGrp="1"/>
          </p:cNvSpPr>
          <p:nvPr>
            <p:ph idx="1"/>
          </p:nvPr>
        </p:nvSpPr>
        <p:spPr/>
        <p:txBody>
          <a:bodyPr>
            <a:normAutofit fontScale="85000" lnSpcReduction="20000"/>
          </a:bodyPr>
          <a:lstStyle/>
          <a:p>
            <a:r>
              <a:rPr lang="en-US" altLang="zh-HK" dirty="0" smtClean="0"/>
              <a:t>A good practice for </a:t>
            </a:r>
            <a:r>
              <a:rPr lang="en-US" altLang="zh-HK" b="1" dirty="0" smtClean="0"/>
              <a:t>Contingency planning</a:t>
            </a:r>
            <a:endParaRPr lang="en-US" altLang="zh-HK" dirty="0" smtClean="0">
              <a:effectLst/>
            </a:endParaRPr>
          </a:p>
          <a:p>
            <a:pPr lvl="1"/>
            <a:r>
              <a:rPr lang="en-US" altLang="zh-HK" dirty="0" smtClean="0">
                <a:effectLst/>
              </a:rPr>
              <a:t>Crisis management teams can rehearse a</a:t>
            </a:r>
            <a:r>
              <a:rPr lang="en-US" altLang="zh-HK" b="1" dirty="0" smtClean="0"/>
              <a:t> Contingency planning (</a:t>
            </a:r>
            <a:r>
              <a:rPr lang="en-US" altLang="zh-HK" dirty="0" smtClean="0">
                <a:effectLst/>
              </a:rPr>
              <a:t>crisis plan) by developing a simulated scenario to use as a drill.</a:t>
            </a:r>
          </a:p>
          <a:p>
            <a:pPr lvl="1"/>
            <a:r>
              <a:rPr lang="en-US" altLang="zh-HK" dirty="0" smtClean="0">
                <a:effectLst/>
              </a:rPr>
              <a:t>The plan should clearly stipulate that the only people to speak publicly (assign a good </a:t>
            </a:r>
            <a:r>
              <a:rPr lang="en-US" altLang="zh-HK" b="1" u="sng" dirty="0" smtClean="0">
                <a:effectLst/>
              </a:rPr>
              <a:t>spokesperson</a:t>
            </a:r>
            <a:r>
              <a:rPr lang="en-US" altLang="zh-HK" dirty="0" smtClean="0">
                <a:effectLst/>
              </a:rPr>
              <a:t>)</a:t>
            </a:r>
          </a:p>
          <a:p>
            <a:pPr lvl="1"/>
            <a:r>
              <a:rPr lang="en-US" altLang="zh-HK" dirty="0" smtClean="0">
                <a:effectLst/>
              </a:rPr>
              <a:t>The first hours after a crisis breaks are the most crucial, so working with </a:t>
            </a:r>
            <a:r>
              <a:rPr lang="en-US" altLang="zh-HK" b="1" u="sng" dirty="0" smtClean="0">
                <a:effectLst/>
              </a:rPr>
              <a:t>speed and efficiency </a:t>
            </a:r>
            <a:r>
              <a:rPr lang="en-US" altLang="zh-HK" dirty="0" smtClean="0">
                <a:effectLst/>
              </a:rPr>
              <a:t>is important, and the plan should indicate how quickly each function should be performed. </a:t>
            </a:r>
          </a:p>
          <a:p>
            <a:pPr lvl="1"/>
            <a:r>
              <a:rPr lang="en-US" altLang="zh-HK" dirty="0" smtClean="0">
                <a:effectLst/>
              </a:rPr>
              <a:t>When preparing to offer a statement externally as well as internally, information should be </a:t>
            </a:r>
            <a:r>
              <a:rPr lang="en-US" altLang="zh-HK" b="1" u="sng" dirty="0" smtClean="0">
                <a:effectLst/>
              </a:rPr>
              <a:t>accurate</a:t>
            </a:r>
            <a:r>
              <a:rPr lang="en-US" altLang="zh-HK" dirty="0" smtClean="0">
                <a:effectLst/>
              </a:rPr>
              <a:t>. </a:t>
            </a:r>
          </a:p>
          <a:p>
            <a:pPr lvl="2"/>
            <a:r>
              <a:rPr lang="en-US" altLang="zh-HK" dirty="0" smtClean="0">
                <a:effectLst/>
              </a:rPr>
              <a:t>Providing incorrect or manipulated information has a tendency to backfire and will greatly exacerbate the situation. </a:t>
            </a:r>
          </a:p>
        </p:txBody>
      </p:sp>
    </p:spTree>
    <p:extLst>
      <p:ext uri="{BB962C8B-B14F-4D97-AF65-F5344CB8AC3E}">
        <p14:creationId xmlns:p14="http://schemas.microsoft.com/office/powerpoint/2010/main" val="21170796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fontScale="90000"/>
          </a:bodyPr>
          <a:lstStyle/>
          <a:p>
            <a:r>
              <a:rPr lang="en-GB" altLang="zh-HK" dirty="0" smtClean="0">
                <a:latin typeface="Times New Roman" panose="02020603050405020304" pitchFamily="18" charset="0"/>
                <a:cs typeface="Times New Roman" panose="02020603050405020304" pitchFamily="18" charset="0"/>
              </a:rPr>
              <a:t>Crisis Communication</a:t>
            </a:r>
            <a:r>
              <a:rPr lang="sv-SE" altLang="zh-TW" dirty="0" smtClean="0">
                <a:latin typeface="Times New Roman" panose="02020603050405020304" pitchFamily="18" charset="0"/>
                <a:ea typeface="新細明體" charset="-120"/>
                <a:cs typeface="Times New Roman" panose="02020603050405020304" pitchFamily="18" charset="0"/>
              </a:rPr>
              <a:t> </a:t>
            </a:r>
            <a:endParaRPr lang="sv-SE" altLang="zh-TW" dirty="0">
              <a:latin typeface="Times New Roman" panose="02020603050405020304" pitchFamily="18" charset="0"/>
              <a:ea typeface="新細明體" charset="-120"/>
              <a:cs typeface="Times New Roman" panose="02020603050405020304" pitchFamily="18" charset="0"/>
            </a:endParaRPr>
          </a:p>
        </p:txBody>
      </p:sp>
      <p:sp>
        <p:nvSpPr>
          <p:cNvPr id="499715" name="Rectangle 3"/>
          <p:cNvSpPr>
            <a:spLocks noGrp="1" noChangeArrowheads="1"/>
          </p:cNvSpPr>
          <p:nvPr>
            <p:ph type="body" idx="1"/>
          </p:nvPr>
        </p:nvSpPr>
        <p:spPr/>
        <p:txBody>
          <a:bodyPr>
            <a:normAutofit/>
          </a:bodyPr>
          <a:lstStyle/>
          <a:p>
            <a:pPr>
              <a:lnSpc>
                <a:spcPct val="130000"/>
              </a:lnSpc>
            </a:pPr>
            <a:r>
              <a:rPr lang="en-GB" altLang="zh-HK" sz="2800" dirty="0" smtClean="0">
                <a:latin typeface="Times New Roman" panose="02020603050405020304" pitchFamily="18" charset="0"/>
                <a:cs typeface="Times New Roman" panose="02020603050405020304" pitchFamily="18" charset="0"/>
              </a:rPr>
              <a:t>Identifying audiences</a:t>
            </a:r>
          </a:p>
          <a:p>
            <a:pPr lvl="1">
              <a:lnSpc>
                <a:spcPct val="130000"/>
              </a:lnSpc>
            </a:pPr>
            <a:r>
              <a:rPr lang="en-GB" altLang="zh-HK" sz="2400" dirty="0" smtClean="0">
                <a:latin typeface="Times New Roman" panose="02020603050405020304" pitchFamily="18" charset="0"/>
                <a:cs typeface="Times New Roman" panose="02020603050405020304" pitchFamily="18" charset="0"/>
              </a:rPr>
              <a:t>Who are we talking to? Media? Shareholder? Students? Parents? Patient?</a:t>
            </a:r>
            <a:endParaRPr lang="en-GB" altLang="zh-HK" sz="2400" dirty="0">
              <a:latin typeface="Times New Roman" panose="02020603050405020304" pitchFamily="18" charset="0"/>
              <a:cs typeface="Times New Roman" panose="02020603050405020304" pitchFamily="18" charset="0"/>
            </a:endParaRPr>
          </a:p>
          <a:p>
            <a:pPr>
              <a:lnSpc>
                <a:spcPct val="130000"/>
              </a:lnSpc>
            </a:pPr>
            <a:r>
              <a:rPr lang="en-GB" altLang="zh-HK" sz="2800" dirty="0">
                <a:latin typeface="Times New Roman" panose="02020603050405020304" pitchFamily="18" charset="0"/>
                <a:cs typeface="Times New Roman" panose="02020603050405020304" pitchFamily="18" charset="0"/>
              </a:rPr>
              <a:t>How communication is to take place (How</a:t>
            </a:r>
            <a:r>
              <a:rPr lang="en-GB" altLang="zh-HK" sz="2800" dirty="0" smtClean="0">
                <a:latin typeface="Times New Roman" panose="02020603050405020304" pitchFamily="18" charset="0"/>
                <a:cs typeface="Times New Roman" panose="02020603050405020304" pitchFamily="18" charset="0"/>
              </a:rPr>
              <a:t>?)</a:t>
            </a:r>
          </a:p>
          <a:p>
            <a:pPr lvl="1">
              <a:lnSpc>
                <a:spcPct val="130000"/>
              </a:lnSpc>
            </a:pPr>
            <a:r>
              <a:rPr lang="en-GB" altLang="zh-TW" sz="2400" dirty="0" smtClean="0">
                <a:latin typeface="Times New Roman" panose="02020603050405020304" pitchFamily="18" charset="0"/>
                <a:ea typeface="新細明體" charset="-120"/>
                <a:cs typeface="Times New Roman" panose="02020603050405020304" pitchFamily="18" charset="0"/>
              </a:rPr>
              <a:t>Press conference? Blog? TV/radio? Newspaper Ad?</a:t>
            </a:r>
            <a:endParaRPr lang="sv-SE" altLang="zh-TW" sz="2400" dirty="0">
              <a:latin typeface="Times New Roman" panose="02020603050405020304" pitchFamily="18" charset="0"/>
              <a:ea typeface="新細明體" charset="-120"/>
              <a:cs typeface="Times New Roman" panose="02020603050405020304" pitchFamily="18" charset="0"/>
            </a:endParaRPr>
          </a:p>
          <a:p>
            <a:pPr>
              <a:lnSpc>
                <a:spcPct val="130000"/>
              </a:lnSpc>
            </a:pPr>
            <a:r>
              <a:rPr lang="en-GB" altLang="zh-HK" sz="2800" dirty="0">
                <a:latin typeface="Times New Roman" panose="02020603050405020304" pitchFamily="18" charset="0"/>
                <a:cs typeface="Times New Roman" panose="02020603050405020304" pitchFamily="18" charset="0"/>
              </a:rPr>
              <a:t>What messages are to be communicated (What?)</a:t>
            </a:r>
            <a:r>
              <a:rPr lang="sv-SE" altLang="zh-TW" sz="2800" dirty="0">
                <a:latin typeface="Times New Roman" panose="02020603050405020304" pitchFamily="18" charset="0"/>
                <a:ea typeface="新細明體" charset="-120"/>
                <a:cs typeface="Times New Roman" panose="02020603050405020304" pitchFamily="18" charset="0"/>
              </a:rPr>
              <a:t> </a:t>
            </a:r>
            <a:endParaRPr lang="sv-SE" altLang="zh-TW" sz="2400" dirty="0">
              <a:latin typeface="Times New Roman" panose="02020603050405020304" pitchFamily="18" charset="0"/>
              <a:ea typeface="新細明體" charset="-120"/>
              <a:cs typeface="Times New Roman" panose="02020603050405020304" pitchFamily="18" charset="0"/>
            </a:endParaRPr>
          </a:p>
          <a:p>
            <a:pPr>
              <a:lnSpc>
                <a:spcPct val="130000"/>
              </a:lnSpc>
              <a:buFontTx/>
              <a:buNone/>
            </a:pPr>
            <a:endParaRPr lang="en-GB" altLang="zh-HK" sz="2800"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1605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Crisis Communication</a:t>
            </a:r>
            <a:endParaRPr lang="zh-TW" altLang="en-US" dirty="0"/>
          </a:p>
        </p:txBody>
      </p:sp>
      <p:sp>
        <p:nvSpPr>
          <p:cNvPr id="3" name="Content Placeholder 2"/>
          <p:cNvSpPr>
            <a:spLocks noGrp="1"/>
          </p:cNvSpPr>
          <p:nvPr>
            <p:ph idx="1"/>
          </p:nvPr>
        </p:nvSpPr>
        <p:spPr>
          <a:xfrm>
            <a:off x="457200" y="1124744"/>
            <a:ext cx="8229600" cy="4525963"/>
          </a:xfrm>
        </p:spPr>
        <p:txBody>
          <a:bodyPr>
            <a:normAutofit/>
          </a:bodyPr>
          <a:lstStyle/>
          <a:p>
            <a:r>
              <a:rPr lang="en-US" altLang="zh-TW" sz="2800" dirty="0" smtClean="0"/>
              <a:t>http://www.youtube.com/watch?v=qM7liob6DPs&amp;feature=related</a:t>
            </a:r>
            <a:endParaRPr lang="zh-TW" altLang="en-US" sz="2800" dirty="0"/>
          </a:p>
        </p:txBody>
      </p:sp>
      <p:pic>
        <p:nvPicPr>
          <p:cNvPr id="70658" name="Picture 2"/>
          <p:cNvPicPr>
            <a:picLocks noChangeAspect="1" noChangeArrowheads="1"/>
          </p:cNvPicPr>
          <p:nvPr/>
        </p:nvPicPr>
        <p:blipFill>
          <a:blip r:embed="rId2" cstate="print"/>
          <a:srcRect l="5906" t="15916" r="34442" b="13459"/>
          <a:stretch>
            <a:fillRect/>
          </a:stretch>
        </p:blipFill>
        <p:spPr bwMode="auto">
          <a:xfrm>
            <a:off x="1403648" y="2060848"/>
            <a:ext cx="6555771" cy="4608512"/>
          </a:xfrm>
          <a:prstGeom prst="rect">
            <a:avLst/>
          </a:prstGeom>
          <a:noFill/>
          <a:ln w="9525">
            <a:noFill/>
            <a:miter lim="800000"/>
            <a:headEnd/>
            <a:tailEnd/>
          </a:ln>
        </p:spPr>
      </p:pic>
    </p:spTree>
    <p:extLst>
      <p:ext uri="{BB962C8B-B14F-4D97-AF65-F5344CB8AC3E}">
        <p14:creationId xmlns:p14="http://schemas.microsoft.com/office/powerpoint/2010/main" val="43777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ea typeface="新細明體" charset="-120"/>
              </a:rPr>
              <a:t>Risk Management</a:t>
            </a:r>
            <a:endParaRPr lang="zh-HK" altLang="en-US" dirty="0"/>
          </a:p>
        </p:txBody>
      </p:sp>
      <p:sp>
        <p:nvSpPr>
          <p:cNvPr id="3" name="Content Placeholder 2"/>
          <p:cNvSpPr>
            <a:spLocks noGrp="1"/>
          </p:cNvSpPr>
          <p:nvPr>
            <p:ph idx="1"/>
          </p:nvPr>
        </p:nvSpPr>
        <p:spPr/>
        <p:txBody>
          <a:bodyPr>
            <a:normAutofit/>
          </a:bodyPr>
          <a:lstStyle/>
          <a:p>
            <a:pPr>
              <a:lnSpc>
                <a:spcPct val="80000"/>
              </a:lnSpc>
            </a:pPr>
            <a:r>
              <a:rPr lang="en-US" altLang="zh-HK" sz="2400" dirty="0" smtClean="0">
                <a:ea typeface="新細明體" charset="-120"/>
              </a:rPr>
              <a:t>Probably not!</a:t>
            </a:r>
          </a:p>
          <a:p>
            <a:pPr lvl="1">
              <a:lnSpc>
                <a:spcPct val="80000"/>
              </a:lnSpc>
            </a:pPr>
            <a:r>
              <a:rPr lang="en-US" altLang="zh-HK" sz="2000" dirty="0" smtClean="0">
                <a:ea typeface="新細明體" charset="-120"/>
              </a:rPr>
              <a:t>But we need to identify those most critical environments, which may be :</a:t>
            </a:r>
          </a:p>
          <a:p>
            <a:pPr lvl="2">
              <a:lnSpc>
                <a:spcPct val="80000"/>
              </a:lnSpc>
            </a:pPr>
            <a:r>
              <a:rPr lang="en-US" altLang="zh-HK" sz="1600" dirty="0" smtClean="0">
                <a:ea typeface="新細明體" charset="-120"/>
              </a:rPr>
              <a:t>Too expensive</a:t>
            </a:r>
          </a:p>
          <a:p>
            <a:pPr lvl="2">
              <a:lnSpc>
                <a:spcPct val="80000"/>
              </a:lnSpc>
            </a:pPr>
            <a:r>
              <a:rPr lang="en-US" altLang="zh-HK" sz="1600" dirty="0" smtClean="0">
                <a:ea typeface="新細明體" charset="-120"/>
              </a:rPr>
              <a:t>Too time consuming</a:t>
            </a:r>
          </a:p>
          <a:p>
            <a:pPr lvl="2">
              <a:lnSpc>
                <a:spcPct val="80000"/>
              </a:lnSpc>
            </a:pPr>
            <a:r>
              <a:rPr lang="en-US" altLang="zh-HK" sz="1600" dirty="0" smtClean="0">
                <a:ea typeface="新細明體" charset="-120"/>
              </a:rPr>
              <a:t>Resources consuming</a:t>
            </a:r>
          </a:p>
          <a:p>
            <a:pPr lvl="2">
              <a:lnSpc>
                <a:spcPct val="80000"/>
              </a:lnSpc>
            </a:pPr>
            <a:r>
              <a:rPr lang="en-US" altLang="zh-HK" sz="1600" dirty="0" smtClean="0">
                <a:ea typeface="新細明體" charset="-120"/>
              </a:rPr>
              <a:t>Vital and unrecoverable</a:t>
            </a:r>
          </a:p>
          <a:p>
            <a:pPr lvl="1">
              <a:lnSpc>
                <a:spcPct val="80000"/>
              </a:lnSpc>
            </a:pPr>
            <a:endParaRPr lang="en-US" altLang="zh-HK" sz="2000" dirty="0" smtClean="0">
              <a:ea typeface="新細明體" charset="-120"/>
            </a:endParaRPr>
          </a:p>
          <a:p>
            <a:pPr>
              <a:lnSpc>
                <a:spcPct val="80000"/>
              </a:lnSpc>
            </a:pPr>
            <a:r>
              <a:rPr lang="en-US" altLang="zh-HK" sz="2400" dirty="0" smtClean="0">
                <a:ea typeface="新細明體" charset="-120"/>
              </a:rPr>
              <a:t>Instead, you need to prioritize risks. </a:t>
            </a:r>
          </a:p>
          <a:p>
            <a:pPr lvl="1">
              <a:lnSpc>
                <a:spcPct val="80000"/>
              </a:lnSpc>
            </a:pPr>
            <a:r>
              <a:rPr lang="en-US" altLang="zh-HK" sz="2000" dirty="0" smtClean="0">
                <a:ea typeface="新細明體" charset="-120"/>
              </a:rPr>
              <a:t>If you do this effectively, you can focus the majority of your time and effort on the most important risks. </a:t>
            </a:r>
          </a:p>
          <a:p>
            <a:pPr lvl="1">
              <a:lnSpc>
                <a:spcPct val="80000"/>
              </a:lnSpc>
            </a:pPr>
            <a:endParaRPr lang="en-US" altLang="zh-HK" sz="2000" dirty="0" smtClean="0">
              <a:ea typeface="新細明體" charset="-120"/>
            </a:endParaRPr>
          </a:p>
        </p:txBody>
      </p:sp>
      <p:sp>
        <p:nvSpPr>
          <p:cNvPr id="4" name="Cloud Callout 3"/>
          <p:cNvSpPr/>
          <p:nvPr/>
        </p:nvSpPr>
        <p:spPr>
          <a:xfrm>
            <a:off x="6012160" y="4221088"/>
            <a:ext cx="2448272" cy="1728192"/>
          </a:xfrm>
          <a:prstGeom prst="cloudCallout">
            <a:avLst>
              <a:gd name="adj1" fmla="val -17202"/>
              <a:gd name="adj2" fmla="val 8601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altLang="zh-HK" dirty="0" smtClean="0">
                <a:solidFill>
                  <a:srgbClr val="FF0000"/>
                </a:solidFill>
                <a:ea typeface="新細明體" charset="-120"/>
              </a:rPr>
              <a:t>How to Prioritize Risks?</a:t>
            </a:r>
          </a:p>
        </p:txBody>
      </p:sp>
      <p:sp>
        <p:nvSpPr>
          <p:cNvPr id="5" name="Cloud Callout 4"/>
          <p:cNvSpPr/>
          <p:nvPr/>
        </p:nvSpPr>
        <p:spPr>
          <a:xfrm>
            <a:off x="1187624" y="4581128"/>
            <a:ext cx="2520280" cy="1944216"/>
          </a:xfrm>
          <a:prstGeom prst="cloudCallout">
            <a:avLst>
              <a:gd name="adj1" fmla="val 91036"/>
              <a:gd name="adj2" fmla="val 47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80000"/>
              </a:lnSpc>
            </a:pPr>
            <a:r>
              <a:rPr lang="en-US" altLang="zh-HK" dirty="0" smtClean="0">
                <a:ea typeface="新細明體" charset="-120"/>
              </a:rPr>
              <a:t>Have we  prepared sufficiently for the worst?</a:t>
            </a:r>
          </a:p>
        </p:txBody>
      </p:sp>
    </p:spTree>
    <p:extLst>
      <p:ext uri="{BB962C8B-B14F-4D97-AF65-F5344CB8AC3E}">
        <p14:creationId xmlns:p14="http://schemas.microsoft.com/office/powerpoint/2010/main" val="15081089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10 golden rules for crisis communication</a:t>
            </a:r>
            <a:endParaRPr lang="zh-TW" altLang="en-US" dirty="0"/>
          </a:p>
        </p:txBody>
      </p:sp>
      <p:sp>
        <p:nvSpPr>
          <p:cNvPr id="3" name="Content Placeholder 2"/>
          <p:cNvSpPr>
            <a:spLocks noGrp="1"/>
          </p:cNvSpPr>
          <p:nvPr>
            <p:ph idx="1"/>
          </p:nvPr>
        </p:nvSpPr>
        <p:spPr/>
        <p:txBody>
          <a:bodyPr>
            <a:normAutofit fontScale="85000" lnSpcReduction="20000"/>
          </a:bodyPr>
          <a:lstStyle/>
          <a:p>
            <a:r>
              <a:rPr lang="en-US" altLang="zh-TW" dirty="0" smtClean="0"/>
              <a:t>1. Acknowledge mistakes</a:t>
            </a:r>
          </a:p>
          <a:p>
            <a:r>
              <a:rPr lang="en-US" altLang="zh-TW" dirty="0" smtClean="0"/>
              <a:t>2. Take quick action</a:t>
            </a:r>
          </a:p>
          <a:p>
            <a:r>
              <a:rPr lang="en-US" altLang="zh-TW" dirty="0" smtClean="0"/>
              <a:t>3. Have a long-term strategy</a:t>
            </a:r>
          </a:p>
          <a:p>
            <a:r>
              <a:rPr lang="en-US" altLang="zh-TW" dirty="0" smtClean="0"/>
              <a:t>4. Communicate from management to all levels</a:t>
            </a:r>
          </a:p>
          <a:p>
            <a:r>
              <a:rPr lang="en-US" altLang="zh-TW" dirty="0" smtClean="0"/>
              <a:t>5. Be a reliable source for the media at a comfortable distance</a:t>
            </a:r>
          </a:p>
          <a:p>
            <a:r>
              <a:rPr lang="en-US" altLang="zh-TW" dirty="0" smtClean="0"/>
              <a:t>6. Restrain the desire to win the argument</a:t>
            </a:r>
          </a:p>
          <a:p>
            <a:r>
              <a:rPr lang="en-US" altLang="zh-TW" dirty="0" smtClean="0"/>
              <a:t>7. If appropriate and honest, dare to overreact </a:t>
            </a:r>
          </a:p>
          <a:p>
            <a:r>
              <a:rPr lang="en-US" altLang="zh-TW" dirty="0" smtClean="0"/>
              <a:t>8. Do not try to create consensus</a:t>
            </a:r>
          </a:p>
          <a:p>
            <a:r>
              <a:rPr lang="en-US" altLang="zh-TW" dirty="0" smtClean="0"/>
              <a:t>9. Consider all key audience in communications</a:t>
            </a:r>
          </a:p>
          <a:p>
            <a:r>
              <a:rPr lang="en-US" altLang="zh-TW" dirty="0" smtClean="0"/>
              <a:t>10. Never stop monitoring problems and issues</a:t>
            </a:r>
            <a:endParaRPr lang="en-US" altLang="zh-TW" dirty="0"/>
          </a:p>
        </p:txBody>
      </p:sp>
    </p:spTree>
    <p:extLst>
      <p:ext uri="{BB962C8B-B14F-4D97-AF65-F5344CB8AC3E}">
        <p14:creationId xmlns:p14="http://schemas.microsoft.com/office/powerpoint/2010/main" val="530812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Crisis communication:</a:t>
            </a:r>
            <a:br>
              <a:rPr lang="en-US" altLang="zh-HK" dirty="0" smtClean="0"/>
            </a:br>
            <a:r>
              <a:rPr lang="en-US" altLang="zh-HK" dirty="0" smtClean="0"/>
              <a:t>Credibility and reputation</a:t>
            </a:r>
            <a:endParaRPr lang="zh-TW" altLang="en-US" dirty="0"/>
          </a:p>
        </p:txBody>
      </p:sp>
      <p:sp>
        <p:nvSpPr>
          <p:cNvPr id="3" name="Content Placeholder 2"/>
          <p:cNvSpPr>
            <a:spLocks noGrp="1"/>
          </p:cNvSpPr>
          <p:nvPr>
            <p:ph idx="1"/>
          </p:nvPr>
        </p:nvSpPr>
        <p:spPr/>
        <p:txBody>
          <a:bodyPr>
            <a:normAutofit/>
          </a:bodyPr>
          <a:lstStyle/>
          <a:p>
            <a:pPr rtl="0"/>
            <a:r>
              <a:rPr lang="en-US" altLang="zh-HK" sz="2400" dirty="0" smtClean="0">
                <a:effectLst/>
              </a:rPr>
              <a:t>The credibility and reputation of organizations is heavily influenced by the perception of their responses during crisis situations. </a:t>
            </a:r>
          </a:p>
          <a:p>
            <a:pPr rtl="0"/>
            <a:r>
              <a:rPr lang="en-US" altLang="zh-HK" sz="2400" dirty="0" smtClean="0">
                <a:effectLst/>
              </a:rPr>
              <a:t>The organization and communication involved in responding to a crisis in a timely fashion makes for a challenge in businesses. </a:t>
            </a:r>
          </a:p>
          <a:p>
            <a:pPr rtl="0"/>
            <a:r>
              <a:rPr lang="en-US" altLang="zh-HK" sz="2400" dirty="0" smtClean="0">
                <a:effectLst/>
              </a:rPr>
              <a:t>There must be open and consistent communication throughout the hierarchy to contribute to a successful crisis communication process.</a:t>
            </a:r>
          </a:p>
          <a:p>
            <a:pPr rtl="0"/>
            <a:endParaRPr lang="en-US" altLang="zh-HK" sz="2400" dirty="0" smtClean="0">
              <a:effectLst/>
            </a:endParaRPr>
          </a:p>
          <a:p>
            <a:endParaRPr lang="zh-TW" altLang="en-US" sz="4400" dirty="0"/>
          </a:p>
        </p:txBody>
      </p:sp>
    </p:spTree>
    <p:extLst>
      <p:ext uri="{BB962C8B-B14F-4D97-AF65-F5344CB8AC3E}">
        <p14:creationId xmlns:p14="http://schemas.microsoft.com/office/powerpoint/2010/main" val="1489845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Autofit/>
          </a:bodyPr>
          <a:lstStyle/>
          <a:p>
            <a:pPr>
              <a:lnSpc>
                <a:spcPct val="130000"/>
              </a:lnSpc>
            </a:pPr>
            <a:r>
              <a:rPr lang="en-GB" altLang="zh-HK" sz="3200" dirty="0">
                <a:latin typeface="Times New Roman" panose="02020603050405020304" pitchFamily="18" charset="0"/>
                <a:cs typeface="Times New Roman" panose="02020603050405020304" pitchFamily="18" charset="0"/>
              </a:rPr>
              <a:t>What messages are to be communicated (What?)</a:t>
            </a:r>
            <a:r>
              <a:rPr lang="sv-SE" altLang="zh-TW" sz="3200" dirty="0">
                <a:latin typeface="Times New Roman" panose="02020603050405020304" pitchFamily="18" charset="0"/>
                <a:ea typeface="新細明體" charset="-120"/>
                <a:cs typeface="Times New Roman" panose="02020603050405020304" pitchFamily="18" charset="0"/>
              </a:rPr>
              <a:t> </a:t>
            </a:r>
            <a:endParaRPr lang="sv-SE" altLang="zh-TW" sz="2800" dirty="0">
              <a:latin typeface="Times New Roman" panose="02020603050405020304" pitchFamily="18" charset="0"/>
              <a:ea typeface="新細明體" charset="-120"/>
              <a:cs typeface="Times New Roman" panose="02020603050405020304" pitchFamily="18" charset="0"/>
            </a:endParaRPr>
          </a:p>
        </p:txBody>
      </p:sp>
      <p:sp>
        <p:nvSpPr>
          <p:cNvPr id="503811" name="Rectangle 3"/>
          <p:cNvSpPr>
            <a:spLocks noGrp="1" noChangeArrowheads="1"/>
          </p:cNvSpPr>
          <p:nvPr>
            <p:ph type="body" idx="1"/>
          </p:nvPr>
        </p:nvSpPr>
        <p:spPr/>
        <p:txBody>
          <a:bodyPr>
            <a:normAutofit fontScale="92500" lnSpcReduction="20000"/>
          </a:bodyPr>
          <a:lstStyle/>
          <a:p>
            <a:pPr marL="0" indent="0">
              <a:lnSpc>
                <a:spcPct val="120000"/>
              </a:lnSpc>
              <a:buNone/>
            </a:pPr>
            <a:r>
              <a:rPr lang="en-GB" altLang="zh-HK" sz="3600" dirty="0" smtClean="0">
                <a:latin typeface="Times New Roman" panose="02020603050405020304" pitchFamily="18" charset="0"/>
                <a:cs typeface="Times New Roman" panose="02020603050405020304" pitchFamily="18" charset="0"/>
              </a:rPr>
              <a:t>Possible options</a:t>
            </a:r>
          </a:p>
          <a:p>
            <a:pPr>
              <a:lnSpc>
                <a:spcPct val="120000"/>
              </a:lnSpc>
              <a:buFont typeface="Wingdings" pitchFamily="2" charset="2"/>
              <a:buAutoNum type="arabicParenR"/>
            </a:pPr>
            <a:r>
              <a:rPr lang="en-GB" altLang="zh-HK" sz="3600" dirty="0" smtClean="0">
                <a:latin typeface="Times New Roman" panose="02020603050405020304" pitchFamily="18" charset="0"/>
                <a:cs typeface="Times New Roman" panose="02020603050405020304" pitchFamily="18" charset="0"/>
              </a:rPr>
              <a:t>Full apology</a:t>
            </a:r>
          </a:p>
          <a:p>
            <a:pPr>
              <a:lnSpc>
                <a:spcPct val="120000"/>
              </a:lnSpc>
              <a:buFont typeface="Wingdings" pitchFamily="2" charset="2"/>
              <a:buAutoNum type="arabicParenR"/>
            </a:pPr>
            <a:r>
              <a:rPr lang="en-GB" altLang="zh-HK" sz="3600" dirty="0" smtClean="0">
                <a:latin typeface="Times New Roman" panose="02020603050405020304" pitchFamily="18" charset="0"/>
                <a:cs typeface="Times New Roman" panose="02020603050405020304" pitchFamily="18" charset="0"/>
              </a:rPr>
              <a:t>Corrective action</a:t>
            </a:r>
          </a:p>
          <a:p>
            <a:pPr>
              <a:lnSpc>
                <a:spcPct val="120000"/>
              </a:lnSpc>
              <a:buFont typeface="Wingdings" pitchFamily="2" charset="2"/>
              <a:buAutoNum type="arabicParenR"/>
            </a:pPr>
            <a:r>
              <a:rPr lang="en-GB" altLang="zh-HK" sz="3600" dirty="0" smtClean="0">
                <a:latin typeface="Times New Roman" panose="02020603050405020304" pitchFamily="18" charset="0"/>
                <a:cs typeface="Times New Roman" panose="02020603050405020304" pitchFamily="18" charset="0"/>
              </a:rPr>
              <a:t>Justification</a:t>
            </a:r>
          </a:p>
          <a:p>
            <a:pPr>
              <a:lnSpc>
                <a:spcPct val="120000"/>
              </a:lnSpc>
              <a:buFont typeface="Wingdings" pitchFamily="2" charset="2"/>
              <a:buAutoNum type="arabicParenR"/>
            </a:pPr>
            <a:r>
              <a:rPr lang="en-GB" altLang="zh-HK" sz="3600" dirty="0" smtClean="0">
                <a:latin typeface="Times New Roman" panose="02020603050405020304" pitchFamily="18" charset="0"/>
                <a:cs typeface="Times New Roman" panose="02020603050405020304" pitchFamily="18" charset="0"/>
              </a:rPr>
              <a:t>Excuse</a:t>
            </a:r>
          </a:p>
          <a:p>
            <a:pPr>
              <a:lnSpc>
                <a:spcPct val="120000"/>
              </a:lnSpc>
              <a:buFont typeface="Wingdings" pitchFamily="2" charset="2"/>
              <a:buAutoNum type="arabicParenR"/>
            </a:pPr>
            <a:r>
              <a:rPr lang="en-GB" altLang="zh-HK" sz="3600" dirty="0" smtClean="0">
                <a:latin typeface="Times New Roman" panose="02020603050405020304" pitchFamily="18" charset="0"/>
                <a:cs typeface="Times New Roman" panose="02020603050405020304" pitchFamily="18" charset="0"/>
              </a:rPr>
              <a:t>Denial</a:t>
            </a:r>
            <a:endParaRPr lang="sv-SE" altLang="zh-TW" sz="3600" dirty="0" smtClean="0">
              <a:latin typeface="Times New Roman" panose="02020603050405020304" pitchFamily="18" charset="0"/>
              <a:ea typeface="新細明體" charset="-120"/>
              <a:cs typeface="Times New Roman" panose="02020603050405020304" pitchFamily="18" charset="0"/>
            </a:endParaRPr>
          </a:p>
          <a:p>
            <a:pPr>
              <a:lnSpc>
                <a:spcPct val="120000"/>
              </a:lnSpc>
              <a:buFont typeface="Wingdings" pitchFamily="2" charset="2"/>
              <a:buAutoNum type="arabicParenR"/>
            </a:pPr>
            <a:r>
              <a:rPr lang="en-GB" altLang="zh-HK" sz="3600" dirty="0" smtClean="0">
                <a:latin typeface="Times New Roman" panose="02020603050405020304" pitchFamily="18" charset="0"/>
                <a:cs typeface="Times New Roman" panose="02020603050405020304" pitchFamily="18" charset="0"/>
              </a:rPr>
              <a:t>Attack the attacker</a:t>
            </a:r>
            <a:r>
              <a:rPr lang="sv-SE" altLang="zh-TW" sz="3600" dirty="0" smtClean="0">
                <a:latin typeface="Times New Roman" panose="02020603050405020304" pitchFamily="18" charset="0"/>
                <a:ea typeface="新細明體" charset="-120"/>
                <a:cs typeface="Times New Roman" panose="02020603050405020304" pitchFamily="18" charset="0"/>
              </a:rPr>
              <a:t> </a:t>
            </a:r>
            <a:endParaRPr lang="sv-SE" altLang="zh-TW" sz="3600" dirty="0">
              <a:latin typeface="Times New Roman" panose="02020603050405020304" pitchFamily="18" charset="0"/>
              <a:ea typeface="新細明體" charset="-120"/>
              <a:cs typeface="Times New Roman" panose="02020603050405020304" pitchFamily="18" charset="0"/>
            </a:endParaRPr>
          </a:p>
        </p:txBody>
      </p:sp>
      <p:pic>
        <p:nvPicPr>
          <p:cNvPr id="9218" name="Picture 2" descr="http://ts3.mm.bing.net/th?id=H.4625423243938870&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772816"/>
            <a:ext cx="2577880" cy="217321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ts2.mm.bing.net/th?id=H.5008164935238529&amp;pid=1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437112"/>
            <a:ext cx="1784271" cy="1669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0956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noAutofit/>
          </a:bodyPr>
          <a:lstStyle/>
          <a:p>
            <a:r>
              <a:rPr lang="en-GB" altLang="zh-HK" sz="3200" dirty="0">
                <a:latin typeface="Times New Roman" panose="02020603050405020304" pitchFamily="18" charset="0"/>
                <a:cs typeface="Times New Roman" panose="02020603050405020304" pitchFamily="18" charset="0"/>
              </a:rPr>
              <a:t>What messages are to be communicated (What?)</a:t>
            </a:r>
            <a:r>
              <a:rPr lang="sv-SE" altLang="zh-TW" sz="3200" dirty="0">
                <a:latin typeface="Times New Roman" panose="02020603050405020304" pitchFamily="18" charset="0"/>
                <a:ea typeface="新細明體" charset="-120"/>
                <a:cs typeface="Times New Roman" panose="02020603050405020304" pitchFamily="18" charset="0"/>
              </a:rPr>
              <a:t> </a:t>
            </a:r>
            <a:endParaRPr lang="en-US" altLang="zh-TW" sz="3200" dirty="0">
              <a:latin typeface="Times New Roman" panose="02020603050405020304" pitchFamily="18" charset="0"/>
              <a:cs typeface="Times New Roman" panose="02020603050405020304" pitchFamily="18" charset="0"/>
            </a:endParaRPr>
          </a:p>
        </p:txBody>
      </p:sp>
      <p:sp>
        <p:nvSpPr>
          <p:cNvPr id="539651" name="Rectangle 3"/>
          <p:cNvSpPr>
            <a:spLocks noGrp="1" noChangeArrowheads="1"/>
          </p:cNvSpPr>
          <p:nvPr>
            <p:ph type="body" idx="1"/>
          </p:nvPr>
        </p:nvSpPr>
        <p:spPr>
          <a:xfrm>
            <a:off x="395536" y="1412776"/>
            <a:ext cx="6264696" cy="4525963"/>
          </a:xfrm>
        </p:spPr>
        <p:txBody>
          <a:bodyPr>
            <a:normAutofit fontScale="85000" lnSpcReduction="20000"/>
          </a:bodyPr>
          <a:lstStyle/>
          <a:p>
            <a:pPr marL="0" indent="0">
              <a:lnSpc>
                <a:spcPct val="110000"/>
              </a:lnSpc>
              <a:buNone/>
            </a:pPr>
            <a:r>
              <a:rPr lang="en-US" altLang="zh-TW" dirty="0" smtClean="0">
                <a:latin typeface="Times New Roman" panose="02020603050405020304" pitchFamily="18" charset="0"/>
                <a:ea typeface="新細明體" charset="-120"/>
                <a:cs typeface="Times New Roman" panose="02020603050405020304" pitchFamily="18" charset="0"/>
              </a:rPr>
              <a:t>Possible actions for apology</a:t>
            </a:r>
          </a:p>
          <a:p>
            <a:pPr>
              <a:lnSpc>
                <a:spcPct val="110000"/>
              </a:lnSpc>
            </a:pPr>
            <a:r>
              <a:rPr lang="en-US" altLang="zh-TW" dirty="0" smtClean="0">
                <a:latin typeface="Times New Roman" panose="02020603050405020304" pitchFamily="18" charset="0"/>
                <a:ea typeface="新細明體" charset="-120"/>
                <a:cs typeface="Times New Roman" panose="02020603050405020304" pitchFamily="18" charset="0"/>
              </a:rPr>
              <a:t>Cash compensation</a:t>
            </a:r>
            <a:endParaRPr lang="en-US" altLang="zh-TW" dirty="0">
              <a:latin typeface="Times New Roman" panose="02020603050405020304" pitchFamily="18" charset="0"/>
              <a:ea typeface="新細明體" charset="-120"/>
              <a:cs typeface="Times New Roman" panose="02020603050405020304" pitchFamily="18" charset="0"/>
            </a:endParaRPr>
          </a:p>
          <a:p>
            <a:pPr>
              <a:lnSpc>
                <a:spcPct val="110000"/>
              </a:lnSpc>
            </a:pPr>
            <a:r>
              <a:rPr lang="en-US" altLang="zh-TW" dirty="0">
                <a:latin typeface="Times New Roman" panose="02020603050405020304" pitchFamily="18" charset="0"/>
                <a:ea typeface="新細明體" charset="-120"/>
                <a:cs typeface="Times New Roman" panose="02020603050405020304" pitchFamily="18" charset="0"/>
              </a:rPr>
              <a:t>Refund of goods and services</a:t>
            </a:r>
          </a:p>
          <a:p>
            <a:pPr>
              <a:lnSpc>
                <a:spcPct val="110000"/>
              </a:lnSpc>
            </a:pPr>
            <a:r>
              <a:rPr lang="en-US" altLang="zh-TW" dirty="0">
                <a:latin typeface="Times New Roman" panose="02020603050405020304" pitchFamily="18" charset="0"/>
                <a:ea typeface="新細明體" charset="-120"/>
                <a:cs typeface="Times New Roman" panose="02020603050405020304" pitchFamily="18" charset="0"/>
              </a:rPr>
              <a:t>Alternative substitutes (from most ideal to least acceptable)</a:t>
            </a:r>
          </a:p>
          <a:p>
            <a:pPr>
              <a:lnSpc>
                <a:spcPct val="110000"/>
              </a:lnSpc>
            </a:pPr>
            <a:r>
              <a:rPr lang="en-US" altLang="zh-TW" dirty="0">
                <a:latin typeface="Times New Roman" panose="02020603050405020304" pitchFamily="18" charset="0"/>
                <a:ea typeface="新細明體" charset="-120"/>
                <a:cs typeface="Times New Roman" panose="02020603050405020304" pitchFamily="18" charset="0"/>
              </a:rPr>
              <a:t>Immediate medical and logistic support, hotline</a:t>
            </a:r>
          </a:p>
          <a:p>
            <a:pPr>
              <a:lnSpc>
                <a:spcPct val="110000"/>
              </a:lnSpc>
            </a:pPr>
            <a:r>
              <a:rPr lang="en-US" altLang="zh-TW" dirty="0">
                <a:latin typeface="Times New Roman" panose="02020603050405020304" pitchFamily="18" charset="0"/>
                <a:ea typeface="新細明體" charset="-120"/>
                <a:cs typeface="Times New Roman" panose="02020603050405020304" pitchFamily="18" charset="0"/>
              </a:rPr>
              <a:t>Letter of apology</a:t>
            </a:r>
          </a:p>
          <a:p>
            <a:pPr>
              <a:lnSpc>
                <a:spcPct val="110000"/>
              </a:lnSpc>
            </a:pPr>
            <a:r>
              <a:rPr lang="en-US" altLang="zh-TW" dirty="0">
                <a:latin typeface="Times New Roman" panose="02020603050405020304" pitchFamily="18" charset="0"/>
                <a:ea typeface="新細明體" charset="-120"/>
                <a:cs typeface="Times New Roman" panose="02020603050405020304" pitchFamily="18" charset="0"/>
              </a:rPr>
              <a:t>Policy review and modification</a:t>
            </a:r>
          </a:p>
          <a:p>
            <a:pPr>
              <a:lnSpc>
                <a:spcPct val="110000"/>
              </a:lnSpc>
            </a:pPr>
            <a:r>
              <a:rPr lang="en-US" altLang="zh-TW" dirty="0">
                <a:latin typeface="Times New Roman" panose="02020603050405020304" pitchFamily="18" charset="0"/>
                <a:ea typeface="新細明體" charset="-120"/>
                <a:cs typeface="Times New Roman" panose="02020603050405020304" pitchFamily="18" charset="0"/>
              </a:rPr>
              <a:t>Follow up PR, image promotion</a:t>
            </a:r>
          </a:p>
        </p:txBody>
      </p:sp>
      <p:pic>
        <p:nvPicPr>
          <p:cNvPr id="4" name="Picture 2" descr="http://ts3.mm.bing.net/images/thumbnail.aspx?q=4514998967993002&amp;id=1672e576e60469aaf12d7e29a308953f">
            <a:hlinkClick r:id="rId2" tooltip="iPhone Bumper Review Tweet"/>
          </p:cNvPr>
          <p:cNvPicPr>
            <a:picLocks noChangeAspect="1" noChangeArrowheads="1"/>
          </p:cNvPicPr>
          <p:nvPr/>
        </p:nvPicPr>
        <p:blipFill>
          <a:blip r:embed="rId3" cstate="print"/>
          <a:srcRect l="37799"/>
          <a:stretch>
            <a:fillRect/>
          </a:stretch>
        </p:blipFill>
        <p:spPr bwMode="auto">
          <a:xfrm>
            <a:off x="6706886" y="1772816"/>
            <a:ext cx="1872208" cy="1515011"/>
          </a:xfrm>
          <a:prstGeom prst="rect">
            <a:avLst/>
          </a:prstGeom>
          <a:noFill/>
        </p:spPr>
      </p:pic>
      <p:pic>
        <p:nvPicPr>
          <p:cNvPr id="11266" name="Picture 2" descr="http://ts4.mm.bing.net/th?id=H.4718782935467127&amp;pid=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037" y="3356992"/>
            <a:ext cx="2267744" cy="165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10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GB" altLang="zh-HK" sz="3600" dirty="0" smtClean="0">
                <a:latin typeface="Times New Roman" panose="02020603050405020304" pitchFamily="18" charset="0"/>
                <a:cs typeface="Times New Roman" panose="02020603050405020304" pitchFamily="18" charset="0"/>
              </a:rPr>
              <a:t>The right attitude of crisis communication</a:t>
            </a:r>
            <a:endParaRPr lang="sv-SE" altLang="zh-TW" sz="3600" dirty="0">
              <a:latin typeface="Times New Roman" panose="02020603050405020304" pitchFamily="18" charset="0"/>
              <a:ea typeface="新細明體" charset="-120"/>
              <a:cs typeface="Times New Roman" panose="02020603050405020304" pitchFamily="18" charset="0"/>
            </a:endParaRPr>
          </a:p>
        </p:txBody>
      </p:sp>
      <p:sp>
        <p:nvSpPr>
          <p:cNvPr id="504835" name="Rectangle 3"/>
          <p:cNvSpPr>
            <a:spLocks noGrp="1" noChangeArrowheads="1"/>
          </p:cNvSpPr>
          <p:nvPr>
            <p:ph type="body" idx="1"/>
          </p:nvPr>
        </p:nvSpPr>
        <p:spPr>
          <a:xfrm>
            <a:off x="457200" y="1412776"/>
            <a:ext cx="7931224" cy="4525963"/>
          </a:xfrm>
        </p:spPr>
        <p:txBody>
          <a:bodyPr>
            <a:normAutofit fontScale="77500" lnSpcReduction="20000"/>
          </a:bodyPr>
          <a:lstStyle/>
          <a:p>
            <a:pPr>
              <a:lnSpc>
                <a:spcPct val="130000"/>
              </a:lnSpc>
            </a:pPr>
            <a:r>
              <a:rPr lang="en-GB" altLang="zh-HK" sz="3600" dirty="0">
                <a:latin typeface="Times New Roman" panose="02020603050405020304" pitchFamily="18" charset="0"/>
                <a:cs typeface="Times New Roman" panose="02020603050405020304" pitchFamily="18" charset="0"/>
              </a:rPr>
              <a:t>Acceptance of responsibility</a:t>
            </a:r>
          </a:p>
          <a:p>
            <a:pPr>
              <a:lnSpc>
                <a:spcPct val="130000"/>
              </a:lnSpc>
            </a:pPr>
            <a:r>
              <a:rPr lang="en-GB" altLang="zh-HK" sz="3600" dirty="0">
                <a:latin typeface="Times New Roman" panose="02020603050405020304" pitchFamily="18" charset="0"/>
                <a:cs typeface="Times New Roman" panose="02020603050405020304" pitchFamily="18" charset="0"/>
              </a:rPr>
              <a:t>Willingness to take positive steps</a:t>
            </a:r>
            <a:r>
              <a:rPr lang="sv-SE" altLang="zh-TW" sz="3600" dirty="0">
                <a:latin typeface="Times New Roman" panose="02020603050405020304" pitchFamily="18" charset="0"/>
                <a:ea typeface="新細明體" charset="-120"/>
                <a:cs typeface="Times New Roman" panose="02020603050405020304" pitchFamily="18" charset="0"/>
              </a:rPr>
              <a:t> </a:t>
            </a:r>
            <a:endParaRPr lang="sv-SE" altLang="zh-TW" sz="3600" dirty="0" smtClean="0">
              <a:latin typeface="Times New Roman" panose="02020603050405020304" pitchFamily="18" charset="0"/>
              <a:ea typeface="新細明體" charset="-120"/>
              <a:cs typeface="Times New Roman" panose="02020603050405020304" pitchFamily="18" charset="0"/>
            </a:endParaRPr>
          </a:p>
          <a:p>
            <a:pPr>
              <a:lnSpc>
                <a:spcPct val="130000"/>
              </a:lnSpc>
            </a:pPr>
            <a:r>
              <a:rPr lang="en-GB" altLang="zh-HK" sz="3600" dirty="0">
                <a:latin typeface="Times New Roman" panose="02020603050405020304" pitchFamily="18" charset="0"/>
                <a:cs typeface="Times New Roman" panose="02020603050405020304" pitchFamily="18" charset="0"/>
              </a:rPr>
              <a:t>Active, two-way </a:t>
            </a:r>
            <a:r>
              <a:rPr lang="en-GB" altLang="zh-HK" sz="3600" dirty="0" smtClean="0">
                <a:latin typeface="Times New Roman" panose="02020603050405020304" pitchFamily="18" charset="0"/>
                <a:cs typeface="Times New Roman" panose="02020603050405020304" pitchFamily="18" charset="0"/>
              </a:rPr>
              <a:t>communication</a:t>
            </a:r>
          </a:p>
          <a:p>
            <a:pPr>
              <a:lnSpc>
                <a:spcPct val="130000"/>
              </a:lnSpc>
            </a:pPr>
            <a:r>
              <a:rPr lang="en-GB" altLang="zh-HK" sz="3600" dirty="0" smtClean="0">
                <a:latin typeface="Times New Roman" panose="02020603050405020304" pitchFamily="18" charset="0"/>
                <a:cs typeface="Times New Roman" panose="02020603050405020304" pitchFamily="18" charset="0"/>
              </a:rPr>
              <a:t>Tell </a:t>
            </a:r>
            <a:r>
              <a:rPr lang="en-GB" altLang="zh-HK" sz="3600" dirty="0">
                <a:latin typeface="Times New Roman" panose="02020603050405020304" pitchFamily="18" charset="0"/>
                <a:cs typeface="Times New Roman" panose="02020603050405020304" pitchFamily="18" charset="0"/>
              </a:rPr>
              <a:t>the truth as it is </a:t>
            </a:r>
            <a:r>
              <a:rPr lang="en-GB" altLang="zh-HK" sz="3600" dirty="0" smtClean="0">
                <a:latin typeface="Times New Roman" panose="02020603050405020304" pitchFamily="18" charset="0"/>
                <a:cs typeface="Times New Roman" panose="02020603050405020304" pitchFamily="18" charset="0"/>
              </a:rPr>
              <a:t>known (Don’t tell lies)</a:t>
            </a:r>
            <a:endParaRPr lang="en-GB" altLang="zh-HK" sz="3600" dirty="0">
              <a:latin typeface="Times New Roman" panose="02020603050405020304" pitchFamily="18" charset="0"/>
              <a:cs typeface="Times New Roman" panose="02020603050405020304" pitchFamily="18" charset="0"/>
            </a:endParaRPr>
          </a:p>
          <a:p>
            <a:pPr>
              <a:lnSpc>
                <a:spcPct val="140000"/>
              </a:lnSpc>
            </a:pPr>
            <a:r>
              <a:rPr lang="en-GB" altLang="zh-HK" sz="3600" dirty="0" smtClean="0">
                <a:latin typeface="Times New Roman" panose="02020603050405020304" pitchFamily="18" charset="0"/>
                <a:cs typeface="Times New Roman" panose="02020603050405020304" pitchFamily="18" charset="0"/>
              </a:rPr>
              <a:t>Inform the audience what actions have been/will be taken</a:t>
            </a:r>
            <a:endParaRPr lang="sv-SE" altLang="zh-TW" sz="3600" dirty="0">
              <a:latin typeface="Times New Roman" panose="02020603050405020304" pitchFamily="18" charset="0"/>
              <a:ea typeface="新細明體" charset="-120"/>
              <a:cs typeface="Times New Roman" panose="02020603050405020304" pitchFamily="18" charset="0"/>
            </a:endParaRPr>
          </a:p>
          <a:p>
            <a:pPr>
              <a:lnSpc>
                <a:spcPct val="140000"/>
              </a:lnSpc>
            </a:pPr>
            <a:r>
              <a:rPr lang="en-GB" altLang="zh-HK" sz="3600" dirty="0">
                <a:latin typeface="Times New Roman" panose="02020603050405020304" pitchFamily="18" charset="0"/>
                <a:cs typeface="Times New Roman" panose="02020603050405020304" pitchFamily="18" charset="0"/>
              </a:rPr>
              <a:t>Acknowledgement of emotions/psychological needs</a:t>
            </a:r>
            <a:r>
              <a:rPr lang="sv-SE" altLang="zh-TW" sz="3600" dirty="0">
                <a:latin typeface="Times New Roman" panose="02020603050405020304" pitchFamily="18" charset="0"/>
                <a:ea typeface="新細明體" charset="-120"/>
                <a:cs typeface="Times New Roman" panose="02020603050405020304" pitchFamily="18" charset="0"/>
              </a:rPr>
              <a:t> </a:t>
            </a:r>
          </a:p>
          <a:p>
            <a:pPr>
              <a:lnSpc>
                <a:spcPct val="130000"/>
              </a:lnSpc>
            </a:pPr>
            <a:endParaRPr lang="sv-SE" altLang="zh-TW" sz="3600" dirty="0">
              <a:latin typeface="Times New Roman" panose="02020603050405020304" pitchFamily="18" charset="0"/>
              <a:ea typeface="新細明體" charset="-120"/>
              <a:cs typeface="Times New Roman" panose="02020603050405020304" pitchFamily="18" charset="0"/>
            </a:endParaRPr>
          </a:p>
          <a:p>
            <a:pPr>
              <a:lnSpc>
                <a:spcPct val="130000"/>
              </a:lnSpc>
            </a:pPr>
            <a:endParaRPr lang="sv-SE" altLang="zh-TW" sz="3600" dirty="0">
              <a:latin typeface="Times New Roman" panose="02020603050405020304" pitchFamily="18" charset="0"/>
              <a:ea typeface="新細明體" charset="-120"/>
              <a:cs typeface="Times New Roman" panose="02020603050405020304" pitchFamily="18" charset="0"/>
            </a:endParaRPr>
          </a:p>
        </p:txBody>
      </p:sp>
    </p:spTree>
    <p:extLst>
      <p:ext uri="{BB962C8B-B14F-4D97-AF65-F5344CB8AC3E}">
        <p14:creationId xmlns:p14="http://schemas.microsoft.com/office/powerpoint/2010/main" val="946928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normAutofit fontScale="90000"/>
          </a:bodyPr>
          <a:lstStyle/>
          <a:p>
            <a:r>
              <a:rPr lang="en-GB" altLang="zh-HK" dirty="0">
                <a:latin typeface="Times New Roman" panose="02020603050405020304" pitchFamily="18" charset="0"/>
                <a:cs typeface="Times New Roman" panose="02020603050405020304" pitchFamily="18" charset="0"/>
              </a:rPr>
              <a:t>Media demands</a:t>
            </a:r>
            <a:endParaRPr lang="sv-SE" altLang="zh-TW" dirty="0">
              <a:solidFill>
                <a:srgbClr val="FF0000"/>
              </a:solidFill>
              <a:latin typeface="Times New Roman" panose="02020603050405020304" pitchFamily="18" charset="0"/>
              <a:ea typeface="新細明體" charset="-120"/>
              <a:cs typeface="Times New Roman" panose="02020603050405020304" pitchFamily="18" charset="0"/>
            </a:endParaRPr>
          </a:p>
        </p:txBody>
      </p:sp>
      <p:sp>
        <p:nvSpPr>
          <p:cNvPr id="510979" name="Rectangle 3"/>
          <p:cNvSpPr>
            <a:spLocks noGrp="1" noChangeArrowheads="1"/>
          </p:cNvSpPr>
          <p:nvPr>
            <p:ph type="body" idx="1"/>
          </p:nvPr>
        </p:nvSpPr>
        <p:spPr>
          <a:xfrm>
            <a:off x="457200" y="1412776"/>
            <a:ext cx="8075240" cy="4525963"/>
          </a:xfrm>
        </p:spPr>
        <p:txBody>
          <a:bodyPr>
            <a:noAutofit/>
          </a:bodyPr>
          <a:lstStyle/>
          <a:p>
            <a:pPr>
              <a:lnSpc>
                <a:spcPct val="120000"/>
              </a:lnSpc>
            </a:pPr>
            <a:r>
              <a:rPr lang="en-GB" altLang="zh-HK" sz="2400" dirty="0">
                <a:latin typeface="Times New Roman" panose="02020603050405020304" pitchFamily="18" charset="0"/>
                <a:cs typeface="Times New Roman" panose="02020603050405020304" pitchFamily="18" charset="0"/>
              </a:rPr>
              <a:t>Accuracy and simplicity</a:t>
            </a:r>
          </a:p>
          <a:p>
            <a:pPr>
              <a:lnSpc>
                <a:spcPct val="120000"/>
              </a:lnSpc>
            </a:pPr>
            <a:r>
              <a:rPr lang="en-GB" altLang="zh-HK" sz="2400" dirty="0">
                <a:latin typeface="Times New Roman" panose="02020603050405020304" pitchFamily="18" charset="0"/>
                <a:cs typeface="Times New Roman" panose="02020603050405020304" pitchFamily="18" charset="0"/>
              </a:rPr>
              <a:t>Statistics which are </a:t>
            </a:r>
            <a:r>
              <a:rPr lang="en-GB" altLang="zh-HK" sz="2400" dirty="0" smtClean="0">
                <a:latin typeface="Times New Roman" panose="02020603050405020304" pitchFamily="18" charset="0"/>
                <a:cs typeface="Times New Roman" panose="02020603050405020304" pitchFamily="18" charset="0"/>
              </a:rPr>
              <a:t>explained</a:t>
            </a:r>
          </a:p>
          <a:p>
            <a:pPr lvl="1">
              <a:lnSpc>
                <a:spcPct val="120000"/>
              </a:lnSpc>
            </a:pPr>
            <a:r>
              <a:rPr lang="en-GB" altLang="zh-HK" sz="2000" dirty="0" smtClean="0">
                <a:latin typeface="Times New Roman" panose="02020603050405020304" pitchFamily="18" charset="0"/>
                <a:cs typeface="Times New Roman" panose="02020603050405020304" pitchFamily="18" charset="0"/>
              </a:rPr>
              <a:t>Don’t just say “many customers are happy with our service”</a:t>
            </a:r>
          </a:p>
          <a:p>
            <a:pPr lvl="1">
              <a:lnSpc>
                <a:spcPct val="120000"/>
              </a:lnSpc>
            </a:pPr>
            <a:r>
              <a:rPr lang="en-GB" altLang="zh-HK" sz="2000" dirty="0" smtClean="0">
                <a:latin typeface="Times New Roman" panose="02020603050405020304" pitchFamily="18" charset="0"/>
                <a:cs typeface="Times New Roman" panose="02020603050405020304" pitchFamily="18" charset="0"/>
              </a:rPr>
              <a:t>Do say “36% of our customers rate Highly Appreciate and 42% rate Appreciate with our service”</a:t>
            </a:r>
            <a:endParaRPr lang="en-GB" altLang="zh-HK" sz="2000" dirty="0">
              <a:latin typeface="Times New Roman" panose="02020603050405020304" pitchFamily="18" charset="0"/>
              <a:cs typeface="Times New Roman" panose="02020603050405020304" pitchFamily="18" charset="0"/>
            </a:endParaRPr>
          </a:p>
          <a:p>
            <a:pPr>
              <a:lnSpc>
                <a:spcPct val="120000"/>
              </a:lnSpc>
            </a:pPr>
            <a:r>
              <a:rPr lang="en-GB" altLang="zh-HK" sz="2400" dirty="0">
                <a:latin typeface="Times New Roman" panose="02020603050405020304" pitchFamily="18" charset="0"/>
                <a:cs typeface="Times New Roman" panose="02020603050405020304" pitchFamily="18" charset="0"/>
              </a:rPr>
              <a:t>Context of information</a:t>
            </a:r>
          </a:p>
          <a:p>
            <a:pPr>
              <a:lnSpc>
                <a:spcPct val="120000"/>
              </a:lnSpc>
            </a:pPr>
            <a:r>
              <a:rPr lang="en-GB" altLang="zh-HK" sz="2400" dirty="0">
                <a:latin typeface="Times New Roman" panose="02020603050405020304" pitchFamily="18" charset="0"/>
                <a:cs typeface="Times New Roman" panose="02020603050405020304" pitchFamily="18" charset="0"/>
              </a:rPr>
              <a:t>Comments from highest authority</a:t>
            </a:r>
          </a:p>
          <a:p>
            <a:pPr>
              <a:lnSpc>
                <a:spcPct val="120000"/>
              </a:lnSpc>
            </a:pPr>
            <a:r>
              <a:rPr lang="en-GB" altLang="zh-HK" sz="2400" dirty="0">
                <a:latin typeface="Times New Roman" panose="02020603050405020304" pitchFamily="18" charset="0"/>
                <a:cs typeface="Times New Roman" panose="02020603050405020304" pitchFamily="18" charset="0"/>
              </a:rPr>
              <a:t>Some controversial elements</a:t>
            </a:r>
          </a:p>
          <a:p>
            <a:pPr>
              <a:lnSpc>
                <a:spcPct val="120000"/>
              </a:lnSpc>
            </a:pPr>
            <a:r>
              <a:rPr lang="en-GB" altLang="zh-HK" sz="2400" dirty="0">
                <a:latin typeface="Times New Roman" panose="02020603050405020304" pitchFamily="18" charset="0"/>
                <a:cs typeface="Times New Roman" panose="02020603050405020304" pitchFamily="18" charset="0"/>
              </a:rPr>
              <a:t>Both sides of the </a:t>
            </a:r>
            <a:r>
              <a:rPr lang="en-GB" altLang="zh-HK" sz="2400" dirty="0" smtClean="0">
                <a:latin typeface="Times New Roman" panose="02020603050405020304" pitchFamily="18" charset="0"/>
                <a:cs typeface="Times New Roman" panose="02020603050405020304" pitchFamily="18" charset="0"/>
              </a:rPr>
              <a:t>issue</a:t>
            </a:r>
          </a:p>
          <a:p>
            <a:pPr lvl="1">
              <a:lnSpc>
                <a:spcPct val="120000"/>
              </a:lnSpc>
            </a:pPr>
            <a:r>
              <a:rPr lang="en-GB" altLang="zh-HK" sz="2000" dirty="0" smtClean="0">
                <a:latin typeface="Times New Roman" panose="02020603050405020304" pitchFamily="18" charset="0"/>
                <a:cs typeface="Times New Roman" panose="02020603050405020304" pitchFamily="18" charset="0"/>
              </a:rPr>
              <a:t>Also address the opposite side</a:t>
            </a:r>
            <a:endParaRPr lang="en-GB" altLang="zh-HK" sz="2000" dirty="0">
              <a:latin typeface="Times New Roman" panose="02020603050405020304" pitchFamily="18" charset="0"/>
              <a:cs typeface="Times New Roman" panose="02020603050405020304" pitchFamily="18" charset="0"/>
            </a:endParaRPr>
          </a:p>
          <a:p>
            <a:pPr>
              <a:lnSpc>
                <a:spcPct val="120000"/>
              </a:lnSpc>
            </a:pPr>
            <a:r>
              <a:rPr lang="en-GB" altLang="zh-HK" sz="2400" dirty="0">
                <a:latin typeface="Times New Roman" panose="02020603050405020304" pitchFamily="18" charset="0"/>
                <a:cs typeface="Times New Roman" panose="02020603050405020304" pitchFamily="18" charset="0"/>
              </a:rPr>
              <a:t>Speed, speed and speed</a:t>
            </a:r>
            <a:r>
              <a:rPr lang="sv-SE" altLang="zh-TW" sz="2400" dirty="0">
                <a:latin typeface="Times New Roman" panose="02020603050405020304" pitchFamily="18" charset="0"/>
                <a:ea typeface="新細明體" charset="-120"/>
                <a:cs typeface="Times New Roman" panose="02020603050405020304" pitchFamily="18" charset="0"/>
              </a:rPr>
              <a:t> </a:t>
            </a:r>
          </a:p>
        </p:txBody>
      </p:sp>
    </p:spTree>
    <p:extLst>
      <p:ext uri="{BB962C8B-B14F-4D97-AF65-F5344CB8AC3E}">
        <p14:creationId xmlns:p14="http://schemas.microsoft.com/office/powerpoint/2010/main" val="3258970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ltLang="zh-HK" dirty="0" smtClean="0">
                <a:ea typeface="新細明體" charset="-120"/>
              </a:rPr>
              <a:t>References</a:t>
            </a:r>
            <a:endParaRPr lang="en-US" altLang="zh-HK" dirty="0">
              <a:ea typeface="新細明體" charset="-120"/>
            </a:endParaRPr>
          </a:p>
        </p:txBody>
      </p:sp>
      <p:sp>
        <p:nvSpPr>
          <p:cNvPr id="9219" name="Rectangle 3"/>
          <p:cNvSpPr>
            <a:spLocks noGrp="1" noChangeArrowheads="1"/>
          </p:cNvSpPr>
          <p:nvPr>
            <p:ph type="body" idx="1"/>
          </p:nvPr>
        </p:nvSpPr>
        <p:spPr/>
        <p:txBody>
          <a:bodyPr>
            <a:normAutofit/>
          </a:bodyPr>
          <a:lstStyle/>
          <a:p>
            <a:r>
              <a:rPr lang="en-US" altLang="zh-HK" sz="2800" dirty="0">
                <a:ea typeface="新細明體" charset="-120"/>
                <a:hlinkClick r:id="rId2"/>
              </a:rPr>
              <a:t>http://</a:t>
            </a:r>
            <a:r>
              <a:rPr lang="en-US" altLang="zh-HK" sz="2800" dirty="0" smtClean="0">
                <a:ea typeface="新細明體" charset="-120"/>
                <a:hlinkClick r:id="rId2"/>
              </a:rPr>
              <a:t>www.mindtools.com/pages/article/newTED_03.htm</a:t>
            </a:r>
            <a:endParaRPr lang="en-US" altLang="zh-HK" sz="2800" dirty="0" smtClean="0">
              <a:ea typeface="新細明體" charset="-120"/>
            </a:endParaRPr>
          </a:p>
          <a:p>
            <a:r>
              <a:rPr lang="en-US" altLang="zh-HK" sz="2800" dirty="0" smtClean="0"/>
              <a:t>http://www.feddisasterrecovery.com/resources/continuity-of-operations--how-resilient-are-your-essential-functions-/</a:t>
            </a:r>
            <a:endParaRPr lang="zh-HK" altLang="en-US" sz="2800" dirty="0" smtClean="0"/>
          </a:p>
          <a:p>
            <a:endParaRPr lang="en-US" altLang="zh-HK" sz="2800" dirty="0">
              <a:ea typeface="新細明體" charset="-120"/>
            </a:endParaRPr>
          </a:p>
        </p:txBody>
      </p:sp>
    </p:spTree>
    <p:extLst>
      <p:ext uri="{BB962C8B-B14F-4D97-AF65-F5344CB8AC3E}">
        <p14:creationId xmlns:p14="http://schemas.microsoft.com/office/powerpoint/2010/main" val="2082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Which is easier to fall down?</a:t>
            </a:r>
            <a:endParaRPr lang="zh-HK" altLang="en-US" dirty="0"/>
          </a:p>
        </p:txBody>
      </p:sp>
      <p:sp>
        <p:nvSpPr>
          <p:cNvPr id="3" name="Content Placeholder 2"/>
          <p:cNvSpPr>
            <a:spLocks noGrp="1"/>
          </p:cNvSpPr>
          <p:nvPr>
            <p:ph idx="1"/>
          </p:nvPr>
        </p:nvSpPr>
        <p:spPr/>
        <p:txBody>
          <a:bodyPr/>
          <a:lstStyle/>
          <a:p>
            <a:endParaRPr lang="zh-HK" altLang="en-US"/>
          </a:p>
        </p:txBody>
      </p:sp>
      <p:pic>
        <p:nvPicPr>
          <p:cNvPr id="1028" name="Picture 4" descr="http://civilianglobal.com/wp-content/uploads/2013/01/Skywalk-at-Macau-Tow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374" y="1196752"/>
            <a:ext cx="4069019" cy="54201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encrypted-tbn3.gstatic.com/images?q=tbn:ANd9GcQq5R7nSU_D8TDZ5YP3GVMWExIQUnFw-MyYhxX6bNL7tVH4s1ODf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316" y="3933056"/>
            <a:ext cx="3143980" cy="23762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30" name="Picture 6" descr="http://southpawenterprises.com/images/556031_l.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9" y="1646718"/>
            <a:ext cx="3910969" cy="376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96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ea typeface="新細明體" charset="-120"/>
              </a:rPr>
              <a:t>Tool for risk management:</a:t>
            </a:r>
            <a:br>
              <a:rPr lang="en-US" altLang="zh-HK" dirty="0" smtClean="0">
                <a:ea typeface="新細明體" charset="-120"/>
              </a:rPr>
            </a:br>
            <a:r>
              <a:rPr lang="en-US" altLang="zh-HK" dirty="0" smtClean="0">
                <a:ea typeface="新細明體" charset="-120"/>
              </a:rPr>
              <a:t>Risk Impact/Probability Chart</a:t>
            </a:r>
            <a:endParaRPr lang="zh-TW" altLang="en-US" dirty="0"/>
          </a:p>
        </p:txBody>
      </p:sp>
      <p:sp>
        <p:nvSpPr>
          <p:cNvPr id="3" name="Content Placeholder 2"/>
          <p:cNvSpPr>
            <a:spLocks noGrp="1"/>
          </p:cNvSpPr>
          <p:nvPr>
            <p:ph idx="1"/>
          </p:nvPr>
        </p:nvSpPr>
        <p:spPr/>
        <p:txBody>
          <a:bodyPr/>
          <a:lstStyle/>
          <a:p>
            <a:pPr>
              <a:lnSpc>
                <a:spcPct val="80000"/>
              </a:lnSpc>
            </a:pPr>
            <a:endParaRPr lang="en-US" altLang="zh-HK" sz="2400" dirty="0" smtClean="0">
              <a:ea typeface="新細明體" charset="-120"/>
            </a:endParaRPr>
          </a:p>
          <a:p>
            <a:pPr>
              <a:lnSpc>
                <a:spcPct val="80000"/>
              </a:lnSpc>
            </a:pPr>
            <a:r>
              <a:rPr lang="en-US" altLang="zh-HK" sz="2400" dirty="0" smtClean="0">
                <a:ea typeface="新細明體" charset="-120"/>
              </a:rPr>
              <a:t>The Risk Impact/Probability Chart provides a useful framework that helps you decide which risks need your attention.</a:t>
            </a:r>
            <a:endParaRPr lang="zh-TW" alt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816" y="2564904"/>
            <a:ext cx="3782529" cy="377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ltLang="zh-HK" b="1" dirty="0" smtClean="0">
                <a:ea typeface="新細明體" charset="-120"/>
              </a:rPr>
              <a:t>Risk Impact/Probability Chart</a:t>
            </a:r>
            <a:endParaRPr lang="en-US" altLang="zh-HK" b="1" dirty="0">
              <a:ea typeface="新細明體" charset="-120"/>
            </a:endParaRPr>
          </a:p>
        </p:txBody>
      </p:sp>
      <p:sp>
        <p:nvSpPr>
          <p:cNvPr id="6147" name="Rectangle 3"/>
          <p:cNvSpPr>
            <a:spLocks noGrp="1" noChangeArrowheads="1"/>
          </p:cNvSpPr>
          <p:nvPr>
            <p:ph type="body" idx="1"/>
          </p:nvPr>
        </p:nvSpPr>
        <p:spPr>
          <a:xfrm>
            <a:off x="251520" y="1600200"/>
            <a:ext cx="3466728" cy="4525963"/>
          </a:xfrm>
        </p:spPr>
        <p:txBody>
          <a:bodyPr>
            <a:normAutofit/>
          </a:bodyPr>
          <a:lstStyle/>
          <a:p>
            <a:r>
              <a:rPr lang="en-US" altLang="zh-HK" sz="2800" dirty="0">
                <a:ea typeface="新細明體" charset="-120"/>
              </a:rPr>
              <a:t>The Risk Impact/Probability Chart is based on the principle that a risk has two primary dimensions:</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772816"/>
            <a:ext cx="4721315" cy="4707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7530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ltLang="zh-HK" b="1" dirty="0" smtClean="0">
                <a:ea typeface="新細明體" charset="-120"/>
              </a:rPr>
              <a:t>Risk Impact/Probability Chart</a:t>
            </a:r>
            <a:endParaRPr lang="zh-HK" altLang="zh-HK" dirty="0"/>
          </a:p>
        </p:txBody>
      </p:sp>
      <p:sp>
        <p:nvSpPr>
          <p:cNvPr id="7171" name="Rectangle 3"/>
          <p:cNvSpPr>
            <a:spLocks noGrp="1" noChangeArrowheads="1"/>
          </p:cNvSpPr>
          <p:nvPr>
            <p:ph type="body" idx="1"/>
          </p:nvPr>
        </p:nvSpPr>
        <p:spPr/>
        <p:txBody>
          <a:bodyPr/>
          <a:lstStyle/>
          <a:p>
            <a:r>
              <a:rPr lang="en-US" altLang="zh-HK" b="1" dirty="0" smtClean="0">
                <a:ea typeface="新細明體" charset="-120"/>
              </a:rPr>
              <a:t>Probability (y-axis)</a:t>
            </a:r>
          </a:p>
          <a:p>
            <a:pPr lvl="1"/>
            <a:r>
              <a:rPr lang="en-US" altLang="zh-HK" dirty="0" smtClean="0">
                <a:ea typeface="新細明體" charset="-120"/>
              </a:rPr>
              <a:t> </a:t>
            </a:r>
            <a:r>
              <a:rPr lang="en-US" altLang="zh-HK" dirty="0">
                <a:ea typeface="新細明體" charset="-120"/>
              </a:rPr>
              <a:t>A risk is an event that "may" occur. The probability of it occurring can range anywhere from just above 0% to just below 100</a:t>
            </a:r>
            <a:r>
              <a:rPr lang="en-US" altLang="zh-HK" dirty="0" smtClean="0">
                <a:ea typeface="新細明體" charset="-120"/>
              </a:rPr>
              <a:t>%.</a:t>
            </a:r>
          </a:p>
          <a:p>
            <a:pPr lvl="2"/>
            <a:r>
              <a:rPr lang="en-US" altLang="zh-HK" dirty="0" smtClean="0">
                <a:ea typeface="新細明體" charset="-120"/>
              </a:rPr>
              <a:t> </a:t>
            </a:r>
            <a:r>
              <a:rPr lang="en-US" altLang="zh-HK" dirty="0">
                <a:ea typeface="新細明體" charset="-120"/>
              </a:rPr>
              <a:t>(Note: It can't be exactly 100%, because then it would be a certainty, not a risk. And it can't be exactly 0%, or it wouldn't be a risk.) </a:t>
            </a:r>
          </a:p>
        </p:txBody>
      </p:sp>
    </p:spTree>
    <p:extLst>
      <p:ext uri="{BB962C8B-B14F-4D97-AF65-F5344CB8AC3E}">
        <p14:creationId xmlns:p14="http://schemas.microsoft.com/office/powerpoint/2010/main" val="2048966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13717</TotalTime>
  <Words>2667</Words>
  <Application>Microsoft Office PowerPoint</Application>
  <PresentationFormat>On-screen Show (4:3)</PresentationFormat>
  <Paragraphs>365</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ELEC3844 Engineering Management and Society   Risk management and Crisis Management</vt:lpstr>
      <vt:lpstr>Contents</vt:lpstr>
      <vt:lpstr>Risk Management</vt:lpstr>
      <vt:lpstr>Risk Management</vt:lpstr>
      <vt:lpstr>Risk Management</vt:lpstr>
      <vt:lpstr>Which is easier to fall down?</vt:lpstr>
      <vt:lpstr>Tool for risk management: Risk Impact/Probability Chart</vt:lpstr>
      <vt:lpstr>Risk Impact/Probability Chart</vt:lpstr>
      <vt:lpstr>Risk Impact/Probability Chart</vt:lpstr>
      <vt:lpstr>Risk Impact/Probability Chart </vt:lpstr>
      <vt:lpstr>What should we do in different scenario?</vt:lpstr>
      <vt:lpstr> Risk Impact/Probability Chart </vt:lpstr>
      <vt:lpstr> Risk Impact/Probability Chart </vt:lpstr>
      <vt:lpstr>Risk Impact/Probability Chart  – for an investment</vt:lpstr>
      <vt:lpstr>Pitfall?</vt:lpstr>
      <vt:lpstr>A more sophisticated and integral way to manage/measure risk </vt:lpstr>
      <vt:lpstr>A more sophisticated and integral way to manage/measure risk </vt:lpstr>
      <vt:lpstr>A more sophisticated and integral way to manage/measure risk </vt:lpstr>
      <vt:lpstr>A more sophisticated and integral way to manage/measure risk </vt:lpstr>
      <vt:lpstr>Expected Monetary Value (EMV)</vt:lpstr>
      <vt:lpstr>Expected Money Value (EMV)</vt:lpstr>
      <vt:lpstr>Calculating EMV </vt:lpstr>
      <vt:lpstr>Calculating EMV </vt:lpstr>
      <vt:lpstr>Using the Risk Impact/Probability Chart to prioritize risks  </vt:lpstr>
      <vt:lpstr>Risk and Return</vt:lpstr>
      <vt:lpstr>Another tool: Risk Reward curves</vt:lpstr>
      <vt:lpstr>Crisis management</vt:lpstr>
      <vt:lpstr>Crisis management</vt:lpstr>
      <vt:lpstr>Crisis management</vt:lpstr>
      <vt:lpstr>Risk management vs Crisis Management</vt:lpstr>
      <vt:lpstr>Risk management vs Crisis Management</vt:lpstr>
      <vt:lpstr>The new coke crisis</vt:lpstr>
      <vt:lpstr>Action to solve the crisis</vt:lpstr>
      <vt:lpstr>Crisis of the new coke</vt:lpstr>
      <vt:lpstr>Crisis Management</vt:lpstr>
      <vt:lpstr>Crisis Management Plan</vt:lpstr>
      <vt:lpstr>Crisis Management Plan</vt:lpstr>
      <vt:lpstr>Case study: iPhone 4 Antenna Problem</vt:lpstr>
      <vt:lpstr>Risk management</vt:lpstr>
      <vt:lpstr>Risk management cycle</vt:lpstr>
      <vt:lpstr>Crisis as Opportunity</vt:lpstr>
      <vt:lpstr>Crisis as Opportunity</vt:lpstr>
      <vt:lpstr>Consequence of bad crisis management</vt:lpstr>
      <vt:lpstr>Consequence of bad crisis management</vt:lpstr>
      <vt:lpstr>What are the vital mistakes in this risk management?</vt:lpstr>
      <vt:lpstr>Develop a crisis mindset</vt:lpstr>
      <vt:lpstr>Develop a Contingency planning</vt:lpstr>
      <vt:lpstr>Crisis Communication </vt:lpstr>
      <vt:lpstr>Crisis Communication</vt:lpstr>
      <vt:lpstr>10 golden rules for crisis communication</vt:lpstr>
      <vt:lpstr>Crisis communication: Credibility and reputation</vt:lpstr>
      <vt:lpstr>What messages are to be communicated (What?) </vt:lpstr>
      <vt:lpstr>What messages are to be communicated (What?) </vt:lpstr>
      <vt:lpstr>The right attitude of crisis communication</vt:lpstr>
      <vt:lpstr>Media demands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ELEC2814 Engineering Management and Society   Decision Making</dc:title>
  <dc:creator>Wilton Fok</dc:creator>
  <cp:lastModifiedBy>wilton</cp:lastModifiedBy>
  <cp:revision>71</cp:revision>
  <cp:lastPrinted>2014-11-13T11:24:07Z</cp:lastPrinted>
  <dcterms:created xsi:type="dcterms:W3CDTF">2012-03-13T03:06:18Z</dcterms:created>
  <dcterms:modified xsi:type="dcterms:W3CDTF">2017-10-11T17:00:44Z</dcterms:modified>
</cp:coreProperties>
</file>