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344" r:id="rId4"/>
    <p:sldId id="345" r:id="rId5"/>
    <p:sldId id="346" r:id="rId6"/>
    <p:sldId id="348" r:id="rId7"/>
    <p:sldId id="349" r:id="rId8"/>
    <p:sldId id="351" r:id="rId9"/>
    <p:sldId id="352" r:id="rId10"/>
    <p:sldId id="353" r:id="rId11"/>
    <p:sldId id="354" r:id="rId12"/>
    <p:sldId id="355" r:id="rId13"/>
    <p:sldId id="361" r:id="rId14"/>
    <p:sldId id="398" r:id="rId15"/>
  </p:sldIdLst>
  <p:sldSz cx="9144000" cy="6858000" type="screen4x3"/>
  <p:notesSz cx="9926638" cy="679767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2" autoAdjust="0"/>
    <p:restoredTop sz="86411" autoAdjust="0"/>
  </p:normalViewPr>
  <p:slideViewPr>
    <p:cSldViewPr>
      <p:cViewPr>
        <p:scale>
          <a:sx n="66" d="100"/>
          <a:sy n="66" d="100"/>
        </p:scale>
        <p:origin x="-414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81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C9A370-53FA-447B-8331-2E061F15A986}" type="doc">
      <dgm:prSet loTypeId="urn:microsoft.com/office/officeart/2005/8/layout/gear1" loCatId="relationship" qsTypeId="urn:microsoft.com/office/officeart/2005/8/quickstyle/simple1" qsCatId="simple" csTypeId="urn:microsoft.com/office/officeart/2005/8/colors/accent2_4" csCatId="accent2" phldr="1"/>
      <dgm:spPr/>
    </dgm:pt>
    <dgm:pt modelId="{BCB90BD3-D8A8-407B-B279-42C4386D40F5}">
      <dgm:prSet phldrT="[Text]"/>
      <dgm:spPr/>
      <dgm:t>
        <a:bodyPr/>
        <a:lstStyle/>
        <a:p>
          <a:r>
            <a:rPr lang="en-US" altLang="zh-HK" smtClean="0"/>
            <a:t>Managerial</a:t>
          </a:r>
          <a:endParaRPr lang="en-US"/>
        </a:p>
      </dgm:t>
    </dgm:pt>
    <dgm:pt modelId="{340646E0-B89D-45A8-ABF9-7CC466B9C6A0}" type="parTrans" cxnId="{DB576177-C2E4-4727-A074-9C84485F67A0}">
      <dgm:prSet/>
      <dgm:spPr/>
      <dgm:t>
        <a:bodyPr/>
        <a:lstStyle/>
        <a:p>
          <a:endParaRPr lang="en-US"/>
        </a:p>
      </dgm:t>
    </dgm:pt>
    <dgm:pt modelId="{92F8C3D3-F461-4441-B9F2-1C45A4457DD8}" type="sibTrans" cxnId="{DB576177-C2E4-4727-A074-9C84485F67A0}">
      <dgm:prSet/>
      <dgm:spPr/>
      <dgm:t>
        <a:bodyPr/>
        <a:lstStyle/>
        <a:p>
          <a:endParaRPr lang="en-US"/>
        </a:p>
      </dgm:t>
    </dgm:pt>
    <dgm:pt modelId="{22CFA53A-8ABD-4F85-8465-E4EE5913B8E9}">
      <dgm:prSet phldrT="[Text]"/>
      <dgm:spPr/>
      <dgm:t>
        <a:bodyPr/>
        <a:lstStyle/>
        <a:p>
          <a:r>
            <a:rPr lang="en-US" altLang="zh-HK" dirty="0" smtClean="0"/>
            <a:t>Social</a:t>
          </a:r>
          <a:endParaRPr lang="zh-HK" altLang="en-US" dirty="0"/>
        </a:p>
      </dgm:t>
    </dgm:pt>
    <dgm:pt modelId="{DB9A6FD2-C84B-49CE-ACB5-54C1A96019F6}" type="parTrans" cxnId="{54F68E84-F290-4DD7-A1DA-EFC225744D0B}">
      <dgm:prSet/>
      <dgm:spPr/>
      <dgm:t>
        <a:bodyPr/>
        <a:lstStyle/>
        <a:p>
          <a:endParaRPr lang="en-US"/>
        </a:p>
      </dgm:t>
    </dgm:pt>
    <dgm:pt modelId="{365F5A57-13E4-443B-9453-7E5A4AE9AF61}" type="sibTrans" cxnId="{54F68E84-F290-4DD7-A1DA-EFC225744D0B}">
      <dgm:prSet/>
      <dgm:spPr/>
      <dgm:t>
        <a:bodyPr/>
        <a:lstStyle/>
        <a:p>
          <a:endParaRPr lang="en-US"/>
        </a:p>
      </dgm:t>
    </dgm:pt>
    <dgm:pt modelId="{D62B9003-01F2-4F98-BFB1-1CF4C8FF4B18}">
      <dgm:prSet phldrT="[Text]"/>
      <dgm:spPr/>
      <dgm:t>
        <a:bodyPr/>
        <a:lstStyle/>
        <a:p>
          <a:r>
            <a:rPr lang="en-US" altLang="zh-HK" dirty="0" smtClean="0"/>
            <a:t>Legal</a:t>
          </a:r>
          <a:endParaRPr lang="zh-HK" altLang="en-US" dirty="0"/>
        </a:p>
      </dgm:t>
    </dgm:pt>
    <dgm:pt modelId="{2AF7D18A-8582-4682-9B97-DC59AC28005E}" type="parTrans" cxnId="{4E86831E-8636-4493-AEC0-CAC95906AE72}">
      <dgm:prSet/>
      <dgm:spPr/>
      <dgm:t>
        <a:bodyPr/>
        <a:lstStyle/>
        <a:p>
          <a:endParaRPr lang="en-US"/>
        </a:p>
      </dgm:t>
    </dgm:pt>
    <dgm:pt modelId="{D45EDBE8-8190-4911-9E89-34803961DD58}" type="sibTrans" cxnId="{4E86831E-8636-4493-AEC0-CAC95906AE72}">
      <dgm:prSet/>
      <dgm:spPr/>
      <dgm:t>
        <a:bodyPr/>
        <a:lstStyle/>
        <a:p>
          <a:endParaRPr lang="en-US"/>
        </a:p>
      </dgm:t>
    </dgm:pt>
    <dgm:pt modelId="{91A9281B-496F-4CD0-AC88-67302A77810F}" type="pres">
      <dgm:prSet presAssocID="{9CC9A370-53FA-447B-8331-2E061F15A986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212A7EE4-E2B2-4A5B-AB4C-389F360E109F}" type="pres">
      <dgm:prSet presAssocID="{BCB90BD3-D8A8-407B-B279-42C4386D40F5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EC7BEE-28D7-4513-AC2A-F8CEE1A8E667}" type="pres">
      <dgm:prSet presAssocID="{BCB90BD3-D8A8-407B-B279-42C4386D40F5}" presName="gear1srcNode" presStyleLbl="node1" presStyleIdx="0" presStyleCnt="3"/>
      <dgm:spPr/>
      <dgm:t>
        <a:bodyPr/>
        <a:lstStyle/>
        <a:p>
          <a:endParaRPr lang="en-US"/>
        </a:p>
      </dgm:t>
    </dgm:pt>
    <dgm:pt modelId="{99EC17F2-B202-43BF-9092-EA2A4F0AB90C}" type="pres">
      <dgm:prSet presAssocID="{BCB90BD3-D8A8-407B-B279-42C4386D40F5}" presName="gear1dstNode" presStyleLbl="node1" presStyleIdx="0" presStyleCnt="3"/>
      <dgm:spPr/>
      <dgm:t>
        <a:bodyPr/>
        <a:lstStyle/>
        <a:p>
          <a:endParaRPr lang="en-US"/>
        </a:p>
      </dgm:t>
    </dgm:pt>
    <dgm:pt modelId="{2D98F6BD-2847-4E62-88D3-7CB937EFFC4F}" type="pres">
      <dgm:prSet presAssocID="{22CFA53A-8ABD-4F85-8465-E4EE5913B8E9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1D49BC-8A26-4F98-8F16-442EE3BAD166}" type="pres">
      <dgm:prSet presAssocID="{22CFA53A-8ABD-4F85-8465-E4EE5913B8E9}" presName="gear2srcNode" presStyleLbl="node1" presStyleIdx="1" presStyleCnt="3"/>
      <dgm:spPr/>
      <dgm:t>
        <a:bodyPr/>
        <a:lstStyle/>
        <a:p>
          <a:endParaRPr lang="en-US"/>
        </a:p>
      </dgm:t>
    </dgm:pt>
    <dgm:pt modelId="{5CB16F5C-7837-4EDC-B2E6-E2125BD7259A}" type="pres">
      <dgm:prSet presAssocID="{22CFA53A-8ABD-4F85-8465-E4EE5913B8E9}" presName="gear2dstNode" presStyleLbl="node1" presStyleIdx="1" presStyleCnt="3"/>
      <dgm:spPr/>
      <dgm:t>
        <a:bodyPr/>
        <a:lstStyle/>
        <a:p>
          <a:endParaRPr lang="en-US"/>
        </a:p>
      </dgm:t>
    </dgm:pt>
    <dgm:pt modelId="{F217E8E1-8827-489A-AEA1-8804E537E9ED}" type="pres">
      <dgm:prSet presAssocID="{D62B9003-01F2-4F98-BFB1-1CF4C8FF4B18}" presName="gear3" presStyleLbl="node1" presStyleIdx="2" presStyleCnt="3" custLinFactNeighborX="2537" custLinFactNeighborY="-5850"/>
      <dgm:spPr/>
      <dgm:t>
        <a:bodyPr/>
        <a:lstStyle/>
        <a:p>
          <a:endParaRPr lang="en-US"/>
        </a:p>
      </dgm:t>
    </dgm:pt>
    <dgm:pt modelId="{0C1F0B3A-BFD9-4E50-B96A-BB9E556FB743}" type="pres">
      <dgm:prSet presAssocID="{D62B9003-01F2-4F98-BFB1-1CF4C8FF4B1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7BB29F-31C9-49B2-8F88-126238A34C98}" type="pres">
      <dgm:prSet presAssocID="{D62B9003-01F2-4F98-BFB1-1CF4C8FF4B18}" presName="gear3srcNode" presStyleLbl="node1" presStyleIdx="2" presStyleCnt="3"/>
      <dgm:spPr/>
      <dgm:t>
        <a:bodyPr/>
        <a:lstStyle/>
        <a:p>
          <a:endParaRPr lang="en-US"/>
        </a:p>
      </dgm:t>
    </dgm:pt>
    <dgm:pt modelId="{931F20E0-0516-43E7-A19E-DD1B489F52E4}" type="pres">
      <dgm:prSet presAssocID="{D62B9003-01F2-4F98-BFB1-1CF4C8FF4B18}" presName="gear3dstNode" presStyleLbl="node1" presStyleIdx="2" presStyleCnt="3"/>
      <dgm:spPr/>
      <dgm:t>
        <a:bodyPr/>
        <a:lstStyle/>
        <a:p>
          <a:endParaRPr lang="en-US"/>
        </a:p>
      </dgm:t>
    </dgm:pt>
    <dgm:pt modelId="{D3E1CDD2-A429-474A-9D71-CE087B032A0B}" type="pres">
      <dgm:prSet presAssocID="{92F8C3D3-F461-4441-B9F2-1C45A4457DD8}" presName="connector1" presStyleLbl="sibTrans2D1" presStyleIdx="0" presStyleCnt="3"/>
      <dgm:spPr/>
      <dgm:t>
        <a:bodyPr/>
        <a:lstStyle/>
        <a:p>
          <a:endParaRPr lang="en-US"/>
        </a:p>
      </dgm:t>
    </dgm:pt>
    <dgm:pt modelId="{1D841837-2B79-4970-8172-A559C604357D}" type="pres">
      <dgm:prSet presAssocID="{365F5A57-13E4-443B-9453-7E5A4AE9AF61}" presName="connector2" presStyleLbl="sibTrans2D1" presStyleIdx="1" presStyleCnt="3"/>
      <dgm:spPr/>
      <dgm:t>
        <a:bodyPr/>
        <a:lstStyle/>
        <a:p>
          <a:endParaRPr lang="en-US"/>
        </a:p>
      </dgm:t>
    </dgm:pt>
    <dgm:pt modelId="{5D60EDDA-DA73-42C4-BC25-55047D6AA61D}" type="pres">
      <dgm:prSet presAssocID="{D45EDBE8-8190-4911-9E89-34803961DD58}" presName="connector3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B3DFDD61-7644-4346-88EC-5DB16D05D1C8}" type="presOf" srcId="{22CFA53A-8ABD-4F85-8465-E4EE5913B8E9}" destId="{5CB16F5C-7837-4EDC-B2E6-E2125BD7259A}" srcOrd="2" destOrd="0" presId="urn:microsoft.com/office/officeart/2005/8/layout/gear1"/>
    <dgm:cxn modelId="{6198A007-99D3-4FF3-A8C7-02CB6BD61EAF}" type="presOf" srcId="{22CFA53A-8ABD-4F85-8465-E4EE5913B8E9}" destId="{2D98F6BD-2847-4E62-88D3-7CB937EFFC4F}" srcOrd="0" destOrd="0" presId="urn:microsoft.com/office/officeart/2005/8/layout/gear1"/>
    <dgm:cxn modelId="{3574744F-A46D-48E1-B172-7FE32AD3F685}" type="presOf" srcId="{D62B9003-01F2-4F98-BFB1-1CF4C8FF4B18}" destId="{3A7BB29F-31C9-49B2-8F88-126238A34C98}" srcOrd="2" destOrd="0" presId="urn:microsoft.com/office/officeart/2005/8/layout/gear1"/>
    <dgm:cxn modelId="{247231B1-309D-4174-8CF7-E4E3FB458B63}" type="presOf" srcId="{D62B9003-01F2-4F98-BFB1-1CF4C8FF4B18}" destId="{F217E8E1-8827-489A-AEA1-8804E537E9ED}" srcOrd="0" destOrd="0" presId="urn:microsoft.com/office/officeart/2005/8/layout/gear1"/>
    <dgm:cxn modelId="{FCBBE5B2-E029-4B7B-B528-171010DFCE45}" type="presOf" srcId="{BCB90BD3-D8A8-407B-B279-42C4386D40F5}" destId="{212A7EE4-E2B2-4A5B-AB4C-389F360E109F}" srcOrd="0" destOrd="0" presId="urn:microsoft.com/office/officeart/2005/8/layout/gear1"/>
    <dgm:cxn modelId="{C835F527-9308-4453-9F8E-B8A0E66AF5A7}" type="presOf" srcId="{D45EDBE8-8190-4911-9E89-34803961DD58}" destId="{5D60EDDA-DA73-42C4-BC25-55047D6AA61D}" srcOrd="0" destOrd="0" presId="urn:microsoft.com/office/officeart/2005/8/layout/gear1"/>
    <dgm:cxn modelId="{4E86831E-8636-4493-AEC0-CAC95906AE72}" srcId="{9CC9A370-53FA-447B-8331-2E061F15A986}" destId="{D62B9003-01F2-4F98-BFB1-1CF4C8FF4B18}" srcOrd="2" destOrd="0" parTransId="{2AF7D18A-8582-4682-9B97-DC59AC28005E}" sibTransId="{D45EDBE8-8190-4911-9E89-34803961DD58}"/>
    <dgm:cxn modelId="{8554C664-6307-4081-B795-D70953608D07}" type="presOf" srcId="{365F5A57-13E4-443B-9453-7E5A4AE9AF61}" destId="{1D841837-2B79-4970-8172-A559C604357D}" srcOrd="0" destOrd="0" presId="urn:microsoft.com/office/officeart/2005/8/layout/gear1"/>
    <dgm:cxn modelId="{DB576177-C2E4-4727-A074-9C84485F67A0}" srcId="{9CC9A370-53FA-447B-8331-2E061F15A986}" destId="{BCB90BD3-D8A8-407B-B279-42C4386D40F5}" srcOrd="0" destOrd="0" parTransId="{340646E0-B89D-45A8-ABF9-7CC466B9C6A0}" sibTransId="{92F8C3D3-F461-4441-B9F2-1C45A4457DD8}"/>
    <dgm:cxn modelId="{E4BF4B7F-5983-4E31-84D0-07E6C90C844F}" type="presOf" srcId="{D62B9003-01F2-4F98-BFB1-1CF4C8FF4B18}" destId="{0C1F0B3A-BFD9-4E50-B96A-BB9E556FB743}" srcOrd="1" destOrd="0" presId="urn:microsoft.com/office/officeart/2005/8/layout/gear1"/>
    <dgm:cxn modelId="{0561EB05-8809-4369-A5FC-F95BD8AFE9C7}" type="presOf" srcId="{BCB90BD3-D8A8-407B-B279-42C4386D40F5}" destId="{52EC7BEE-28D7-4513-AC2A-F8CEE1A8E667}" srcOrd="1" destOrd="0" presId="urn:microsoft.com/office/officeart/2005/8/layout/gear1"/>
    <dgm:cxn modelId="{2225E62E-BC72-4270-A505-FD9204648D47}" type="presOf" srcId="{D62B9003-01F2-4F98-BFB1-1CF4C8FF4B18}" destId="{931F20E0-0516-43E7-A19E-DD1B489F52E4}" srcOrd="3" destOrd="0" presId="urn:microsoft.com/office/officeart/2005/8/layout/gear1"/>
    <dgm:cxn modelId="{00DF4529-871B-4A2B-8F5F-AE79C991AD94}" type="presOf" srcId="{22CFA53A-8ABD-4F85-8465-E4EE5913B8E9}" destId="{B91D49BC-8A26-4F98-8F16-442EE3BAD166}" srcOrd="1" destOrd="0" presId="urn:microsoft.com/office/officeart/2005/8/layout/gear1"/>
    <dgm:cxn modelId="{A7562594-0334-409B-8E28-D3E87EA3EC2A}" type="presOf" srcId="{92F8C3D3-F461-4441-B9F2-1C45A4457DD8}" destId="{D3E1CDD2-A429-474A-9D71-CE087B032A0B}" srcOrd="0" destOrd="0" presId="urn:microsoft.com/office/officeart/2005/8/layout/gear1"/>
    <dgm:cxn modelId="{54F68E84-F290-4DD7-A1DA-EFC225744D0B}" srcId="{9CC9A370-53FA-447B-8331-2E061F15A986}" destId="{22CFA53A-8ABD-4F85-8465-E4EE5913B8E9}" srcOrd="1" destOrd="0" parTransId="{DB9A6FD2-C84B-49CE-ACB5-54C1A96019F6}" sibTransId="{365F5A57-13E4-443B-9453-7E5A4AE9AF61}"/>
    <dgm:cxn modelId="{ACAFF98A-95D8-424F-B1AC-B00697E955E4}" type="presOf" srcId="{BCB90BD3-D8A8-407B-B279-42C4386D40F5}" destId="{99EC17F2-B202-43BF-9092-EA2A4F0AB90C}" srcOrd="2" destOrd="0" presId="urn:microsoft.com/office/officeart/2005/8/layout/gear1"/>
    <dgm:cxn modelId="{EB977792-74E6-47BA-9CB6-9158EED8E7D9}" type="presOf" srcId="{9CC9A370-53FA-447B-8331-2E061F15A986}" destId="{91A9281B-496F-4CD0-AC88-67302A77810F}" srcOrd="0" destOrd="0" presId="urn:microsoft.com/office/officeart/2005/8/layout/gear1"/>
    <dgm:cxn modelId="{4964EBA6-2D67-4122-9254-5CC061C6D9FC}" type="presParOf" srcId="{91A9281B-496F-4CD0-AC88-67302A77810F}" destId="{212A7EE4-E2B2-4A5B-AB4C-389F360E109F}" srcOrd="0" destOrd="0" presId="urn:microsoft.com/office/officeart/2005/8/layout/gear1"/>
    <dgm:cxn modelId="{93A74545-6B4B-4520-AD0D-FDCFA05D0134}" type="presParOf" srcId="{91A9281B-496F-4CD0-AC88-67302A77810F}" destId="{52EC7BEE-28D7-4513-AC2A-F8CEE1A8E667}" srcOrd="1" destOrd="0" presId="urn:microsoft.com/office/officeart/2005/8/layout/gear1"/>
    <dgm:cxn modelId="{B00BFA90-5886-4D44-9A29-54E16189856C}" type="presParOf" srcId="{91A9281B-496F-4CD0-AC88-67302A77810F}" destId="{99EC17F2-B202-43BF-9092-EA2A4F0AB90C}" srcOrd="2" destOrd="0" presId="urn:microsoft.com/office/officeart/2005/8/layout/gear1"/>
    <dgm:cxn modelId="{56032F57-0AD0-48A5-8F24-0E126FAA5237}" type="presParOf" srcId="{91A9281B-496F-4CD0-AC88-67302A77810F}" destId="{2D98F6BD-2847-4E62-88D3-7CB937EFFC4F}" srcOrd="3" destOrd="0" presId="urn:microsoft.com/office/officeart/2005/8/layout/gear1"/>
    <dgm:cxn modelId="{15D9E6CF-68EA-4913-8FDE-324C309F0025}" type="presParOf" srcId="{91A9281B-496F-4CD0-AC88-67302A77810F}" destId="{B91D49BC-8A26-4F98-8F16-442EE3BAD166}" srcOrd="4" destOrd="0" presId="urn:microsoft.com/office/officeart/2005/8/layout/gear1"/>
    <dgm:cxn modelId="{4DB28785-BE80-432A-8457-81AE7161AD22}" type="presParOf" srcId="{91A9281B-496F-4CD0-AC88-67302A77810F}" destId="{5CB16F5C-7837-4EDC-B2E6-E2125BD7259A}" srcOrd="5" destOrd="0" presId="urn:microsoft.com/office/officeart/2005/8/layout/gear1"/>
    <dgm:cxn modelId="{EF5658FC-4D8C-4E5A-8EE1-81C56A15C737}" type="presParOf" srcId="{91A9281B-496F-4CD0-AC88-67302A77810F}" destId="{F217E8E1-8827-489A-AEA1-8804E537E9ED}" srcOrd="6" destOrd="0" presId="urn:microsoft.com/office/officeart/2005/8/layout/gear1"/>
    <dgm:cxn modelId="{FC0A3220-971C-4C55-876D-23C9AD61C7FF}" type="presParOf" srcId="{91A9281B-496F-4CD0-AC88-67302A77810F}" destId="{0C1F0B3A-BFD9-4E50-B96A-BB9E556FB743}" srcOrd="7" destOrd="0" presId="urn:microsoft.com/office/officeart/2005/8/layout/gear1"/>
    <dgm:cxn modelId="{305FE853-F866-4328-8783-3D68419CA72F}" type="presParOf" srcId="{91A9281B-496F-4CD0-AC88-67302A77810F}" destId="{3A7BB29F-31C9-49B2-8F88-126238A34C98}" srcOrd="8" destOrd="0" presId="urn:microsoft.com/office/officeart/2005/8/layout/gear1"/>
    <dgm:cxn modelId="{4BB01DF3-F244-489D-B5C3-FDB3F9414DA2}" type="presParOf" srcId="{91A9281B-496F-4CD0-AC88-67302A77810F}" destId="{931F20E0-0516-43E7-A19E-DD1B489F52E4}" srcOrd="9" destOrd="0" presId="urn:microsoft.com/office/officeart/2005/8/layout/gear1"/>
    <dgm:cxn modelId="{CB75BD45-1F15-48D4-9387-CAD0A6AB608A}" type="presParOf" srcId="{91A9281B-496F-4CD0-AC88-67302A77810F}" destId="{D3E1CDD2-A429-474A-9D71-CE087B032A0B}" srcOrd="10" destOrd="0" presId="urn:microsoft.com/office/officeart/2005/8/layout/gear1"/>
    <dgm:cxn modelId="{C41DBA9F-34B2-4C01-83CA-7A7369B2CE62}" type="presParOf" srcId="{91A9281B-496F-4CD0-AC88-67302A77810F}" destId="{1D841837-2B79-4970-8172-A559C604357D}" srcOrd="11" destOrd="0" presId="urn:microsoft.com/office/officeart/2005/8/layout/gear1"/>
    <dgm:cxn modelId="{788B8DF8-9709-4387-BE19-8957B0C631CF}" type="presParOf" srcId="{91A9281B-496F-4CD0-AC88-67302A77810F}" destId="{5D60EDDA-DA73-42C4-BC25-55047D6AA61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A7EE4-E2B2-4A5B-AB4C-389F360E109F}">
      <dsp:nvSpPr>
        <dsp:cNvPr id="0" name=""/>
        <dsp:cNvSpPr/>
      </dsp:nvSpPr>
      <dsp:spPr>
        <a:xfrm>
          <a:off x="2844800" y="1828800"/>
          <a:ext cx="2235200" cy="2235200"/>
        </a:xfrm>
        <a:prstGeom prst="gear9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2000" kern="1200" smtClean="0"/>
            <a:t>Managerial</a:t>
          </a:r>
          <a:endParaRPr lang="en-US" sz="2000" kern="1200"/>
        </a:p>
      </dsp:txBody>
      <dsp:txXfrm>
        <a:off x="3294175" y="2352385"/>
        <a:ext cx="1336450" cy="1148939"/>
      </dsp:txXfrm>
    </dsp:sp>
    <dsp:sp modelId="{2D98F6BD-2847-4E62-88D3-7CB937EFFC4F}">
      <dsp:nvSpPr>
        <dsp:cNvPr id="0" name=""/>
        <dsp:cNvSpPr/>
      </dsp:nvSpPr>
      <dsp:spPr>
        <a:xfrm>
          <a:off x="1544320" y="1300480"/>
          <a:ext cx="1625600" cy="1625600"/>
        </a:xfrm>
        <a:prstGeom prst="gear6">
          <a:avLst/>
        </a:prstGeom>
        <a:solidFill>
          <a:schemeClr val="accent2">
            <a:shade val="50000"/>
            <a:hueOff val="0"/>
            <a:satOff val="-21688"/>
            <a:lumOff val="35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2000" kern="1200" dirty="0" smtClean="0"/>
            <a:t>Social</a:t>
          </a:r>
          <a:endParaRPr lang="zh-HK" altLang="en-US" sz="2000" kern="1200" dirty="0"/>
        </a:p>
      </dsp:txBody>
      <dsp:txXfrm>
        <a:off x="1953570" y="1712203"/>
        <a:ext cx="807100" cy="802154"/>
      </dsp:txXfrm>
    </dsp:sp>
    <dsp:sp modelId="{F217E8E1-8827-489A-AEA1-8804E537E9ED}">
      <dsp:nvSpPr>
        <dsp:cNvPr id="0" name=""/>
        <dsp:cNvSpPr/>
      </dsp:nvSpPr>
      <dsp:spPr>
        <a:xfrm rot="20700000">
          <a:off x="2504311" y="178981"/>
          <a:ext cx="1592756" cy="1592756"/>
        </a:xfrm>
        <a:prstGeom prst="gear6">
          <a:avLst/>
        </a:prstGeom>
        <a:solidFill>
          <a:schemeClr val="accent2">
            <a:shade val="50000"/>
            <a:hueOff val="0"/>
            <a:satOff val="-21688"/>
            <a:lumOff val="351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2000" kern="1200" dirty="0" smtClean="0"/>
            <a:t>Legal</a:t>
          </a:r>
          <a:endParaRPr lang="zh-HK" altLang="en-US" sz="2000" kern="1200" dirty="0"/>
        </a:p>
      </dsp:txBody>
      <dsp:txXfrm rot="-20700000">
        <a:off x="2853649" y="528320"/>
        <a:ext cx="894080" cy="894080"/>
      </dsp:txXfrm>
    </dsp:sp>
    <dsp:sp modelId="{D3E1CDD2-A429-474A-9D71-CE087B032A0B}">
      <dsp:nvSpPr>
        <dsp:cNvPr id="0" name=""/>
        <dsp:cNvSpPr/>
      </dsp:nvSpPr>
      <dsp:spPr>
        <a:xfrm>
          <a:off x="2671505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41837-2B79-4970-8172-A559C604357D}">
      <dsp:nvSpPr>
        <dsp:cNvPr id="0" name=""/>
        <dsp:cNvSpPr/>
      </dsp:nvSpPr>
      <dsp:spPr>
        <a:xfrm>
          <a:off x="1256429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shade val="90000"/>
            <a:hueOff val="0"/>
            <a:satOff val="-19999"/>
            <a:lumOff val="272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0EDDA-DA73-42C4-BC25-55047D6AA61D}">
      <dsp:nvSpPr>
        <dsp:cNvPr id="0" name=""/>
        <dsp:cNvSpPr/>
      </dsp:nvSpPr>
      <dsp:spPr>
        <a:xfrm>
          <a:off x="2086400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shade val="90000"/>
            <a:hueOff val="0"/>
            <a:satOff val="-19999"/>
            <a:lumOff val="272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2402" cy="34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490" tIns="43745" rIns="87490" bIns="43745" numCol="1" anchor="t" anchorCtr="0" compatLnSpc="1">
            <a:prstTxWarp prst="textNoShape">
              <a:avLst/>
            </a:prstTxWarp>
          </a:bodyPr>
          <a:lstStyle>
            <a:lvl1pPr>
              <a:defRPr sz="1100" b="0"/>
            </a:lvl1pPr>
          </a:lstStyle>
          <a:p>
            <a:endParaRPr lang="en-US" alt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1899" y="1"/>
            <a:ext cx="4302400" cy="34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490" tIns="43745" rIns="87490" bIns="43745" numCol="1" anchor="t" anchorCtr="0" compatLnSpc="1">
            <a:prstTxWarp prst="textNoShape">
              <a:avLst/>
            </a:prstTxWarp>
          </a:bodyPr>
          <a:lstStyle>
            <a:lvl1pPr algn="r">
              <a:defRPr sz="1100" b="0"/>
            </a:lvl1pPr>
          </a:lstStyle>
          <a:p>
            <a:endParaRPr lang="en-US" alt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6534"/>
            <a:ext cx="4302402" cy="34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490" tIns="43745" rIns="87490" bIns="43745" numCol="1" anchor="b" anchorCtr="0" compatLnSpc="1">
            <a:prstTxWarp prst="textNoShape">
              <a:avLst/>
            </a:prstTxWarp>
          </a:bodyPr>
          <a:lstStyle>
            <a:lvl1pPr>
              <a:defRPr sz="1100" b="0"/>
            </a:lvl1pPr>
          </a:lstStyle>
          <a:p>
            <a:endParaRPr lang="en-US" alt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1899" y="6456534"/>
            <a:ext cx="4302400" cy="34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490" tIns="43745" rIns="87490" bIns="43745" numCol="1" anchor="b" anchorCtr="0" compatLnSpc="1">
            <a:prstTxWarp prst="textNoShape">
              <a:avLst/>
            </a:prstTxWarp>
          </a:bodyPr>
          <a:lstStyle>
            <a:lvl1pPr algn="r">
              <a:defRPr sz="1100" b="0"/>
            </a:lvl1pPr>
          </a:lstStyle>
          <a:p>
            <a:fld id="{884ED436-0783-47B0-9008-F2CF2CAB29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38419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302402" cy="340048"/>
          </a:xfrm>
          <a:prstGeom prst="rect">
            <a:avLst/>
          </a:prstGeom>
        </p:spPr>
        <p:txBody>
          <a:bodyPr vert="horz" lIns="87490" tIns="43745" rIns="87490" bIns="4374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1899" y="1"/>
            <a:ext cx="4302400" cy="340048"/>
          </a:xfrm>
          <a:prstGeom prst="rect">
            <a:avLst/>
          </a:prstGeom>
        </p:spPr>
        <p:txBody>
          <a:bodyPr vert="horz" lIns="87490" tIns="43745" rIns="87490" bIns="43745" rtlCol="0"/>
          <a:lstStyle>
            <a:lvl1pPr algn="r">
              <a:defRPr sz="1100"/>
            </a:lvl1pPr>
          </a:lstStyle>
          <a:p>
            <a:fld id="{29AB89A1-C472-446A-965A-B7D7D0125750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490" tIns="43745" rIns="87490" bIns="4374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1964" y="3228815"/>
            <a:ext cx="7942714" cy="3059336"/>
          </a:xfrm>
          <a:prstGeom prst="rect">
            <a:avLst/>
          </a:prstGeom>
        </p:spPr>
        <p:txBody>
          <a:bodyPr vert="horz" lIns="87490" tIns="43745" rIns="87490" bIns="4374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534"/>
            <a:ext cx="4302402" cy="340047"/>
          </a:xfrm>
          <a:prstGeom prst="rect">
            <a:avLst/>
          </a:prstGeom>
        </p:spPr>
        <p:txBody>
          <a:bodyPr vert="horz" lIns="87490" tIns="43745" rIns="87490" bIns="4374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1899" y="6456534"/>
            <a:ext cx="4302400" cy="340047"/>
          </a:xfrm>
          <a:prstGeom prst="rect">
            <a:avLst/>
          </a:prstGeom>
        </p:spPr>
        <p:txBody>
          <a:bodyPr vert="horz" lIns="87490" tIns="43745" rIns="87490" bIns="43745" rtlCol="0" anchor="b"/>
          <a:lstStyle>
            <a:lvl1pPr algn="r">
              <a:defRPr sz="1100"/>
            </a:lvl1pPr>
          </a:lstStyle>
          <a:p>
            <a:fld id="{143819B0-4CFB-4FD8-B54F-BE20B492D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5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6A550-51E3-49FC-8CA9-F1A9D835207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065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6D096-9560-4594-A923-343072A03CA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444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AE4F1-E874-4612-9057-9974421392A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550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C2A3082-B77C-487E-AA32-B432C9833CA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2621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B20A3CF-1CAF-40D0-B14F-219340E7E88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19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C55BE5-F7E2-4EFC-A678-ACDA90FC7C4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959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C2B96-BB52-44AB-BF01-76CC9FD2460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748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EE8E61-7109-401C-A78F-46C035FA308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164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1EFDCC-99CA-485E-A2CF-92C6F12C98F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644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6AB1D7-E652-4719-9521-2E335091C3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9520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87AC48-BD5E-48FE-BB5E-0F47B0A6D5B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3138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0191B-0918-4B92-A29F-6E1757439A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062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E5007-2B59-4688-AE10-FBF498F1E89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94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4D9D6B8E-6E69-41A8-894F-E7692C8E49D0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tfok@eee.hku.h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wtfok@eee.hku.h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3200" b="1" dirty="0" smtClean="0">
                <a:latin typeface="Times New Roman" pitchFamily="18" charset="0"/>
              </a:rPr>
              <a:t>ELEC3844 /</a:t>
            </a:r>
            <a:r>
              <a:rPr lang="en-GB" altLang="zh-TW" sz="3200" b="1" dirty="0" smtClean="0">
                <a:latin typeface="Times New Roman" pitchFamily="18" charset="0"/>
              </a:rPr>
              <a:t> MEDE2810 </a:t>
            </a:r>
            <a:br>
              <a:rPr lang="en-GB" altLang="zh-TW" sz="3200" b="1" dirty="0" smtClean="0">
                <a:latin typeface="Times New Roman" pitchFamily="18" charset="0"/>
              </a:rPr>
            </a:br>
            <a:r>
              <a:rPr lang="en-US" altLang="zh-TW" sz="3200" b="1" dirty="0" smtClean="0">
                <a:latin typeface="Times New Roman" pitchFamily="18" charset="0"/>
              </a:rPr>
              <a:t>Engineering Management and </a:t>
            </a:r>
            <a:r>
              <a:rPr lang="en-US" altLang="zh-TW" sz="3200" b="1" dirty="0">
                <a:latin typeface="Times New Roman" pitchFamily="18" charset="0"/>
              </a:rPr>
              <a:t>Society</a:t>
            </a:r>
            <a:br>
              <a:rPr lang="en-US" altLang="zh-TW" sz="3200" b="1" dirty="0">
                <a:latin typeface="Times New Roman" pitchFamily="18" charset="0"/>
              </a:rPr>
            </a:br>
            <a:endParaRPr lang="en-US" altLang="zh-TW" sz="3200" dirty="0">
              <a:latin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latin typeface="Times New Roman" pitchFamily="18" charset="0"/>
              </a:rPr>
              <a:t>Dr. Wilton </a:t>
            </a:r>
            <a:r>
              <a:rPr lang="en-US" altLang="zh-TW" sz="2800" dirty="0" err="1">
                <a:latin typeface="Times New Roman" pitchFamily="18" charset="0"/>
              </a:rPr>
              <a:t>Fok</a:t>
            </a:r>
            <a:endParaRPr lang="en-US" altLang="zh-TW" sz="28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>
                <a:latin typeface="Times New Roman" pitchFamily="18" charset="0"/>
              </a:rPr>
              <a:t>CYC Room 703</a:t>
            </a:r>
          </a:p>
          <a:p>
            <a:pPr>
              <a:lnSpc>
                <a:spcPct val="80000"/>
              </a:lnSpc>
            </a:pPr>
            <a:r>
              <a:rPr lang="en-US" altLang="zh-TW" sz="2800" dirty="0">
                <a:latin typeface="Times New Roman" pitchFamily="18" charset="0"/>
                <a:hlinkClick r:id="rId2"/>
              </a:rPr>
              <a:t>wtfok@eee.hku.hk</a:t>
            </a:r>
            <a:endParaRPr lang="en-US" altLang="zh-TW" sz="2800" dirty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>
                <a:latin typeface="Times New Roman" pitchFamily="18" charset="0"/>
              </a:rPr>
              <a:t>Tel: </a:t>
            </a:r>
            <a:r>
              <a:rPr lang="en-US" altLang="zh-TW" sz="2800" dirty="0" smtClean="0">
                <a:latin typeface="Times New Roman" pitchFamily="18" charset="0"/>
              </a:rPr>
              <a:t>2857 8490</a:t>
            </a:r>
            <a:endParaRPr lang="en-US" altLang="zh-TW" sz="2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HK" sz="36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Organization Structure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HK" sz="3200" dirty="0" smtClean="0">
                <a:effectLst/>
              </a:rPr>
              <a:t>Types of structures: functional, departmental, divisiona</a:t>
            </a:r>
            <a:r>
              <a:rPr lang="en-US" altLang="zh-HK" dirty="0" smtClean="0"/>
              <a:t>l, matrix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HK" sz="3200" dirty="0" smtClean="0">
                <a:effectLst/>
              </a:rPr>
              <a:t>Pros and cons of different structure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HK" altLang="zh-HK" dirty="0" smtClean="0"/>
              <a:t>Structure of a successful start-up</a:t>
            </a:r>
            <a:endParaRPr lang="zh-HK" altLang="zh-HK" sz="3200" dirty="0" smtClean="0">
              <a:effectLst/>
            </a:endParaRPr>
          </a:p>
        </p:txBody>
      </p:sp>
      <p:pic>
        <p:nvPicPr>
          <p:cNvPr id="4" name="Picture 4" descr="ch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2" y="3706336"/>
            <a:ext cx="3442814" cy="29702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www.unc.edu/~nielsen/soci410/nm3/m601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06336"/>
            <a:ext cx="2952328" cy="279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8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 eaLnBrk="1" latinLnBrk="0" hangingPunct="1"/>
            <a:r>
              <a:rPr lang="en-US" altLang="zh-HK" sz="4400" kern="1200" dirty="0" smtClean="0">
                <a:solidFill>
                  <a:schemeClr val="tx1"/>
                </a:solidFill>
                <a:effectLst/>
              </a:rPr>
              <a:t>Engineering Ethics and code of practices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800" dirty="0" smtClean="0"/>
              <a:t>Corruption in HK, China and other countries</a:t>
            </a:r>
          </a:p>
          <a:p>
            <a:r>
              <a:rPr lang="en-US" altLang="zh-HK" sz="2800" dirty="0" smtClean="0"/>
              <a:t>Measures for anti-corruption</a:t>
            </a:r>
          </a:p>
          <a:p>
            <a:r>
              <a:rPr lang="en-US" altLang="zh-HK" sz="2800" dirty="0" smtClean="0"/>
              <a:t>Code of practice</a:t>
            </a:r>
          </a:p>
          <a:p>
            <a:r>
              <a:rPr lang="en-US" altLang="zh-HK" sz="2800" dirty="0" smtClean="0"/>
              <a:t>Ethics for engineers</a:t>
            </a:r>
          </a:p>
          <a:p>
            <a:r>
              <a:rPr lang="en-US" altLang="zh-HK" sz="2800" dirty="0" smtClean="0"/>
              <a:t>Seminar by ICAC</a:t>
            </a:r>
            <a:endParaRPr lang="zh-HK" altLang="en-US" sz="2800" dirty="0"/>
          </a:p>
        </p:txBody>
      </p:sp>
      <p:pic>
        <p:nvPicPr>
          <p:cNvPr id="8194" name="Picture 2" descr="http://ts1.mm.bing.net/th?id=H.4898063159002868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435252"/>
            <a:ext cx="1341430" cy="162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ts4.mm.bing.net/th?id=H.4760289182089791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296122"/>
            <a:ext cx="28575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0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Legal perspective</a:t>
            </a:r>
            <a:r>
              <a:rPr lang="en-US" altLang="zh-HK" baseline="0" dirty="0" smtClean="0"/>
              <a:t>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Introduction of Legal System and Court Structure in HK</a:t>
            </a:r>
          </a:p>
          <a:p>
            <a:r>
              <a:rPr lang="en-US" altLang="zh-HK" dirty="0" smtClean="0"/>
              <a:t>Legal Reasoning</a:t>
            </a:r>
          </a:p>
          <a:p>
            <a:r>
              <a:rPr lang="en-US" altLang="zh-HK" dirty="0" smtClean="0"/>
              <a:t>Legal Method</a:t>
            </a:r>
          </a:p>
          <a:p>
            <a:r>
              <a:rPr lang="en-US" altLang="zh-HK" dirty="0" smtClean="0"/>
              <a:t>Contract Law </a:t>
            </a:r>
          </a:p>
          <a:p>
            <a:r>
              <a:rPr lang="en-US" altLang="zh-HK" dirty="0" smtClean="0"/>
              <a:t>Tort Law</a:t>
            </a:r>
          </a:p>
        </p:txBody>
      </p:sp>
      <p:pic>
        <p:nvPicPr>
          <p:cNvPr id="4" name="Picture 2" descr="http://ts2.mm.bing.net/th?id=H.4518778926794649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525298"/>
            <a:ext cx="2857500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ts3.mm.bing.net/th?id=H.5050547359973762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46" y="2792338"/>
            <a:ext cx="2689625" cy="343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HK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Assessment Scheme:</a:t>
            </a:r>
            <a:r>
              <a:rPr lang="en-US" altLang="zh-HK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HK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70% examination</a:t>
            </a:r>
          </a:p>
          <a:p>
            <a:pPr lvl="1"/>
            <a:r>
              <a:rPr lang="en-US" altLang="zh-HK" kern="1200" dirty="0"/>
              <a:t>In the format of multiple choices, </a:t>
            </a:r>
            <a:r>
              <a:rPr lang="en-US" altLang="zh-HK" kern="1200" dirty="0" smtClean="0"/>
              <a:t>and </a:t>
            </a:r>
            <a:r>
              <a:rPr lang="en-US" altLang="zh-HK" kern="1200" dirty="0"/>
              <a:t>short questions</a:t>
            </a:r>
            <a:endParaRPr lang="zh-TW" altLang="zh-HK" kern="1200" dirty="0"/>
          </a:p>
          <a:p>
            <a:pPr lvl="1"/>
            <a:r>
              <a:rPr lang="en-US" altLang="zh-HK" kern="1200" dirty="0"/>
              <a:t>Details will be announced </a:t>
            </a:r>
            <a:r>
              <a:rPr lang="en-US" altLang="zh-HK" kern="1200" dirty="0" smtClean="0"/>
              <a:t>shortly</a:t>
            </a:r>
          </a:p>
          <a:p>
            <a:pPr lvl="1"/>
            <a:endParaRPr lang="en-HK" altLang="zh-HK" kern="1200" dirty="0"/>
          </a:p>
          <a:p>
            <a:r>
              <a:rPr lang="en-US" altLang="zh-HK" dirty="0" smtClean="0"/>
              <a:t>3</a:t>
            </a:r>
            <a:r>
              <a:rPr lang="en-US" altLang="zh-HK" kern="1200" dirty="0"/>
              <a:t>0% </a:t>
            </a:r>
            <a:r>
              <a:rPr lang="en-US" altLang="zh-HK" kern="1200" dirty="0" smtClean="0"/>
              <a:t>In-course assessment</a:t>
            </a:r>
          </a:p>
          <a:p>
            <a:pPr lvl="1"/>
            <a:r>
              <a:rPr lang="en-US" altLang="zh-HK" kern="1200" dirty="0" smtClean="0"/>
              <a:t>15% Legal by CS Ho</a:t>
            </a:r>
          </a:p>
          <a:p>
            <a:pPr lvl="1"/>
            <a:r>
              <a:rPr lang="en-US" altLang="zh-HK" kern="1200" dirty="0" smtClean="0"/>
              <a:t>15% PESTEL analysis by Dr. W. </a:t>
            </a:r>
            <a:r>
              <a:rPr lang="en-US" altLang="zh-HK" kern="1200" dirty="0" err="1" smtClean="0"/>
              <a:t>Fok</a:t>
            </a:r>
            <a:endParaRPr lang="en-US" altLang="zh-HK" kern="1200" dirty="0"/>
          </a:p>
        </p:txBody>
      </p:sp>
    </p:spTree>
    <p:extLst>
      <p:ext uri="{BB962C8B-B14F-4D97-AF65-F5344CB8AC3E}">
        <p14:creationId xmlns:p14="http://schemas.microsoft.com/office/powerpoint/2010/main" val="157584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altLang="zh-TW" sz="3600" dirty="0" smtClean="0">
                <a:latin typeface="Times New Roman" pitchFamily="18" charset="0"/>
              </a:rPr>
              <a:t>For the 30% assessment</a:t>
            </a:r>
            <a:r>
              <a:rPr lang="en-US" altLang="zh-TW" sz="3600" dirty="0">
                <a:latin typeface="Times New Roman" pitchFamily="18" charset="0"/>
              </a:rPr>
              <a:t> </a:t>
            </a:r>
            <a:r>
              <a:rPr lang="en-US" altLang="zh-TW" sz="3600" dirty="0" smtClean="0">
                <a:latin typeface="Times New Roman" pitchFamily="18" charset="0"/>
              </a:rPr>
              <a:t>– </a:t>
            </a:r>
            <a:r>
              <a:rPr lang="en-US" altLang="zh-TW" sz="3600" smtClean="0">
                <a:latin typeface="Times New Roman" pitchFamily="18" charset="0"/>
              </a:rPr>
              <a:t>Powerpoint</a:t>
            </a:r>
            <a:endParaRPr lang="en-US" altLang="zh-TW" sz="3600" dirty="0">
              <a:latin typeface="Times New Roman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en-US" sz="2000" dirty="0" smtClean="0"/>
              <a:t>Form a group of 6 students</a:t>
            </a:r>
          </a:p>
          <a:p>
            <a:r>
              <a:rPr lang="en-US" sz="2000" dirty="0" smtClean="0"/>
              <a:t>Prepare a group presentation on </a:t>
            </a:r>
            <a:r>
              <a:rPr lang="en-US" sz="2000" dirty="0" smtClean="0"/>
              <a:t>a topic relating </a:t>
            </a:r>
            <a:r>
              <a:rPr lang="en-US" sz="2000" dirty="0"/>
              <a:t>to an engineering project or an technology. </a:t>
            </a:r>
          </a:p>
          <a:p>
            <a:r>
              <a:rPr lang="en-US" sz="2000" dirty="0" smtClean="0"/>
              <a:t>Using </a:t>
            </a:r>
            <a:r>
              <a:rPr lang="en-US" sz="2000" dirty="0"/>
              <a:t>the PESTEL </a:t>
            </a:r>
            <a:r>
              <a:rPr lang="en-US" sz="2000" dirty="0" smtClean="0"/>
              <a:t>Analysis as the framework to write the essay</a:t>
            </a:r>
          </a:p>
          <a:p>
            <a:pPr lvl="1"/>
            <a:r>
              <a:rPr lang="en-US" sz="2000" dirty="0" smtClean="0"/>
              <a:t>i.e</a:t>
            </a:r>
            <a:r>
              <a:rPr lang="en-US" sz="2000" dirty="0"/>
              <a:t>. to cover the Political, Economical, Social, Technological, Environmental and Legal perspectives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Examples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Building the bridge, high speed railway, engineering and the climate change, land reclamation, development of nuclear power, genetic engineering…etc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r>
              <a:rPr lang="en-US" sz="2400" dirty="0"/>
              <a:t>Submit your </a:t>
            </a:r>
            <a:r>
              <a:rPr lang="en-US" sz="2400" dirty="0" err="1" smtClean="0"/>
              <a:t>ppt</a:t>
            </a:r>
            <a:r>
              <a:rPr lang="en-US" sz="2400" dirty="0" smtClean="0"/>
              <a:t> with </a:t>
            </a:r>
            <a:r>
              <a:rPr lang="en-US" sz="2400" dirty="0"/>
              <a:t>your full name and </a:t>
            </a:r>
            <a:r>
              <a:rPr lang="en-US" sz="2400" u="sng" dirty="0"/>
              <a:t>UID</a:t>
            </a:r>
            <a:r>
              <a:rPr lang="en-US" sz="2400" dirty="0"/>
              <a:t> to </a:t>
            </a:r>
            <a:r>
              <a:rPr lang="en-US" sz="2400" dirty="0" err="1"/>
              <a:t>moodle</a:t>
            </a:r>
            <a:r>
              <a:rPr lang="en-US" sz="2400" dirty="0"/>
              <a:t> or </a:t>
            </a:r>
            <a:r>
              <a:rPr lang="en-US" sz="2400" dirty="0" smtClean="0"/>
              <a:t>before 4 Dec 2021</a:t>
            </a:r>
            <a:endParaRPr lang="en-US" sz="24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557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US" altLang="zh-TW" dirty="0">
                <a:latin typeface="Times New Roman" pitchFamily="18" charset="0"/>
              </a:rPr>
              <a:t>General information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 smtClean="0">
                <a:latin typeface="Times New Roman" pitchFamily="18" charset="0"/>
              </a:rPr>
              <a:t>Lecturers</a:t>
            </a:r>
            <a:r>
              <a:rPr lang="en-US" altLang="zh-TW" sz="2400" dirty="0">
                <a:latin typeface="Times New Roman" pitchFamily="18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latin typeface="Times New Roman" pitchFamily="18" charset="0"/>
              </a:rPr>
              <a:t>PART A: </a:t>
            </a:r>
            <a:r>
              <a:rPr lang="en-US" altLang="zh-TW" sz="2400" dirty="0" smtClean="0">
                <a:latin typeface="Times New Roman" pitchFamily="18" charset="0"/>
              </a:rPr>
              <a:t>Management and Society</a:t>
            </a:r>
            <a:endParaRPr lang="en-US" altLang="zh-TW" sz="2400" dirty="0">
              <a:latin typeface="Times New Roman" pitchFamily="18" charset="0"/>
            </a:endParaRPr>
          </a:p>
          <a:p>
            <a:pPr lvl="2">
              <a:lnSpc>
                <a:spcPct val="80000"/>
              </a:lnSpc>
            </a:pPr>
            <a:r>
              <a:rPr lang="en-US" altLang="zh-TW" dirty="0">
                <a:latin typeface="Times New Roman" pitchFamily="18" charset="0"/>
              </a:rPr>
              <a:t>Dr. Wilton .T. </a:t>
            </a:r>
            <a:r>
              <a:rPr lang="en-US" altLang="zh-TW" dirty="0" err="1">
                <a:latin typeface="Times New Roman" pitchFamily="18" charset="0"/>
              </a:rPr>
              <a:t>Fok</a:t>
            </a:r>
            <a:endParaRPr lang="en-US" altLang="zh-TW" dirty="0">
              <a:latin typeface="Times New Roman" pitchFamily="18" charset="0"/>
            </a:endParaRPr>
          </a:p>
          <a:p>
            <a:pPr lvl="2">
              <a:lnSpc>
                <a:spcPct val="80000"/>
              </a:lnSpc>
            </a:pPr>
            <a:r>
              <a:rPr lang="en-US" altLang="zh-TW" dirty="0">
                <a:latin typeface="Times New Roman" pitchFamily="18" charset="0"/>
              </a:rPr>
              <a:t>Office: CYC Room 703</a:t>
            </a:r>
          </a:p>
          <a:p>
            <a:pPr lvl="2">
              <a:lnSpc>
                <a:spcPct val="80000"/>
              </a:lnSpc>
            </a:pPr>
            <a:r>
              <a:rPr lang="en-US" altLang="zh-TW" dirty="0" err="1" smtClean="0">
                <a:latin typeface="Times New Roman" pitchFamily="18" charset="0"/>
              </a:rPr>
              <a:t>whatsapp</a:t>
            </a:r>
            <a:r>
              <a:rPr lang="en-US" altLang="zh-TW" dirty="0" smtClean="0">
                <a:latin typeface="Times New Roman" pitchFamily="18" charset="0"/>
              </a:rPr>
              <a:t>: +852 </a:t>
            </a:r>
            <a:r>
              <a:rPr lang="en-US" altLang="zh-TW" dirty="0" smtClean="0">
                <a:latin typeface="Times New Roman" pitchFamily="18" charset="0"/>
              </a:rPr>
              <a:t>93676877  </a:t>
            </a:r>
            <a:r>
              <a:rPr lang="en-US" altLang="zh-TW" dirty="0" smtClean="0">
                <a:latin typeface="Times New Roman" pitchFamily="18" charset="0"/>
              </a:rPr>
              <a:t> </a:t>
            </a:r>
            <a:r>
              <a:rPr lang="en-US" altLang="zh-TW" dirty="0">
                <a:latin typeface="Times New Roman" pitchFamily="18" charset="0"/>
              </a:rPr>
              <a:t>E-mail: </a:t>
            </a:r>
            <a:r>
              <a:rPr lang="en-US" altLang="zh-TW" dirty="0">
                <a:latin typeface="Times New Roman" pitchFamily="18" charset="0"/>
                <a:hlinkClick r:id="rId2"/>
              </a:rPr>
              <a:t>wtfok@eee.hku.hk</a:t>
            </a:r>
            <a:endParaRPr lang="en-US" altLang="zh-TW" b="1" dirty="0">
              <a:latin typeface="Times New Roman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b="1" dirty="0">
                <a:latin typeface="Times New Roman" pitchFamily="18" charset="0"/>
              </a:rPr>
              <a:t> </a:t>
            </a:r>
            <a:endParaRPr lang="en-US" altLang="zh-TW" sz="2400" dirty="0">
              <a:latin typeface="Times New Roman" pitchFamily="18" charset="0"/>
            </a:endParaRPr>
          </a:p>
          <a:p>
            <a:pPr lvl="1">
              <a:lnSpc>
                <a:spcPct val="80000"/>
              </a:lnSpc>
            </a:pPr>
            <a:r>
              <a:rPr lang="en-US" altLang="zh-TW" sz="2400" dirty="0">
                <a:latin typeface="Times New Roman" pitchFamily="18" charset="0"/>
              </a:rPr>
              <a:t>PART B: Legal</a:t>
            </a:r>
          </a:p>
          <a:p>
            <a:pPr lvl="2">
              <a:lnSpc>
                <a:spcPct val="80000"/>
              </a:lnSpc>
            </a:pPr>
            <a:r>
              <a:rPr lang="en-US" altLang="zh-TW" dirty="0">
                <a:latin typeface="Times New Roman" pitchFamily="18" charset="0"/>
              </a:rPr>
              <a:t>Lecturer: Dr. C.S. Ho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zh-TW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HK" sz="3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Syllabus: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HK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Professional conduct and social responsibility, e.g. sustainability, technology and environment, ethics at work; </a:t>
            </a:r>
          </a:p>
          <a:p>
            <a:r>
              <a:rPr lang="en-US" altLang="zh-HK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Engineering organization and project, management functions and managerial skills, decision making processes, contingency and crisis management, leadership, corporate culture</a:t>
            </a:r>
          </a:p>
          <a:p>
            <a:r>
              <a:rPr lang="en-US" altLang="zh-HK" kern="1200" dirty="0" smtClean="0"/>
              <a:t>E</a:t>
            </a:r>
            <a:r>
              <a:rPr lang="en-US" altLang="zh-HK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ntrepreneurship management skills, how to start a technological social </a:t>
            </a:r>
            <a:r>
              <a:rPr lang="en-US" altLang="zh-HK" kern="1200" dirty="0" smtClean="0"/>
              <a:t>Entrepreneurial startup</a:t>
            </a:r>
            <a:endParaRPr lang="en-US" altLang="zh-HK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HK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Contract, intellectual property, tort, professional negligence and related law issues. </a:t>
            </a:r>
          </a:p>
          <a:p>
            <a:endParaRPr lang="zh-TW" altLang="zh-HK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97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encrypted-tbn3.gstatic.com/images?q=tbn:ANd9GcSAFyIM2BbErRv0P_gtG9kXIi5Ju4tNy90N_sjm6xwHkDm4Pl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616" y="2189088"/>
            <a:ext cx="4675340" cy="311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Aim: to equip your skills and knowledge for the preparation of your </a:t>
            </a:r>
            <a:r>
              <a:rPr lang="en-US" altLang="zh-HK" baseline="0" dirty="0" smtClean="0"/>
              <a:t>career path</a:t>
            </a:r>
            <a:endParaRPr lang="zh-HK" alt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16013521"/>
              </p:ext>
            </p:extLst>
          </p:nvPr>
        </p:nvGraphicFramePr>
        <p:xfrm>
          <a:off x="-396552" y="21733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882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Management </a:t>
            </a:r>
            <a:r>
              <a:rPr lang="en-US" altLang="zh-HK" dirty="0" smtClean="0"/>
              <a:t>&amp; Social perspective</a:t>
            </a:r>
            <a:r>
              <a:rPr lang="en-US" altLang="zh-HK" baseline="0" dirty="0" smtClean="0"/>
              <a:t>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HK" b="1" dirty="0" smtClean="0"/>
              <a:t>Management perspective</a:t>
            </a:r>
            <a:endParaRPr lang="en-US" altLang="zh-HK" b="1" dirty="0"/>
          </a:p>
          <a:p>
            <a:pPr lvl="1"/>
            <a:r>
              <a:rPr lang="en-US" altLang="zh-HK" dirty="0"/>
              <a:t>Decision making tools</a:t>
            </a:r>
            <a:r>
              <a:rPr lang="en-US" altLang="zh-HK" dirty="0" smtClean="0"/>
              <a:t>: SWOT </a:t>
            </a:r>
            <a:r>
              <a:rPr lang="en-US" altLang="zh-HK" dirty="0"/>
              <a:t>analysis	</a:t>
            </a:r>
            <a:endParaRPr lang="en-US" altLang="zh-HK" dirty="0" smtClean="0"/>
          </a:p>
          <a:p>
            <a:pPr lvl="1"/>
            <a:r>
              <a:rPr lang="en-US" altLang="zh-HK" dirty="0" smtClean="0"/>
              <a:t>Risk Management </a:t>
            </a:r>
          </a:p>
          <a:p>
            <a:pPr lvl="1"/>
            <a:r>
              <a:rPr lang="en-US" altLang="zh-HK" dirty="0" smtClean="0"/>
              <a:t>Crisis Management</a:t>
            </a:r>
          </a:p>
          <a:p>
            <a:pPr lvl="1">
              <a:defRPr/>
            </a:pPr>
            <a:r>
              <a:rPr lang="en-US" altLang="zh-HK" dirty="0" smtClean="0"/>
              <a:t>Power </a:t>
            </a:r>
            <a:r>
              <a:rPr lang="en-US" altLang="zh-HK" dirty="0"/>
              <a:t>and Authorities, Empowerment</a:t>
            </a:r>
          </a:p>
          <a:p>
            <a:pPr lvl="1">
              <a:defRPr/>
            </a:pPr>
            <a:r>
              <a:rPr lang="en-US" altLang="zh-HK" dirty="0" smtClean="0"/>
              <a:t>Organizational </a:t>
            </a:r>
            <a:r>
              <a:rPr lang="en-US" altLang="zh-HK" dirty="0"/>
              <a:t>Structure</a:t>
            </a:r>
            <a:endParaRPr lang="zh-HK" altLang="zh-HK" dirty="0"/>
          </a:p>
          <a:p>
            <a:r>
              <a:rPr lang="en-US" altLang="zh-HK" b="1" dirty="0"/>
              <a:t>Social perspective </a:t>
            </a:r>
            <a:endParaRPr lang="en-US" altLang="zh-HK" b="1" dirty="0" smtClean="0"/>
          </a:p>
          <a:p>
            <a:pPr lvl="1"/>
            <a:r>
              <a:rPr lang="en-US" altLang="zh-HK" dirty="0"/>
              <a:t>PESTEL Analysis</a:t>
            </a:r>
          </a:p>
          <a:p>
            <a:pPr lvl="1"/>
            <a:r>
              <a:rPr lang="en-US" altLang="zh-HK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Engineering Ethics and code of practices(ICAC)</a:t>
            </a:r>
          </a:p>
          <a:p>
            <a:pPr lvl="0"/>
            <a:endParaRPr lang="en-US" altLang="zh-HK" dirty="0" smtClean="0"/>
          </a:p>
        </p:txBody>
      </p:sp>
    </p:spTree>
    <p:extLst>
      <p:ext uri="{BB962C8B-B14F-4D97-AF65-F5344CB8AC3E}">
        <p14:creationId xmlns:p14="http://schemas.microsoft.com/office/powerpoint/2010/main" val="262284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HK" dirty="0" smtClean="0"/>
              <a:t>Decision making tools:</a:t>
            </a:r>
            <a:r>
              <a:rPr lang="en-US" altLang="zh-HK" baseline="0" dirty="0" smtClean="0"/>
              <a:t> </a:t>
            </a:r>
            <a:br>
              <a:rPr lang="en-US" altLang="zh-HK" baseline="0" dirty="0" smtClean="0"/>
            </a:br>
            <a:r>
              <a:rPr lang="en-US" altLang="zh-HK" dirty="0" smtClean="0"/>
              <a:t>PESTEL Analysis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Political</a:t>
            </a:r>
          </a:p>
          <a:p>
            <a:r>
              <a:rPr lang="en-US" altLang="zh-HK" dirty="0" smtClean="0"/>
              <a:t>Economic</a:t>
            </a:r>
          </a:p>
          <a:p>
            <a:r>
              <a:rPr lang="en-US" altLang="zh-HK" dirty="0" smtClean="0"/>
              <a:t>Social</a:t>
            </a:r>
          </a:p>
          <a:p>
            <a:r>
              <a:rPr lang="en-US" altLang="zh-HK" dirty="0" smtClean="0"/>
              <a:t>Technical</a:t>
            </a:r>
          </a:p>
          <a:p>
            <a:r>
              <a:rPr lang="en-US" altLang="zh-HK" dirty="0" smtClean="0"/>
              <a:t>Environmental</a:t>
            </a:r>
          </a:p>
          <a:p>
            <a:r>
              <a:rPr lang="en-US" altLang="zh-HK" dirty="0" smtClean="0"/>
              <a:t>Legal</a:t>
            </a:r>
          </a:p>
        </p:txBody>
      </p:sp>
      <p:pic>
        <p:nvPicPr>
          <p:cNvPr id="1028" name="Picture 4" descr="http://ts4.mm.bing.net/th?id=H.4649607917470859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01" y="1700808"/>
            <a:ext cx="501483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8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HK" dirty="0" smtClean="0"/>
              <a:t>Decision making tools:</a:t>
            </a:r>
            <a:br>
              <a:rPr lang="en-US" altLang="zh-HK" dirty="0" smtClean="0"/>
            </a:br>
            <a:r>
              <a:rPr lang="en-US" altLang="zh-HK" baseline="0" dirty="0" smtClean="0"/>
              <a:t> </a:t>
            </a:r>
            <a:r>
              <a:rPr lang="en-US" altLang="zh-HK" dirty="0" smtClean="0"/>
              <a:t>SWOT analysis	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Strengths, Weaknesses, </a:t>
            </a:r>
          </a:p>
          <a:p>
            <a:r>
              <a:rPr lang="en-US" altLang="zh-HK" dirty="0" smtClean="0"/>
              <a:t>opportunities and threats</a:t>
            </a:r>
          </a:p>
        </p:txBody>
      </p:sp>
      <p:pic>
        <p:nvPicPr>
          <p:cNvPr id="4" name="Picture 2" descr="SWOT Matr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3"/>
          <a:stretch>
            <a:fillRect/>
          </a:stretch>
        </p:blipFill>
        <p:spPr bwMode="auto">
          <a:xfrm>
            <a:off x="307936" y="3212976"/>
            <a:ext cx="6370498" cy="310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ts3.mm.bing.net/images/thumbnail.aspx?q=4576764893200654&amp;id=b042170e8372388d6b92b5351867b0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204864"/>
            <a:ext cx="2066925" cy="2828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24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zh-HK" dirty="0" smtClean="0"/>
              <a:t>Risk Management, Crisis Management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HK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 impact and probability chart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HK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 reward curves</a:t>
            </a:r>
          </a:p>
          <a:p>
            <a:r>
              <a:rPr lang="en-US" altLang="zh-HK" dirty="0" smtClean="0"/>
              <a:t>Risk and opportunities</a:t>
            </a:r>
            <a:endParaRPr lang="en-US" altLang="zh-HK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HK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Crisis management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HK" sz="3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 descr="http://www2.trainingbible.com/joesblog/uploaded_images/Risk-Reward-77572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3989652" cy="296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encrypted-tbn2.google.com/images?q=tbn:ANd9GcSgEDUIrgEfIykEY6GLg1_zcGV3ScalhUCobcLbUvVo4BFzjc2r"/>
          <p:cNvPicPr>
            <a:picLocks noChangeAspect="1" noChangeArrowheads="1"/>
          </p:cNvPicPr>
          <p:nvPr/>
        </p:nvPicPr>
        <p:blipFill rotWithShape="1">
          <a:blip r:embed="rId3" cstate="print"/>
          <a:srcRect t="19155" b="23077"/>
          <a:stretch/>
        </p:blipFill>
        <p:spPr bwMode="auto">
          <a:xfrm>
            <a:off x="6335688" y="2332280"/>
            <a:ext cx="2124744" cy="1227415"/>
          </a:xfrm>
          <a:prstGeom prst="rect">
            <a:avLst/>
          </a:prstGeom>
          <a:noFill/>
        </p:spPr>
      </p:pic>
      <p:pic>
        <p:nvPicPr>
          <p:cNvPr id="6" name="Picture 2" descr="http://www.ariscommunity.com/system/files/editor/image/risk-reduce-damage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7" t="13054" r="4077" b="3877"/>
          <a:stretch/>
        </p:blipFill>
        <p:spPr bwMode="auto">
          <a:xfrm>
            <a:off x="755576" y="4539295"/>
            <a:ext cx="3672408" cy="199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HK" sz="3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 and Authorities, Empowerment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4618856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ea typeface="新細明體" pitchFamily="18" charset="-120"/>
              </a:rPr>
              <a:t>Types of power and authorities</a:t>
            </a:r>
          </a:p>
          <a:p>
            <a:pPr lvl="1"/>
            <a:r>
              <a:rPr lang="en-US" altLang="zh-TW" sz="2400" dirty="0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Legitimate power, Reward power, Coercive power, Referent power, Expert power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Characteristics of different types of leaders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Types of managers</a:t>
            </a:r>
          </a:p>
          <a:p>
            <a:r>
              <a:rPr lang="en-US" altLang="zh-TW" sz="2400" dirty="0" smtClean="0">
                <a:ea typeface="新細明體" pitchFamily="18" charset="-120"/>
              </a:rPr>
              <a:t>Ways to empower employees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zh-HK" altLang="zh-HK" sz="2400" dirty="0" smtClean="0">
              <a:effectLst/>
            </a:endParaRPr>
          </a:p>
        </p:txBody>
      </p:sp>
      <p:pic>
        <p:nvPicPr>
          <p:cNvPr id="8" name="Picture 10" descr="http://ts4.mm.bing.net/images/thumbnail.aspx?q=1634292207483&amp;id=04b14ac06f4f92c8da3c2d3aeb9675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875" y="3629723"/>
            <a:ext cx="1839709" cy="1673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http://ts4.mm.bing.net/th?id=H.4659958774760727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076747"/>
            <a:ext cx="1872208" cy="224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024" y="3212976"/>
            <a:ext cx="1915293" cy="177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962637"/>
            <a:ext cx="2547109" cy="172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184" y="1052736"/>
            <a:ext cx="17049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6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5048657"/>
            <a:ext cx="2187519" cy="163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0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</TotalTime>
  <Words>360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預設簡報設計</vt:lpstr>
      <vt:lpstr>ELEC3844 / MEDE2810  Engineering Management and Society </vt:lpstr>
      <vt:lpstr>General information</vt:lpstr>
      <vt:lpstr>Syllabus:</vt:lpstr>
      <vt:lpstr>Aim: to equip your skills and knowledge for the preparation of your career path</vt:lpstr>
      <vt:lpstr>Management &amp; Social perspective </vt:lpstr>
      <vt:lpstr>Decision making tools:  PESTEL Analysis</vt:lpstr>
      <vt:lpstr>Decision making tools:  SWOT analysis </vt:lpstr>
      <vt:lpstr>Risk Management, Crisis Management</vt:lpstr>
      <vt:lpstr>Power and Authorities, Empowerment</vt:lpstr>
      <vt:lpstr>Organization Structure</vt:lpstr>
      <vt:lpstr>Engineering Ethics and code of practices</vt:lpstr>
      <vt:lpstr>Legal perspective </vt:lpstr>
      <vt:lpstr>Assessment Scheme: </vt:lpstr>
      <vt:lpstr>For the 30% assessment – Powerpoint</vt:lpstr>
    </vt:vector>
  </TitlesOfParts>
  <Company>Dept. of EEE, HKU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Dr. W.T. Fok</dc:creator>
  <cp:lastModifiedBy>wilton</cp:lastModifiedBy>
  <cp:revision>63</cp:revision>
  <cp:lastPrinted>2017-09-04T08:28:15Z</cp:lastPrinted>
  <dcterms:created xsi:type="dcterms:W3CDTF">2009-01-06T16:18:14Z</dcterms:created>
  <dcterms:modified xsi:type="dcterms:W3CDTF">2021-08-30T02:01:18Z</dcterms:modified>
</cp:coreProperties>
</file>