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520" r:id="rId3"/>
    <p:sldId id="528" r:id="rId4"/>
    <p:sldId id="529" r:id="rId5"/>
    <p:sldId id="413" r:id="rId6"/>
    <p:sldId id="414" r:id="rId7"/>
    <p:sldId id="531" r:id="rId8"/>
    <p:sldId id="482" r:id="rId9"/>
    <p:sldId id="415" r:id="rId10"/>
    <p:sldId id="417" r:id="rId11"/>
    <p:sldId id="418" r:id="rId12"/>
    <p:sldId id="419" r:id="rId13"/>
    <p:sldId id="483" r:id="rId14"/>
    <p:sldId id="525" r:id="rId15"/>
    <p:sldId id="420" r:id="rId16"/>
    <p:sldId id="521" r:id="rId17"/>
    <p:sldId id="548" r:id="rId18"/>
    <p:sldId id="424" r:id="rId19"/>
    <p:sldId id="425" r:id="rId20"/>
    <p:sldId id="427" r:id="rId21"/>
    <p:sldId id="546" r:id="rId22"/>
    <p:sldId id="549" r:id="rId23"/>
    <p:sldId id="550" r:id="rId24"/>
    <p:sldId id="530" r:id="rId25"/>
    <p:sldId id="433" r:id="rId26"/>
    <p:sldId id="434" r:id="rId27"/>
    <p:sldId id="435" r:id="rId28"/>
    <p:sldId id="537" r:id="rId29"/>
    <p:sldId id="540" r:id="rId30"/>
    <p:sldId id="541" r:id="rId31"/>
    <p:sldId id="543" r:id="rId32"/>
    <p:sldId id="558" r:id="rId33"/>
    <p:sldId id="551" r:id="rId34"/>
    <p:sldId id="559" r:id="rId35"/>
    <p:sldId id="552" r:id="rId36"/>
    <p:sldId id="557" r:id="rId37"/>
    <p:sldId id="554" r:id="rId38"/>
    <p:sldId id="555" r:id="rId39"/>
    <p:sldId id="556" r:id="rId40"/>
    <p:sldId id="560" r:id="rId41"/>
    <p:sldId id="561" r:id="rId42"/>
    <p:sldId id="544" r:id="rId43"/>
  </p:sldIdLst>
  <p:sldSz cx="9144000" cy="6858000" type="screen4x3"/>
  <p:notesSz cx="6735763" cy="986948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7" autoAdjust="0"/>
    <p:restoredTop sz="86501" autoAdjust="0"/>
  </p:normalViewPr>
  <p:slideViewPr>
    <p:cSldViewPr>
      <p:cViewPr>
        <p:scale>
          <a:sx n="68" d="100"/>
          <a:sy n="68" d="100"/>
        </p:scale>
        <p:origin x="-120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227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919413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HK"/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4763" y="9375775"/>
            <a:ext cx="2919412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0721D26-12A9-4DDC-8E15-1CFAC1A31120}" type="slidenum">
              <a:rPr lang="en-US" altLang="zh-HK"/>
              <a:pPr>
                <a:defRPr/>
              </a:pPr>
              <a:t>‹#›</a:t>
            </a:fld>
            <a:endParaRPr lang="en-US" altLang="zh-HK"/>
          </a:p>
        </p:txBody>
      </p:sp>
    </p:spTree>
    <p:extLst>
      <p:ext uri="{BB962C8B-B14F-4D97-AF65-F5344CB8AC3E}">
        <p14:creationId xmlns:p14="http://schemas.microsoft.com/office/powerpoint/2010/main" val="25409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41363"/>
            <a:ext cx="4933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7888"/>
            <a:ext cx="5389563" cy="4440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919413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b" anchorCtr="0" compatLnSpc="1">
            <a:prstTxWarp prst="textNoShape">
              <a:avLst/>
            </a:prstTxWarp>
          </a:bodyPr>
          <a:lstStyle>
            <a:lvl1pPr defTabSz="949325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5775"/>
            <a:ext cx="2919412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4878" tIns="47439" rIns="94878" bIns="47439" numCol="1" anchor="b" anchorCtr="0" compatLnSpc="1">
            <a:prstTxWarp prst="textNoShape">
              <a:avLst/>
            </a:prstTxWarp>
          </a:bodyPr>
          <a:lstStyle>
            <a:lvl1pPr algn="r" defTabSz="949325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3402B0EB-B51A-4372-A736-DE1CFB4762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20896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DFD32-D3B9-465D-BD10-8B26F4367F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245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BAAAE-A35F-4A62-8E19-F9049CC417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072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D89D0-703B-4488-89E5-EFD35DA977C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2344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8E53CC-0DCA-47A2-B439-38538C18F5A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86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E7E4-60C3-4DF2-B91C-1261B22E6D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732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F95F3-ADAF-4F29-A5C8-586BECCFF42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891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058E0-F8FE-47FC-B763-E137D02D647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174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DBE75-9EB8-447C-ACFB-E1064A4FAE5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591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C23F0-2C4E-4BF7-BF48-D0E6F8AF8A4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410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7D7E8-B048-4435-A879-1D3E9A152F0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950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36B5C-DE8D-432B-98B6-00123B3F07B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1873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HK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97F37-5156-4E72-B969-AA2D80BB088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40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2E672ED2-A0DD-44A3-8894-E8336C66945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新細明體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hyperlink" Target="http://hk.image.search.yahoo.com/images/view;_ylt=A3OyCpR2OkNPrncARvq1ygt.;_ylu=X3oDMTBlMTQ4cGxyBHNlYwNzcgRzbGsDaW1n?back=http://hk.image.search.yahoo.com/search/images?p%3Dipad%26n%3D30%26ei%3Dutf-8%26y%3D%E6%90%9C%E5%B0%8B%26fr%3DFP-tab-img-t%26tab%3Dorganic%26ri%3D9&amp;w=500&amp;h=500&amp;imgurl=gadgetsgirls.com/wp-content/uploads/2010/11/ipad-64g.jpg&amp;rurl=http://gadgetsgirls.com/tag/ipad/&amp;size=25.3+KB&amp;name=La+prensa+le+apuesta+al+iPad.&amp;p=ipad&amp;oid=504ebb404af250ab5732a82764e0b8d3&amp;fr2=&amp;fr=FP-tab-img-t&amp;tt=La%2Bprensa%2Ble%2Bapuesta%2Bal%2BiPad.&amp;b=0&amp;ni=96&amp;no=9&amp;tab=organic&amp;ts=&amp;sigr=111hlh72h&amp;sigb=13pa2rc6q&amp;sigi=11oo59fka&amp;.crumb=ibODy2oSE0b" TargetMode="External"/><Relationship Id="rId7" Type="http://schemas.openxmlformats.org/officeDocument/2006/relationships/hyperlink" Target="http://hk.image.search.yahoo.com/images/view;_ylt=A3OyCpSgOkNPe1YAO8.1ygt.;_ylu=X3oDMTBlMTQ4cGxyBHNlYwNzcgRzbGsDaW1n?back=http://hk.image.search.yahoo.com/search/images?p%3Dprinter%26n%3D30%26ei%3Dutf-8%26y%3D%E6%90%9C%E5%B0%8B%26fr%3DFP-tab-img-t%26tab%3Dorganic%26ri%3D2&amp;w=401&amp;h=376&amp;imgurl=inkandmedialtd.co.uk/blog/wp-content/uploads/2010/03/printer-epson-photo-r3001.jpg&amp;rurl=http://www.inkandmedialtd.co.uk/blog/epson-r300-inkjet-printer-review/&amp;size=20.8+KB&amp;name=Epson+R300+Inkjet+Printer+Review&amp;p=printer&amp;oid=bcf2c5101ad6f3471d12735677a34d93&amp;fr2=&amp;fr=FP-tab-img-t&amp;tt=Epson%2BR300%2BInkjet%2BPrinter%2BReview&amp;b=0&amp;ni=72&amp;no=2&amp;tab=organic&amp;ts=&amp;sigr=12600nolq&amp;sigb=13s02v8ht&amp;sigi=12ilprfn6&amp;.crumb=ibODy2oSE0b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hyperlink" Target="http://hk.image.search.yahoo.com/images/view;_ylt=A3OyCpWROkNPKiIAjBm1ygt.;_ylu=X3oDMTBlMTQ4cGxyBHNlYwNzcgRzbGsDaW1n?back=http://hk.image.search.yahoo.com/search/images?p%3Dpc%26n%3D30%26ei%3Dutf-8%26y%3D%E6%90%9C%E5%B0%8B%26fr%3DFP-tab-img-t%26tab%3Dorganic%26ri%3D0&amp;w=500&amp;h=408&amp;imgurl=informaticaxp.net/imagenes/pc.jpg&amp;rurl=http://informaticaxp.net/10-tips-para-optimizar-tu-pc&amp;size=31.6+KB&amp;name=pc+10+tips+para+optimizar+tu+pc&amp;p=pc&amp;oid=d83f1eff7bcb0f4b0ae8a7babe59d4be&amp;fr2=&amp;fr=FP-tab-img-t&amp;tt=pc%2B10%2Btips%2Bpara%2Boptimizar%2Btu%2Bpc&amp;b=0&amp;ni=72&amp;no=0&amp;tab=organic&amp;ts=&amp;sigr=11lp5nnnr&amp;sigb=13n0ldbp8&amp;sigi=1119affhd&amp;.crumb=ibODy2oSE0b" TargetMode="Externa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m.hk/url?sa=i&amp;rct=j&amp;q=&amp;esrc=s&amp;frm=1&amp;source=images&amp;cd=&amp;cad=rja&amp;docid=hUxGxQgGVaifJM&amp;tbnid=ij3XtXVOSb5geM:&amp;ved=0CAUQjRw&amp;url=http://iamusergenerated.com/page/3/&amp;ei=YH8QUeaUJa2UiQf-zIHQDA&amp;psig=AFQjCNF1-zADg0TViFnNjWkwTg8R6bB6ZA&amp;ust=136012201463609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www.google.com.hk/url?sa=i&amp;rct=j&amp;q=&amp;esrc=s&amp;frm=1&amp;source=images&amp;cd=&amp;cad=rja&amp;docid=2tT_k09xeVASZM&amp;tbnid=vgDeIWM46TjrIM:&amp;ved=0CAUQjRw&amp;url=http://jasbedi.wordpress.com/2011/06/28/tall-vs-flat-organization/&amp;ei=PH0QUcvJNKiUiQeRz4GIAw&amp;psig=AFQjCNFw-TZjGoio7tSKJT6Z98bWk4g3qw&amp;ust=136012151610240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 smtClean="0"/>
              <a:t>ELEC3844 </a:t>
            </a:r>
            <a:r>
              <a:rPr lang="en-US" altLang="zh-TW" sz="3200" dirty="0" smtClean="0"/>
              <a:t>Engineering Management and Society</a:t>
            </a:r>
            <a:br>
              <a:rPr lang="en-US" altLang="zh-TW" sz="3200" dirty="0" smtClean="0"/>
            </a:b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HK" dirty="0" smtClean="0"/>
              <a:t>Organization structure</a:t>
            </a:r>
            <a:endParaRPr lang="en-US" altLang="zh-TW" sz="32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229225"/>
            <a:ext cx="6400800" cy="1223963"/>
          </a:xfrm>
        </p:spPr>
        <p:txBody>
          <a:bodyPr/>
          <a:lstStyle/>
          <a:p>
            <a:pPr eaLnBrk="1" hangingPunct="1"/>
            <a:r>
              <a:rPr lang="en-US" altLang="zh-TW" smtClean="0"/>
              <a:t>Dr. Wilton Fok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b="1" smtClean="0">
                <a:solidFill>
                  <a:schemeClr val="tx1"/>
                </a:solidFill>
              </a:rPr>
              <a:t>Divisional structure</a:t>
            </a:r>
            <a:endParaRPr lang="zh-HK" altLang="en-US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68313" y="1125538"/>
            <a:ext cx="8229600" cy="4525962"/>
          </a:xfrm>
        </p:spPr>
        <p:txBody>
          <a:bodyPr/>
          <a:lstStyle/>
          <a:p>
            <a:r>
              <a:rPr lang="en-US" altLang="zh-HK" sz="2800" smtClean="0"/>
              <a:t>Also called a "product structure“</a:t>
            </a:r>
          </a:p>
          <a:p>
            <a:r>
              <a:rPr lang="en-US" altLang="zh-HK" sz="2800" smtClean="0"/>
              <a:t>Groups each organizational function into a division.</a:t>
            </a:r>
          </a:p>
          <a:p>
            <a:r>
              <a:rPr lang="en-US" altLang="zh-HK" sz="2800" smtClean="0"/>
              <a:t>Each division within a divisional structure contains all the necessary resources and functions within it.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smtClean="0"/>
              <a:t>Divisional structure</a:t>
            </a:r>
            <a:endParaRPr lang="zh-HK" altLang="en-US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mtClean="0"/>
              <a:t>Divisions can be categorized from different points of view. E.g.</a:t>
            </a:r>
          </a:p>
          <a:p>
            <a:pPr lvl="1"/>
            <a:r>
              <a:rPr lang="en-US" altLang="zh-HK" smtClean="0"/>
              <a:t>Geographical basis</a:t>
            </a:r>
          </a:p>
          <a:p>
            <a:pPr lvl="2"/>
            <a:r>
              <a:rPr lang="en-US" altLang="zh-HK" smtClean="0"/>
              <a:t>a US division and an EU division</a:t>
            </a:r>
          </a:p>
          <a:p>
            <a:pPr lvl="1"/>
            <a:r>
              <a:rPr lang="en-US" altLang="zh-HK" smtClean="0"/>
              <a:t>Product/service basis </a:t>
            </a:r>
          </a:p>
          <a:p>
            <a:pPr lvl="2"/>
            <a:r>
              <a:rPr lang="en-US" altLang="zh-HK" smtClean="0"/>
              <a:t>different products for different customers: households or companies</a:t>
            </a:r>
          </a:p>
          <a:p>
            <a:pPr lvl="1"/>
            <a:r>
              <a:rPr lang="en-US" altLang="zh-HK" smtClean="0"/>
              <a:t>Customer base</a:t>
            </a:r>
          </a:p>
          <a:p>
            <a:pPr lvl="2"/>
            <a:r>
              <a:rPr lang="en-US" altLang="zh-HK" smtClean="0"/>
              <a:t>Different customer segments: Government/ commercial customers</a:t>
            </a:r>
            <a:endParaRPr lang="zh-HK" altLang="en-US" smtClean="0"/>
          </a:p>
        </p:txBody>
      </p:sp>
      <p:pic>
        <p:nvPicPr>
          <p:cNvPr id="12292" name="Picture 5" descr="http://ts1.mm.bing.net/images/thumbnail.aspx?q=1608927873076&amp;id=9722b9388af61a8a9f1f72919b6538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276475"/>
            <a:ext cx="2052638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altLang="zh-HK" sz="2800" b="1" smtClean="0">
                <a:solidFill>
                  <a:schemeClr val="tx1"/>
                </a:solidFill>
              </a:rPr>
              <a:t>Divisional structure</a:t>
            </a:r>
            <a:endParaRPr lang="zh-HK" altLang="en-US" sz="400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1350963"/>
            <a:ext cx="8229600" cy="4525962"/>
          </a:xfrm>
        </p:spPr>
        <p:txBody>
          <a:bodyPr/>
          <a:lstStyle/>
          <a:p>
            <a:r>
              <a:rPr lang="en-US" altLang="zh-HK" sz="2000" smtClean="0"/>
              <a:t>E.g. an ICT company with a divisional structure might have:</a:t>
            </a:r>
          </a:p>
          <a:p>
            <a:pPr lvl="1"/>
            <a:r>
              <a:rPr lang="en-US" altLang="zh-HK" sz="1800" smtClean="0"/>
              <a:t>1 division for Tablet PC</a:t>
            </a:r>
          </a:p>
          <a:p>
            <a:pPr lvl="1"/>
            <a:r>
              <a:rPr lang="en-US" altLang="zh-HK" sz="1800" smtClean="0"/>
              <a:t>1 division for Desktop</a:t>
            </a:r>
          </a:p>
          <a:p>
            <a:pPr lvl="1"/>
            <a:r>
              <a:rPr lang="en-US" altLang="zh-HK" sz="1800" smtClean="0"/>
              <a:t>another division for printer</a:t>
            </a:r>
          </a:p>
          <a:p>
            <a:endParaRPr lang="en-US" altLang="zh-HK" sz="2000" smtClean="0"/>
          </a:p>
          <a:p>
            <a:r>
              <a:rPr lang="en-US" altLang="zh-HK" sz="2000" smtClean="0"/>
              <a:t>Each division may have its own sales, engineering and marketing departments.</a:t>
            </a:r>
          </a:p>
        </p:txBody>
      </p:sp>
      <p:pic>
        <p:nvPicPr>
          <p:cNvPr id="13316" name="Picture 5" descr="http://ts3.mm.bing.net/images/thumbnail.aspx?q=1628332892674&amp;id=a9f6036b07289780e17adbdbd8168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005263"/>
            <a:ext cx="2376487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http://ts3.mm.bing.net/images/thumbnail.aspx?q=1628332892674&amp;id=a9f6036b07289780e17adbdbd8168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149725"/>
            <a:ext cx="2303463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11" descr="http://ts3.mm.bing.net/images/thumbnail.aspx?q=1628332892674&amp;id=a9f6036b07289780e17adbdbd81686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4076700"/>
            <a:ext cx="2449513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7" descr="http://ts3.mm.bing.net/images/thumbnail.aspx?q=1618166156138&amp;id=b3f637bbabd58a987a0ee0f6f0a9bf65">
            <a:hlinkClick r:id="rId3" tooltip="La prensa le apuesta al iPad.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324475"/>
            <a:ext cx="15335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 descr="http://ts4.mm.bing.net/images/thumbnail.aspx?q=1596365738927&amp;id=d3744cd6022b74369ecf08a55f82aa6f">
            <a:hlinkClick r:id="rId5" tooltip="pc 10 tips para optimizar tu pc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5324475"/>
            <a:ext cx="18764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1" descr="http://ts1.mm.bing.net/images/thumbnail.aspx?q=1629822594616&amp;id=7e8bdfb27170db18afc65fa2f811cf21">
            <a:hlinkClick r:id="rId7" tooltip="Epson R300 Inkjet Printer Review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5324475"/>
            <a:ext cx="16383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smtClean="0"/>
              <a:t>Divisional structure</a:t>
            </a:r>
            <a:endParaRPr lang="zh-HK" altLang="en-US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mtClean="0"/>
              <a:t>Pros</a:t>
            </a:r>
          </a:p>
          <a:p>
            <a:pPr lvl="1"/>
            <a:r>
              <a:rPr lang="en-US" altLang="zh-HK" smtClean="0"/>
              <a:t>Highly specialized</a:t>
            </a:r>
          </a:p>
          <a:p>
            <a:pPr lvl="1"/>
            <a:r>
              <a:rPr lang="en-US" altLang="zh-HK" smtClean="0"/>
              <a:t>Best knowledge on the particular products</a:t>
            </a:r>
          </a:p>
          <a:p>
            <a:pPr lvl="1">
              <a:buFontTx/>
              <a:buNone/>
            </a:pPr>
            <a:endParaRPr lang="en-US" altLang="zh-HK" smtClean="0"/>
          </a:p>
          <a:p>
            <a:r>
              <a:rPr lang="en-US" altLang="zh-HK" smtClean="0"/>
              <a:t>Cons</a:t>
            </a:r>
          </a:p>
          <a:p>
            <a:pPr lvl="1"/>
            <a:r>
              <a:rPr lang="en-US" altLang="zh-HK" smtClean="0"/>
              <a:t>Costly: Large number of staff required</a:t>
            </a:r>
          </a:p>
          <a:p>
            <a:pPr lvl="2"/>
            <a:r>
              <a:rPr lang="en-US" altLang="zh-HK" smtClean="0"/>
              <a:t>M divisions x N functions</a:t>
            </a:r>
          </a:p>
          <a:p>
            <a:pPr lvl="2"/>
            <a:r>
              <a:rPr lang="en-US" altLang="zh-HK" smtClean="0"/>
              <a:t>Lack of flexibility</a:t>
            </a:r>
            <a:endParaRPr lang="zh-HK" alt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b="1" smtClean="0">
                <a:solidFill>
                  <a:schemeClr val="tx1"/>
                </a:solidFill>
              </a:rPr>
              <a:t>Matrix structure</a:t>
            </a:r>
            <a:endParaRPr lang="zh-HK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23988"/>
            <a:ext cx="6418263" cy="4525962"/>
          </a:xfrm>
        </p:spPr>
        <p:txBody>
          <a:bodyPr/>
          <a:lstStyle/>
          <a:p>
            <a:r>
              <a:rPr lang="en-US" altLang="zh-HK" sz="2400" smtClean="0"/>
              <a:t>Matrix structure groups employees by both function and product (division).</a:t>
            </a:r>
          </a:p>
          <a:p>
            <a:r>
              <a:rPr lang="en-US" altLang="zh-HK" sz="2400" smtClean="0"/>
              <a:t>This structure can combine the best of both separate structures.</a:t>
            </a:r>
          </a:p>
          <a:p>
            <a:r>
              <a:rPr lang="en-US" altLang="zh-HK" sz="2400" smtClean="0"/>
              <a:t> A matrix organization frequently uses teams of employees to accomplish work, in order to:</a:t>
            </a:r>
          </a:p>
          <a:p>
            <a:pPr lvl="1"/>
            <a:r>
              <a:rPr lang="en-US" altLang="zh-HK" sz="2400" smtClean="0"/>
              <a:t>take advantage of the strengths, </a:t>
            </a:r>
          </a:p>
          <a:p>
            <a:pPr lvl="1"/>
            <a:r>
              <a:rPr lang="en-US" altLang="zh-HK" sz="2400" smtClean="0"/>
              <a:t>make up for the weaknesses</a:t>
            </a:r>
          </a:p>
          <a:p>
            <a:r>
              <a:rPr lang="en-US" altLang="zh-HK" sz="2400" smtClean="0"/>
              <a:t>People with similar skills are pooled for work assignments.</a:t>
            </a:r>
          </a:p>
          <a:p>
            <a:pPr lvl="1"/>
            <a:endParaRPr lang="en-US" altLang="zh-HK" sz="2400" smtClean="0"/>
          </a:p>
        </p:txBody>
      </p:sp>
      <p:pic>
        <p:nvPicPr>
          <p:cNvPr id="15364" name="Picture 2" descr="http://ts2.mm.bing.net/images/thumbnail.aspx?q=1610721860149&amp;id=4ad43b8bd8592c817f70b7a1f94af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076700"/>
            <a:ext cx="28575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Matrix Structure</a:t>
            </a:r>
            <a:endParaRPr lang="zh-HK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HK" sz="2000" dirty="0" smtClean="0">
                <a:ea typeface="PMingLiU" pitchFamily="18" charset="-120"/>
              </a:rPr>
              <a:t>E.g.</a:t>
            </a:r>
          </a:p>
          <a:p>
            <a:pPr lvl="1">
              <a:defRPr/>
            </a:pPr>
            <a:r>
              <a:rPr lang="en-US" altLang="zh-HK" sz="1800" dirty="0" smtClean="0">
                <a:ea typeface="PMingLiU" pitchFamily="18" charset="-120"/>
                <a:cs typeface="+mn-cs"/>
              </a:rPr>
              <a:t>Researchers in the research department report to the R&amp;D manager</a:t>
            </a:r>
          </a:p>
          <a:p>
            <a:pPr lvl="1">
              <a:defRPr/>
            </a:pPr>
            <a:r>
              <a:rPr lang="en-US" altLang="zh-HK" sz="1800" dirty="0" smtClean="0">
                <a:ea typeface="PMingLiU" pitchFamily="18" charset="-120"/>
                <a:cs typeface="+mn-cs"/>
              </a:rPr>
              <a:t>But these researcher may be assigned to different projects and report to a different engineering manager or a project manager while working on that project. </a:t>
            </a:r>
          </a:p>
          <a:p>
            <a:pPr lvl="1">
              <a:defRPr/>
            </a:pPr>
            <a:r>
              <a:rPr lang="en-US" altLang="zh-HK" sz="1800" dirty="0" smtClean="0">
                <a:ea typeface="PMingLiU" pitchFamily="18" charset="-120"/>
                <a:cs typeface="+mn-cs"/>
              </a:rPr>
              <a:t>Therefore, each researcher may have to work under several managers to get their job done.</a:t>
            </a:r>
          </a:p>
        </p:txBody>
      </p:sp>
      <p:pic>
        <p:nvPicPr>
          <p:cNvPr id="16388" name="Picture 2" descr="http://upload.wikimedia.org/wikipedia/commons/thumb/8/8b/Matrix_organisation_scheme.svg/350px-Matrix_organisation_schem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178175"/>
            <a:ext cx="5932488" cy="377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427538" y="5013325"/>
            <a:ext cx="215900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Oval 5"/>
          <p:cNvSpPr/>
          <p:nvPr/>
        </p:nvSpPr>
        <p:spPr>
          <a:xfrm>
            <a:off x="4500563" y="5661025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Oval 6"/>
          <p:cNvSpPr/>
          <p:nvPr/>
        </p:nvSpPr>
        <p:spPr>
          <a:xfrm>
            <a:off x="4427538" y="6165850"/>
            <a:ext cx="215900" cy="2159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779838" y="5229225"/>
            <a:ext cx="64770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3779838" y="5692775"/>
            <a:ext cx="752475" cy="688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851275" y="5700713"/>
            <a:ext cx="760413" cy="104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 flipH="1">
            <a:off x="3829050" y="6350000"/>
            <a:ext cx="630238" cy="142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Actual structure</a:t>
            </a:r>
            <a:endParaRPr lang="zh-HK" altLang="en-US" smtClean="0"/>
          </a:p>
        </p:txBody>
      </p:sp>
      <p:pic>
        <p:nvPicPr>
          <p:cNvPr id="17411" name="Picture 2" descr="http://www.visitask.com/EBimg/sample-matrix-organiza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557338"/>
            <a:ext cx="7853362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600" dirty="0" smtClean="0"/>
              <a:t>Discussion: </a:t>
            </a:r>
            <a:r>
              <a:rPr lang="en-US" altLang="zh-HK" sz="3200" dirty="0" smtClean="0">
                <a:solidFill>
                  <a:schemeClr val="tx1"/>
                </a:solidFill>
              </a:rPr>
              <a:t>What are the Pros and Cons of matrix structure?</a:t>
            </a:r>
            <a:endParaRPr lang="zh-HK" altLang="en-US" sz="36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363" y="1412875"/>
            <a:ext cx="8229600" cy="4525963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HK" sz="2800" dirty="0" smtClean="0"/>
              <a:t>Download and install “</a:t>
            </a:r>
            <a:r>
              <a:rPr lang="en-US" altLang="zh-HK" sz="2800" dirty="0" err="1" smtClean="0"/>
              <a:t>iClass</a:t>
            </a:r>
            <a:r>
              <a:rPr lang="en-US" altLang="zh-HK" sz="2800" dirty="0" smtClean="0"/>
              <a:t> Cloud” from </a:t>
            </a:r>
            <a:r>
              <a:rPr lang="en-US" altLang="zh-HK" sz="2800" dirty="0" err="1" smtClean="0"/>
              <a:t>Appstore</a:t>
            </a:r>
            <a:r>
              <a:rPr lang="en-US" altLang="zh-HK" sz="2800" dirty="0" smtClean="0"/>
              <a:t>”, </a:t>
            </a:r>
          </a:p>
          <a:p>
            <a:pPr>
              <a:defRPr/>
            </a:pPr>
            <a:r>
              <a:rPr lang="en-US" altLang="zh-HK" sz="2800" dirty="0" smtClean="0"/>
              <a:t>Setting&gt; School: [HKU]</a:t>
            </a:r>
          </a:p>
          <a:p>
            <a:pPr>
              <a:defRPr/>
            </a:pPr>
            <a:r>
              <a:rPr lang="en-US" altLang="zh-HK" sz="2800" dirty="0" smtClean="0"/>
              <a:t>For other devices: </a:t>
            </a:r>
            <a:r>
              <a:rPr lang="en-US" altLang="zh-HK" sz="2800" u="sng" dirty="0" smtClean="0"/>
              <a:t>hku.iclass.hk</a:t>
            </a:r>
          </a:p>
          <a:p>
            <a:pPr>
              <a:defRPr/>
            </a:pPr>
            <a:r>
              <a:rPr lang="en-US" altLang="zh-HK" sz="2800" dirty="0" smtClean="0"/>
              <a:t>Login through HKU Portal</a:t>
            </a:r>
          </a:p>
          <a:p>
            <a:pPr>
              <a:defRPr/>
            </a:pPr>
            <a:r>
              <a:rPr lang="en-US" altLang="zh-HK" sz="2800" b="1" dirty="0" smtClean="0"/>
              <a:t>Join </a:t>
            </a:r>
            <a:r>
              <a:rPr lang="en-US" altLang="zh-HK" sz="2800" b="1" dirty="0"/>
              <a:t>the course:  (code: </a:t>
            </a:r>
            <a:r>
              <a:rPr lang="en-US" altLang="zh-HK" sz="2400" b="1" dirty="0" smtClean="0"/>
              <a:t>GR5182</a:t>
            </a:r>
            <a:r>
              <a:rPr lang="en-US" altLang="zh-HK" sz="2800" b="1" dirty="0" smtClean="0"/>
              <a:t>) </a:t>
            </a:r>
            <a:endParaRPr lang="en-US" altLang="zh-HK" sz="2800" b="1" dirty="0"/>
          </a:p>
          <a:p>
            <a:pPr>
              <a:defRPr/>
            </a:pPr>
            <a:r>
              <a:rPr lang="en-US" altLang="zh-HK" sz="2800" dirty="0"/>
              <a:t>Click the question </a:t>
            </a:r>
            <a:r>
              <a:rPr lang="en-US" altLang="zh-HK" sz="2800" dirty="0" smtClean="0"/>
              <a:t>“</a:t>
            </a:r>
            <a:r>
              <a:rPr lang="en-US" altLang="zh-HK" sz="2800" dirty="0" smtClean="0">
                <a:ea typeface="新細明體" charset="-120"/>
              </a:rPr>
              <a:t>Pros and Cons of matrix structure</a:t>
            </a:r>
            <a:r>
              <a:rPr lang="en-US" altLang="zh-HK" sz="2800" dirty="0" smtClean="0"/>
              <a:t>”</a:t>
            </a:r>
            <a:endParaRPr lang="en-US" altLang="zh-HK" sz="2800" dirty="0"/>
          </a:p>
          <a:p>
            <a:pPr>
              <a:defRPr/>
            </a:pPr>
            <a:r>
              <a:rPr lang="en-US" altLang="zh-HK" sz="2800" dirty="0"/>
              <a:t>Wipe the </a:t>
            </a:r>
            <a:r>
              <a:rPr lang="en-US" altLang="zh-HK" sz="2800" dirty="0" smtClean="0"/>
              <a:t>screen (Left and right) </a:t>
            </a:r>
            <a:r>
              <a:rPr lang="en-US" altLang="zh-HK" sz="2800" dirty="0"/>
              <a:t>for next </a:t>
            </a:r>
            <a:r>
              <a:rPr lang="en-US" altLang="zh-HK" sz="2800" dirty="0" smtClean="0"/>
              <a:t>category</a:t>
            </a:r>
            <a:endParaRPr lang="en-US" altLang="zh-HK" sz="2800" dirty="0"/>
          </a:p>
          <a:p>
            <a:pPr>
              <a:defRPr/>
            </a:pPr>
            <a:r>
              <a:rPr lang="en-US" altLang="zh-HK" sz="2800" dirty="0"/>
              <a:t>Submit word and click submit</a:t>
            </a:r>
          </a:p>
          <a:p>
            <a:pPr>
              <a:defRPr/>
            </a:pPr>
            <a:endParaRPr lang="en-US" altLang="zh-HK" sz="2800" dirty="0" smtClean="0"/>
          </a:p>
        </p:txBody>
      </p:sp>
      <p:pic>
        <p:nvPicPr>
          <p:cNvPr id="20484" name="Picture 2" descr="iClass - Interactive Class on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031" y="2060575"/>
            <a:ext cx="7191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5300663"/>
            <a:ext cx="10731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596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smtClean="0">
                <a:solidFill>
                  <a:schemeClr val="tx1"/>
                </a:solidFill>
              </a:rPr>
              <a:t>Pros and Cons of matrix structure</a:t>
            </a:r>
            <a:endParaRPr lang="zh-HK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HK" sz="2800" dirty="0" smtClean="0">
                <a:ea typeface="PMingLiU" pitchFamily="18" charset="-120"/>
              </a:rPr>
              <a:t>Pros</a:t>
            </a:r>
          </a:p>
          <a:p>
            <a:pPr lvl="1">
              <a:defRPr/>
            </a:pPr>
            <a:r>
              <a:rPr lang="en-US" altLang="zh-HK" sz="2400" dirty="0" smtClean="0">
                <a:ea typeface="PMingLiU" pitchFamily="18" charset="-120"/>
              </a:rPr>
              <a:t>Individuals can be chosen according to the needs of the project.</a:t>
            </a:r>
          </a:p>
          <a:p>
            <a:pPr lvl="2">
              <a:defRPr/>
            </a:pPr>
            <a:r>
              <a:rPr lang="en-US" altLang="zh-HK" sz="2000" dirty="0" smtClean="0">
                <a:ea typeface="PMingLiU" pitchFamily="18" charset="-120"/>
              </a:rPr>
              <a:t>allows for specialization that can increase depth of knowledge and allow professional development and career progression to be managed.</a:t>
            </a:r>
          </a:p>
          <a:p>
            <a:pPr lvl="1">
              <a:defRPr/>
            </a:pPr>
            <a:r>
              <a:rPr lang="en-US" altLang="zh-HK" sz="2400" dirty="0" smtClean="0">
                <a:ea typeface="PMingLiU" pitchFamily="18" charset="-120"/>
              </a:rPr>
              <a:t>The use of a project team which is dynamic and able to view problems in a different way as specialists have been brought together in a new environment.</a:t>
            </a:r>
          </a:p>
          <a:p>
            <a:pPr lvl="2">
              <a:defRPr/>
            </a:pPr>
            <a:r>
              <a:rPr lang="en-US" altLang="zh-HK" sz="2000" dirty="0" smtClean="0">
                <a:ea typeface="PMingLiU" pitchFamily="18" charset="-120"/>
              </a:rPr>
              <a:t>it allows team members to share information more readily across task boundaries.</a:t>
            </a:r>
          </a:p>
          <a:p>
            <a:pPr lvl="1">
              <a:defRPr/>
            </a:pPr>
            <a:r>
              <a:rPr lang="en-US" altLang="zh-HK" sz="2400" dirty="0" smtClean="0">
                <a:ea typeface="PMingLiU" pitchFamily="18" charset="-120"/>
              </a:rPr>
              <a:t>Project managers are directly responsible for completing the project within a specific deadline and budget.</a:t>
            </a:r>
          </a:p>
          <a:p>
            <a:pPr lvl="1">
              <a:defRPr/>
            </a:pPr>
            <a:endParaRPr lang="en-US" altLang="zh-HK" sz="2400" dirty="0" smtClean="0">
              <a:ea typeface="PMingLiU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>
                <a:solidFill>
                  <a:schemeClr val="tx1"/>
                </a:solidFill>
              </a:rPr>
              <a:t>Pros and Cons of matrix structure</a:t>
            </a:r>
            <a:endParaRPr lang="zh-HK" altLang="en-US" sz="400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107950" y="1600200"/>
            <a:ext cx="5194300" cy="4525963"/>
          </a:xfrm>
        </p:spPr>
        <p:txBody>
          <a:bodyPr/>
          <a:lstStyle/>
          <a:p>
            <a:r>
              <a:rPr lang="en-US" altLang="zh-HK" sz="2400" smtClean="0"/>
              <a:t>Cons</a:t>
            </a:r>
          </a:p>
          <a:p>
            <a:pPr lvl="1"/>
            <a:r>
              <a:rPr lang="en-US" altLang="zh-HK" sz="2000" smtClean="0"/>
              <a:t> employees can become confused due to conflicting loyalties.</a:t>
            </a:r>
          </a:p>
          <a:p>
            <a:pPr lvl="2"/>
            <a:r>
              <a:rPr lang="en-US" altLang="zh-HK" sz="1800" smtClean="0"/>
              <a:t>Solution:  Need a proper managed cooperative environment to  neutralize these disadvantages.</a:t>
            </a:r>
          </a:p>
          <a:p>
            <a:pPr lvl="1"/>
            <a:r>
              <a:rPr lang="en-US" altLang="zh-HK" sz="2000" smtClean="0"/>
              <a:t>Doubles the number of managers when compared to line management</a:t>
            </a:r>
          </a:p>
          <a:p>
            <a:pPr lvl="2"/>
            <a:r>
              <a:rPr lang="en-US" altLang="zh-HK" sz="1800" smtClean="0"/>
              <a:t>As the time to reach a decision increases with the number of managers the result may be an increase in management related overhead expenses.</a:t>
            </a:r>
            <a:endParaRPr lang="zh-HK" altLang="en-US" sz="2000" smtClean="0"/>
          </a:p>
        </p:txBody>
      </p:sp>
      <p:pic>
        <p:nvPicPr>
          <p:cNvPr id="22532" name="Picture 2" descr="http://www.unc.edu/~nielsen/soci410/nm3/m60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1341438"/>
            <a:ext cx="3792537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Callout 4"/>
          <p:cNvSpPr/>
          <p:nvPr/>
        </p:nvSpPr>
        <p:spPr>
          <a:xfrm>
            <a:off x="6443663" y="4581525"/>
            <a:ext cx="2089150" cy="1655763"/>
          </a:xfrm>
          <a:prstGeom prst="cloudCallout">
            <a:avLst>
              <a:gd name="adj1" fmla="val -20833"/>
              <a:gd name="adj2" fmla="val -89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dirty="0">
                <a:solidFill>
                  <a:srgbClr val="FF0000"/>
                </a:solidFill>
              </a:rPr>
              <a:t>Who is my boss?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44450"/>
            <a:ext cx="8229600" cy="1143000"/>
          </a:xfrm>
        </p:spPr>
        <p:txBody>
          <a:bodyPr/>
          <a:lstStyle/>
          <a:p>
            <a:r>
              <a:rPr lang="en-US" altLang="zh-TW" sz="3200" smtClean="0"/>
              <a:t>Locating your position in an organisation</a:t>
            </a:r>
            <a:endParaRPr lang="zh-TW" altLang="en-US" sz="320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520700" y="1125538"/>
            <a:ext cx="5059412" cy="4525962"/>
          </a:xfrm>
        </p:spPr>
        <p:txBody>
          <a:bodyPr/>
          <a:lstStyle/>
          <a:p>
            <a:r>
              <a:rPr lang="en-US" altLang="zh-TW" sz="2400" dirty="0" smtClean="0"/>
              <a:t>When you graduate, many of you will work in a company, or run your own business. </a:t>
            </a:r>
          </a:p>
          <a:p>
            <a:r>
              <a:rPr lang="en-US" altLang="zh-TW" sz="2400" dirty="0" smtClean="0"/>
              <a:t>The structure of the organization may be one of the factors for your success or failure!</a:t>
            </a:r>
          </a:p>
          <a:p>
            <a:r>
              <a:rPr lang="en-US" altLang="zh-TW" sz="2400" dirty="0" smtClean="0"/>
              <a:t>You should be clear about your position and role, and the interactions with other colleagues</a:t>
            </a:r>
          </a:p>
        </p:txBody>
      </p:sp>
      <p:sp>
        <p:nvSpPr>
          <p:cNvPr id="3076" name="AutoShape 6" descr="data:image/jpeg;base64,/9j/4AAQSkZJRgABAQAAAQABAAD/2wBDAAkGBwgHBgkIBwgKCgkLDRYPDQwMDRsUFRAWIB0iIiAdHx8kKDQsJCYxJx8fLT0tMTU3Ojo6Iys/RD84QzQ5Ojf/2wBDAQoKCg0MDRoPDxo3JR8lNzc3Nzc3Nzc3Nzc3Nzc3Nzc3Nzc3Nzc3Nzc3Nzc3Nzc3Nzc3Nzc3Nzc3Nzc3Nzc3Nzf/wAARCADSAPADASIAAhEBAxEB/8QAHAAAAgIDAQEAAAAAAAAAAAAAAAIBBAMFBgcI/8QASRAAAQMDAAUFCwsBBwQDAAAAAQACAwQFEQYSITFBJVFhstEHExQVIlRVcXSTlCMyUmJzgZGhscHwNhYzNDVC4fEkQ6KzRXLC/8QAGgEAAQUBAAAAAAAAAAAAAAAAAAECAwUGBP/EADQRAAIBAgQFAgQFAwUAAAAAAAABAgMRBBIxUQUhMkFhE8EigaHwFHGRsdEVQ/EjM0Ji4f/aAAwDAQACEQMRAD8AyXq7XNl5r2MuNa1jaqUNa2oeAAHnAAyqfji6+k674l/apvo5cuPtcvXKpYWjhCOVciglOWZ8y544uvpSu+Jf2qfHF19J13xL+1UgpwnZI7Dc8ty544uvpOu+Jf2qPHF19J13xL+1VMIwjLHYM8ty544uvpOu+Jf2o8cXX0nXfEv7VTwjCMkdhc8ty544uvpOu+Jf2o8cXX0nXfEv7VUwhJkjsJnluW/HF19J13xL+1Hji6+lK74l/aqmEYRljsLnluW/HF19J13xL+1Hji6+lK74l/aqmEYRljsGeW5b8cXX0nXfEv7UeOLr6TrviX9qqYRhGSOwZ5blvxxdfSdd8S/tR44uvpOu+Jf2qphRhGWOwZ5blw3i6+k674l/ao8cXX0pXfEv7VUIUY2bEZY7BnluXPHF19KV3xL+1R44uuP8zrviX9qqYUYS5Y7BnluWzeLr6UrviX9qDebt6UrviX9qqYUYRkjsLnluWzebqP8A5Su+Jf2o8c3b0pX/ABL+1U8IwjJHYM8ty2bzdvSld8S/tUeObt6UrviX9qqY2qCEZI7BnluXDebt6Ur/AIl/arlku90kvdvY+5VrmOqog5rqh5BBeMgjK02FesI5dtvtcXXCbOMcr5CxlLMuZnvg5buPtUvXKpBX74OWrj7VL1yqWNqdDpRHPqZGEYTYRhOGi4RhNhGEgC4U4TYRhAC4RhNhGECi4RhPhGEgCYU4TY+9Xbdb5Kx5x5ETfnyHcFHVqxpQc5uyRJCEptRjqU44ZJTiONzzzNBKiSGSI6srHMPM5pC3FJVVNwkNLo29tNQRHEte+MPMjuZgOw+spK2sq7XKKXSdzKu1zECK4xxBhhfwEgG71j89oFH/AFz/AFcqhy/P4v0t9L3LP+lvJfNz+hp8Iwr9xt0lE8HIfC/bHK3c4cPyVIhXlKtCtBTg7plZUpypyyyXMTCjCfCMKQjExwUYT4RhKBjRhOQowgBSFCchRhAomFGE+EYQFxMK7YRy7bva4euFUwrtiHLlu9ri64ST6WOi/iRYvg5auHtUvXKpYV69jlq4e1S9cqlhJDpQ2fUyMIwmwjCcNIwjCZGEALhThThThIAmEYT4RhAouFOOhNhbCClgpaV1wusghpGDPlb39H83qDEYinh4Oc3y+9CWlRnVllihKGgbLG+pqpBBSRjL5HHAwskMU2krWxxMfR2Bh2AeTJV4/Rn6/o9LRVGkb46q5wup7Uwh1NQ7jJzOk6OYfw9OAGgBoAAGABwWL4jxOdef5aLb8939EaPC4ONGPkSCCKnhZDBG2OJg1WsaMBoRNDFURPhnjZJFI3Vex4y1w5iEVBmFPIaaSOOYNJY+UZYD09Cyd9fMGySFhe5o1nRjDXHG8Kp1jmvz++Z13d7WOQljm0SDg+N9do28+XG4a8lHk/8AkzP4dB3xcbfHHEysoJRPQzAOjkac4B4Z4+v8cFdeRnYQCDswduVydVb6nRmSWss8Lqm0yEuq7bvMfO+LP5t/bdbcP4lOjPlq9V2f8Pz37nLisJCtHnqawhRhbGWnp6yjZcrRIJ6OTbgb4zxBG/ZzcPVtVHC2eGxNPEQzwf57p7MzdajOjLLITCghPhRhdBCJhRhPjKMIATCjCchRhKKLhRhPhRhACYV2xf55bva4uuFUwrtj/wA7t3tUXXCbPpY6PUjPehy1cPapeuVTwr16HLNw9ql65VPCIdKGz6mLhThNhGEo0XCMJgFOEALhGE2FOECi4U6qdjHOcGtBJJwAOKvTyU9iiifPGam4zHFNSR7XOP8AOK5MXi6eGhmlq9F3Z04fDzrytEVzaW0UgrrqTtOIacDLpHcABz/wrPQWqqudXHdL+0As201BvZB0u53fzoGa0WaY1Qut7e2e4kfJtHzKZv0WDn6f+VvVicbj6led2+f0Xhe7/TkaXD4aFGNkAQSACSQANpJQsVXTQ1lPJT1UYlhkGHsducOYqsR0nkfdF07NxMlpsspFEPJnnaf7/wCqPqfr6t53OdPDbTHabzKTRHyYZ3f9joP1P09W7Xd1a20Vr0hp4LdSxU0TqRryyMYBdrvGfyCO5TbaG6aQ1EFxpY6mJtI54ZIMgO12DP5lX3p0Pwl7ctfJx3n6mvM9xBDgHAggjII4ozt2bCsdJTQUdPHTUsYihjGGMbuaOYLKVQs7DmLlZ6u2Vsl30ba3vj9tVb90dSOJb9F/q/2NeLwO9Ubq+z6wLTielcMPidxBH8zw5l1pXP3uxzGsN4sL2091aPLB/u6pv0Xjn2b/AFesWWCx86M007Pfs/D9nqjmxGHhWjlkjSaqMLYU09Nf4pnwRGkukBxVUUmxzXc/+/44KpOYWkhwIIO0HZhbbCYyGJjy5Narb/zZmaxGGnQlZ6bmPCjCfCMLsOYx4UYWTCjCAEwoKchRhACYV2xjlu3e1RdcKoQrlkHLdv8AaouuE2fSx0OpFi8jliv9pl65VTCvXkcsV/tMnWKp4Sw6UNn1MXCnCbCnCUaJhThNhSGoFFAWSGF8zwyNpc47gFlpaaSokDIm5PE8AslTWvhnNo0fa2a4uHy9Q4eRTDnJ5+YKux3EIYZW1k+3u9kduFwkq78E1NUy0SMoqGIVl6mHkRD5sY+k48B+vqV+yWQUMj62tl8Kuc4+VqHDd9Vo4D+dCzWWzQWmF+o501TKdaepk2vld09HQtmsRisZOtNtu7ff2Wy+2aWjRjSjliiFKEEetcRMRnCFAbzpsYQB4v3Z/wCqKX2JnXejuL/1RVexP67F6tcbBaLpOJ7jbqepla0MD5G5IbknH5lFtsFotc7p7db4KaVzSwvjbgluQcfkFZfjYfh/StzsQek8+Y2KhShVpORxUFSVCANJf7CLjJHXUMxo7rTj5Gqbx+q8cW/p0jYtdS1jbzNJQ10Iob7APLgPzZh9Jh4jHrx0hdWtXfrHT3mFmu50FXCdanq49j4neviOj913YXFyoyXO1tHt/K8foQ1aMasXGSOflifE8xyNLXN3gpMK1S10lRUCzaRsbT3Zo/6epaMR1TedvTzj9DsSVFPJTyGOVuHD8D0hbbA4+OJWWXKW2/lbr9u5msVg5UHdc47/AMlfCjCyEKMKxOMTCUhZMKMIAxkK5ZBy1b/aouuFWwrllHLVv9qi64TZ9LHR6kWLwOV672mTrFVMK9eByvXe0ydYqphEOlDJ9TEAU4TYUgJwiFAVqiopKqTVYMNB2u4BPR0nfg6SVwjgZte9xwAFX75PpKTR2svpbKw6s1UBh9RztZ0c5/4VPxDiccOnCHV9F+fsiywWBdZ5pco/uNJWTXGV9p0adqRMOKq47wzoZzu/T81vrRa6W0UbaajZqt3uedrnu53HiVlo6Snt9IynpYmQwRjY0bAOcntXFnuh0NRpdBQQVMMVqiEnf6qQgNleGnABO5ucbeJ6N+PnOriXJxu+7fd/n7I0UYwpJJcjvFK0n9rdHfTdD74KxRaQWe4VDaahulLPO4EtjjkBJAGTs9S5XTmubT/QkzLcuVonNHOKRwbUGJ3enEA4fg6uw9OFwmjWmddV6FXq5V8sbq6h1tUiMNHlNGpkDZ87K9C3bl4VdopqHSO96NQNwy51sTW44NL9Zv5PC68HTjUUotbP5X5kdWTjZo7bQfTKquOjt5rbtIySe3gyZawMyzUJAwOlp/Fa666WaRUOhFourqmMVlbO/WJgZjve3VGMY4Zz0rQaViazaT3+zUMZ73dhE2No2fOcx4/PWb966Luu0jKDRiy0cXzKeTvTfU2PH7LqVKl6sWkrSd/lb+WR5pZXz0/k7Wg0nslwuLrdR3KGaqbn5NufKxv1TjDvuJU3jSWzWSVkVzuEUErxkR4c52OchoOB61xF/pKag7qOjUVFBFTsMUYLYmBoPlvHDo2LX2qK7VPdD0gFP4sNZrSDFyY5wMeuANUD6ur9y5lhab+K/K1/rYf6ktPJ6dLebbFavGr62LwDAPhDSXNwTgbtu84SW++Wy5SSx0NZHMYo2yyFuQGtcMgkkY3bccOK8xipfA+5lpBDHcKathFTEWmmEmrG7XZrDy2jmbuyr5tUVu7kktXboi2qrKeN1TKCdZzDIMj1AbPVlDwtNLV3zWX01D1H9LnaUel2j9dXihpbrBJUE6rWjWAceYOIwfuK3a8Xmt9XUaE2qSpr7FRULZA6CYMl7+H+VkOLWnbvz6gvYe/Np6ET1krGCOIPmkOxowMuO3cN6ixFCNO2R7r9B0JuWpmUFab+1mjvpqh98FSvml9ojs9dJb7zRmrbA8whsgJLwDjA47VEqNRu2Vjs0dzbXm00l5ojS1seW5yx7djo3fSaeB/Vc/FWz0E8dm0peHB2yjum5svQ8nc7nz9/ObmhmllLpNRbNWGuiHy8Gf8Aybzt/TceBO5uNBTXKjkpK2FssEg2tdw6QeBHOp6dWph55ZcrfqnuvuzGShGpHe5z1ZSS0kmpIPU4biq+ECeo0Zc23Xxz6qySODaavIy6A8GSfsf1GwW6ykNOWua4SRPGWSNOQ4LZcP4lGulCo/i7PtL+HujO4zAuj8UOn9imQowshCXCtyuExtVuyjlmg9qi64VfCtWYcs0HtMXXCbPpY6HUi1dxytXe0SdYqphXbuOVq32iTrFVcIh0obPqYuN6nCnCkBKIYtJ2VE+h0go2uf3qUOqI2Ha6MEl37H7l0loq6Ktt0FRbHNNI5uIwwY1cf6SOBHMtNSVElLKHxHHOOBVCpp5bDUyXzR+MyUMh1rhbm7NX67Bwx0bvVnGR4vgJqbl2k7p+X2fs/kaPh2KjOCh3X3/knupw3qbR5wtLs0wyaxjAe+OZ0fV35H7ZXha+nbbX0tzooqyhlEsEg8lw3g8QRwI5ly/9haKn0ugu9JBAaN4kFRSSMBa1xacOaDsxnhw3jZurcJi1Qi6c1pf/AAzuq0nJ3R4XtXYdyf8Arak+ym/9bl7R4ltPoug+FZ2LJT22300olpqCkhkGwPjga1w+8BOq8SjOm45dUJGg007lpaqo0ctNTeY7xNRh1fGWls2u4YLd2zODj1LbLU6S3GvtltM1qtktxqnODWxMBw3Z852NuNirKebNaLtc6Ha3Mmt0dtVddqe6VdIJK2n1e9Sl7hq6pyNgODgniE97sVtvsMUN1p+/xxOLmDvjm4OMf6SFytPpbe7fpLQWi/wWx7a4gMfQyOJjJOqAck8f+U1TpXfptLbjYLRb6Kd8DMxPlc5uNjTlx1sH52MDG0jpXR6NZNWeiunfsMzR2Ooq7Fbay6011qKfXraUAQy98cNUAkjYDg7Sd4VW+aJ2S+ztnuVC2SZo1e+Ne5jiOYkEZ+9cdRad6R3KyVlVRWuh77bsuq5XvOrq7wGt1s52Ozt4dK7TRO8m/wBgprk6IRSSazXsacgOaSDjo2Z+9JOnXo/E3py10BShLkY6q2aOwWtlgqG0kFJNjUpTP3t0h1gRjaHE6wG3irEklmsdvhoKiopKSkDO9xxVEwAc3djyjtG1cP3R/wCutF//ALx/+5WtJdG7LRVdyv8ApZWyVcc51aaFocx0Z24Y3DvKOAMbhsJKeqScY5pP4udted7CZubstDeW/QzReOqjuVDQQvOdeJzZXPjB52jJCu6X/wBK3j2KXqlcv3H6K40llqpK1r46WeRr6aN+zgdZwHMfJ9eF3kjGSsdHKxr2OGHNcAQRzEcVHWcoVrOWawsbOPJWufLxJzvQvpXxNavRdD8MzsVG+aPUVVZq6no7dQtqZYHsicIGNw4ggHONm3irJcUi3bKQfh3ueG6LQ3Wa+UwsReK4OyxzdzRxLvq435X0REJBDGJywy6o1ywENLsbcA7cZWm0T0Yo9GaDvMGJKmTBnqCMF55hzNHALbVlTBRU0lTVSNjijGXPdwXDjMQq8/hXJfUmpQyLmJcnUjKGc3Lvfgmoe/CTa0tXMaLMezRJzZdYQmd5pBJ84R58n/8ASI45dJZm3G6NdDZojrU1K7fOfpu6Oj/k3auodUOH+ljdjWjgFY8MwVSc1Fdmm/Fu35v6HJjsTCnTaerVkVCFCfCjC2yMuYyFcsw5YoPaYusFWIVqzDlig9pj6wSS6WLDqRauw5VrfaJOsVVwrl1HKlb7RJ1iquEkOlDZ9TIwpwpwjCcIRhZaaeSnlD4zjnHOkARhMqQjOLjJXTHwnKDUo6opVVPNo/USXvR+Iy0EhzcLc3Zq/XZzY/mzd1Vur6a50UVZQyiSCQZa7cRzgjgRxC1FPO+nkD4z6xwK1dVTz6P1Ml7sMRkoJDrXC3N2av12Dhj+bN2Q4nwx03dadn7P2fyZpMDjlWVpanaKVVttwpbnRR1lDKJYZBkEbxzgjgRzKys8007MswXFd1WkvFZYoY7RHNLH30mpjgBLnNxs2DaRnOR6uZdrtQn0qjpzU7aCSjmVjyV1nmk0j0arrXoxVW6ghmjEgdETJ5LwS+TGSBt2E7TgldBY7dXQ91W618tHOyjkhIZO6Mhjj8nsDtx3H8F3WOhGDncp5YuUla3a31uMVNI8u0Ss9zptGNLoKi31UUtTGRAx8Tg6TyJPmjG3eN3Ouq7m9JVUGiVLT1tPLBM2SQmOVha4ZcSNhXToTauJdRNNatP9FYWMFGx59p7bK+s0y0dqaSiqJoIXxmWSOMuazEuTkjds2rYd0qComt1F4LZfGzmzlxj1ZTqeTv8Ak3A9G3YuxKEixDWTl0g4a+RIy50bHPGHFoJHMVKlCgHi4UFMq1dWQUNNJU1cjY4Yxlzj+nSehCu+SAK2qgoqaSpqpGxwxjLnHh/uuWiil0lmbcrqx0NpiOtS0jt8x+m/nHR+2+YYZtI523O7MdDaojrUtG7fKeD39n7b9hVTundzMGxrRuCueH8PnVnZfN7eF/2/Y4cXi40Y379l99hKuodUO5mD5rRwVchOQowtnQoQoQVOmrJGYq1ZVJOUnzEwlwshCghTkYmFatA5XofaY+sFXIVq0Dleh9pj6wTZ9LHQ6kWbqOVK32iTrFVsK5dBypWfbydYqrhEOlCT6mRhGFOFOE4aLhSmwjCQBcLLTzPgkD4z6xzrHhThMnCM4uMldMfCcoSUouzNZV002jtRJe7BEZKCTyq+3t2avO9g4Y/L1buqt1wprnRRVlDKJIJBkOG8HiCOBHELWwSvgkD2feOdaispZ9HqmS92GMyUEh1q+3t4c72c2Py28N2R4nwx0ndadn7P2fyZpMFjVWVnr98zs9bYoyqttuFNc6KKsoZRJBINjtxB4gjgRxCs71n2mnZlkTlTlLlGUgp5Z3VNIbxadIKeC23GoponUjXlkb8Au13jP5BHcr0hvF20gqILlcaipibSOeGSOyA7XYM/mVq+7N/U9N7E3rvR3Gf6nqvYnddiuvTh+CzWV7HJmfq2uez/AHoyoRlUp1k5UEoVW4V1NbqSSqrJBHCwbSePQBxJ5kJXdkINXVsFvpn1VVKI4oxkuP6DnPQuYggm0jqGXW8xmK2RnWpKN3/c+u8cfV+28paafSCdl2vTDFb4zrUlE7/V9Z/P+/q37SpndO/J2AbhzK64fw+dWdl83t4Xn9jhxeLjQjz17L77CVU7p35Oxo3NHBYCE5CjC2VChChBU6askZmrUlVk5SfMTCjCfCMKUjMeEYT4UFAhjIVq0jlah9oj6wWDCs2kcrUXtEfWCSXSx8OpFq6DlOs+3k6xVbCt3Qcp1f27+sVWwiHShs+pi4RhNhGE4QjCMJsIwgBcIwmwpwkFFwskEroX6zPvHOlwhMqQjUi4yV0x8JOElKOqNPXUs+jlTJe7DEZKCQ61fb2ndzvZzft6t3UW2vpbnRRVlFKJIJB5LhvB4gjgRzKnDK6J+swrRVtHPo5VS3uwxmSgkOtX29uwAfTZzY/L1bsjxLhrpu607P2fs/kzR4LGqsrPX75o7JYayJ9RTSQxVElO9zcNlixrMPOM7FittwpbpRR1lDKJIZBsPEHiCOBHMrSoGnF2eqLI+f8ATunvlNetTSCZ1RK1mrDPqgNkjySCMDnJ2bwjQWnvlReu96PTOp5XM1Zp9UFsceQSTkHiB0le26Q2Kj0htzqKtjznbHI0eVG7nHZxRYLBS6N0DaCkjLSNsr3DypHc5/YcFaf1CPoZcvPTx9+Dn9H49S9Rwvp6WOKWokqHtbh00mNZ55zjYPUspUcFVudxprZRvqqyTUiZ+LjwAHEqr5yfLU6NBrjX01to5KqskEcTBtPEngAOJXN0lJPfqhl3vjDHRRnWo6F3Hme/nP8AN28oqOe91LLxfGFlMw5o6F24Dg5w4k/zYtvPK6V2XbuAVzw/h86s7LlbV7eF589jhxeMjRj57IiomdM/J2DgFgwnwowtlRowowUIKyRmatSVSTlJ8xCFBCyEKMKUjEwownwjCAMeFBCyYUEIAx4Vq0jlWi9oj6wWAhWbUOVKL2iPrBNl0sdDqRZuY5Sq/t39YqthXLmOUav7d/WKraqIv4UJPqYuEYTYU4TrjRAFOE2EYSALhGE2FOECiYRhNhThAC4TxSOieHNPrUYRhMnCNSLhJXTHxlKDUouzRobhRVGjlVJe9H4jJRSeVX29u7H02Dhj8vVsHT2y4Ut0oo6yhlEkEg2HiDxBHAjmWGJ7o3azVztwoanR2rkvlgjMlHIc11vbsBH02DgRtPR6sgZLiXDXTfjs/Z+z+TNHgsaq0bPX75o62qifPA5kM8lPIcFsse9pz0pxkNaHvLyAAXHiqtruVLdaKOsoZRJC/wC4tPEEcCEt2udNaaN9VWP1WN2ADe88wHOqO9RL0vOnksMsb5u5N0uNNa6J9VWSakbfxceYDiVz9BRVF4qmXi/R6kLdtHQnc0fScOJ/nMEW6gqLvVsvN+Zqsbto6I7ox9Jw5/5zBbuR7pHZcVb8P4fKrKy+b28Lzu+xxYvGRox89l/IssjpHZcfUFjwnIUYWwo0oUYKEFZIzVSpKpJyk7sQhGE+FBClGCYUYT4RhACEKMJyFGECCYUYT4UEIATCs2ocqUftEfWCwYVm1jlOj+3j6wTZdLHQ6kWrkOUar7Z/WKr4Vu4jlGq+2f1iq+EkelBPqYmFOE2EYThouEYTYU4RcBMIwnwjCAEwjCfCMJBRcIwmwjCAFwmje6N2WlGEYTJwjUi4yV0x0JOEs0XzNDNY663XF1w0VfTsbPtqaCYkRvPO3G7f0Y4bDhZKWz1dTcBcdI3wyyxf4eliOY4unbvP4+sqxdpYIfKnGr8m7VlawOdH0gH9FYoXRyQNdG1oBHzgMa3SVQy4U/Xspct7fFba/wBL6l0uIv0b25/QsvcXnJSEJ8KMK9pUoUoKEFZIppzlUk5Sd2JhGE2EYUgwTCMJ8KCEAJhRhZMKCEAY8IwnIUEJQMZCMJyFGEXAQhWLWOU6P7ePrBYcKxbBynSfbs6wTZP4WOh1ItXAcoVX2z+sVgwrVwHKFT9s/rFV8JI9KCfUxcIwnwjCUaLhGE2EYQAuEYT4RhACYU4TYRhAomFOE2EYQAmEYT4UYQBpb8TG+F7ZWQlrXHvr/ms6TtH6hWLRk020g7c5G4+pYr2HmenEYYX4OBJnV3jfjOxZ7Q0iFzSACCNg3BQP/cJ/7RdwownwjCnuQCYRhPhRhFwsJhGE+FGEXATCghPhGEXAx4QQnwoIRcDGQowsmqoIRcDGQrFsHKVJ9uzrBYsKxbRylSfbs6wSS6WOh1I7uShpHSOc6lgLiSSTGNpS+AUfmlP7pvYhC41odstWHgFH5pT+6b2I8Ao/NKf3TexCEogeAUfmkHuh2I8Ao/NIPdDsQhAB4BR+aQe6HYp8Ao/NIPdN7EIQKHgFH5pT+6b2KPAKPzSn903sQhAB4BR+aU/um9iPAKPP+Ep/dN7EISAT4BR+aU/um9ijwCj80p/dN7EIQBWrrTbZ4y2e30kgLSMPgadn3hZKe2UEcYDKGmaNmxsLR+yEJn/Mk/tmXwCj80p/dN7EGgo/NKf3TexCE8jDwCi80p/dN7EeAUXmlP7pvYhCBCPAKLzSn903sR4BReaU/um9iEIFDxfReZ0/um9iPF9F5nT+6b2IQgA8X0XmdP7pvYo8X0XmdP7pvYhCADxfReZ0/um9iPF1D5nT+6b2IQlAPF1D5lTe6b2Jo6CibIxzaSnDg4EERNyD+CEJJaCx1P/Z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7" name="AutoShape 8" descr="data:image/jpeg;base64,/9j/4AAQSkZJRgABAQAAAQABAAD/2wBDAAkGBwgHBgkIBwgKCgkLDRYPDQwMDRsUFRAWIB0iIiAdHx8kKDQsJCYxJx8fLT0tMTU3Ojo6Iys/RD84QzQ5Ojf/2wBDAQoKCg0MDRoPDxo3JR8lNzc3Nzc3Nzc3Nzc3Nzc3Nzc3Nzc3Nzc3Nzc3Nzc3Nzc3Nzc3Nzc3Nzc3Nzc3Nzc3Nzf/wAARCADSAPADASIAAhEBAxEB/8QAHAAAAgIDAQEAAAAAAAAAAAAAAAIBBAMFBgcI/8QASRAAAQMDAAUFCwsBBwQDAAAAAQACAwQFEQYSITFBJVFhstEHExQVIlRVcXSTlCMyUmJzgZGhscHwNhYzNDVC4fEkQ6KzRXLC/8QAGgEAAQUBAAAAAAAAAAAAAAAAAAECAwUGBP/EADQRAAIBAgQFAgQFAwUAAAAAAAABAgMRBBIxUQUhMkFhE8EigaHwFHGRsdEVQ/EjM0Ji4f/aAAwDAQACEQMRAD8AyXq7XNl5r2MuNa1jaqUNa2oeAAHnAAyqfji6+k674l/apvo5cuPtcvXKpYWjhCOVciglOWZ8y544uvpSu+Jf2qfHF19J13xL+1UgpwnZI7Dc8ty544uvpOu+Jf2qPHF19J13xL+1VMIwjLHYM8ty544uvpOu+Jf2o8cXX0nXfEv7VTwjCMkdhc8ty544uvpOu+Jf2o8cXX0nXfEv7VUwhJkjsJnluW/HF19J13xL+1Hji6+lK74l/aqmEYRljsLnluW/HF19J13xL+1Hji6+lK74l/aqmEYRljsGeW5b8cXX0nXfEv7UeOLr6TrviX9qqYRhGSOwZ5blvxxdfSdd8S/tR44uvpOu+Jf2qphRhGWOwZ5blw3i6+k674l/ao8cXX0pXfEv7VUIUY2bEZY7BnluXPHF19KV3xL+1R44uuP8zrviX9qqYUYS5Y7BnluWzeLr6UrviX9qDebt6UrviX9qqYUYRkjsLnluWzebqP8A5Su+Jf2o8c3b0pX/ABL+1U8IwjJHYM8ty2bzdvSld8S/tUeObt6UrviX9qqY2qCEZI7BnluXDebt6Ur/AIl/arlku90kvdvY+5VrmOqog5rqh5BBeMgjK02FesI5dtvtcXXCbOMcr5CxlLMuZnvg5buPtUvXKpBX74OWrj7VL1yqWNqdDpRHPqZGEYTYRhOGi4RhNhGEgC4U4TYRhAC4RhNhGECi4RhPhGEgCYU4TY+9Xbdb5Kx5x5ETfnyHcFHVqxpQc5uyRJCEptRjqU44ZJTiONzzzNBKiSGSI6srHMPM5pC3FJVVNwkNLo29tNQRHEte+MPMjuZgOw+spK2sq7XKKXSdzKu1zECK4xxBhhfwEgG71j89oFH/AFz/AFcqhy/P4v0t9L3LP+lvJfNz+hp8Iwr9xt0lE8HIfC/bHK3c4cPyVIhXlKtCtBTg7plZUpypyyyXMTCjCfCMKQjExwUYT4RhKBjRhOQowgBSFCchRhAomFGE+EYQFxMK7YRy7bva4euFUwrtiHLlu9ri64ST6WOi/iRYvg5auHtUvXKpYV69jlq4e1S9cqlhJDpQ2fUyMIwmwjCcNIwjCZGEALhThThThIAmEYT4RhAouFOOhNhbCClgpaV1wusghpGDPlb39H83qDEYinh4Oc3y+9CWlRnVllihKGgbLG+pqpBBSRjL5HHAwskMU2krWxxMfR2Bh2AeTJV4/Rn6/o9LRVGkb46q5wup7Uwh1NQ7jJzOk6OYfw9OAGgBoAAGABwWL4jxOdef5aLb8939EaPC4ONGPkSCCKnhZDBG2OJg1WsaMBoRNDFURPhnjZJFI3Vex4y1w5iEVBmFPIaaSOOYNJY+UZYD09Cyd9fMGySFhe5o1nRjDXHG8Kp1jmvz++Z13d7WOQljm0SDg+N9do28+XG4a8lHk/8AkzP4dB3xcbfHHEysoJRPQzAOjkac4B4Z4+v8cFdeRnYQCDswduVydVb6nRmSWss8Lqm0yEuq7bvMfO+LP5t/bdbcP4lOjPlq9V2f8Pz37nLisJCtHnqawhRhbGWnp6yjZcrRIJ6OTbgb4zxBG/ZzcPVtVHC2eGxNPEQzwf57p7MzdajOjLLITCghPhRhdBCJhRhPjKMIATCjCchRhKKLhRhPhRhACYV2xf55bva4uuFUwrtj/wA7t3tUXXCbPpY6PUjPehy1cPapeuVTwr16HLNw9ql65VPCIdKGz6mLhThNhGEo0XCMJgFOEALhGE2FOECi4U6qdjHOcGtBJJwAOKvTyU9iiifPGam4zHFNSR7XOP8AOK5MXi6eGhmlq9F3Z04fDzrytEVzaW0UgrrqTtOIacDLpHcABz/wrPQWqqudXHdL+0As201BvZB0u53fzoGa0WaY1Qut7e2e4kfJtHzKZv0WDn6f+VvVicbj6led2+f0Xhe7/TkaXD4aFGNkAQSACSQANpJQsVXTQ1lPJT1UYlhkGHsducOYqsR0nkfdF07NxMlpsspFEPJnnaf7/wCqPqfr6t53OdPDbTHabzKTRHyYZ3f9joP1P09W7Xd1a20Vr0hp4LdSxU0TqRryyMYBdrvGfyCO5TbaG6aQ1EFxpY6mJtI54ZIMgO12DP5lX3p0Pwl7ctfJx3n6mvM9xBDgHAggjII4ozt2bCsdJTQUdPHTUsYihjGGMbuaOYLKVQs7DmLlZ6u2Vsl30ba3vj9tVb90dSOJb9F/q/2NeLwO9Ubq+z6wLTielcMPidxBH8zw5l1pXP3uxzGsN4sL2091aPLB/u6pv0Xjn2b/AFesWWCx86M007Pfs/D9nqjmxGHhWjlkjSaqMLYU09Nf4pnwRGkukBxVUUmxzXc/+/44KpOYWkhwIIO0HZhbbCYyGJjy5Narb/zZmaxGGnQlZ6bmPCjCfCMLsOYx4UYWTCjCAEwoKchRhACYV2xjlu3e1RdcKoQrlkHLdv8AaouuE2fSx0OpFi8jliv9pl65VTCvXkcsV/tMnWKp4Sw6UNn1MXCnCbCnCUaJhThNhSGoFFAWSGF8zwyNpc47gFlpaaSokDIm5PE8AslTWvhnNo0fa2a4uHy9Q4eRTDnJ5+YKux3EIYZW1k+3u9kduFwkq78E1NUy0SMoqGIVl6mHkRD5sY+k48B+vqV+yWQUMj62tl8Kuc4+VqHDd9Vo4D+dCzWWzQWmF+o501TKdaepk2vld09HQtmsRisZOtNtu7ff2Wy+2aWjRjSjliiFKEEetcRMRnCFAbzpsYQB4v3Z/wCqKX2JnXejuL/1RVexP67F6tcbBaLpOJ7jbqepla0MD5G5IbknH5lFtsFotc7p7db4KaVzSwvjbgluQcfkFZfjYfh/StzsQek8+Y2KhShVpORxUFSVCANJf7CLjJHXUMxo7rTj5Gqbx+q8cW/p0jYtdS1jbzNJQ10Iob7APLgPzZh9Jh4jHrx0hdWtXfrHT3mFmu50FXCdanq49j4neviOj913YXFyoyXO1tHt/K8foQ1aMasXGSOflifE8xyNLXN3gpMK1S10lRUCzaRsbT3Zo/6epaMR1TedvTzj9DsSVFPJTyGOVuHD8D0hbbA4+OJWWXKW2/lbr9u5msVg5UHdc47/AMlfCjCyEKMKxOMTCUhZMKMIAxkK5ZBy1b/aouuFWwrllHLVv9qi64TZ9LHR6kWLwOV672mTrFVMK9eByvXe0ydYqphEOlDJ9TEAU4TYUgJwiFAVqiopKqTVYMNB2u4BPR0nfg6SVwjgZte9xwAFX75PpKTR2svpbKw6s1UBh9RztZ0c5/4VPxDiccOnCHV9F+fsiywWBdZ5pco/uNJWTXGV9p0adqRMOKq47wzoZzu/T81vrRa6W0UbaajZqt3uedrnu53HiVlo6Snt9IynpYmQwRjY0bAOcntXFnuh0NRpdBQQVMMVqiEnf6qQgNleGnABO5ucbeJ6N+PnOriXJxu+7fd/n7I0UYwpJJcjvFK0n9rdHfTdD74KxRaQWe4VDaahulLPO4EtjjkBJAGTs9S5XTmubT/QkzLcuVonNHOKRwbUGJ3enEA4fg6uw9OFwmjWmddV6FXq5V8sbq6h1tUiMNHlNGpkDZ87K9C3bl4VdopqHSO96NQNwy51sTW44NL9Zv5PC68HTjUUotbP5X5kdWTjZo7bQfTKquOjt5rbtIySe3gyZawMyzUJAwOlp/Fa666WaRUOhFourqmMVlbO/WJgZjve3VGMY4Zz0rQaViazaT3+zUMZ73dhE2No2fOcx4/PWb966Luu0jKDRiy0cXzKeTvTfU2PH7LqVKl6sWkrSd/lb+WR5pZXz0/k7Wg0nslwuLrdR3KGaqbn5NufKxv1TjDvuJU3jSWzWSVkVzuEUErxkR4c52OchoOB61xF/pKag7qOjUVFBFTsMUYLYmBoPlvHDo2LX2qK7VPdD0gFP4sNZrSDFyY5wMeuANUD6ur9y5lhab+K/K1/rYf6ktPJ6dLebbFavGr62LwDAPhDSXNwTgbtu84SW++Wy5SSx0NZHMYo2yyFuQGtcMgkkY3bccOK8xipfA+5lpBDHcKathFTEWmmEmrG7XZrDy2jmbuyr5tUVu7kktXboi2qrKeN1TKCdZzDIMj1AbPVlDwtNLV3zWX01D1H9LnaUel2j9dXihpbrBJUE6rWjWAceYOIwfuK3a8Xmt9XUaE2qSpr7FRULZA6CYMl7+H+VkOLWnbvz6gvYe/Np6ET1krGCOIPmkOxowMuO3cN6ixFCNO2R7r9B0JuWpmUFab+1mjvpqh98FSvml9ojs9dJb7zRmrbA8whsgJLwDjA47VEqNRu2Vjs0dzbXm00l5ojS1seW5yx7djo3fSaeB/Vc/FWz0E8dm0peHB2yjum5svQ8nc7nz9/ObmhmllLpNRbNWGuiHy8Gf8Aybzt/TceBO5uNBTXKjkpK2FssEg2tdw6QeBHOp6dWph55ZcrfqnuvuzGShGpHe5z1ZSS0kmpIPU4biq+ECeo0Zc23Xxz6qySODaavIy6A8GSfsf1GwW6ykNOWua4SRPGWSNOQ4LZcP4lGulCo/i7PtL+HujO4zAuj8UOn9imQowshCXCtyuExtVuyjlmg9qi64VfCtWYcs0HtMXXCbPpY6HUi1dxytXe0SdYqphXbuOVq32iTrFVcIh0obPqYuN6nCnCkBKIYtJ2VE+h0go2uf3qUOqI2Ha6MEl37H7l0loq6Ktt0FRbHNNI5uIwwY1cf6SOBHMtNSVElLKHxHHOOBVCpp5bDUyXzR+MyUMh1rhbm7NX67Bwx0bvVnGR4vgJqbl2k7p+X2fs/kaPh2KjOCh3X3/knupw3qbR5wtLs0wyaxjAe+OZ0fV35H7ZXha+nbbX0tzooqyhlEsEg8lw3g8QRwI5ly/9haKn0ugu9JBAaN4kFRSSMBa1xacOaDsxnhw3jZurcJi1Qi6c1pf/AAzuq0nJ3R4XtXYdyf8Arak+ym/9bl7R4ltPoug+FZ2LJT22300olpqCkhkGwPjga1w+8BOq8SjOm45dUJGg007lpaqo0ctNTeY7xNRh1fGWls2u4YLd2zODj1LbLU6S3GvtltM1qtktxqnODWxMBw3Z852NuNirKebNaLtc6Ha3Mmt0dtVddqe6VdIJK2n1e9Sl7hq6pyNgODgniE97sVtvsMUN1p+/xxOLmDvjm4OMf6SFytPpbe7fpLQWi/wWx7a4gMfQyOJjJOqAck8f+U1TpXfptLbjYLRb6Kd8DMxPlc5uNjTlx1sH52MDG0jpXR6NZNWeiunfsMzR2Ooq7Fbay6011qKfXraUAQy98cNUAkjYDg7Sd4VW+aJ2S+ztnuVC2SZo1e+Ne5jiOYkEZ+9cdRad6R3KyVlVRWuh77bsuq5XvOrq7wGt1s52Ozt4dK7TRO8m/wBgprk6IRSSazXsacgOaSDjo2Z+9JOnXo/E3py10BShLkY6q2aOwWtlgqG0kFJNjUpTP3t0h1gRjaHE6wG3irEklmsdvhoKiopKSkDO9xxVEwAc3djyjtG1cP3R/wCutF//ALx/+5WtJdG7LRVdyv8ApZWyVcc51aaFocx0Z24Y3DvKOAMbhsJKeqScY5pP4udted7CZubstDeW/QzReOqjuVDQQvOdeJzZXPjB52jJCu6X/wBK3j2KXqlcv3H6K40llqpK1r46WeRr6aN+zgdZwHMfJ9eF3kjGSsdHKxr2OGHNcAQRzEcVHWcoVrOWawsbOPJWufLxJzvQvpXxNavRdD8MzsVG+aPUVVZq6no7dQtqZYHsicIGNw4ggHONm3irJcUi3bKQfh3ueG6LQ3Wa+UwsReK4OyxzdzRxLvq435X0REJBDGJywy6o1ywENLsbcA7cZWm0T0Yo9GaDvMGJKmTBnqCMF55hzNHALbVlTBRU0lTVSNjijGXPdwXDjMQq8/hXJfUmpQyLmJcnUjKGc3Lvfgmoe/CTa0tXMaLMezRJzZdYQmd5pBJ84R58n/8ASI45dJZm3G6NdDZojrU1K7fOfpu6Oj/k3auodUOH+ljdjWjgFY8MwVSc1Fdmm/Fu35v6HJjsTCnTaerVkVCFCfCjC2yMuYyFcsw5YoPaYusFWIVqzDlig9pj6wSS6WLDqRauw5VrfaJOsVVwrl1HKlb7RJ1iquEkOlDZ9TIwpwpwjCcIRhZaaeSnlD4zjnHOkARhMqQjOLjJXTHwnKDUo6opVVPNo/USXvR+Iy0EhzcLc3Zq/XZzY/mzd1Vur6a50UVZQyiSCQZa7cRzgjgRxC1FPO+nkD4z6xwK1dVTz6P1Ml7sMRkoJDrXC3N2av12Dhj+bN2Q4nwx03dadn7P2fyZpMDjlWVpanaKVVttwpbnRR1lDKJYZBkEbxzgjgRzKys8007MswXFd1WkvFZYoY7RHNLH30mpjgBLnNxs2DaRnOR6uZdrtQn0qjpzU7aCSjmVjyV1nmk0j0arrXoxVW6ghmjEgdETJ5LwS+TGSBt2E7TgldBY7dXQ91W618tHOyjkhIZO6Mhjj8nsDtx3H8F3WOhGDncp5YuUla3a31uMVNI8u0Ss9zptGNLoKi31UUtTGRAx8Tg6TyJPmjG3eN3Ouq7m9JVUGiVLT1tPLBM2SQmOVha4ZcSNhXToTauJdRNNatP9FYWMFGx59p7bK+s0y0dqaSiqJoIXxmWSOMuazEuTkjds2rYd0qComt1F4LZfGzmzlxj1ZTqeTv8Ak3A9G3YuxKEixDWTl0g4a+RIy50bHPGHFoJHMVKlCgHi4UFMq1dWQUNNJU1cjY4Yxlzj+nSehCu+SAK2qgoqaSpqpGxwxjLnHh/uuWiil0lmbcrqx0NpiOtS0jt8x+m/nHR+2+YYZtI523O7MdDaojrUtG7fKeD39n7b9hVTundzMGxrRuCueH8PnVnZfN7eF/2/Y4cXi40Y379l99hKuodUO5mD5rRwVchOQowtnQoQoQVOmrJGYq1ZVJOUnzEwlwshCghTkYmFatA5XofaY+sFXIVq0Dleh9pj6wTZ9LHQ6kWbqOVK32iTrFVsK5dBypWfbydYqrhEOlCT6mRhGFOFOE4aLhSmwjCQBcLLTzPgkD4z6xzrHhThMnCM4uMldMfCcoSUouzNZV002jtRJe7BEZKCTyq+3t2avO9g4Y/L1buqt1wprnRRVlDKJIJBkOG8HiCOBHELWwSvgkD2feOdaispZ9HqmS92GMyUEh1q+3t4c72c2Py28N2R4nwx0ndadn7P2fyZpMFjVWVnr98zs9bYoyqttuFNc6KKsoZRJBINjtxB4gjgRxCs71n2mnZlkTlTlLlGUgp5Z3VNIbxadIKeC23GoponUjXlkb8Au13jP5BHcr0hvF20gqILlcaipibSOeGSOyA7XYM/mVq+7N/U9N7E3rvR3Gf6nqvYnddiuvTh+CzWV7HJmfq2uez/AHoyoRlUp1k5UEoVW4V1NbqSSqrJBHCwbSePQBxJ5kJXdkINXVsFvpn1VVKI4oxkuP6DnPQuYggm0jqGXW8xmK2RnWpKN3/c+u8cfV+28paafSCdl2vTDFb4zrUlE7/V9Z/P+/q37SpndO/J2AbhzK64fw+dWdl83t4Xn9jhxeLjQjz17L77CVU7p35Oxo3NHBYCE5CjC2VChChBU6askZmrUlVk5SfMTCjCfCMKUjMeEYT4UFAhjIVq0jlah9oj6wWDCs2kcrUXtEfWCSXSx8OpFq6DlOs+3k6xVbCt3Qcp1f27+sVWwiHShs+pi4RhNhGE4QjCMJsIwgBcIwmwpwkFFwskEroX6zPvHOlwhMqQjUi4yV0x8JOElKOqNPXUs+jlTJe7DEZKCQ61fb2ndzvZzft6t3UW2vpbnRRVlFKJIJB5LhvB4gjgRzKnDK6J+swrRVtHPo5VS3uwxmSgkOtX29uwAfTZzY/L1bsjxLhrpu607P2fs/kzR4LGqsrPX75o7JYayJ9RTSQxVElO9zcNlixrMPOM7FittwpbpRR1lDKJIZBsPEHiCOBHMrSoGnF2eqLI+f8ATunvlNetTSCZ1RK1mrDPqgNkjySCMDnJ2bwjQWnvlReu96PTOp5XM1Zp9UFsceQSTkHiB0le26Q2Kj0htzqKtjznbHI0eVG7nHZxRYLBS6N0DaCkjLSNsr3DypHc5/YcFaf1CPoZcvPTx9+Dn9H49S9Rwvp6WOKWokqHtbh00mNZ55zjYPUspUcFVudxprZRvqqyTUiZ+LjwAHEqr5yfLU6NBrjX01to5KqskEcTBtPEngAOJXN0lJPfqhl3vjDHRRnWo6F3Hme/nP8AN28oqOe91LLxfGFlMw5o6F24Dg5w4k/zYtvPK6V2XbuAVzw/h86s7LlbV7eF589jhxeMjRj57IiomdM/J2DgFgwnwowtlRowowUIKyRmatSVSTlJ8xCFBCyEKMKUjEwownwjCAMeFBCyYUEIAx4Vq0jlWi9oj6wWAhWbUOVKL2iPrBNl0sdDqRZuY5Sq/t39YqthXLmOUav7d/WKraqIv4UJPqYuEYTYU4TrjRAFOE2EYSALhGE2FOECiYRhNhThAC4TxSOieHNPrUYRhMnCNSLhJXTHxlKDUouzRobhRVGjlVJe9H4jJRSeVX29u7H02Dhj8vVsHT2y4Ut0oo6yhlEkEg2HiDxBHAjmWGJ7o3azVztwoanR2rkvlgjMlHIc11vbsBH02DgRtPR6sgZLiXDXTfjs/Z+z+TNHgsaq0bPX75o62qifPA5kM8lPIcFsse9pz0pxkNaHvLyAAXHiqtruVLdaKOsoZRJC/wC4tPEEcCEt2udNaaN9VWP1WN2ADe88wHOqO9RL0vOnksMsb5u5N0uNNa6J9VWSakbfxceYDiVz9BRVF4qmXi/R6kLdtHQnc0fScOJ/nMEW6gqLvVsvN+Zqsbto6I7ox9Jw5/5zBbuR7pHZcVb8P4fKrKy+b28Lzu+xxYvGRox89l/IssjpHZcfUFjwnIUYWwo0oUYKEFZIzVSpKpJyk7sQhGE+FBClGCYUYT4RhACEKMJyFGECCYUYT4UEIATCs2ocqUftEfWCwYVm1jlOj+3j6wTZdLHQ6kWrkOUar7Z/WKr4Vu4jlGq+2f1iq+EkelBPqYmFOE2EYThouEYTYU4RcBMIwnwjCAEwjCfCMJBRcIwmwjCAFwmje6N2WlGEYTJwjUi4yV0x0JOEs0XzNDNY663XF1w0VfTsbPtqaCYkRvPO3G7f0Y4bDhZKWz1dTcBcdI3wyyxf4eliOY4unbvP4+sqxdpYIfKnGr8m7VlawOdH0gH9FYoXRyQNdG1oBHzgMa3SVQy4U/Xspct7fFba/wBL6l0uIv0b25/QsvcXnJSEJ8KMK9pUoUoKEFZIppzlUk5Sd2JhGE2EYUgwTCMJ8KCEAJhRhZMKCEAY8IwnIUEJQMZCMJyFGEXAQhWLWOU6P7ePrBYcKxbBynSfbs6wTZP4WOh1ItXAcoVX2z+sVgwrVwHKFT9s/rFV8JI9KCfUxcIwnwjCUaLhGE2EYQAuEYT4RhACYU4TYRhAomFOE2EYQAmEYT4UYQBpb8TG+F7ZWQlrXHvr/ms6TtH6hWLRk020g7c5G4+pYr2HmenEYYX4OBJnV3jfjOxZ7Q0iFzSACCNg3BQP/cJ/7RdwownwjCnuQCYRhPhRhFwsJhGE+FGEXATCghPhGEXAx4QQnwoIRcDGQowsmqoIRcDGQrFsHKVJ9uzrBYsKxbRylSfbs6wSS6WOh1I7uShpHSOc6lgLiSSTGNpS+AUfmlP7pvYhC41odstWHgFH5pT+6b2I8Ao/NKf3TexCEogeAUfmkHuh2I8Ao/NIPdDsQhAB4BR+aQe6HYp8Ao/NIPdN7EIQKHgFH5pT+6b2KPAKPzSn903sQhAB4BR+aU/um9iPAKPP+Ep/dN7EISAT4BR+aU/um9ijwCj80p/dN7EIQBWrrTbZ4y2e30kgLSMPgadn3hZKe2UEcYDKGmaNmxsLR+yEJn/Mk/tmXwCj80p/dN7EGgo/NKf3TexCE8jDwCi80p/dN7EeAUXmlP7pvYhCBCPAKLzSn903sR4BReaU/um9iEIFDxfReZ0/um9iPF9F5nT+6b2IQgA8X0XmdP7pvYo8X0XmdP7pvYhCADxfReZ0/um9iPF1D5nT+6b2IQlAPF1D5lTe6b2Jo6CibIxzaSnDg4EERNyD+CEJJaCx1P/Z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3078" name="AutoShape 10" descr="data:image/jpeg;base64,/9j/4AAQSkZJRgABAQAAAQABAAD/2wBDAAkGBwgHBgkIBwgKCgkLDRYPDQwMDRsUFRAWIB0iIiAdHx8kKDQsJCYxJx8fLT0tMTU3Ojo6Iys/RD84QzQ5Ojf/2wBDAQoKCg0MDRoPDxo3JR8lNzc3Nzc3Nzc3Nzc3Nzc3Nzc3Nzc3Nzc3Nzc3Nzc3Nzc3Nzc3Nzc3Nzc3Nzc3Nzc3Nzf/wAARCADSAPADASIAAhEBAxEB/8QAHAAAAgIDAQEAAAAAAAAAAAAAAAIBBAMFBgcI/8QASRAAAQMDAAUFCwsBBwQDAAAAAQACAwQFEQYSITFBJVFhstEHExQVIlRVcXSTlCMyUmJzgZGhscHwNhYzNDVC4fEkQ6KzRXLC/8QAGgEAAQUBAAAAAAAAAAAAAAAAAAECAwUGBP/EADQRAAIBAgQFAgQFAwUAAAAAAAABAgMRBBIxUQUhMkFhE8EigaHwFHGRsdEVQ/EjM0Ji4f/aAAwDAQACEQMRAD8AyXq7XNl5r2MuNa1jaqUNa2oeAAHnAAyqfji6+k674l/apvo5cuPtcvXKpYWjhCOVciglOWZ8y544uvpSu+Jf2qfHF19J13xL+1UgpwnZI7Dc8ty544uvpOu+Jf2qPHF19J13xL+1VMIwjLHYM8ty544uvpOu+Jf2o8cXX0nXfEv7VTwjCMkdhc8ty544uvpOu+Jf2o8cXX0nXfEv7VUwhJkjsJnluW/HF19J13xL+1Hji6+lK74l/aqmEYRljsLnluW/HF19J13xL+1Hji6+lK74l/aqmEYRljsGeW5b8cXX0nXfEv7UeOLr6TrviX9qqYRhGSOwZ5blvxxdfSdd8S/tR44uvpOu+Jf2qphRhGWOwZ5blw3i6+k674l/ao8cXX0pXfEv7VUIUY2bEZY7BnluXPHF19KV3xL+1R44uuP8zrviX9qqYUYS5Y7BnluWzeLr6UrviX9qDebt6UrviX9qqYUYRkjsLnluWzebqP8A5Su+Jf2o8c3b0pX/ABL+1U8IwjJHYM8ty2bzdvSld8S/tUeObt6UrviX9qqY2qCEZI7BnluXDebt6Ur/AIl/arlku90kvdvY+5VrmOqog5rqh5BBeMgjK02FesI5dtvtcXXCbOMcr5CxlLMuZnvg5buPtUvXKpBX74OWrj7VL1yqWNqdDpRHPqZGEYTYRhOGi4RhNhGEgC4U4TYRhAC4RhNhGECi4RhPhGEgCYU4TY+9Xbdb5Kx5x5ETfnyHcFHVqxpQc5uyRJCEptRjqU44ZJTiONzzzNBKiSGSI6srHMPM5pC3FJVVNwkNLo29tNQRHEte+MPMjuZgOw+spK2sq7XKKXSdzKu1zECK4xxBhhfwEgG71j89oFH/AFz/AFcqhy/P4v0t9L3LP+lvJfNz+hp8Iwr9xt0lE8HIfC/bHK3c4cPyVIhXlKtCtBTg7plZUpypyyyXMTCjCfCMKQjExwUYT4RhKBjRhOQowgBSFCchRhAomFGE+EYQFxMK7YRy7bva4euFUwrtiHLlu9ri64ST6WOi/iRYvg5auHtUvXKpYV69jlq4e1S9cqlhJDpQ2fUyMIwmwjCcNIwjCZGEALhThThThIAmEYT4RhAouFOOhNhbCClgpaV1wusghpGDPlb39H83qDEYinh4Oc3y+9CWlRnVllihKGgbLG+pqpBBSRjL5HHAwskMU2krWxxMfR2Bh2AeTJV4/Rn6/o9LRVGkb46q5wup7Uwh1NQ7jJzOk6OYfw9OAGgBoAAGABwWL4jxOdef5aLb8939EaPC4ONGPkSCCKnhZDBG2OJg1WsaMBoRNDFURPhnjZJFI3Vex4y1w5iEVBmFPIaaSOOYNJY+UZYD09Cyd9fMGySFhe5o1nRjDXHG8Kp1jmvz++Z13d7WOQljm0SDg+N9do28+XG4a8lHk/8AkzP4dB3xcbfHHEysoJRPQzAOjkac4B4Z4+v8cFdeRnYQCDswduVydVb6nRmSWss8Lqm0yEuq7bvMfO+LP5t/bdbcP4lOjPlq9V2f8Pz37nLisJCtHnqawhRhbGWnp6yjZcrRIJ6OTbgb4zxBG/ZzcPVtVHC2eGxNPEQzwf57p7MzdajOjLLITCghPhRhdBCJhRhPjKMIATCjCchRhKKLhRhPhRhACYV2xf55bva4uuFUwrtj/wA7t3tUXXCbPpY6PUjPehy1cPapeuVTwr16HLNw9ql65VPCIdKGz6mLhThNhGEo0XCMJgFOEALhGE2FOECi4U6qdjHOcGtBJJwAOKvTyU9iiifPGam4zHFNSR7XOP8AOK5MXi6eGhmlq9F3Z04fDzrytEVzaW0UgrrqTtOIacDLpHcABz/wrPQWqqudXHdL+0As201BvZB0u53fzoGa0WaY1Qut7e2e4kfJtHzKZv0WDn6f+VvVicbj6led2+f0Xhe7/TkaXD4aFGNkAQSACSQANpJQsVXTQ1lPJT1UYlhkGHsducOYqsR0nkfdF07NxMlpsspFEPJnnaf7/wCqPqfr6t53OdPDbTHabzKTRHyYZ3f9joP1P09W7Xd1a20Vr0hp4LdSxU0TqRryyMYBdrvGfyCO5TbaG6aQ1EFxpY6mJtI54ZIMgO12DP5lX3p0Pwl7ctfJx3n6mvM9xBDgHAggjII4ozt2bCsdJTQUdPHTUsYihjGGMbuaOYLKVQs7DmLlZ6u2Vsl30ba3vj9tVb90dSOJb9F/q/2NeLwO9Ubq+z6wLTielcMPidxBH8zw5l1pXP3uxzGsN4sL2091aPLB/u6pv0Xjn2b/AFesWWCx86M007Pfs/D9nqjmxGHhWjlkjSaqMLYU09Nf4pnwRGkukBxVUUmxzXc/+/44KpOYWkhwIIO0HZhbbCYyGJjy5Narb/zZmaxGGnQlZ6bmPCjCfCMLsOYx4UYWTCjCAEwoKchRhACYV2xjlu3e1RdcKoQrlkHLdv8AaouuE2fSx0OpFi8jliv9pl65VTCvXkcsV/tMnWKp4Sw6UNn1MXCnCbCnCUaJhThNhSGoFFAWSGF8zwyNpc47gFlpaaSokDIm5PE8AslTWvhnNo0fa2a4uHy9Q4eRTDnJ5+YKux3EIYZW1k+3u9kduFwkq78E1NUy0SMoqGIVl6mHkRD5sY+k48B+vqV+yWQUMj62tl8Kuc4+VqHDd9Vo4D+dCzWWzQWmF+o501TKdaepk2vld09HQtmsRisZOtNtu7ff2Wy+2aWjRjSjliiFKEEetcRMRnCFAbzpsYQB4v3Z/wCqKX2JnXejuL/1RVexP67F6tcbBaLpOJ7jbqepla0MD5G5IbknH5lFtsFotc7p7db4KaVzSwvjbgluQcfkFZfjYfh/StzsQek8+Y2KhShVpORxUFSVCANJf7CLjJHXUMxo7rTj5Gqbx+q8cW/p0jYtdS1jbzNJQ10Iob7APLgPzZh9Jh4jHrx0hdWtXfrHT3mFmu50FXCdanq49j4neviOj913YXFyoyXO1tHt/K8foQ1aMasXGSOflifE8xyNLXN3gpMK1S10lRUCzaRsbT3Zo/6epaMR1TedvTzj9DsSVFPJTyGOVuHD8D0hbbA4+OJWWXKW2/lbr9u5msVg5UHdc47/AMlfCjCyEKMKxOMTCUhZMKMIAxkK5ZBy1b/aouuFWwrllHLVv9qi64TZ9LHR6kWLwOV672mTrFVMK9eByvXe0ydYqphEOlDJ9TEAU4TYUgJwiFAVqiopKqTVYMNB2u4BPR0nfg6SVwjgZte9xwAFX75PpKTR2svpbKw6s1UBh9RztZ0c5/4VPxDiccOnCHV9F+fsiywWBdZ5pco/uNJWTXGV9p0adqRMOKq47wzoZzu/T81vrRa6W0UbaajZqt3uedrnu53HiVlo6Snt9IynpYmQwRjY0bAOcntXFnuh0NRpdBQQVMMVqiEnf6qQgNleGnABO5ucbeJ6N+PnOriXJxu+7fd/n7I0UYwpJJcjvFK0n9rdHfTdD74KxRaQWe4VDaahulLPO4EtjjkBJAGTs9S5XTmubT/QkzLcuVonNHOKRwbUGJ3enEA4fg6uw9OFwmjWmddV6FXq5V8sbq6h1tUiMNHlNGpkDZ87K9C3bl4VdopqHSO96NQNwy51sTW44NL9Zv5PC68HTjUUotbP5X5kdWTjZo7bQfTKquOjt5rbtIySe3gyZawMyzUJAwOlp/Fa666WaRUOhFourqmMVlbO/WJgZjve3VGMY4Zz0rQaViazaT3+zUMZ73dhE2No2fOcx4/PWb966Luu0jKDRiy0cXzKeTvTfU2PH7LqVKl6sWkrSd/lb+WR5pZXz0/k7Wg0nslwuLrdR3KGaqbn5NufKxv1TjDvuJU3jSWzWSVkVzuEUErxkR4c52OchoOB61xF/pKag7qOjUVFBFTsMUYLYmBoPlvHDo2LX2qK7VPdD0gFP4sNZrSDFyY5wMeuANUD6ur9y5lhab+K/K1/rYf6ktPJ6dLebbFavGr62LwDAPhDSXNwTgbtu84SW++Wy5SSx0NZHMYo2yyFuQGtcMgkkY3bccOK8xipfA+5lpBDHcKathFTEWmmEmrG7XZrDy2jmbuyr5tUVu7kktXboi2qrKeN1TKCdZzDIMj1AbPVlDwtNLV3zWX01D1H9LnaUel2j9dXihpbrBJUE6rWjWAceYOIwfuK3a8Xmt9XUaE2qSpr7FRULZA6CYMl7+H+VkOLWnbvz6gvYe/Np6ET1krGCOIPmkOxowMuO3cN6ixFCNO2R7r9B0JuWpmUFab+1mjvpqh98FSvml9ojs9dJb7zRmrbA8whsgJLwDjA47VEqNRu2Vjs0dzbXm00l5ojS1seW5yx7djo3fSaeB/Vc/FWz0E8dm0peHB2yjum5svQ8nc7nz9/ObmhmllLpNRbNWGuiHy8Gf8Aybzt/TceBO5uNBTXKjkpK2FssEg2tdw6QeBHOp6dWph55ZcrfqnuvuzGShGpHe5z1ZSS0kmpIPU4biq+ECeo0Zc23Xxz6qySODaavIy6A8GSfsf1GwW6ykNOWua4SRPGWSNOQ4LZcP4lGulCo/i7PtL+HujO4zAuj8UOn9imQowshCXCtyuExtVuyjlmg9qi64VfCtWYcs0HtMXXCbPpY6HUi1dxytXe0SdYqphXbuOVq32iTrFVcIh0obPqYuN6nCnCkBKIYtJ2VE+h0go2uf3qUOqI2Ha6MEl37H7l0loq6Ktt0FRbHNNI5uIwwY1cf6SOBHMtNSVElLKHxHHOOBVCpp5bDUyXzR+MyUMh1rhbm7NX67Bwx0bvVnGR4vgJqbl2k7p+X2fs/kaPh2KjOCh3X3/knupw3qbR5wtLs0wyaxjAe+OZ0fV35H7ZXha+nbbX0tzooqyhlEsEg8lw3g8QRwI5ly/9haKn0ugu9JBAaN4kFRSSMBa1xacOaDsxnhw3jZurcJi1Qi6c1pf/AAzuq0nJ3R4XtXYdyf8Arak+ym/9bl7R4ltPoug+FZ2LJT22300olpqCkhkGwPjga1w+8BOq8SjOm45dUJGg007lpaqo0ctNTeY7xNRh1fGWls2u4YLd2zODj1LbLU6S3GvtltM1qtktxqnODWxMBw3Z852NuNirKebNaLtc6Ha3Mmt0dtVddqe6VdIJK2n1e9Sl7hq6pyNgODgniE97sVtvsMUN1p+/xxOLmDvjm4OMf6SFytPpbe7fpLQWi/wWx7a4gMfQyOJjJOqAck8f+U1TpXfptLbjYLRb6Kd8DMxPlc5uNjTlx1sH52MDG0jpXR6NZNWeiunfsMzR2Ooq7Fbay6011qKfXraUAQy98cNUAkjYDg7Sd4VW+aJ2S+ztnuVC2SZo1e+Ne5jiOYkEZ+9cdRad6R3KyVlVRWuh77bsuq5XvOrq7wGt1s52Ozt4dK7TRO8m/wBgprk6IRSSazXsacgOaSDjo2Z+9JOnXo/E3py10BShLkY6q2aOwWtlgqG0kFJNjUpTP3t0h1gRjaHE6wG3irEklmsdvhoKiopKSkDO9xxVEwAc3djyjtG1cP3R/wCutF//ALx/+5WtJdG7LRVdyv8ApZWyVcc51aaFocx0Z24Y3DvKOAMbhsJKeqScY5pP4udted7CZubstDeW/QzReOqjuVDQQvOdeJzZXPjB52jJCu6X/wBK3j2KXqlcv3H6K40llqpK1r46WeRr6aN+zgdZwHMfJ9eF3kjGSsdHKxr2OGHNcAQRzEcVHWcoVrOWawsbOPJWufLxJzvQvpXxNavRdD8MzsVG+aPUVVZq6no7dQtqZYHsicIGNw4ggHONm3irJcUi3bKQfh3ueG6LQ3Wa+UwsReK4OyxzdzRxLvq435X0REJBDGJywy6o1ywENLsbcA7cZWm0T0Yo9GaDvMGJKmTBnqCMF55hzNHALbVlTBRU0lTVSNjijGXPdwXDjMQq8/hXJfUmpQyLmJcnUjKGc3Lvfgmoe/CTa0tXMaLMezRJzZdYQmd5pBJ84R58n/8ASI45dJZm3G6NdDZojrU1K7fOfpu6Oj/k3auodUOH+ljdjWjgFY8MwVSc1Fdmm/Fu35v6HJjsTCnTaerVkVCFCfCjC2yMuYyFcsw5YoPaYusFWIVqzDlig9pj6wSS6WLDqRauw5VrfaJOsVVwrl1HKlb7RJ1iquEkOlDZ9TIwpwpwjCcIRhZaaeSnlD4zjnHOkARhMqQjOLjJXTHwnKDUo6opVVPNo/USXvR+Iy0EhzcLc3Zq/XZzY/mzd1Vur6a50UVZQyiSCQZa7cRzgjgRxC1FPO+nkD4z6xwK1dVTz6P1Ml7sMRkoJDrXC3N2av12Dhj+bN2Q4nwx03dadn7P2fyZpMDjlWVpanaKVVttwpbnRR1lDKJYZBkEbxzgjgRzKys8007MswXFd1WkvFZYoY7RHNLH30mpjgBLnNxs2DaRnOR6uZdrtQn0qjpzU7aCSjmVjyV1nmk0j0arrXoxVW6ghmjEgdETJ5LwS+TGSBt2E7TgldBY7dXQ91W618tHOyjkhIZO6Mhjj8nsDtx3H8F3WOhGDncp5YuUla3a31uMVNI8u0Ss9zptGNLoKi31UUtTGRAx8Tg6TyJPmjG3eN3Ouq7m9JVUGiVLT1tPLBM2SQmOVha4ZcSNhXToTauJdRNNatP9FYWMFGx59p7bK+s0y0dqaSiqJoIXxmWSOMuazEuTkjds2rYd0qComt1F4LZfGzmzlxj1ZTqeTv8Ak3A9G3YuxKEixDWTl0g4a+RIy50bHPGHFoJHMVKlCgHi4UFMq1dWQUNNJU1cjY4Yxlzj+nSehCu+SAK2qgoqaSpqpGxwxjLnHh/uuWiil0lmbcrqx0NpiOtS0jt8x+m/nHR+2+YYZtI523O7MdDaojrUtG7fKeD39n7b9hVTundzMGxrRuCueH8PnVnZfN7eF/2/Y4cXi40Y379l99hKuodUO5mD5rRwVchOQowtnQoQoQVOmrJGYq1ZVJOUnzEwlwshCghTkYmFatA5XofaY+sFXIVq0Dleh9pj6wTZ9LHQ6kWbqOVK32iTrFVsK5dBypWfbydYqrhEOlCT6mRhGFOFOE4aLhSmwjCQBcLLTzPgkD4z6xzrHhThMnCM4uMldMfCcoSUouzNZV002jtRJe7BEZKCTyq+3t2avO9g4Y/L1buqt1wprnRRVlDKJIJBkOG8HiCOBHELWwSvgkD2feOdaispZ9HqmS92GMyUEh1q+3t4c72c2Py28N2R4nwx0ndadn7P2fyZpMFjVWVnr98zs9bYoyqttuFNc6KKsoZRJBINjtxB4gjgRxCs71n2mnZlkTlTlLlGUgp5Z3VNIbxadIKeC23GoponUjXlkb8Au13jP5BHcr0hvF20gqILlcaipibSOeGSOyA7XYM/mVq+7N/U9N7E3rvR3Gf6nqvYnddiuvTh+CzWV7HJmfq2uez/AHoyoRlUp1k5UEoVW4V1NbqSSqrJBHCwbSePQBxJ5kJXdkINXVsFvpn1VVKI4oxkuP6DnPQuYggm0jqGXW8xmK2RnWpKN3/c+u8cfV+28paafSCdl2vTDFb4zrUlE7/V9Z/P+/q37SpndO/J2AbhzK64fw+dWdl83t4Xn9jhxeLjQjz17L77CVU7p35Oxo3NHBYCE5CjC2VChChBU6askZmrUlVk5SfMTCjCfCMKUjMeEYT4UFAhjIVq0jlah9oj6wWDCs2kcrUXtEfWCSXSx8OpFq6DlOs+3k6xVbCt3Qcp1f27+sVWwiHShs+pi4RhNhGE4QjCMJsIwgBcIwmwpwkFFwskEroX6zPvHOlwhMqQjUi4yV0x8JOElKOqNPXUs+jlTJe7DEZKCQ61fb2ndzvZzft6t3UW2vpbnRRVlFKJIJB5LhvB4gjgRzKnDK6J+swrRVtHPo5VS3uwxmSgkOtX29uwAfTZzY/L1bsjxLhrpu607P2fs/kzR4LGqsrPX75o7JYayJ9RTSQxVElO9zcNlixrMPOM7FittwpbpRR1lDKJIZBsPEHiCOBHMrSoGnF2eqLI+f8ATunvlNetTSCZ1RK1mrDPqgNkjySCMDnJ2bwjQWnvlReu96PTOp5XM1Zp9UFsceQSTkHiB0le26Q2Kj0htzqKtjznbHI0eVG7nHZxRYLBS6N0DaCkjLSNsr3DypHc5/YcFaf1CPoZcvPTx9+Dn9H49S9Rwvp6WOKWokqHtbh00mNZ55zjYPUspUcFVudxprZRvqqyTUiZ+LjwAHEqr5yfLU6NBrjX01to5KqskEcTBtPEngAOJXN0lJPfqhl3vjDHRRnWo6F3Hme/nP8AN28oqOe91LLxfGFlMw5o6F24Dg5w4k/zYtvPK6V2XbuAVzw/h86s7LlbV7eF589jhxeMjRj57IiomdM/J2DgFgwnwowtlRowowUIKyRmatSVSTlJ8xCFBCyEKMKUjEwownwjCAMeFBCyYUEIAx4Vq0jlWi9oj6wWAhWbUOVKL2iPrBNl0sdDqRZuY5Sq/t39YqthXLmOUav7d/WKraqIv4UJPqYuEYTYU4TrjRAFOE2EYSALhGE2FOECiYRhNhThAC4TxSOieHNPrUYRhMnCNSLhJXTHxlKDUouzRobhRVGjlVJe9H4jJRSeVX29u7H02Dhj8vVsHT2y4Ut0oo6yhlEkEg2HiDxBHAjmWGJ7o3azVztwoanR2rkvlgjMlHIc11vbsBH02DgRtPR6sgZLiXDXTfjs/Z+z+TNHgsaq0bPX75o62qifPA5kM8lPIcFsse9pz0pxkNaHvLyAAXHiqtruVLdaKOsoZRJC/wC4tPEEcCEt2udNaaN9VWP1WN2ADe88wHOqO9RL0vOnksMsb5u5N0uNNa6J9VWSakbfxceYDiVz9BRVF4qmXi/R6kLdtHQnc0fScOJ/nMEW6gqLvVsvN+Zqsbto6I7ox9Jw5/5zBbuR7pHZcVb8P4fKrKy+b28Lzu+xxYvGRox89l/IssjpHZcfUFjwnIUYWwo0oUYKEFZIzVSpKpJyk7sQhGE+FBClGCYUYT4RhACEKMJyFGECCYUYT4UEIATCs2ocqUftEfWCwYVm1jlOj+3j6wTZdLHQ6kWrkOUar7Z/WKr4Vu4jlGq+2f1iq+EkelBPqYmFOE2EYThouEYTYU4RcBMIwnwjCAEwjCfCMJBRcIwmwjCAFwmje6N2WlGEYTJwjUi4yV0x0JOEs0XzNDNY663XF1w0VfTsbPtqaCYkRvPO3G7f0Y4bDhZKWz1dTcBcdI3wyyxf4eliOY4unbvP4+sqxdpYIfKnGr8m7VlawOdH0gH9FYoXRyQNdG1oBHzgMa3SVQy4U/Xspct7fFba/wBL6l0uIv0b25/QsvcXnJSEJ8KMK9pUoUoKEFZIppzlUk5Sd2JhGE2EYUgwTCMJ8KCEAJhRhZMKCEAY8IwnIUEJQMZCMJyFGEXAQhWLWOU6P7ePrBYcKxbBynSfbs6wTZP4WOh1ItXAcoVX2z+sVgwrVwHKFT9s/rFV8JI9KCfUxcIwnwjCUaLhGE2EYQAuEYT4RhACYU4TYRhAomFOE2EYQAmEYT4UYQBpb8TG+F7ZWQlrXHvr/ms6TtH6hWLRk020g7c5G4+pYr2HmenEYYX4OBJnV3jfjOxZ7Q0iFzSACCNg3BQP/cJ/7RdwownwjCnuQCYRhPhRhFwsJhGE+FGEXATCghPhGEXAx4QQnwoIRcDGQowsmqoIRcDGQrFsHKVJ9uzrBYsKxbRylSfbs6wSS6WOh1I7uShpHSOc6lgLiSSTGNpS+AUfmlP7pvYhC41odstWHgFH5pT+6b2I8Ao/NKf3TexCEogeAUfmkHuh2I8Ao/NIPdDsQhAB4BR+aQe6HYp8Ao/NIPdN7EIQKHgFH5pT+6b2KPAKPzSn903sQhAB4BR+aU/um9iPAKPP+Ep/dN7EISAT4BR+aU/um9ijwCj80p/dN7EIQBWrrTbZ4y2e30kgLSMPgadn3hZKe2UEcYDKGmaNmxsLR+yEJn/Mk/tmXwCj80p/dN7EGgo/NKf3TexCE8jDwCi80p/dN7EeAUXmlP7pvYhCBCPAKLzSn903sR4BReaU/um9iEIFDxfReZ0/um9iPF9F5nT+6b2IQgA8X0XmdP7pvYo8X0XmdP7pvYhCADxfReZ0/um9iPF1D5nT+6b2IQlAPF1D5lTe6b2Jo6CibIxzaSnDg4EERNyD+CEJJaCx1P/Z"/>
          <p:cNvSpPr>
            <a:spLocks noChangeAspect="1" noChangeArrowheads="1"/>
          </p:cNvSpPr>
          <p:nvPr/>
        </p:nvSpPr>
        <p:spPr bwMode="auto">
          <a:xfrm>
            <a:off x="368300" y="1476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5" name="Cloud Callout 4"/>
          <p:cNvSpPr/>
          <p:nvPr/>
        </p:nvSpPr>
        <p:spPr>
          <a:xfrm>
            <a:off x="2555776" y="5137206"/>
            <a:ext cx="2232843" cy="1296194"/>
          </a:xfrm>
          <a:prstGeom prst="cloudCallout">
            <a:avLst>
              <a:gd name="adj1" fmla="val 95723"/>
              <a:gd name="adj2" fmla="val -544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HK" b="1" dirty="0" smtClean="0">
                <a:solidFill>
                  <a:schemeClr val="tx1"/>
                </a:solidFill>
              </a:rPr>
              <a:t>Where am I? Who i</a:t>
            </a:r>
            <a:r>
              <a:rPr lang="en-US" altLang="zh-HK" b="1" dirty="0" smtClean="0">
                <a:solidFill>
                  <a:schemeClr val="tx1"/>
                </a:solidFill>
              </a:rPr>
              <a:t>s my boss?</a:t>
            </a:r>
            <a:endParaRPr lang="zh-HK" altLang="en-US" b="1" dirty="0">
              <a:solidFill>
                <a:schemeClr val="tx1"/>
              </a:solidFill>
            </a:endParaRPr>
          </a:p>
        </p:txBody>
      </p:sp>
      <p:pic>
        <p:nvPicPr>
          <p:cNvPr id="3081" name="Picture 12" descr="https://encrypted-tbn3.gstatic.com/images?q=tbn:ANd9GcRoushyOKjgula_Wavy5tolp5iZHsUD-n8_MhMAamnnqwB5ul0p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0" t="4617" r="11736"/>
          <a:stretch>
            <a:fillRect/>
          </a:stretch>
        </p:blipFill>
        <p:spPr bwMode="auto">
          <a:xfrm>
            <a:off x="6556375" y="4560888"/>
            <a:ext cx="1477963" cy="16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“startup organization structure”的图片搜索结果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1" r="52356"/>
          <a:stretch/>
        </p:blipFill>
        <p:spPr bwMode="auto">
          <a:xfrm>
            <a:off x="5819756" y="2688376"/>
            <a:ext cx="3220223" cy="374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>
                <a:solidFill>
                  <a:schemeClr val="tx1"/>
                </a:solidFill>
              </a:rPr>
              <a:t>Pros and Cons of matrix structure</a:t>
            </a:r>
            <a:endParaRPr lang="zh-HK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10425" cy="4525963"/>
          </a:xfrm>
        </p:spPr>
        <p:txBody>
          <a:bodyPr/>
          <a:lstStyle/>
          <a:p>
            <a:r>
              <a:rPr lang="en-US" altLang="zh-HK" smtClean="0"/>
              <a:t>Cons</a:t>
            </a:r>
          </a:p>
          <a:p>
            <a:pPr lvl="1"/>
            <a:r>
              <a:rPr lang="en-US" altLang="zh-HK" smtClean="0"/>
              <a:t>Projects can be difficult to monitor if teams have a lot of independence.</a:t>
            </a:r>
          </a:p>
          <a:p>
            <a:pPr lvl="1"/>
            <a:r>
              <a:rPr lang="en-US" altLang="zh-HK" smtClean="0"/>
              <a:t>Costs can be increased if more managers (i.e. project managers) are created through the use of project teams.</a:t>
            </a:r>
            <a:endParaRPr lang="zh-HK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altLang="zh-HK" sz="3200" dirty="0" smtClean="0"/>
              <a:t>A bad example: Collapse of Barings Bank</a:t>
            </a:r>
            <a:endParaRPr lang="zh-HK" alt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75245"/>
            <a:ext cx="8229600" cy="4525963"/>
          </a:xfrm>
        </p:spPr>
        <p:txBody>
          <a:bodyPr/>
          <a:lstStyle/>
          <a:p>
            <a:r>
              <a:rPr lang="en-US" altLang="zh-HK" sz="2400" dirty="0"/>
              <a:t>Barings Bank (1762 to 1995) was the oldest merchant bank in </a:t>
            </a:r>
            <a:r>
              <a:rPr lang="en-US" altLang="zh-HK" sz="2400" dirty="0" smtClean="0"/>
              <a:t>London</a:t>
            </a:r>
          </a:p>
          <a:p>
            <a:r>
              <a:rPr lang="en-US" altLang="zh-HK" sz="2400" dirty="0" smtClean="0"/>
              <a:t>The </a:t>
            </a:r>
            <a:r>
              <a:rPr lang="en-US" altLang="zh-HK" sz="2400" dirty="0"/>
              <a:t>bank collapsed in 1995 after one of the bank's employees, Nick </a:t>
            </a:r>
            <a:r>
              <a:rPr lang="en-US" altLang="zh-HK" sz="2400" dirty="0" err="1"/>
              <a:t>Leeson</a:t>
            </a:r>
            <a:r>
              <a:rPr lang="en-US" altLang="zh-HK" sz="2400" dirty="0"/>
              <a:t>, lost £827 million ($1.3 billion) due to speculative investing, primarily in futures contracts, at the bank's Singapore office.</a:t>
            </a:r>
          </a:p>
          <a:p>
            <a:endParaRPr lang="zh-HK" altLang="en-US" sz="2400" dirty="0"/>
          </a:p>
        </p:txBody>
      </p:sp>
      <p:pic>
        <p:nvPicPr>
          <p:cNvPr id="5" name="Picture 2" descr="http://www.unc.edu/~nielsen/soci410/nm3/m6015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399"/>
          <a:stretch/>
        </p:blipFill>
        <p:spPr bwMode="auto">
          <a:xfrm>
            <a:off x="4788024" y="3244041"/>
            <a:ext cx="3883535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63888" y="4653136"/>
            <a:ext cx="1346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/>
              <a:t>Local boss</a:t>
            </a:r>
          </a:p>
          <a:p>
            <a:r>
              <a:rPr lang="en-US" altLang="zh-HK" sz="1600" dirty="0" smtClean="0"/>
              <a:t>In Singapore</a:t>
            </a:r>
            <a:endParaRPr lang="zh-HK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76056" y="3213035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600" dirty="0" smtClean="0"/>
              <a:t>Direct boss</a:t>
            </a:r>
          </a:p>
          <a:p>
            <a:r>
              <a:rPr lang="en-US" altLang="zh-HK" sz="1600" dirty="0" smtClean="0"/>
              <a:t>In the UK</a:t>
            </a:r>
            <a:endParaRPr lang="zh-HK" altLang="en-US" sz="1600" dirty="0"/>
          </a:p>
        </p:txBody>
      </p:sp>
      <p:pic>
        <p:nvPicPr>
          <p:cNvPr id="1028" name="Picture 4" descr="http://ts3.mm.bing.net/th?id=H.4647709851975902&amp;pid=15.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766" y="3801566"/>
            <a:ext cx="559470" cy="33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s1.mm.bing.net/th?id=H.4618946409202480&amp;pid=15.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73216"/>
            <a:ext cx="636602" cy="454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32" name="Picture 8" descr="http://ts4.mm.bing.net/th?id=H.4795314978096827&amp;pid=15.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71897"/>
            <a:ext cx="28575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6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smtClean="0">
                <a:solidFill>
                  <a:schemeClr val="tx1"/>
                </a:solidFill>
              </a:rPr>
              <a:t>An hybrid of functional and divisional</a:t>
            </a:r>
            <a:endParaRPr lang="zh-HK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HK" dirty="0" smtClean="0">
                <a:ea typeface="PMingLiU" pitchFamily="18" charset="-120"/>
              </a:rPr>
              <a:t>Some organizations fall somewhere between the fully functional and pure matrix. </a:t>
            </a:r>
          </a:p>
          <a:p>
            <a:pPr>
              <a:defRPr/>
            </a:pPr>
            <a:r>
              <a:rPr lang="en-US" altLang="zh-HK" dirty="0" smtClean="0">
                <a:ea typeface="PMingLiU" pitchFamily="18" charset="-120"/>
              </a:rPr>
              <a:t>E.g.</a:t>
            </a:r>
          </a:p>
          <a:p>
            <a:pPr lvl="1">
              <a:defRPr/>
            </a:pPr>
            <a:r>
              <a:rPr lang="en-US" altLang="zh-HK" dirty="0" smtClean="0">
                <a:ea typeface="PMingLiU" pitchFamily="18" charset="-120"/>
                <a:cs typeface="+mn-cs"/>
              </a:rPr>
              <a:t>even a fundamentally functional or matrix organization may create a special project team to handle a critical project.</a:t>
            </a:r>
          </a:p>
        </p:txBody>
      </p:sp>
    </p:spTree>
    <p:extLst>
      <p:ext uri="{BB962C8B-B14F-4D97-AF65-F5344CB8AC3E}">
        <p14:creationId xmlns:p14="http://schemas.microsoft.com/office/powerpoint/2010/main" val="3841844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600" smtClean="0"/>
              <a:t>Also called project-centered organizations</a:t>
            </a:r>
            <a:endParaRPr lang="zh-HK" altLang="en-US" sz="36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mtClean="0"/>
              <a:t>Project-centered organizations </a:t>
            </a:r>
          </a:p>
          <a:p>
            <a:pPr lvl="1"/>
            <a:r>
              <a:rPr lang="en-US" altLang="zh-HK" smtClean="0"/>
              <a:t>have structures built around project teams as their functional units, matrix organizations follow the traditional structures, with some adjustments to their hierarchy to support project units.</a:t>
            </a:r>
            <a:endParaRPr lang="en-US" altLang="zh-HK" baseline="30000" smtClean="0"/>
          </a:p>
          <a:p>
            <a:pPr lvl="1"/>
            <a:r>
              <a:rPr lang="en-US" altLang="zh-HK" smtClean="0"/>
              <a:t>E.g. engineering, construction or the aerospace industries</a:t>
            </a:r>
            <a:endParaRPr lang="zh-HK" altLang="en-US" smtClean="0"/>
          </a:p>
        </p:txBody>
      </p:sp>
    </p:spTree>
    <p:extLst>
      <p:ext uri="{BB962C8B-B14F-4D97-AF65-F5344CB8AC3E}">
        <p14:creationId xmlns:p14="http://schemas.microsoft.com/office/powerpoint/2010/main" val="39209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Types of Matrix Structure</a:t>
            </a:r>
            <a:endParaRPr lang="zh-TW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r>
              <a:rPr lang="en-US" altLang="zh-HK" smtClean="0"/>
              <a:t>Weak Matrix</a:t>
            </a:r>
          </a:p>
          <a:p>
            <a:r>
              <a:rPr lang="en-US" altLang="zh-HK" smtClean="0"/>
              <a:t>Balanced Matrix</a:t>
            </a:r>
          </a:p>
          <a:p>
            <a:r>
              <a:rPr lang="en-US" altLang="zh-TW" smtClean="0"/>
              <a:t>Strong Matrix</a:t>
            </a:r>
            <a:endParaRPr lang="zh-TW" altLang="en-US" smtClean="0"/>
          </a:p>
        </p:txBody>
      </p:sp>
      <p:pic>
        <p:nvPicPr>
          <p:cNvPr id="24580" name="Picture 2" descr="http://ts2.mm.bing.net/images/thumbnail.aspx?q=1610721860149&amp;id=4ad43b8bd8592c817f70b7a1f94af3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3240088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Up-Down Arrow 6"/>
          <p:cNvSpPr/>
          <p:nvPr/>
        </p:nvSpPr>
        <p:spPr>
          <a:xfrm>
            <a:off x="4067175" y="1268413"/>
            <a:ext cx="1512888" cy="3384550"/>
          </a:xfrm>
          <a:prstGeom prst="upDownArrow">
            <a:avLst/>
          </a:prstGeom>
          <a:gradFill flip="none"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162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5867400" y="1773238"/>
            <a:ext cx="19558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lang="en-US" altLang="zh-TW"/>
              <a:t>Functional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Divisional/Project</a:t>
            </a:r>
            <a:endParaRPr lang="zh-TW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b="1" smtClean="0">
                <a:solidFill>
                  <a:schemeClr val="tx1"/>
                </a:solidFill>
              </a:rPr>
              <a:t>Weak/Functional Matrix:</a:t>
            </a:r>
            <a:r>
              <a:rPr lang="en-US" altLang="zh-HK" sz="3200" smtClean="0">
                <a:solidFill>
                  <a:schemeClr val="tx1"/>
                </a:solidFill>
              </a:rPr>
              <a:t> </a:t>
            </a:r>
            <a:endParaRPr lang="zh-HK" altLang="en-US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484313"/>
            <a:ext cx="8229600" cy="4525962"/>
          </a:xfrm>
        </p:spPr>
        <p:txBody>
          <a:bodyPr/>
          <a:lstStyle/>
          <a:p>
            <a:r>
              <a:rPr lang="en-US" altLang="zh-HK" sz="2800" smtClean="0"/>
              <a:t>A project manager with only limited authority is assigned to oversee the cross- functional aspects of the project. </a:t>
            </a:r>
          </a:p>
          <a:p>
            <a:r>
              <a:rPr lang="en-US" altLang="zh-HK" sz="2800" smtClean="0"/>
              <a:t>The functional managers maintain control over their resources and project areas.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b="1" smtClean="0">
                <a:solidFill>
                  <a:schemeClr val="tx1"/>
                </a:solidFill>
              </a:rPr>
              <a:t>Balanced Matrix</a:t>
            </a:r>
            <a:endParaRPr lang="zh-HK" alt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74650" y="1412875"/>
            <a:ext cx="8229600" cy="4525963"/>
          </a:xfrm>
        </p:spPr>
        <p:txBody>
          <a:bodyPr/>
          <a:lstStyle/>
          <a:p>
            <a:r>
              <a:rPr lang="en-US" altLang="zh-HK" sz="2800" smtClean="0"/>
              <a:t>A project manager is assigned to oversee the project. </a:t>
            </a:r>
          </a:p>
          <a:p>
            <a:r>
              <a:rPr lang="en-US" altLang="zh-HK" sz="2800" smtClean="0"/>
              <a:t>Power is shared equally between the project manager and the functional managers.</a:t>
            </a:r>
          </a:p>
          <a:p>
            <a:r>
              <a:rPr lang="en-US" altLang="zh-HK" sz="2800" smtClean="0"/>
              <a:t>Pros:</a:t>
            </a:r>
          </a:p>
          <a:p>
            <a:pPr lvl="1"/>
            <a:r>
              <a:rPr lang="en-US" altLang="zh-HK" sz="2400" smtClean="0"/>
              <a:t>It brings the best aspects of functional and projectised organizations. </a:t>
            </a:r>
          </a:p>
          <a:p>
            <a:r>
              <a:rPr lang="en-US" altLang="zh-HK" sz="2800" smtClean="0"/>
              <a:t>Cons</a:t>
            </a:r>
          </a:p>
          <a:p>
            <a:pPr lvl="1"/>
            <a:r>
              <a:rPr lang="en-US" altLang="zh-HK" sz="2400" smtClean="0"/>
              <a:t>A difficult system to maintain as the sharing power is delicate proposition.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b="1" smtClean="0">
                <a:solidFill>
                  <a:schemeClr val="tx1"/>
                </a:solidFill>
              </a:rPr>
              <a:t>Strong/Project Matrix</a:t>
            </a:r>
            <a:endParaRPr lang="zh-HK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HK" sz="2800" smtClean="0"/>
              <a:t> A project manager is primarily responsible for the project. </a:t>
            </a:r>
          </a:p>
          <a:p>
            <a:r>
              <a:rPr lang="en-US" altLang="zh-HK" sz="2800" smtClean="0"/>
              <a:t>Functional managers provide technical expertise and assign resources as needed.</a:t>
            </a:r>
          </a:p>
          <a:p>
            <a:endParaRPr lang="zh-HK" altLang="en-US" sz="2800" smtClean="0"/>
          </a:p>
        </p:txBody>
      </p:sp>
      <p:pic>
        <p:nvPicPr>
          <p:cNvPr id="27652" name="Picture 5" descr="http://ts4.mm.bing.net/images/thumbnail.aspx?q=1617382939043&amp;id=690cd7b01648bc38dcddc8c0dff5d60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573463"/>
            <a:ext cx="319246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Learn from Steve Jobs</a:t>
            </a:r>
            <a:br>
              <a:rPr lang="en-US" altLang="zh-HK" dirty="0" smtClean="0"/>
            </a:br>
            <a:r>
              <a:rPr lang="en-US" altLang="zh-HK" sz="3200" dirty="0" smtClean="0"/>
              <a:t>Steve Jobs talks about managing people</a:t>
            </a:r>
            <a:endParaRPr lang="zh-HK" altLang="en-US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400" dirty="0" smtClean="0"/>
              <a:t>http://www.youtube.com/watch?v=f60dheI4ARg</a:t>
            </a:r>
            <a:endParaRPr lang="zh-HK" altLang="en-US" sz="2400" dirty="0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05038"/>
            <a:ext cx="7134225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b="1" smtClean="0"/>
              <a:t>Cycle of organizational structure</a:t>
            </a:r>
            <a:br>
              <a:rPr lang="en-US" altLang="zh-HK" sz="4000" b="1" smtClean="0"/>
            </a:br>
            <a:r>
              <a:rPr lang="en-US" altLang="zh-HK" sz="4000" b="1" smtClean="0"/>
              <a:t>back to flat</a:t>
            </a:r>
            <a:endParaRPr lang="zh-HK" altLang="en-US" sz="4000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4524375" cy="4525963"/>
          </a:xfrm>
        </p:spPr>
        <p:txBody>
          <a:bodyPr/>
          <a:lstStyle/>
          <a:p>
            <a:r>
              <a:rPr lang="en-US" altLang="zh-HK" sz="2400" smtClean="0"/>
              <a:t>The flat structure is common in small companies </a:t>
            </a:r>
          </a:p>
          <a:p>
            <a:pPr lvl="1"/>
            <a:r>
              <a:rPr lang="en-US" altLang="zh-HK" sz="2000" smtClean="0"/>
              <a:t>entrepreneurial start-ups, university spin offs</a:t>
            </a:r>
          </a:p>
          <a:p>
            <a:r>
              <a:rPr lang="en-US" altLang="zh-HK" sz="2400" smtClean="0"/>
              <a:t>As the company grows it becomes more complex and hierarchical, which leads to an expanded structure, with more levels and departments.</a:t>
            </a:r>
          </a:p>
        </p:txBody>
      </p:sp>
      <p:pic>
        <p:nvPicPr>
          <p:cNvPr id="30724" name="Picture 2" descr="http://jasbedi.files.wordpress.com/2011/06/blog2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" r="3217"/>
          <a:stretch>
            <a:fillRect/>
          </a:stretch>
        </p:blipFill>
        <p:spPr bwMode="auto">
          <a:xfrm>
            <a:off x="4999038" y="2276475"/>
            <a:ext cx="3840162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3"/>
          <p:cNvSpPr/>
          <p:nvPr/>
        </p:nvSpPr>
        <p:spPr>
          <a:xfrm>
            <a:off x="5867400" y="4005263"/>
            <a:ext cx="360363" cy="3603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HK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3124200" y="6245225"/>
            <a:ext cx="2895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ctr" eaLnBrk="1" hangingPunct="1"/>
            <a:fld id="{B9771223-91F9-4223-AA1E-B70815B38FFE}" type="slidenum">
              <a:rPr lang="zh-TW" altLang="en-US" smtClean="0"/>
              <a:pPr algn="ctr" eaLnBrk="1" hangingPunct="1"/>
              <a:t>3</a:t>
            </a:fld>
            <a:endParaRPr lang="en-US" altLang="zh-TW" smtClean="0"/>
          </a:p>
        </p:txBody>
      </p:sp>
      <p:pic>
        <p:nvPicPr>
          <p:cNvPr id="4099" name="Picture 4" descr="cha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5562600" cy="47990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1600200" y="1828800"/>
            <a:ext cx="14478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i="1"/>
              <a:t>Top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400" b="1" i="1"/>
          </a:p>
          <a:p>
            <a:pPr eaLnBrk="1" hangingPunct="1">
              <a:spcBef>
                <a:spcPct val="50000"/>
              </a:spcBef>
            </a:pPr>
            <a:endParaRPr lang="en-US" altLang="zh-TW" sz="2400" b="1" i="1"/>
          </a:p>
          <a:p>
            <a:pPr eaLnBrk="1" hangingPunct="1">
              <a:spcBef>
                <a:spcPct val="50000"/>
              </a:spcBef>
            </a:pPr>
            <a:r>
              <a:rPr lang="en-US" altLang="zh-TW" sz="2400" b="1" i="1"/>
              <a:t>Middle</a:t>
            </a:r>
          </a:p>
          <a:p>
            <a:pPr eaLnBrk="1" hangingPunct="1">
              <a:spcBef>
                <a:spcPct val="50000"/>
              </a:spcBef>
            </a:pPr>
            <a:endParaRPr lang="en-US" altLang="zh-TW" sz="2400" b="1" i="1"/>
          </a:p>
          <a:p>
            <a:pPr eaLnBrk="1" hangingPunct="1">
              <a:spcBef>
                <a:spcPct val="50000"/>
              </a:spcBef>
            </a:pPr>
            <a:endParaRPr lang="en-US" altLang="zh-TW" sz="2400" b="1" i="1"/>
          </a:p>
          <a:p>
            <a:pPr eaLnBrk="1" hangingPunct="1">
              <a:spcBef>
                <a:spcPct val="50000"/>
              </a:spcBef>
            </a:pPr>
            <a:endParaRPr lang="en-US" altLang="zh-TW" sz="2400" b="1" i="1"/>
          </a:p>
          <a:p>
            <a:pPr eaLnBrk="1" hangingPunct="1">
              <a:spcBef>
                <a:spcPct val="50000"/>
              </a:spcBef>
            </a:pPr>
            <a:r>
              <a:rPr lang="en-US" altLang="zh-TW" sz="2400" b="1" i="1"/>
              <a:t>Front-Line</a:t>
            </a:r>
          </a:p>
        </p:txBody>
      </p:sp>
      <p:sp>
        <p:nvSpPr>
          <p:cNvPr id="4101" name="Title 7"/>
          <p:cNvSpPr>
            <a:spLocks noGrp="1"/>
          </p:cNvSpPr>
          <p:nvPr>
            <p:ph type="title" idx="4294967295"/>
          </p:nvPr>
        </p:nvSpPr>
        <p:spPr>
          <a:xfrm>
            <a:off x="395288" y="260350"/>
            <a:ext cx="8229600" cy="1143000"/>
          </a:xfrm>
        </p:spPr>
        <p:txBody>
          <a:bodyPr/>
          <a:lstStyle/>
          <a:p>
            <a:r>
              <a:rPr lang="zh-TW" altLang="en-US" smtClean="0"/>
              <a:t>O</a:t>
            </a:r>
            <a:r>
              <a:rPr lang="en-US" altLang="zh-TW" smtClean="0"/>
              <a:t>rganization Structure</a:t>
            </a:r>
            <a:endParaRPr lang="zh-TW" altLang="en-US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000" smtClean="0"/>
              <a:t>From flat to hierarchical Structure</a:t>
            </a:r>
            <a:endParaRPr lang="zh-HK" altLang="en-US" sz="4000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23850" y="1600200"/>
            <a:ext cx="5543550" cy="4525963"/>
          </a:xfrm>
        </p:spPr>
        <p:txBody>
          <a:bodyPr/>
          <a:lstStyle/>
          <a:p>
            <a:r>
              <a:rPr lang="en-US" altLang="zh-HK" sz="2800" smtClean="0"/>
              <a:t>Drawbacks</a:t>
            </a:r>
          </a:p>
          <a:p>
            <a:pPr lvl="1"/>
            <a:r>
              <a:rPr lang="en-US" altLang="zh-HK" sz="2400" smtClean="0"/>
              <a:t>Result in bureaucracy, the most common structure in the past. </a:t>
            </a:r>
          </a:p>
          <a:p>
            <a:pPr lvl="1"/>
            <a:r>
              <a:rPr lang="en-US" altLang="zh-HK" sz="2400" smtClean="0"/>
              <a:t>top-heavy and hierarchical, multiple levels of command and duplicate services existing in different regions.</a:t>
            </a:r>
          </a:p>
          <a:p>
            <a:pPr lvl="1"/>
            <a:r>
              <a:rPr lang="en-US" altLang="zh-HK" sz="2400" smtClean="0"/>
              <a:t>Reluctant to market changes</a:t>
            </a:r>
          </a:p>
          <a:p>
            <a:pPr lvl="1"/>
            <a:r>
              <a:rPr lang="en-US" altLang="zh-HK" sz="2400" smtClean="0"/>
              <a:t>Incapacity to grow and develop further. </a:t>
            </a:r>
          </a:p>
          <a:p>
            <a:r>
              <a:rPr lang="en-US" altLang="zh-HK" sz="2800" smtClean="0">
                <a:sym typeface="Wingdings" pitchFamily="2" charset="2"/>
              </a:rPr>
              <a:t> move towards </a:t>
            </a:r>
            <a:r>
              <a:rPr lang="en-US" altLang="zh-HK" sz="2800" smtClean="0"/>
              <a:t>a matrix structure</a:t>
            </a:r>
          </a:p>
        </p:txBody>
      </p:sp>
      <p:pic>
        <p:nvPicPr>
          <p:cNvPr id="31748" name="Picture 2" descr="http://www.unc.edu/~nielsen/soci410/nm3/m60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486150"/>
            <a:ext cx="29527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The new trend</a:t>
            </a:r>
            <a:endParaRPr lang="zh-HK" alt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z="2800" smtClean="0"/>
              <a:t>Forces of flattening organizational structure</a:t>
            </a:r>
          </a:p>
          <a:p>
            <a:pPr lvl="1"/>
            <a:r>
              <a:rPr lang="en-US" altLang="zh-HK" sz="2400" smtClean="0"/>
              <a:t>Globalization,</a:t>
            </a:r>
          </a:p>
          <a:p>
            <a:pPr lvl="1"/>
            <a:r>
              <a:rPr lang="en-US" altLang="zh-HK" sz="2400" smtClean="0"/>
              <a:t>Competition </a:t>
            </a:r>
          </a:p>
          <a:p>
            <a:pPr lvl="1"/>
            <a:r>
              <a:rPr lang="en-US" altLang="zh-HK" sz="2400" smtClean="0"/>
              <a:t>More demanding customers</a:t>
            </a:r>
          </a:p>
          <a:p>
            <a:r>
              <a:rPr lang="en-US" altLang="zh-HK" sz="2800" smtClean="0"/>
              <a:t>Structure of many companies has become:</a:t>
            </a:r>
          </a:p>
          <a:p>
            <a:pPr lvl="1"/>
            <a:r>
              <a:rPr lang="en-US" altLang="zh-HK" sz="2400" smtClean="0"/>
              <a:t>Flatter</a:t>
            </a:r>
          </a:p>
          <a:p>
            <a:pPr lvl="1"/>
            <a:r>
              <a:rPr lang="en-US" altLang="zh-HK" sz="2400" smtClean="0"/>
              <a:t>Less hierarchical</a:t>
            </a:r>
          </a:p>
          <a:p>
            <a:pPr lvl="1"/>
            <a:r>
              <a:rPr lang="en-US" altLang="zh-HK" sz="2400" smtClean="0"/>
              <a:t>More fluid</a:t>
            </a:r>
          </a:p>
          <a:p>
            <a:pPr lvl="1"/>
            <a:r>
              <a:rPr lang="en-US" altLang="zh-HK" sz="2400" smtClean="0"/>
              <a:t>Even virtual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7584" y="332656"/>
            <a:ext cx="7848872" cy="908720"/>
          </a:xfrm>
        </p:spPr>
        <p:txBody>
          <a:bodyPr/>
          <a:lstStyle/>
          <a:p>
            <a:r>
              <a:rPr lang="en-US" sz="3600" dirty="0" smtClean="0"/>
              <a:t>Organizational structure for start-up</a:t>
            </a:r>
            <a:endParaRPr lang="en-US" sz="3600" dirty="0"/>
          </a:p>
        </p:txBody>
      </p:sp>
      <p:pic>
        <p:nvPicPr>
          <p:cNvPr id="7170" name="Picture 2" descr="“start up path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575529" cy="46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36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“startup organization structur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369"/>
            <a:ext cx="85725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27984" y="764704"/>
            <a:ext cx="4608512" cy="5814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“start up path”的图片搜索结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69"/>
          <a:stretch/>
        </p:blipFill>
        <p:spPr bwMode="auto">
          <a:xfrm>
            <a:off x="4932040" y="1966057"/>
            <a:ext cx="3316119" cy="46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332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“startup organization structure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9369"/>
            <a:ext cx="85725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863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“startup path”的图片搜索结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099"/>
            <a:ext cx="8342982" cy="671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27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HK" dirty="0" smtClean="0"/>
              <a:t>How to share the equity in the right way?</a:t>
            </a:r>
            <a:endParaRPr lang="en-US" dirty="0"/>
          </a:p>
        </p:txBody>
      </p:sp>
      <p:pic>
        <p:nvPicPr>
          <p:cNvPr id="7170" name="Picture 2" descr="C:\Users\wilton\Pictures\122APPLE\Accelerator Openning\IMG_244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366238" y="-2971800"/>
            <a:ext cx="38404800" cy="2880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fairness的圖片搜尋結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571983"/>
            <a:ext cx="7359055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198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90864" cy="922114"/>
          </a:xfrm>
        </p:spPr>
        <p:txBody>
          <a:bodyPr/>
          <a:lstStyle/>
          <a:p>
            <a:r>
              <a:rPr lang="en-HK" sz="4000" dirty="0" smtClean="0"/>
              <a:t>How to allocate the </a:t>
            </a:r>
            <a:r>
              <a:rPr lang="en-HK" sz="4000" dirty="0" smtClean="0"/>
              <a:t>founder’s </a:t>
            </a:r>
            <a:r>
              <a:rPr lang="en-HK" sz="4000" dirty="0" smtClean="0"/>
              <a:t>pie?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Autofit/>
          </a:bodyPr>
          <a:lstStyle/>
          <a:p>
            <a:r>
              <a:rPr lang="en-HK" sz="2800" dirty="0"/>
              <a:t>Stage 1: Think carefully about the divers of success in your new venture. Agree a weighting (1-10) for each of these</a:t>
            </a:r>
            <a:endParaRPr lang="en-US" sz="2800" dirty="0"/>
          </a:p>
          <a:p>
            <a:pPr lvl="1"/>
            <a:r>
              <a:rPr lang="en-HK" sz="2400" dirty="0" smtClean="0"/>
              <a:t>The </a:t>
            </a:r>
            <a:r>
              <a:rPr lang="en-HK" sz="2400" dirty="0" smtClean="0"/>
              <a:t>idea</a:t>
            </a:r>
          </a:p>
          <a:p>
            <a:pPr lvl="1"/>
            <a:r>
              <a:rPr lang="en-HK" sz="2400" dirty="0" smtClean="0"/>
              <a:t>The core technology</a:t>
            </a:r>
          </a:p>
          <a:p>
            <a:pPr lvl="1"/>
            <a:r>
              <a:rPr lang="en-HK" sz="2400" dirty="0" smtClean="0"/>
              <a:t>Domain expertise</a:t>
            </a:r>
          </a:p>
          <a:p>
            <a:pPr lvl="1"/>
            <a:r>
              <a:rPr lang="en-HK" sz="2400" dirty="0" smtClean="0"/>
              <a:t>Commitment and risk</a:t>
            </a:r>
          </a:p>
          <a:p>
            <a:pPr lvl="1"/>
            <a:r>
              <a:rPr lang="en-HK" sz="2400" dirty="0" smtClean="0"/>
              <a:t>Role and responsibilities</a:t>
            </a:r>
          </a:p>
          <a:p>
            <a:pPr lvl="1"/>
            <a:r>
              <a:rPr lang="en-HK" sz="2400" dirty="0" smtClean="0"/>
              <a:t>Sweat equality</a:t>
            </a:r>
          </a:p>
          <a:p>
            <a:pPr lvl="1"/>
            <a:r>
              <a:rPr lang="en-HK" sz="2400" dirty="0" smtClean="0"/>
              <a:t>Social capital…etc.</a:t>
            </a:r>
          </a:p>
          <a:p>
            <a:endParaRPr lang="en-HK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125183"/>
              </p:ext>
            </p:extLst>
          </p:nvPr>
        </p:nvGraphicFramePr>
        <p:xfrm>
          <a:off x="5364088" y="2996952"/>
          <a:ext cx="3588568" cy="3408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68033"/>
                <a:gridCol w="1120535"/>
              </a:tblGrid>
              <a:tr h="370840">
                <a:tc>
                  <a:txBody>
                    <a:bodyPr/>
                    <a:lstStyle/>
                    <a:p>
                      <a:endParaRPr lang="en-HK" dirty="0" smtClean="0"/>
                    </a:p>
                    <a:p>
                      <a:endParaRPr lang="en-HK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The idea &amp;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Domain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Commitment and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Role and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Sweat 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Social capital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4427984" y="3717032"/>
            <a:ext cx="720080" cy="621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91" y="188641"/>
            <a:ext cx="255716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951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Stage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3"/>
          </a:xfrm>
        </p:spPr>
        <p:txBody>
          <a:bodyPr>
            <a:normAutofit/>
          </a:bodyPr>
          <a:lstStyle/>
          <a:p>
            <a:r>
              <a:rPr lang="en-HK" sz="2400" dirty="0" smtClean="0"/>
              <a:t>Consider the past, current and (likely )future contributions of each founding team member to the ultimate success of company. Score these from 1-10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055570"/>
              </p:ext>
            </p:extLst>
          </p:nvPr>
        </p:nvGraphicFramePr>
        <p:xfrm>
          <a:off x="755576" y="2761288"/>
          <a:ext cx="5832646" cy="3947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71194"/>
                <a:gridCol w="1097158"/>
                <a:gridCol w="783568"/>
                <a:gridCol w="940363"/>
                <a:gridCol w="940363"/>
              </a:tblGrid>
              <a:tr h="370840">
                <a:tc>
                  <a:txBody>
                    <a:bodyPr/>
                    <a:lstStyle/>
                    <a:p>
                      <a:endParaRPr lang="en-HK" dirty="0" smtClean="0"/>
                    </a:p>
                    <a:p>
                      <a:endParaRPr lang="en-HK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Peter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HK" dirty="0" smtClean="0"/>
                        <a:t>The idea &amp;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Domain expertise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Commitment and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Role and responsibilities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Sweat equality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dirty="0" smtClean="0"/>
                        <a:t>Social capital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148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1143000"/>
          </a:xfrm>
        </p:spPr>
        <p:txBody>
          <a:bodyPr>
            <a:noAutofit/>
          </a:bodyPr>
          <a:lstStyle/>
          <a:p>
            <a:r>
              <a:rPr lang="en-HK" sz="3600" dirty="0" smtClean="0"/>
              <a:t>Stage 3: Multiply the weighting by the contribution to calculate the “fair” Share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986562"/>
              </p:ext>
            </p:extLst>
          </p:nvPr>
        </p:nvGraphicFramePr>
        <p:xfrm>
          <a:off x="971600" y="1700808"/>
          <a:ext cx="7128792" cy="46812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59560"/>
                <a:gridCol w="943517"/>
                <a:gridCol w="943517"/>
                <a:gridCol w="943517"/>
                <a:gridCol w="838681"/>
              </a:tblGrid>
              <a:tr h="759665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4503" marR="4503" marT="4503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Weight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Peter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Mary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John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  <a:tr h="5937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The idea &amp; technology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60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  <a:tr h="3979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Domain expertise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  <a:tr h="495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Commitment and risk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36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42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  <a:tr h="495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 dirty="0">
                          <a:effectLst/>
                        </a:rPr>
                        <a:t>Role and responsibilities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40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45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  <a:tr h="3979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Sweat equality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  <a:tr h="3979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u="none" strike="noStrike">
                          <a:effectLst/>
                        </a:rPr>
                        <a:t>Social capital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30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  <a:tr h="3829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146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107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  <a:tr h="7596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>
                          <a:effectLst/>
                        </a:rPr>
                        <a:t>38.9%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32.5%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u="none" strike="noStrike" dirty="0">
                          <a:effectLst/>
                        </a:rPr>
                        <a:t>28.5%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503" marR="4503" marT="4503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1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0" y="0"/>
            <a:ext cx="9144000" cy="923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0" hangingPunct="0">
              <a:tabLst>
                <a:tab pos="457200" algn="l"/>
              </a:tabLst>
            </a:pPr>
            <a:endParaRPr lang="en-US" altLang="zh-TW" b="1">
              <a:solidFill>
                <a:srgbClr val="008080"/>
              </a:solidFill>
              <a:latin typeface="Times New Roman" pitchFamily="18" charset="0"/>
            </a:endParaRPr>
          </a:p>
          <a:p>
            <a:pPr algn="just" eaLnBrk="0" hangingPunct="0">
              <a:tabLst>
                <a:tab pos="457200" algn="l"/>
              </a:tabLst>
            </a:pPr>
            <a:endParaRPr lang="en-US" altLang="zh-TW" b="1">
              <a:solidFill>
                <a:srgbClr val="008080"/>
              </a:solidFill>
              <a:latin typeface="Times New Roman" pitchFamily="18" charset="0"/>
            </a:endParaRPr>
          </a:p>
          <a:p>
            <a:pPr algn="just" eaLnBrk="0" hangingPunct="0">
              <a:tabLst>
                <a:tab pos="457200" algn="l"/>
              </a:tabLst>
            </a:pPr>
            <a:endParaRPr lang="en-US" altLang="zh-TW">
              <a:solidFill>
                <a:srgbClr val="008080"/>
              </a:solidFill>
              <a:latin typeface="Times New Roman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611188" y="333375"/>
            <a:ext cx="8229600" cy="1079500"/>
          </a:xfrm>
        </p:spPr>
        <p:txBody>
          <a:bodyPr/>
          <a:lstStyle/>
          <a:p>
            <a:pPr>
              <a:defRPr/>
            </a:pPr>
            <a:r>
              <a:rPr lang="en-US" altLang="zh-TW" sz="2800" b="1" kern="1200" dirty="0" smtClean="0">
                <a:solidFill>
                  <a:schemeClr val="tx1"/>
                </a:solidFill>
                <a:latin typeface="Times New Roman"/>
                <a:ea typeface="新細明體"/>
                <a:cs typeface="+mn-cs"/>
              </a:rPr>
              <a:t>Organization Structure</a:t>
            </a:r>
            <a:r>
              <a:rPr lang="en-US" altLang="zh-TW" sz="2200" b="1" kern="1200" dirty="0" smtClean="0">
                <a:solidFill>
                  <a:schemeClr val="tx1"/>
                </a:solidFill>
                <a:latin typeface="Times New Roman"/>
                <a:ea typeface="新細明體"/>
                <a:cs typeface="+mn-cs"/>
              </a:rPr>
              <a:t>	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179388" y="1350963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altLang="zh-TW" sz="2400" kern="1200" dirty="0" smtClean="0">
                <a:latin typeface="+mj-lt"/>
                <a:ea typeface="新細明體"/>
              </a:rPr>
              <a:t>4 main purposes of </a:t>
            </a:r>
            <a:r>
              <a:rPr lang="en-US" altLang="zh-TW" sz="2400" dirty="0" smtClean="0">
                <a:latin typeface="+mj-lt"/>
              </a:rPr>
              <a:t>Organization Structure	</a:t>
            </a:r>
            <a:endParaRPr lang="en-US" altLang="zh-TW" sz="2400" kern="1200" dirty="0" smtClean="0">
              <a:latin typeface="+mj-lt"/>
              <a:ea typeface="新細明體"/>
            </a:endParaRPr>
          </a:p>
          <a:p>
            <a:pPr lvl="1">
              <a:defRPr/>
            </a:pPr>
            <a:r>
              <a:rPr lang="en-US" altLang="zh-TW" sz="2400" kern="1200" dirty="0" smtClean="0">
                <a:latin typeface="+mj-lt"/>
                <a:ea typeface="新細明體"/>
                <a:cs typeface="+mn-cs"/>
              </a:rPr>
              <a:t>Basic framework to link everybody with unity of command  within which the executive’s decision-making behavior occurs.</a:t>
            </a:r>
          </a:p>
          <a:p>
            <a:pPr lvl="1">
              <a:defRPr/>
            </a:pPr>
            <a:r>
              <a:rPr lang="en-US" altLang="zh-TW" sz="2400" u="sng" kern="1200" dirty="0" smtClean="0">
                <a:latin typeface="+mj-lt"/>
                <a:ea typeface="新細明體"/>
                <a:cs typeface="+mn-cs"/>
              </a:rPr>
              <a:t>Grouping of tasks/ activities </a:t>
            </a:r>
            <a:r>
              <a:rPr lang="en-US" altLang="zh-TW" sz="2400" kern="1200" dirty="0" smtClean="0">
                <a:latin typeface="+mj-lt"/>
                <a:ea typeface="新細明體"/>
                <a:cs typeface="+mn-cs"/>
              </a:rPr>
              <a:t>for objectives  which contributes to achievement of organization objectives.</a:t>
            </a:r>
          </a:p>
          <a:p>
            <a:pPr lvl="1">
              <a:defRPr/>
            </a:pPr>
            <a:r>
              <a:rPr lang="en-US" altLang="zh-TW" sz="2400" u="sng" kern="1200" dirty="0" smtClean="0">
                <a:latin typeface="+mj-lt"/>
                <a:ea typeface="新細明體"/>
                <a:cs typeface="+mn-cs"/>
              </a:rPr>
              <a:t>Allocation of responsibilities </a:t>
            </a:r>
            <a:r>
              <a:rPr lang="en-US" altLang="zh-TW" sz="2400" kern="1200" dirty="0" smtClean="0">
                <a:latin typeface="+mj-lt"/>
                <a:ea typeface="新細明體"/>
                <a:cs typeface="+mn-cs"/>
              </a:rPr>
              <a:t>to departments  with an aim to minimize </a:t>
            </a:r>
            <a:r>
              <a:rPr lang="en-US" altLang="zh-TW" sz="2400" u="sng" kern="1200" dirty="0" smtClean="0">
                <a:latin typeface="+mj-lt"/>
                <a:ea typeface="新細明體"/>
                <a:cs typeface="+mn-cs"/>
              </a:rPr>
              <a:t>cost</a:t>
            </a:r>
            <a:r>
              <a:rPr lang="en-US" altLang="zh-TW" sz="2400" kern="1200" dirty="0" smtClean="0">
                <a:latin typeface="+mj-lt"/>
                <a:ea typeface="新細明體"/>
                <a:cs typeface="+mn-cs"/>
              </a:rPr>
              <a:t> (time and money) and to maximize utilization of resources &amp; efficiency .</a:t>
            </a:r>
          </a:p>
          <a:p>
            <a:pPr lvl="1">
              <a:defRPr/>
            </a:pPr>
            <a:r>
              <a:rPr lang="en-US" altLang="zh-TW" sz="2400" u="sng" kern="1200" dirty="0" smtClean="0">
                <a:latin typeface="+mj-lt"/>
                <a:ea typeface="新細明體"/>
                <a:cs typeface="+mn-cs"/>
              </a:rPr>
              <a:t>Provision for power, authority, delegation &amp; coordination</a:t>
            </a:r>
            <a:r>
              <a:rPr lang="en-US" altLang="zh-TW" sz="2400" kern="1200" dirty="0" smtClean="0">
                <a:latin typeface="+mj-lt"/>
                <a:ea typeface="新細明體"/>
                <a:cs typeface="+mn-cs"/>
              </a:rPr>
              <a:t> to improve effectiveness of staff performance, decision making, and communication as well as to clarify accountability and obligation.</a:t>
            </a:r>
            <a:endParaRPr lang="zh-TW" altLang="zh-TW" sz="2400" dirty="0" smtClean="0">
              <a:latin typeface="+mj-lt"/>
            </a:endParaRPr>
          </a:p>
          <a:p>
            <a:pPr>
              <a:defRPr/>
            </a:pPr>
            <a:endParaRPr lang="zh-TW" alt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smtClean="0"/>
              <a:t>Share vesting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>
            <a:normAutofit/>
          </a:bodyPr>
          <a:lstStyle/>
          <a:p>
            <a:r>
              <a:rPr lang="en-HK" sz="2400" dirty="0" smtClean="0"/>
              <a:t>Share vesting protects the interest of business and investors should someone become a bad leaver during the vesting period (usually 4 years)</a:t>
            </a:r>
          </a:p>
          <a:p>
            <a:r>
              <a:rPr lang="en-HK" sz="2400" dirty="0" smtClean="0"/>
              <a:t>It enables the company to buy back all, or a proportion of the leavers shares of the </a:t>
            </a:r>
            <a:r>
              <a:rPr lang="en-HK" sz="2400" dirty="0" smtClean="0"/>
              <a:t>nominal </a:t>
            </a:r>
            <a:r>
              <a:rPr lang="en-HK" sz="2400" dirty="0" smtClean="0"/>
              <a:t>value f those shares</a:t>
            </a:r>
          </a:p>
          <a:p>
            <a:r>
              <a:rPr lang="en-HK" sz="2400" dirty="0" smtClean="0"/>
              <a:t>A typical share vesting schedule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00281"/>
              </p:ext>
            </p:extLst>
          </p:nvPr>
        </p:nvGraphicFramePr>
        <p:xfrm>
          <a:off x="1043608" y="4077072"/>
          <a:ext cx="609600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Founder leaves</a:t>
                      </a:r>
                      <a:r>
                        <a:rPr lang="en-HK" baseline="0" dirty="0" smtClean="0"/>
                        <a:t> during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Company buys</a:t>
                      </a:r>
                      <a:r>
                        <a:rPr lang="en-HK" baseline="0" dirty="0" smtClean="0"/>
                        <a:t> 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Equity entitlement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25%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25%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75%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 smtClean="0"/>
                        <a:t>100%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132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start-up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Balance between fairness, motivation, reward and productivities</a:t>
            </a:r>
          </a:p>
          <a:p>
            <a:r>
              <a:rPr lang="en-US" dirty="0" smtClean="0"/>
              <a:t>Shares are valuable resources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don’t give away easily</a:t>
            </a:r>
            <a:endParaRPr lang="en-US" dirty="0" smtClean="0"/>
          </a:p>
          <a:p>
            <a:r>
              <a:rPr lang="en-US" dirty="0" smtClean="0"/>
              <a:t>Lack of cash flow for startup, stock option may be an option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give your employees a dream!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Beware of free-rider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 Share vesting arrangement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95288" y="2997200"/>
            <a:ext cx="8229600" cy="1143000"/>
          </a:xfrm>
        </p:spPr>
        <p:txBody>
          <a:bodyPr/>
          <a:lstStyle/>
          <a:p>
            <a:r>
              <a:rPr lang="en-US" altLang="zh-HK" smtClean="0"/>
              <a:t>Q&amp;A</a:t>
            </a:r>
            <a:endParaRPr lang="zh-HK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Organization Structure</a:t>
            </a:r>
            <a:endParaRPr lang="zh-HK" alt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b="1" smtClean="0"/>
              <a:t>Functional Structure</a:t>
            </a:r>
          </a:p>
          <a:p>
            <a:r>
              <a:rPr lang="en-US" altLang="zh-HK" b="1" smtClean="0"/>
              <a:t>Divisional Structure</a:t>
            </a:r>
          </a:p>
          <a:p>
            <a:r>
              <a:rPr lang="en-US" altLang="zh-HK" b="1" smtClean="0"/>
              <a:t>Matrix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3200" b="1" smtClean="0">
                <a:solidFill>
                  <a:schemeClr val="tx1"/>
                </a:solidFill>
              </a:rPr>
              <a:t>Functional structure</a:t>
            </a:r>
            <a:endParaRPr lang="zh-HK" altLang="en-US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23850" y="1484313"/>
            <a:ext cx="6192838" cy="4525962"/>
          </a:xfrm>
        </p:spPr>
        <p:txBody>
          <a:bodyPr/>
          <a:lstStyle/>
          <a:p>
            <a:r>
              <a:rPr lang="en-US" altLang="zh-HK" smtClean="0"/>
              <a:t>Employees within the functional divisions of an organization tend to perform a specialized set of tasks</a:t>
            </a:r>
          </a:p>
          <a:p>
            <a:pPr lvl="1"/>
            <a:r>
              <a:rPr lang="en-US" altLang="zh-HK" smtClean="0"/>
              <a:t>E.g. engineering department would be staffed only with software engineers.</a:t>
            </a:r>
          </a:p>
        </p:txBody>
      </p:sp>
      <p:pic>
        <p:nvPicPr>
          <p:cNvPr id="7172" name="Picture 17" descr="http://ts4.mm.bing.net/images/thumbnail.aspx?q=1617370885567&amp;id=61a7ddc8d73c68cf9a8edaf927eeb3c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1341438"/>
            <a:ext cx="1765300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9" descr="http://ts2.mm.bing.net/images/thumbnail.aspx?q=1598535967089&amp;id=73ae3c7827382fe7d6e348f13340cc4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3644900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smtClean="0"/>
              <a:t>Departmentalization in Function Structure</a:t>
            </a:r>
            <a:endParaRPr lang="zh-TW" altLang="en-US" sz="360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566863"/>
            <a:ext cx="8229600" cy="4525962"/>
          </a:xfrm>
        </p:spPr>
        <p:txBody>
          <a:bodyPr/>
          <a:lstStyle/>
          <a:p>
            <a:pPr eaLnBrk="1" hangingPunct="1">
              <a:spcAft>
                <a:spcPct val="5000"/>
              </a:spcAft>
            </a:pPr>
            <a:r>
              <a:rPr lang="en-US" altLang="zh-TW" sz="2400" b="1" smtClean="0"/>
              <a:t>Process departmentalization</a:t>
            </a:r>
            <a:r>
              <a:rPr lang="en-US" altLang="zh-TW" sz="2400" smtClean="0"/>
              <a:t> divides a firm according to production processes used to create a good or service</a:t>
            </a:r>
          </a:p>
          <a:p>
            <a:pPr eaLnBrk="1" hangingPunct="1">
              <a:spcAft>
                <a:spcPct val="5000"/>
              </a:spcAft>
            </a:pPr>
            <a:r>
              <a:rPr lang="en-US" altLang="zh-TW" sz="2400" b="1" smtClean="0"/>
              <a:t>Functional departmentalization </a:t>
            </a:r>
            <a:r>
              <a:rPr lang="en-US" altLang="zh-TW" sz="2400" smtClean="0"/>
              <a:t>divides a firm according to a group’s functions or activities</a:t>
            </a:r>
          </a:p>
          <a:p>
            <a:pPr eaLnBrk="1" hangingPunct="1">
              <a:spcAft>
                <a:spcPct val="5000"/>
              </a:spcAft>
            </a:pPr>
            <a:endParaRPr lang="en-US" altLang="zh-TW" sz="2400" smtClean="0"/>
          </a:p>
          <a:p>
            <a:endParaRPr lang="zh-TW" altLang="en-US" sz="2400" smtClean="0"/>
          </a:p>
        </p:txBody>
      </p:sp>
      <p:pic>
        <p:nvPicPr>
          <p:cNvPr id="8196" name="Picture 4" descr="j0212225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495800"/>
            <a:ext cx="1824038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 descr="j009022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922713"/>
            <a:ext cx="213360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 descr="BD19619_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733800"/>
            <a:ext cx="204628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 </a:t>
            </a:r>
            <a:r>
              <a:rPr lang="en-US" altLang="zh-HK" b="1" smtClean="0"/>
              <a:t>Functional structure</a:t>
            </a:r>
            <a:endParaRPr lang="zh-HK" alt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mtClean="0"/>
              <a:t>Pros:</a:t>
            </a:r>
          </a:p>
          <a:p>
            <a:pPr lvl="1"/>
            <a:r>
              <a:rPr lang="en-US" altLang="zh-HK" smtClean="0"/>
              <a:t>operational efficiencies within that group. 	</a:t>
            </a:r>
          </a:p>
          <a:p>
            <a:r>
              <a:rPr lang="en-US" altLang="zh-HK" smtClean="0"/>
              <a:t>Cons</a:t>
            </a:r>
          </a:p>
          <a:p>
            <a:pPr lvl="1"/>
            <a:r>
              <a:rPr lang="en-US" altLang="zh-HK" smtClean="0"/>
              <a:t>lack of communication between the functional groups within an organization, making the organization slow and inflexible.</a:t>
            </a:r>
            <a:endParaRPr lang="zh-HK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smtClean="0"/>
              <a:t>Functional structure</a:t>
            </a:r>
            <a:endParaRPr lang="zh-HK" altLang="en-US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smtClean="0"/>
              <a:t>Suitable for organizations when: </a:t>
            </a:r>
          </a:p>
          <a:p>
            <a:pPr lvl="1"/>
            <a:r>
              <a:rPr lang="en-US" altLang="zh-HK" smtClean="0"/>
              <a:t>producer of standardized goods and services at large volume and low cost. </a:t>
            </a:r>
          </a:p>
          <a:p>
            <a:pPr lvl="1"/>
            <a:r>
              <a:rPr lang="en-US" altLang="zh-HK" smtClean="0"/>
              <a:t>Coordination and specialization of tasks are centralized in a functional structure</a:t>
            </a:r>
          </a:p>
          <a:p>
            <a:pPr lvl="1"/>
            <a:r>
              <a:rPr lang="en-US" altLang="zh-HK" smtClean="0">
                <a:sym typeface="Wingdings" pitchFamily="2" charset="2"/>
              </a:rPr>
              <a:t> </a:t>
            </a:r>
            <a:r>
              <a:rPr lang="en-US" altLang="zh-HK" smtClean="0"/>
              <a:t>makes producing a limited amount of products or services efficient and predictable. </a:t>
            </a:r>
            <a:endParaRPr lang="zh-HK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2372</TotalTime>
  <Words>1354</Words>
  <Application>Microsoft Office PowerPoint</Application>
  <PresentationFormat>On-screen Show (4:3)</PresentationFormat>
  <Paragraphs>309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預設簡報設計</vt:lpstr>
      <vt:lpstr>ELEC3844 Engineering Management and Society  Organization structure</vt:lpstr>
      <vt:lpstr>Locating your position in an organisation</vt:lpstr>
      <vt:lpstr>Organization Structure</vt:lpstr>
      <vt:lpstr>Organization Structure </vt:lpstr>
      <vt:lpstr>Organization Structure</vt:lpstr>
      <vt:lpstr>Functional structure</vt:lpstr>
      <vt:lpstr>Departmentalization in Function Structure</vt:lpstr>
      <vt:lpstr> Functional structure</vt:lpstr>
      <vt:lpstr>Functional structure</vt:lpstr>
      <vt:lpstr>Divisional structure</vt:lpstr>
      <vt:lpstr>Divisional structure</vt:lpstr>
      <vt:lpstr>Divisional structure</vt:lpstr>
      <vt:lpstr>Divisional structure</vt:lpstr>
      <vt:lpstr>Matrix structure</vt:lpstr>
      <vt:lpstr>Matrix Structure</vt:lpstr>
      <vt:lpstr>Actual structure</vt:lpstr>
      <vt:lpstr>Discussion: What are the Pros and Cons of matrix structure?</vt:lpstr>
      <vt:lpstr>Pros and Cons of matrix structure</vt:lpstr>
      <vt:lpstr>Pros and Cons of matrix structure</vt:lpstr>
      <vt:lpstr>Pros and Cons of matrix structure</vt:lpstr>
      <vt:lpstr>A bad example: Collapse of Barings Bank</vt:lpstr>
      <vt:lpstr>An hybrid of functional and divisional</vt:lpstr>
      <vt:lpstr>Also called project-centered organizations</vt:lpstr>
      <vt:lpstr>Types of Matrix Structure</vt:lpstr>
      <vt:lpstr>Weak/Functional Matrix: </vt:lpstr>
      <vt:lpstr>Balanced Matrix</vt:lpstr>
      <vt:lpstr>Strong/Project Matrix</vt:lpstr>
      <vt:lpstr>Learn from Steve Jobs Steve Jobs talks about managing people</vt:lpstr>
      <vt:lpstr>Cycle of organizational structure back to flat</vt:lpstr>
      <vt:lpstr>From flat to hierarchical Structure</vt:lpstr>
      <vt:lpstr>The new trend</vt:lpstr>
      <vt:lpstr>PowerPoint Presentation</vt:lpstr>
      <vt:lpstr>PowerPoint Presentation</vt:lpstr>
      <vt:lpstr>PowerPoint Presentation</vt:lpstr>
      <vt:lpstr>PowerPoint Presentation</vt:lpstr>
      <vt:lpstr>How to share the equity in the right way?</vt:lpstr>
      <vt:lpstr>How to allocate the founder’s pie?</vt:lpstr>
      <vt:lpstr>Stage 2</vt:lpstr>
      <vt:lpstr>Stage 3: Multiply the weighting by the contribution to calculate the “fair” Share</vt:lpstr>
      <vt:lpstr>Share vesting</vt:lpstr>
      <vt:lpstr>Tips for start-up</vt:lpstr>
      <vt:lpstr>Q&amp;A</vt:lpstr>
    </vt:vector>
  </TitlesOfParts>
  <Company>Dept. of EEE, HKU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Six Competitive Industries in HK</dc:title>
  <dc:creator>Dr. W.T. Fok</dc:creator>
  <cp:lastModifiedBy>wilton</cp:lastModifiedBy>
  <cp:revision>36</cp:revision>
  <cp:lastPrinted>2013-09-17T02:09:18Z</cp:lastPrinted>
  <dcterms:created xsi:type="dcterms:W3CDTF">2010-01-30T03:01:39Z</dcterms:created>
  <dcterms:modified xsi:type="dcterms:W3CDTF">2017-09-24T17:17:06Z</dcterms:modified>
</cp:coreProperties>
</file>