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72" r:id="rId2"/>
    <p:sldId id="258" r:id="rId3"/>
    <p:sldId id="259" r:id="rId4"/>
    <p:sldId id="273" r:id="rId5"/>
    <p:sldId id="260" r:id="rId6"/>
    <p:sldId id="281" r:id="rId7"/>
    <p:sldId id="261" r:id="rId8"/>
    <p:sldId id="282" r:id="rId9"/>
    <p:sldId id="262" r:id="rId10"/>
    <p:sldId id="266" r:id="rId11"/>
    <p:sldId id="280" r:id="rId12"/>
    <p:sldId id="263" r:id="rId13"/>
    <p:sldId id="267" r:id="rId14"/>
    <p:sldId id="264" r:id="rId15"/>
    <p:sldId id="268" r:id="rId16"/>
    <p:sldId id="265" r:id="rId17"/>
    <p:sldId id="294" r:id="rId18"/>
    <p:sldId id="295" r:id="rId19"/>
    <p:sldId id="296" r:id="rId20"/>
    <p:sldId id="297" r:id="rId21"/>
    <p:sldId id="298" r:id="rId22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9" autoAdjust="0"/>
    <p:restoredTop sz="86323" autoAdjust="0"/>
  </p:normalViewPr>
  <p:slideViewPr>
    <p:cSldViewPr>
      <p:cViewPr varScale="1">
        <p:scale>
          <a:sx n="67" d="100"/>
          <a:sy n="67" d="100"/>
        </p:scale>
        <p:origin x="-9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47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F5CE01-1E06-493E-BCAD-C76CB628E6C7}" type="doc">
      <dgm:prSet loTypeId="urn:microsoft.com/office/officeart/2005/8/layout/gear1" loCatId="relationship" qsTypeId="urn:microsoft.com/office/officeart/2005/8/quickstyle/simple1" qsCatId="simple" csTypeId="urn:microsoft.com/office/officeart/2005/8/colors/colorful2" csCatId="colorful" phldr="1"/>
      <dgm:spPr/>
    </dgm:pt>
    <dgm:pt modelId="{8BC083DB-ABBC-4F09-847F-5D72F3CF4DC2}">
      <dgm:prSet phldrT="[Text]"/>
      <dgm:spPr/>
      <dgm:t>
        <a:bodyPr/>
        <a:lstStyle/>
        <a:p>
          <a:r>
            <a:rPr lang="en-US" altLang="zh-HK" smtClean="0"/>
            <a:t>Global</a:t>
          </a:r>
          <a:endParaRPr lang="zh-HK" altLang="en-US" dirty="0"/>
        </a:p>
      </dgm:t>
    </dgm:pt>
    <dgm:pt modelId="{B94BB46C-984B-4FBA-9D95-97B4AFD809C5}" type="parTrans" cxnId="{5B4A8344-A088-436D-8701-A6E775943CEA}">
      <dgm:prSet/>
      <dgm:spPr/>
      <dgm:t>
        <a:bodyPr/>
        <a:lstStyle/>
        <a:p>
          <a:endParaRPr lang="zh-HK" altLang="en-US"/>
        </a:p>
      </dgm:t>
    </dgm:pt>
    <dgm:pt modelId="{A3CE73C3-4FF7-4204-B27F-B679C328D7B9}" type="sibTrans" cxnId="{5B4A8344-A088-436D-8701-A6E775943CEA}">
      <dgm:prSet/>
      <dgm:spPr/>
      <dgm:t>
        <a:bodyPr/>
        <a:lstStyle/>
        <a:p>
          <a:endParaRPr lang="zh-HK" altLang="en-US"/>
        </a:p>
      </dgm:t>
    </dgm:pt>
    <dgm:pt modelId="{0AFDCC54-025F-44E6-BE01-8E8027F109FE}">
      <dgm:prSet phldrT="[Text]"/>
      <dgm:spPr/>
      <dgm:t>
        <a:bodyPr/>
        <a:lstStyle/>
        <a:p>
          <a:r>
            <a:rPr lang="en-US" altLang="zh-HK" dirty="0" smtClean="0"/>
            <a:t>National</a:t>
          </a:r>
          <a:endParaRPr lang="zh-HK" altLang="en-US" dirty="0"/>
        </a:p>
      </dgm:t>
    </dgm:pt>
    <dgm:pt modelId="{224D5B53-4F1E-4DA3-ADB7-B3392BD552CA}" type="parTrans" cxnId="{EF3F04EA-8460-45C8-B4A2-1E9771EA4844}">
      <dgm:prSet/>
      <dgm:spPr/>
      <dgm:t>
        <a:bodyPr/>
        <a:lstStyle/>
        <a:p>
          <a:endParaRPr lang="zh-HK" altLang="en-US"/>
        </a:p>
      </dgm:t>
    </dgm:pt>
    <dgm:pt modelId="{25325DA1-DE4F-4B78-9A0C-3D9665E8BC84}" type="sibTrans" cxnId="{EF3F04EA-8460-45C8-B4A2-1E9771EA4844}">
      <dgm:prSet/>
      <dgm:spPr/>
      <dgm:t>
        <a:bodyPr/>
        <a:lstStyle/>
        <a:p>
          <a:endParaRPr lang="zh-HK" altLang="en-US"/>
        </a:p>
      </dgm:t>
    </dgm:pt>
    <dgm:pt modelId="{2CDEB4F1-F3C1-43B4-8F53-E76E5CE7DB0F}">
      <dgm:prSet phldrT="[Text]"/>
      <dgm:spPr/>
      <dgm:t>
        <a:bodyPr/>
        <a:lstStyle/>
        <a:p>
          <a:r>
            <a:rPr lang="en-US" altLang="zh-HK" dirty="0" smtClean="0"/>
            <a:t>Local</a:t>
          </a:r>
          <a:endParaRPr lang="zh-HK" altLang="en-US" dirty="0"/>
        </a:p>
      </dgm:t>
    </dgm:pt>
    <dgm:pt modelId="{582854E4-2AED-48DC-A40F-9E9FF67461CD}" type="parTrans" cxnId="{C91AE26E-BCB5-462E-A669-699F72E1456E}">
      <dgm:prSet/>
      <dgm:spPr/>
      <dgm:t>
        <a:bodyPr/>
        <a:lstStyle/>
        <a:p>
          <a:endParaRPr lang="zh-HK" altLang="en-US"/>
        </a:p>
      </dgm:t>
    </dgm:pt>
    <dgm:pt modelId="{F3B9433E-0235-4252-93F0-F9D007DF1FF2}" type="sibTrans" cxnId="{C91AE26E-BCB5-462E-A669-699F72E1456E}">
      <dgm:prSet/>
      <dgm:spPr/>
      <dgm:t>
        <a:bodyPr/>
        <a:lstStyle/>
        <a:p>
          <a:endParaRPr lang="zh-HK" altLang="en-US"/>
        </a:p>
      </dgm:t>
    </dgm:pt>
    <dgm:pt modelId="{6BC22E6D-D362-4F04-B05C-9E67375A77DE}" type="pres">
      <dgm:prSet presAssocID="{37F5CE01-1E06-493E-BCAD-C76CB628E6C7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B31C7A38-7BAE-45C3-AC2C-5CD77A30F093}" type="pres">
      <dgm:prSet presAssocID="{8BC083DB-ABBC-4F09-847F-5D72F3CF4DC2}" presName="gear1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828CCE82-D26D-46B8-8B62-2126C80402A2}" type="pres">
      <dgm:prSet presAssocID="{8BC083DB-ABBC-4F09-847F-5D72F3CF4DC2}" presName="gear1srcNode" presStyleLbl="node1" presStyleIdx="0" presStyleCnt="3"/>
      <dgm:spPr/>
      <dgm:t>
        <a:bodyPr/>
        <a:lstStyle/>
        <a:p>
          <a:endParaRPr lang="zh-HK" altLang="en-US"/>
        </a:p>
      </dgm:t>
    </dgm:pt>
    <dgm:pt modelId="{4FB95F74-463F-4AA5-A322-7166C5DCFC56}" type="pres">
      <dgm:prSet presAssocID="{8BC083DB-ABBC-4F09-847F-5D72F3CF4DC2}" presName="gear1dstNode" presStyleLbl="node1" presStyleIdx="0" presStyleCnt="3"/>
      <dgm:spPr/>
      <dgm:t>
        <a:bodyPr/>
        <a:lstStyle/>
        <a:p>
          <a:endParaRPr lang="zh-HK" altLang="en-US"/>
        </a:p>
      </dgm:t>
    </dgm:pt>
    <dgm:pt modelId="{703F8933-3AC4-4F74-BC40-674C3FD5758F}" type="pres">
      <dgm:prSet presAssocID="{0AFDCC54-025F-44E6-BE01-8E8027F109FE}" presName="gear2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15284BA9-48D4-4B9F-A1FE-B0A6288052FD}" type="pres">
      <dgm:prSet presAssocID="{0AFDCC54-025F-44E6-BE01-8E8027F109FE}" presName="gear2srcNode" presStyleLbl="node1" presStyleIdx="1" presStyleCnt="3"/>
      <dgm:spPr/>
      <dgm:t>
        <a:bodyPr/>
        <a:lstStyle/>
        <a:p>
          <a:endParaRPr lang="zh-HK" altLang="en-US"/>
        </a:p>
      </dgm:t>
    </dgm:pt>
    <dgm:pt modelId="{C537B9CF-F26F-48F2-BC43-82BFBE363182}" type="pres">
      <dgm:prSet presAssocID="{0AFDCC54-025F-44E6-BE01-8E8027F109FE}" presName="gear2dstNode" presStyleLbl="node1" presStyleIdx="1" presStyleCnt="3"/>
      <dgm:spPr/>
      <dgm:t>
        <a:bodyPr/>
        <a:lstStyle/>
        <a:p>
          <a:endParaRPr lang="zh-HK" altLang="en-US"/>
        </a:p>
      </dgm:t>
    </dgm:pt>
    <dgm:pt modelId="{E5E06FC6-569A-4041-B902-AC882F817282}" type="pres">
      <dgm:prSet presAssocID="{2CDEB4F1-F3C1-43B4-8F53-E76E5CE7DB0F}" presName="gear3" presStyleLbl="node1" presStyleIdx="2" presStyleCnt="3" custLinFactNeighborX="2670" custLinFactNeighborY="809"/>
      <dgm:spPr/>
      <dgm:t>
        <a:bodyPr/>
        <a:lstStyle/>
        <a:p>
          <a:endParaRPr lang="zh-HK" altLang="en-US"/>
        </a:p>
      </dgm:t>
    </dgm:pt>
    <dgm:pt modelId="{70EB3E26-D144-47C8-B7D6-5CB806512488}" type="pres">
      <dgm:prSet presAssocID="{2CDEB4F1-F3C1-43B4-8F53-E76E5CE7DB0F}" presName="gear3tx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zh-HK" altLang="en-US"/>
        </a:p>
      </dgm:t>
    </dgm:pt>
    <dgm:pt modelId="{15630798-38A3-46C6-8B7B-3C6310FB1A67}" type="pres">
      <dgm:prSet presAssocID="{2CDEB4F1-F3C1-43B4-8F53-E76E5CE7DB0F}" presName="gear3srcNode" presStyleLbl="node1" presStyleIdx="2" presStyleCnt="3"/>
      <dgm:spPr/>
      <dgm:t>
        <a:bodyPr/>
        <a:lstStyle/>
        <a:p>
          <a:endParaRPr lang="zh-HK" altLang="en-US"/>
        </a:p>
      </dgm:t>
    </dgm:pt>
    <dgm:pt modelId="{B390B9E0-88D4-4A7F-8034-A36099DEAC3C}" type="pres">
      <dgm:prSet presAssocID="{2CDEB4F1-F3C1-43B4-8F53-E76E5CE7DB0F}" presName="gear3dstNode" presStyleLbl="node1" presStyleIdx="2" presStyleCnt="3"/>
      <dgm:spPr/>
      <dgm:t>
        <a:bodyPr/>
        <a:lstStyle/>
        <a:p>
          <a:endParaRPr lang="zh-HK" altLang="en-US"/>
        </a:p>
      </dgm:t>
    </dgm:pt>
    <dgm:pt modelId="{FC5CB087-5DD5-4751-8EAE-A17CAE7041AF}" type="pres">
      <dgm:prSet presAssocID="{A3CE73C3-4FF7-4204-B27F-B679C328D7B9}" presName="connector1" presStyleLbl="sibTrans2D1" presStyleIdx="0" presStyleCnt="3"/>
      <dgm:spPr/>
      <dgm:t>
        <a:bodyPr/>
        <a:lstStyle/>
        <a:p>
          <a:endParaRPr lang="zh-HK" altLang="en-US"/>
        </a:p>
      </dgm:t>
    </dgm:pt>
    <dgm:pt modelId="{152843AA-F306-41B6-B596-9ACC3F8E58B2}" type="pres">
      <dgm:prSet presAssocID="{25325DA1-DE4F-4B78-9A0C-3D9665E8BC84}" presName="connector2" presStyleLbl="sibTrans2D1" presStyleIdx="1" presStyleCnt="3"/>
      <dgm:spPr/>
      <dgm:t>
        <a:bodyPr/>
        <a:lstStyle/>
        <a:p>
          <a:endParaRPr lang="zh-HK" altLang="en-US"/>
        </a:p>
      </dgm:t>
    </dgm:pt>
    <dgm:pt modelId="{1EB7A04D-5D7D-4E88-A143-B5DBF9CDD285}" type="pres">
      <dgm:prSet presAssocID="{F3B9433E-0235-4252-93F0-F9D007DF1FF2}" presName="connector3" presStyleLbl="sibTrans2D1" presStyleIdx="2" presStyleCnt="3"/>
      <dgm:spPr/>
      <dgm:t>
        <a:bodyPr/>
        <a:lstStyle/>
        <a:p>
          <a:endParaRPr lang="zh-HK" altLang="en-US"/>
        </a:p>
      </dgm:t>
    </dgm:pt>
  </dgm:ptLst>
  <dgm:cxnLst>
    <dgm:cxn modelId="{39CC409B-DEB4-474A-B740-5FE4B386F80A}" type="presOf" srcId="{0AFDCC54-025F-44E6-BE01-8E8027F109FE}" destId="{703F8933-3AC4-4F74-BC40-674C3FD5758F}" srcOrd="0" destOrd="0" presId="urn:microsoft.com/office/officeart/2005/8/layout/gear1"/>
    <dgm:cxn modelId="{C91AE26E-BCB5-462E-A669-699F72E1456E}" srcId="{37F5CE01-1E06-493E-BCAD-C76CB628E6C7}" destId="{2CDEB4F1-F3C1-43B4-8F53-E76E5CE7DB0F}" srcOrd="2" destOrd="0" parTransId="{582854E4-2AED-48DC-A40F-9E9FF67461CD}" sibTransId="{F3B9433E-0235-4252-93F0-F9D007DF1FF2}"/>
    <dgm:cxn modelId="{2795C49A-8F04-4238-9949-1BE5E7619C74}" type="presOf" srcId="{2CDEB4F1-F3C1-43B4-8F53-E76E5CE7DB0F}" destId="{15630798-38A3-46C6-8B7B-3C6310FB1A67}" srcOrd="2" destOrd="0" presId="urn:microsoft.com/office/officeart/2005/8/layout/gear1"/>
    <dgm:cxn modelId="{EECCDE20-267B-4F82-A429-4195D7470845}" type="presOf" srcId="{2CDEB4F1-F3C1-43B4-8F53-E76E5CE7DB0F}" destId="{70EB3E26-D144-47C8-B7D6-5CB806512488}" srcOrd="1" destOrd="0" presId="urn:microsoft.com/office/officeart/2005/8/layout/gear1"/>
    <dgm:cxn modelId="{409740AC-2BD7-4573-BDE9-94FBA0ADFE1E}" type="presOf" srcId="{0AFDCC54-025F-44E6-BE01-8E8027F109FE}" destId="{C537B9CF-F26F-48F2-BC43-82BFBE363182}" srcOrd="2" destOrd="0" presId="urn:microsoft.com/office/officeart/2005/8/layout/gear1"/>
    <dgm:cxn modelId="{455F5991-78D4-413F-824B-8074C652C0C6}" type="presOf" srcId="{2CDEB4F1-F3C1-43B4-8F53-E76E5CE7DB0F}" destId="{E5E06FC6-569A-4041-B902-AC882F817282}" srcOrd="0" destOrd="0" presId="urn:microsoft.com/office/officeart/2005/8/layout/gear1"/>
    <dgm:cxn modelId="{BECC9C50-B5B7-4517-81EB-349D8AD52058}" type="presOf" srcId="{8BC083DB-ABBC-4F09-847F-5D72F3CF4DC2}" destId="{4FB95F74-463F-4AA5-A322-7166C5DCFC56}" srcOrd="2" destOrd="0" presId="urn:microsoft.com/office/officeart/2005/8/layout/gear1"/>
    <dgm:cxn modelId="{752B81DA-0C04-4FB1-B769-70C9255248E5}" type="presOf" srcId="{8BC083DB-ABBC-4F09-847F-5D72F3CF4DC2}" destId="{828CCE82-D26D-46B8-8B62-2126C80402A2}" srcOrd="1" destOrd="0" presId="urn:microsoft.com/office/officeart/2005/8/layout/gear1"/>
    <dgm:cxn modelId="{A13BF159-2209-49A8-B629-59E2C96FFFDF}" type="presOf" srcId="{A3CE73C3-4FF7-4204-B27F-B679C328D7B9}" destId="{FC5CB087-5DD5-4751-8EAE-A17CAE7041AF}" srcOrd="0" destOrd="0" presId="urn:microsoft.com/office/officeart/2005/8/layout/gear1"/>
    <dgm:cxn modelId="{5B4A8344-A088-436D-8701-A6E775943CEA}" srcId="{37F5CE01-1E06-493E-BCAD-C76CB628E6C7}" destId="{8BC083DB-ABBC-4F09-847F-5D72F3CF4DC2}" srcOrd="0" destOrd="0" parTransId="{B94BB46C-984B-4FBA-9D95-97B4AFD809C5}" sibTransId="{A3CE73C3-4FF7-4204-B27F-B679C328D7B9}"/>
    <dgm:cxn modelId="{A7977FEC-FE6F-4608-BBC0-4E555BC0D70A}" type="presOf" srcId="{F3B9433E-0235-4252-93F0-F9D007DF1FF2}" destId="{1EB7A04D-5D7D-4E88-A143-B5DBF9CDD285}" srcOrd="0" destOrd="0" presId="urn:microsoft.com/office/officeart/2005/8/layout/gear1"/>
    <dgm:cxn modelId="{CF979351-D05B-495B-873C-CEB3E80A4EE5}" type="presOf" srcId="{2CDEB4F1-F3C1-43B4-8F53-E76E5CE7DB0F}" destId="{B390B9E0-88D4-4A7F-8034-A36099DEAC3C}" srcOrd="3" destOrd="0" presId="urn:microsoft.com/office/officeart/2005/8/layout/gear1"/>
    <dgm:cxn modelId="{E8880941-3176-493D-B289-04ACF57A8ED5}" type="presOf" srcId="{8BC083DB-ABBC-4F09-847F-5D72F3CF4DC2}" destId="{B31C7A38-7BAE-45C3-AC2C-5CD77A30F093}" srcOrd="0" destOrd="0" presId="urn:microsoft.com/office/officeart/2005/8/layout/gear1"/>
    <dgm:cxn modelId="{EF3F04EA-8460-45C8-B4A2-1E9771EA4844}" srcId="{37F5CE01-1E06-493E-BCAD-C76CB628E6C7}" destId="{0AFDCC54-025F-44E6-BE01-8E8027F109FE}" srcOrd="1" destOrd="0" parTransId="{224D5B53-4F1E-4DA3-ADB7-B3392BD552CA}" sibTransId="{25325DA1-DE4F-4B78-9A0C-3D9665E8BC84}"/>
    <dgm:cxn modelId="{BBC60AEF-18A7-47AD-B5DF-D22C4127FC7F}" type="presOf" srcId="{0AFDCC54-025F-44E6-BE01-8E8027F109FE}" destId="{15284BA9-48D4-4B9F-A1FE-B0A6288052FD}" srcOrd="1" destOrd="0" presId="urn:microsoft.com/office/officeart/2005/8/layout/gear1"/>
    <dgm:cxn modelId="{1FFCEC58-1AA8-4ACB-B2D6-0E43C7CE490D}" type="presOf" srcId="{25325DA1-DE4F-4B78-9A0C-3D9665E8BC84}" destId="{152843AA-F306-41B6-B596-9ACC3F8E58B2}" srcOrd="0" destOrd="0" presId="urn:microsoft.com/office/officeart/2005/8/layout/gear1"/>
    <dgm:cxn modelId="{9CE8290C-DE17-41EF-86C7-91A50FDF026C}" type="presOf" srcId="{37F5CE01-1E06-493E-BCAD-C76CB628E6C7}" destId="{6BC22E6D-D362-4F04-B05C-9E67375A77DE}" srcOrd="0" destOrd="0" presId="urn:microsoft.com/office/officeart/2005/8/layout/gear1"/>
    <dgm:cxn modelId="{07F2F06E-9985-48BF-9831-97A5E7CA7C39}" type="presParOf" srcId="{6BC22E6D-D362-4F04-B05C-9E67375A77DE}" destId="{B31C7A38-7BAE-45C3-AC2C-5CD77A30F093}" srcOrd="0" destOrd="0" presId="urn:microsoft.com/office/officeart/2005/8/layout/gear1"/>
    <dgm:cxn modelId="{AEB9D987-DCDB-438A-A55F-9D061F772027}" type="presParOf" srcId="{6BC22E6D-D362-4F04-B05C-9E67375A77DE}" destId="{828CCE82-D26D-46B8-8B62-2126C80402A2}" srcOrd="1" destOrd="0" presId="urn:microsoft.com/office/officeart/2005/8/layout/gear1"/>
    <dgm:cxn modelId="{AAAFEF1F-0B1E-4C7D-9BDD-7824321A5004}" type="presParOf" srcId="{6BC22E6D-D362-4F04-B05C-9E67375A77DE}" destId="{4FB95F74-463F-4AA5-A322-7166C5DCFC56}" srcOrd="2" destOrd="0" presId="urn:microsoft.com/office/officeart/2005/8/layout/gear1"/>
    <dgm:cxn modelId="{F939E606-0B32-4220-9511-80C4032C9528}" type="presParOf" srcId="{6BC22E6D-D362-4F04-B05C-9E67375A77DE}" destId="{703F8933-3AC4-4F74-BC40-674C3FD5758F}" srcOrd="3" destOrd="0" presId="urn:microsoft.com/office/officeart/2005/8/layout/gear1"/>
    <dgm:cxn modelId="{86F4F53F-B2A9-4AD5-A681-ABC7D3D545F1}" type="presParOf" srcId="{6BC22E6D-D362-4F04-B05C-9E67375A77DE}" destId="{15284BA9-48D4-4B9F-A1FE-B0A6288052FD}" srcOrd="4" destOrd="0" presId="urn:microsoft.com/office/officeart/2005/8/layout/gear1"/>
    <dgm:cxn modelId="{75DCE77E-0D18-4C56-9526-1E446FC1A16C}" type="presParOf" srcId="{6BC22E6D-D362-4F04-B05C-9E67375A77DE}" destId="{C537B9CF-F26F-48F2-BC43-82BFBE363182}" srcOrd="5" destOrd="0" presId="urn:microsoft.com/office/officeart/2005/8/layout/gear1"/>
    <dgm:cxn modelId="{011AF75F-A013-4905-8AF7-912DA52EE6BA}" type="presParOf" srcId="{6BC22E6D-D362-4F04-B05C-9E67375A77DE}" destId="{E5E06FC6-569A-4041-B902-AC882F817282}" srcOrd="6" destOrd="0" presId="urn:microsoft.com/office/officeart/2005/8/layout/gear1"/>
    <dgm:cxn modelId="{DAB4C951-6A85-49D2-A281-63627F9111DD}" type="presParOf" srcId="{6BC22E6D-D362-4F04-B05C-9E67375A77DE}" destId="{70EB3E26-D144-47C8-B7D6-5CB806512488}" srcOrd="7" destOrd="0" presId="urn:microsoft.com/office/officeart/2005/8/layout/gear1"/>
    <dgm:cxn modelId="{82F0ACE0-BA4F-42AD-84DD-F6ED1DB9E161}" type="presParOf" srcId="{6BC22E6D-D362-4F04-B05C-9E67375A77DE}" destId="{15630798-38A3-46C6-8B7B-3C6310FB1A67}" srcOrd="8" destOrd="0" presId="urn:microsoft.com/office/officeart/2005/8/layout/gear1"/>
    <dgm:cxn modelId="{E79CC575-44A9-466C-B046-1CEED5769BBB}" type="presParOf" srcId="{6BC22E6D-D362-4F04-B05C-9E67375A77DE}" destId="{B390B9E0-88D4-4A7F-8034-A36099DEAC3C}" srcOrd="9" destOrd="0" presId="urn:microsoft.com/office/officeart/2005/8/layout/gear1"/>
    <dgm:cxn modelId="{FBA29BAC-4B33-4201-A323-EC1909831F87}" type="presParOf" srcId="{6BC22E6D-D362-4F04-B05C-9E67375A77DE}" destId="{FC5CB087-5DD5-4751-8EAE-A17CAE7041AF}" srcOrd="10" destOrd="0" presId="urn:microsoft.com/office/officeart/2005/8/layout/gear1"/>
    <dgm:cxn modelId="{CFC5647A-E04A-41DD-87E2-2CE586DFB0D1}" type="presParOf" srcId="{6BC22E6D-D362-4F04-B05C-9E67375A77DE}" destId="{152843AA-F306-41B6-B596-9ACC3F8E58B2}" srcOrd="11" destOrd="0" presId="urn:microsoft.com/office/officeart/2005/8/layout/gear1"/>
    <dgm:cxn modelId="{81E1F02A-A650-41E9-9B27-59245652E3FF}" type="presParOf" srcId="{6BC22E6D-D362-4F04-B05C-9E67375A77DE}" destId="{1EB7A04D-5D7D-4E88-A143-B5DBF9CDD285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C7A38-7BAE-45C3-AC2C-5CD77A30F093}">
      <dsp:nvSpPr>
        <dsp:cNvPr id="0" name=""/>
        <dsp:cNvSpPr/>
      </dsp:nvSpPr>
      <dsp:spPr>
        <a:xfrm>
          <a:off x="2148892" y="1828800"/>
          <a:ext cx="2235200" cy="2235200"/>
        </a:xfrm>
        <a:prstGeom prst="gear9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1700" kern="1200" smtClean="0"/>
            <a:t>Global</a:t>
          </a:r>
          <a:endParaRPr lang="zh-HK" altLang="en-US" sz="1700" kern="1200" dirty="0"/>
        </a:p>
      </dsp:txBody>
      <dsp:txXfrm>
        <a:off x="2598267" y="2352385"/>
        <a:ext cx="1336450" cy="1148939"/>
      </dsp:txXfrm>
    </dsp:sp>
    <dsp:sp modelId="{703F8933-3AC4-4F74-BC40-674C3FD5758F}">
      <dsp:nvSpPr>
        <dsp:cNvPr id="0" name=""/>
        <dsp:cNvSpPr/>
      </dsp:nvSpPr>
      <dsp:spPr>
        <a:xfrm>
          <a:off x="848412" y="1300480"/>
          <a:ext cx="1625600" cy="1625600"/>
        </a:xfrm>
        <a:prstGeom prst="gear6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1700" kern="1200" dirty="0" smtClean="0"/>
            <a:t>National</a:t>
          </a:r>
          <a:endParaRPr lang="zh-HK" altLang="en-US" sz="1700" kern="1200" dirty="0"/>
        </a:p>
      </dsp:txBody>
      <dsp:txXfrm>
        <a:off x="1257662" y="1712203"/>
        <a:ext cx="807100" cy="802154"/>
      </dsp:txXfrm>
    </dsp:sp>
    <dsp:sp modelId="{E5E06FC6-569A-4041-B902-AC882F817282}">
      <dsp:nvSpPr>
        <dsp:cNvPr id="0" name=""/>
        <dsp:cNvSpPr/>
      </dsp:nvSpPr>
      <dsp:spPr>
        <a:xfrm rot="20700000">
          <a:off x="1810998" y="194763"/>
          <a:ext cx="1592756" cy="1592756"/>
        </a:xfrm>
        <a:prstGeom prst="gear6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HK" sz="1700" kern="1200" dirty="0" smtClean="0"/>
            <a:t>Local</a:t>
          </a:r>
          <a:endParaRPr lang="zh-HK" altLang="en-US" sz="1700" kern="1200" dirty="0"/>
        </a:p>
      </dsp:txBody>
      <dsp:txXfrm rot="-20700000">
        <a:off x="2160336" y="544101"/>
        <a:ext cx="894080" cy="894080"/>
      </dsp:txXfrm>
    </dsp:sp>
    <dsp:sp modelId="{FC5CB087-5DD5-4751-8EAE-A17CAE7041AF}">
      <dsp:nvSpPr>
        <dsp:cNvPr id="0" name=""/>
        <dsp:cNvSpPr/>
      </dsp:nvSpPr>
      <dsp:spPr>
        <a:xfrm>
          <a:off x="1975597" y="1492320"/>
          <a:ext cx="2861056" cy="2861056"/>
        </a:xfrm>
        <a:prstGeom prst="circularArrow">
          <a:avLst>
            <a:gd name="adj1" fmla="val 4687"/>
            <a:gd name="adj2" fmla="val 299029"/>
            <a:gd name="adj3" fmla="val 2513083"/>
            <a:gd name="adj4" fmla="val 15867933"/>
            <a:gd name="adj5" fmla="val 546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843AA-F306-41B6-B596-9ACC3F8E58B2}">
      <dsp:nvSpPr>
        <dsp:cNvPr id="0" name=""/>
        <dsp:cNvSpPr/>
      </dsp:nvSpPr>
      <dsp:spPr>
        <a:xfrm>
          <a:off x="560521" y="941355"/>
          <a:ext cx="2078736" cy="2078736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7A04D-5D7D-4E88-A143-B5DBF9CDD285}">
      <dsp:nvSpPr>
        <dsp:cNvPr id="0" name=""/>
        <dsp:cNvSpPr/>
      </dsp:nvSpPr>
      <dsp:spPr>
        <a:xfrm>
          <a:off x="1390492" y="-169332"/>
          <a:ext cx="2241296" cy="2241296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396AFD-2C0F-4CC6-ABDD-86185D33679A}" type="datetimeFigureOut">
              <a:rPr lang="zh-HK" altLang="en-US" smtClean="0"/>
              <a:t>21/9/2017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3498B-D752-4A4F-9F23-30DB9125BAE9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436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9AFA5-0D0C-4022-84C6-A66990052CC4}" type="datetimeFigureOut">
              <a:rPr lang="zh-HK" altLang="en-US" smtClean="0"/>
              <a:t>21/9/2017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D3AFCB-B164-435C-85E5-671777315504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00914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27C9-D621-455C-B89F-A599429015AA}" type="datetimeFigureOut">
              <a:rPr lang="zh-HK" altLang="en-US" smtClean="0"/>
              <a:t>21/9/2017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9369-30FF-4682-BF35-DE92C1E3559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34303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27C9-D621-455C-B89F-A599429015AA}" type="datetimeFigureOut">
              <a:rPr lang="zh-HK" altLang="en-US" smtClean="0"/>
              <a:t>21/9/2017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9369-30FF-4682-BF35-DE92C1E3559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41139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27C9-D621-455C-B89F-A599429015AA}" type="datetimeFigureOut">
              <a:rPr lang="zh-HK" altLang="en-US" smtClean="0"/>
              <a:t>21/9/2017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9369-30FF-4682-BF35-DE92C1E3559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923578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27C9-D621-455C-B89F-A599429015AA}" type="datetimeFigureOut">
              <a:rPr lang="zh-HK" altLang="en-US" smtClean="0"/>
              <a:t>21/9/2017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9369-30FF-4682-BF35-DE92C1E3559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84256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27C9-D621-455C-B89F-A599429015AA}" type="datetimeFigureOut">
              <a:rPr lang="zh-HK" altLang="en-US" smtClean="0"/>
              <a:t>21/9/2017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9369-30FF-4682-BF35-DE92C1E3559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61490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27C9-D621-455C-B89F-A599429015AA}" type="datetimeFigureOut">
              <a:rPr lang="zh-HK" altLang="en-US" smtClean="0"/>
              <a:t>21/9/2017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9369-30FF-4682-BF35-DE92C1E3559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11048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27C9-D621-455C-B89F-A599429015AA}" type="datetimeFigureOut">
              <a:rPr lang="zh-HK" altLang="en-US" smtClean="0"/>
              <a:t>21/9/2017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9369-30FF-4682-BF35-DE92C1E3559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5572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27C9-D621-455C-B89F-A599429015AA}" type="datetimeFigureOut">
              <a:rPr lang="zh-HK" altLang="en-US" smtClean="0"/>
              <a:t>21/9/2017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9369-30FF-4682-BF35-DE92C1E3559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407065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27C9-D621-455C-B89F-A599429015AA}" type="datetimeFigureOut">
              <a:rPr lang="zh-HK" altLang="en-US" smtClean="0"/>
              <a:t>21/9/2017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9369-30FF-4682-BF35-DE92C1E3559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058662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27C9-D621-455C-B89F-A599429015AA}" type="datetimeFigureOut">
              <a:rPr lang="zh-HK" altLang="en-US" smtClean="0"/>
              <a:t>21/9/2017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9369-30FF-4682-BF35-DE92C1E3559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0204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27C9-D621-455C-B89F-A599429015AA}" type="datetimeFigureOut">
              <a:rPr lang="zh-HK" altLang="en-US" smtClean="0"/>
              <a:t>21/9/2017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9369-30FF-4682-BF35-DE92C1E3559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754919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027C9-D621-455C-B89F-A599429015AA}" type="datetimeFigureOut">
              <a:rPr lang="zh-HK" altLang="en-US" smtClean="0"/>
              <a:t>21/9/2017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D9369-30FF-4682-BF35-DE92C1E3559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006770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hk/url?sa=i&amp;rct=j&amp;q=&amp;esrc=s&amp;frm=1&amp;source=images&amp;cd=&amp;cad=rja&amp;docid=sAAXYf2lTuIVJM&amp;tbnid=JG4q2DJGuoaHdM:&amp;ved=0CAUQjRw&amp;url=http://galacticconnection.com/imfs-epic-plan-to-conjure-away-debt-and-dethrone-the-bankers&amp;ei=FWY1UaLGMu-ciAfS3YCQDg&amp;psig=AFQjCNF-Ril_syj_CV4eUKvRWOxV9zFUEg&amp;ust=1362540415264937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.hk/url?sa=i&amp;rct=j&amp;q=&amp;esrc=s&amp;frm=1&amp;source=images&amp;cd=&amp;cad=rja&amp;docid=BguwfHsHfa6x3M&amp;tbnid=-5gEwFxzM2eRTM:&amp;ved=0CAUQjRw&amp;url=http://www.currencynews.ws/&amp;ei=CGM1UbvjO4ySiQfa04HoDQ&amp;psig=AFQjCNFFwyIeQyN2QjnL55C1WXcnltlwVA&amp;ust=1362539633114383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 bwMode="auto">
          <a:xfrm>
            <a:off x="609600" y="1447800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0000"/>
          </a:bodyPr>
          <a:lstStyle/>
          <a:p>
            <a:pPr algn="ctr" eaLnBrk="1" hangingPunct="1"/>
            <a:r>
              <a:rPr lang="zh-HK" altLang="en-US" dirty="0" smtClean="0">
                <a:ea typeface="新細明體" pitchFamily="18" charset="-120"/>
              </a:rPr>
              <a:t>E</a:t>
            </a:r>
            <a:r>
              <a:rPr lang="en-US" altLang="zh-HK" dirty="0" smtClean="0">
                <a:ea typeface="新細明體" pitchFamily="18" charset="-120"/>
              </a:rPr>
              <a:t>LEC3844 </a:t>
            </a:r>
            <a:r>
              <a:rPr lang="en-US" altLang="zh-HK" dirty="0" smtClean="0">
                <a:ea typeface="新細明體" pitchFamily="18" charset="-120"/>
              </a:rPr>
              <a:t>Engineering Management and Society</a:t>
            </a:r>
            <a:br>
              <a:rPr lang="en-US" altLang="zh-HK" dirty="0" smtClean="0">
                <a:ea typeface="新細明體" pitchFamily="18" charset="-120"/>
              </a:rPr>
            </a:br>
            <a:r>
              <a:rPr lang="en-US" altLang="zh-HK" dirty="0">
                <a:ea typeface="新細明體" pitchFamily="18" charset="-120"/>
              </a:rPr>
              <a:t/>
            </a:r>
            <a:br>
              <a:rPr lang="en-US" altLang="zh-HK" dirty="0">
                <a:ea typeface="新細明體" pitchFamily="18" charset="-120"/>
              </a:rPr>
            </a:br>
            <a:r>
              <a:rPr lang="en-US" altLang="zh-HK" dirty="0" smtClean="0">
                <a:ea typeface="新細明體" pitchFamily="18" charset="-120"/>
              </a:rPr>
              <a:t>Decision making tool</a:t>
            </a:r>
            <a:br>
              <a:rPr lang="en-US" altLang="zh-HK" dirty="0" smtClean="0">
                <a:ea typeface="新細明體" pitchFamily="18" charset="-120"/>
              </a:rPr>
            </a:br>
            <a:r>
              <a:rPr lang="en-US" altLang="zh-HK" dirty="0" smtClean="0">
                <a:ea typeface="新細明體" pitchFamily="18" charset="-120"/>
              </a:rPr>
              <a:t>PESTEL Analysis</a:t>
            </a:r>
            <a:endParaRPr lang="zh-HK" altLang="en-US" dirty="0" smtClean="0">
              <a:ea typeface="新細明體" pitchFamily="18" charset="-120"/>
            </a:endParaRPr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4941168"/>
            <a:ext cx="8229600" cy="118499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 eaLnBrk="1" hangingPunct="1">
              <a:buFont typeface="Wingdings" pitchFamily="2" charset="2"/>
              <a:buNone/>
            </a:pPr>
            <a:r>
              <a:rPr lang="en-US" altLang="zh-HK" dirty="0" smtClean="0">
                <a:ea typeface="新細明體" pitchFamily="18" charset="-120"/>
              </a:rPr>
              <a:t>Dr. Wilton </a:t>
            </a:r>
            <a:r>
              <a:rPr lang="en-US" altLang="zh-HK" dirty="0" err="1" smtClean="0">
                <a:ea typeface="新細明體" pitchFamily="18" charset="-120"/>
              </a:rPr>
              <a:t>Fok</a:t>
            </a:r>
            <a:endParaRPr lang="en-US" altLang="zh-HK" dirty="0" smtClean="0">
              <a:ea typeface="新細明體" pitchFamily="18" charset="-120"/>
            </a:endParaRPr>
          </a:p>
          <a:p>
            <a:pPr marL="0" indent="0" algn="ctr" eaLnBrk="1" hangingPunct="1">
              <a:buFont typeface="Wingdings" pitchFamily="2" charset="2"/>
              <a:buNone/>
            </a:pPr>
            <a:endParaRPr lang="zh-HK" altLang="en-US" dirty="0" smtClean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1024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PE</a:t>
            </a:r>
            <a:r>
              <a:rPr lang="en-US" altLang="zh-HK" b="1" dirty="0">
                <a:solidFill>
                  <a:srgbClr val="FF0000"/>
                </a:solidFill>
              </a:rPr>
              <a:t>S</a:t>
            </a:r>
            <a:r>
              <a:rPr lang="en-US" altLang="zh-HK" dirty="0"/>
              <a:t>TEL - </a:t>
            </a:r>
            <a:r>
              <a:rPr lang="en-US" altLang="zh-HK" dirty="0" smtClean="0"/>
              <a:t>Social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E.g. an aging population may imply a smaller and less-willing workforce </a:t>
            </a:r>
          </a:p>
          <a:p>
            <a:pPr lvl="1"/>
            <a:r>
              <a:rPr lang="en-US" altLang="zh-HK" dirty="0" smtClean="0">
                <a:sym typeface="Wingdings" pitchFamily="2" charset="2"/>
              </a:rPr>
              <a:t> </a:t>
            </a:r>
            <a:r>
              <a:rPr lang="en-US" altLang="zh-HK" dirty="0" smtClean="0"/>
              <a:t>increasing the cost of labor</a:t>
            </a:r>
          </a:p>
          <a:p>
            <a:pPr lvl="1"/>
            <a:r>
              <a:rPr lang="en-US" altLang="zh-HK" dirty="0" smtClean="0"/>
              <a:t>More demand/opportunity on medical services</a:t>
            </a:r>
          </a:p>
        </p:txBody>
      </p:sp>
      <p:pic>
        <p:nvPicPr>
          <p:cNvPr id="2050" name="Picture 2" descr="http://ts1.mm.bing.net/th?id=H.4948988573321276&amp;pid=1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352434"/>
            <a:ext cx="2088232" cy="187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ts4.mm.bing.net/th?id=H.4782468498786135&amp;pid=15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978429"/>
            <a:ext cx="1524000" cy="2371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72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PE</a:t>
            </a:r>
            <a:r>
              <a:rPr lang="en-US" altLang="zh-HK" b="1" dirty="0">
                <a:solidFill>
                  <a:srgbClr val="FF0000"/>
                </a:solidFill>
              </a:rPr>
              <a:t>S</a:t>
            </a:r>
            <a:r>
              <a:rPr lang="en-US" altLang="zh-HK" dirty="0"/>
              <a:t>TEL - Social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E.g. companies may change various management strategies to adapt to these social trends, e.g.</a:t>
            </a:r>
          </a:p>
          <a:p>
            <a:pPr lvl="1"/>
            <a:r>
              <a:rPr lang="en-US" altLang="zh-HK" dirty="0" smtClean="0"/>
              <a:t>Recruiting older workers</a:t>
            </a:r>
          </a:p>
          <a:p>
            <a:pPr lvl="1"/>
            <a:r>
              <a:rPr lang="en-US" altLang="zh-HK" dirty="0" smtClean="0"/>
              <a:t>Develop new products of the elderly</a:t>
            </a:r>
            <a:endParaRPr lang="zh-HK" altLang="en-US" dirty="0"/>
          </a:p>
        </p:txBody>
      </p:sp>
      <p:pic>
        <p:nvPicPr>
          <p:cNvPr id="3074" name="Picture 2" descr="http://ts4.mm.bing.net/th?id=H.4843809214040271&amp;pid=15.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52705"/>
            <a:ext cx="2857500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://ts4.mm.bing.net/th?id=H.5053562494585887&amp;pid=15.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8" r="19391" b="9551"/>
          <a:stretch/>
        </p:blipFill>
        <p:spPr bwMode="auto">
          <a:xfrm>
            <a:off x="6732240" y="4077072"/>
            <a:ext cx="1791032" cy="260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PES</a:t>
            </a:r>
            <a:r>
              <a:rPr lang="en-US" altLang="zh-HK" b="1" dirty="0">
                <a:solidFill>
                  <a:srgbClr val="FF0000"/>
                </a:solidFill>
              </a:rPr>
              <a:t>T</a:t>
            </a:r>
            <a:r>
              <a:rPr lang="en-US" altLang="zh-HK" dirty="0"/>
              <a:t>EL </a:t>
            </a:r>
            <a:r>
              <a:rPr lang="en-US" altLang="zh-HK" dirty="0" smtClean="0"/>
              <a:t>-</a:t>
            </a:r>
            <a:r>
              <a:rPr lang="en-US" altLang="zh-HK" dirty="0"/>
              <a:t> Technological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 Technological factors include</a:t>
            </a:r>
          </a:p>
          <a:p>
            <a:pPr lvl="1"/>
            <a:r>
              <a:rPr lang="en-US" altLang="zh-HK" dirty="0" smtClean="0"/>
              <a:t>R&amp;D activity, </a:t>
            </a:r>
          </a:p>
          <a:p>
            <a:pPr lvl="1"/>
            <a:r>
              <a:rPr lang="en-US" altLang="zh-HK" dirty="0" smtClean="0"/>
              <a:t>automation, </a:t>
            </a:r>
          </a:p>
          <a:p>
            <a:pPr lvl="1"/>
            <a:r>
              <a:rPr lang="en-US" altLang="zh-HK" dirty="0" smtClean="0"/>
              <a:t>technology incentives and </a:t>
            </a:r>
          </a:p>
          <a:p>
            <a:pPr lvl="1"/>
            <a:r>
              <a:rPr lang="en-US" altLang="zh-HK" dirty="0" smtClean="0"/>
              <a:t>the rate of technological change. </a:t>
            </a:r>
          </a:p>
          <a:p>
            <a:r>
              <a:rPr lang="en-US" altLang="zh-HK" dirty="0" smtClean="0"/>
              <a:t>It determines barriers to:</a:t>
            </a:r>
          </a:p>
          <a:p>
            <a:pPr lvl="1"/>
            <a:r>
              <a:rPr lang="en-US" altLang="zh-HK" dirty="0" smtClean="0"/>
              <a:t>Entry level</a:t>
            </a:r>
          </a:p>
          <a:p>
            <a:pPr lvl="1"/>
            <a:r>
              <a:rPr lang="en-US" altLang="zh-HK" dirty="0" smtClean="0"/>
              <a:t>minimum efficient production level and </a:t>
            </a:r>
          </a:p>
          <a:p>
            <a:pPr lvl="1"/>
            <a:r>
              <a:rPr lang="en-US" altLang="zh-HK" dirty="0" smtClean="0"/>
              <a:t>Influence outsourcing decisions. </a:t>
            </a:r>
          </a:p>
        </p:txBody>
      </p:sp>
      <p:pic>
        <p:nvPicPr>
          <p:cNvPr id="5122" name="Picture 2" descr="https://encrypted-tbn1.gstatic.com/images?q=tbn:ANd9GcTd19m15p4GQdU1tPhUos699CJXDcyrZ3S-wZTIkzFp0lwgeVxWf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268760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0606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PES</a:t>
            </a:r>
            <a:r>
              <a:rPr lang="en-US" altLang="zh-HK" b="1" dirty="0">
                <a:solidFill>
                  <a:srgbClr val="FF0000"/>
                </a:solidFill>
              </a:rPr>
              <a:t>T</a:t>
            </a:r>
            <a:r>
              <a:rPr lang="en-US" altLang="zh-HK" dirty="0"/>
              <a:t>EL - Technological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K" dirty="0" smtClean="0"/>
              <a:t>Technological factors also affect</a:t>
            </a:r>
          </a:p>
          <a:p>
            <a:pPr lvl="1"/>
            <a:r>
              <a:rPr lang="en-US" altLang="zh-HK" dirty="0" smtClean="0"/>
              <a:t>costs,</a:t>
            </a:r>
          </a:p>
          <a:p>
            <a:pPr lvl="1"/>
            <a:r>
              <a:rPr lang="en-US" altLang="zh-HK" dirty="0" smtClean="0"/>
              <a:t>quality,</a:t>
            </a:r>
          </a:p>
          <a:p>
            <a:pPr lvl="1"/>
            <a:r>
              <a:rPr lang="en-US" altLang="zh-HK" dirty="0" smtClean="0"/>
              <a:t>lead to innovation.</a:t>
            </a:r>
            <a:endParaRPr lang="zh-HK" altLang="en-US" dirty="0"/>
          </a:p>
        </p:txBody>
      </p:sp>
      <p:pic>
        <p:nvPicPr>
          <p:cNvPr id="4" name="Picture 4" descr="https://encrypted-tbn0.gstatic.com/images?q=tbn:ANd9GcR8_1uLOBWTEgrreWd7AfcpycjMH-FizDoiQvcq63Mj_BZGBnU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653136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https://encrypted-tbn2.gstatic.com/images?q=tbn:ANd9GcSHShoPCCyURVKFE6KEe_F8IJIdqk38f2w-lyZBelFck86DI2X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877" y="3645024"/>
            <a:ext cx="3908011" cy="2827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628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PEST</a:t>
            </a:r>
            <a:r>
              <a:rPr lang="en-US" altLang="zh-HK" b="1" dirty="0">
                <a:solidFill>
                  <a:srgbClr val="FF0000"/>
                </a:solidFill>
              </a:rPr>
              <a:t>E</a:t>
            </a:r>
            <a:r>
              <a:rPr lang="en-US" altLang="zh-HK" dirty="0"/>
              <a:t>L - </a:t>
            </a:r>
            <a:r>
              <a:rPr lang="en-US" altLang="zh-HK" dirty="0" smtClean="0"/>
              <a:t>Environmental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 Environmental factors include:</a:t>
            </a:r>
          </a:p>
          <a:p>
            <a:pPr lvl="1"/>
            <a:r>
              <a:rPr lang="en-US" altLang="zh-HK" dirty="0" smtClean="0"/>
              <a:t> ecological and environmental aspects</a:t>
            </a:r>
          </a:p>
          <a:p>
            <a:pPr lvl="1"/>
            <a:r>
              <a:rPr lang="en-US" altLang="zh-HK" dirty="0" smtClean="0"/>
              <a:t>weather, </a:t>
            </a:r>
          </a:p>
          <a:p>
            <a:pPr lvl="1"/>
            <a:r>
              <a:rPr lang="en-US" altLang="zh-HK" dirty="0" smtClean="0"/>
              <a:t>climate, and </a:t>
            </a:r>
          </a:p>
          <a:p>
            <a:pPr lvl="1"/>
            <a:r>
              <a:rPr lang="en-US" altLang="zh-HK" dirty="0" smtClean="0"/>
              <a:t>climate change…</a:t>
            </a:r>
            <a:r>
              <a:rPr lang="en-US" altLang="zh-HK" dirty="0" err="1" smtClean="0"/>
              <a:t>etc</a:t>
            </a:r>
            <a:endParaRPr lang="en-US" altLang="zh-HK" dirty="0" smtClean="0"/>
          </a:p>
          <a:p>
            <a:r>
              <a:rPr lang="en-US" altLang="zh-HK" dirty="0" smtClean="0"/>
              <a:t>It affects industries such as</a:t>
            </a:r>
          </a:p>
          <a:p>
            <a:pPr lvl="1"/>
            <a:r>
              <a:rPr lang="en-US" altLang="zh-HK" dirty="0" smtClean="0"/>
              <a:t> tourism, </a:t>
            </a:r>
          </a:p>
          <a:p>
            <a:pPr lvl="1"/>
            <a:r>
              <a:rPr lang="en-US" altLang="zh-HK" dirty="0" smtClean="0"/>
              <a:t>farming, and </a:t>
            </a:r>
          </a:p>
          <a:p>
            <a:pPr lvl="1"/>
            <a:r>
              <a:rPr lang="en-US" altLang="zh-HK" dirty="0" smtClean="0"/>
              <a:t>insurance. </a:t>
            </a:r>
          </a:p>
        </p:txBody>
      </p:sp>
    </p:spTree>
    <p:extLst>
      <p:ext uri="{BB962C8B-B14F-4D97-AF65-F5344CB8AC3E}">
        <p14:creationId xmlns:p14="http://schemas.microsoft.com/office/powerpoint/2010/main" val="3721015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PEST</a:t>
            </a:r>
            <a:r>
              <a:rPr lang="en-US" altLang="zh-HK" b="1" dirty="0">
                <a:solidFill>
                  <a:srgbClr val="FF0000"/>
                </a:solidFill>
              </a:rPr>
              <a:t>E</a:t>
            </a:r>
            <a:r>
              <a:rPr lang="en-US" altLang="zh-HK" dirty="0"/>
              <a:t>L - </a:t>
            </a:r>
            <a:r>
              <a:rPr lang="en-US" altLang="zh-HK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Environmental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/>
          <a:lstStyle/>
          <a:p>
            <a:r>
              <a:rPr lang="en-US" altLang="zh-HK" dirty="0" smtClean="0"/>
              <a:t>Growing awareness of the potential impacts of climate change is affecting</a:t>
            </a:r>
          </a:p>
          <a:p>
            <a:pPr lvl="1"/>
            <a:r>
              <a:rPr lang="en-US" altLang="zh-HK" dirty="0" smtClean="0"/>
              <a:t>how companies operate and </a:t>
            </a:r>
          </a:p>
          <a:p>
            <a:pPr lvl="1"/>
            <a:r>
              <a:rPr lang="en-US" altLang="zh-HK" dirty="0" smtClean="0"/>
              <a:t>the products they offer, </a:t>
            </a:r>
          </a:p>
          <a:p>
            <a:pPr lvl="1"/>
            <a:r>
              <a:rPr lang="en-US" altLang="zh-HK" dirty="0" smtClean="0"/>
              <a:t>creating new markets </a:t>
            </a:r>
          </a:p>
          <a:p>
            <a:pPr lvl="1"/>
            <a:r>
              <a:rPr lang="en-US" altLang="zh-HK" dirty="0" smtClean="0"/>
              <a:t>diminishing or destroying existing ones</a:t>
            </a:r>
            <a:endParaRPr lang="zh-HK" altLang="en-US" dirty="0"/>
          </a:p>
        </p:txBody>
      </p:sp>
      <p:sp>
        <p:nvSpPr>
          <p:cNvPr id="4" name="Cloud Callout 3"/>
          <p:cNvSpPr/>
          <p:nvPr/>
        </p:nvSpPr>
        <p:spPr>
          <a:xfrm>
            <a:off x="5868144" y="1412776"/>
            <a:ext cx="2736304" cy="1944216"/>
          </a:xfrm>
          <a:prstGeom prst="cloudCallout">
            <a:avLst>
              <a:gd name="adj1" fmla="val -49238"/>
              <a:gd name="adj2" fmla="val 977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2000" dirty="0" smtClean="0"/>
              <a:t>What are the new markets?</a:t>
            </a:r>
            <a:endParaRPr lang="zh-HK" altLang="en-US" sz="2000" dirty="0"/>
          </a:p>
        </p:txBody>
      </p:sp>
      <p:sp>
        <p:nvSpPr>
          <p:cNvPr id="5" name="Cloud Callout 4"/>
          <p:cNvSpPr/>
          <p:nvPr/>
        </p:nvSpPr>
        <p:spPr>
          <a:xfrm>
            <a:off x="6300192" y="3717032"/>
            <a:ext cx="2736304" cy="1944216"/>
          </a:xfrm>
          <a:prstGeom prst="cloudCallout">
            <a:avLst>
              <a:gd name="adj1" fmla="val -49238"/>
              <a:gd name="adj2" fmla="val 9777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2000" dirty="0" smtClean="0"/>
              <a:t>What markets were destroyed</a:t>
            </a:r>
            <a:endParaRPr lang="zh-HK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03425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PESTE</a:t>
            </a:r>
            <a:r>
              <a:rPr lang="en-US" altLang="zh-HK" sz="4800" b="1" dirty="0">
                <a:solidFill>
                  <a:srgbClr val="FF0000"/>
                </a:solidFill>
              </a:rPr>
              <a:t>L</a:t>
            </a:r>
            <a:r>
              <a:rPr lang="en-US" altLang="zh-HK" dirty="0"/>
              <a:t> - </a:t>
            </a:r>
            <a:r>
              <a:rPr lang="en-US" altLang="zh-HK" dirty="0" smtClean="0"/>
              <a:t>Legal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12" y="16288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HK" dirty="0" smtClean="0"/>
              <a:t> Legal factors include:</a:t>
            </a:r>
          </a:p>
          <a:p>
            <a:pPr lvl="1"/>
            <a:r>
              <a:rPr lang="en-US" altLang="zh-HK" dirty="0" smtClean="0"/>
              <a:t>discrimination law, </a:t>
            </a:r>
          </a:p>
          <a:p>
            <a:pPr lvl="1"/>
            <a:r>
              <a:rPr lang="en-US" altLang="zh-HK" dirty="0" smtClean="0"/>
              <a:t>consumer law, </a:t>
            </a:r>
          </a:p>
          <a:p>
            <a:pPr lvl="1"/>
            <a:r>
              <a:rPr lang="en-US" altLang="zh-HK" dirty="0" smtClean="0"/>
              <a:t>antitrust law, </a:t>
            </a:r>
          </a:p>
          <a:p>
            <a:pPr lvl="1"/>
            <a:r>
              <a:rPr lang="en-US" altLang="zh-HK" dirty="0" smtClean="0"/>
              <a:t>employment law, </a:t>
            </a:r>
          </a:p>
          <a:p>
            <a:pPr lvl="1"/>
            <a:r>
              <a:rPr lang="en-US" altLang="zh-HK" dirty="0" smtClean="0"/>
              <a:t>health and safety law. </a:t>
            </a:r>
          </a:p>
          <a:p>
            <a:r>
              <a:rPr lang="en-US" altLang="zh-HK" dirty="0" smtClean="0"/>
              <a:t>Affect how a company operates, its costs, and the demand for its products.</a:t>
            </a:r>
          </a:p>
        </p:txBody>
      </p:sp>
      <p:sp>
        <p:nvSpPr>
          <p:cNvPr id="4" name="Cloud Callout 3"/>
          <p:cNvSpPr/>
          <p:nvPr/>
        </p:nvSpPr>
        <p:spPr>
          <a:xfrm>
            <a:off x="4932040" y="1628800"/>
            <a:ext cx="3672408" cy="2304256"/>
          </a:xfrm>
          <a:prstGeom prst="cloudCallout">
            <a:avLst>
              <a:gd name="adj1" fmla="val -47567"/>
              <a:gd name="adj2" fmla="val 7739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HK" sz="2400" dirty="0" smtClean="0"/>
              <a:t>e.g. the legal interpretation of permanent resident</a:t>
            </a:r>
          </a:p>
        </p:txBody>
      </p:sp>
    </p:spTree>
    <p:extLst>
      <p:ext uri="{BB962C8B-B14F-4D97-AF65-F5344CB8AC3E}">
        <p14:creationId xmlns:p14="http://schemas.microsoft.com/office/powerpoint/2010/main" val="31045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HK" sz="4000" dirty="0"/>
              <a:t>Use PESTEL analysis to discuss </a:t>
            </a:r>
            <a:r>
              <a:rPr lang="en-US" altLang="zh-HK" sz="4000" dirty="0" smtClean="0"/>
              <a:t>how any of these factor(s) may your business</a:t>
            </a:r>
            <a:endParaRPr lang="zh-HK" alt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63277"/>
            <a:ext cx="6552728" cy="4525963"/>
          </a:xfrm>
        </p:spPr>
        <p:txBody>
          <a:bodyPr>
            <a:noAutofit/>
          </a:bodyPr>
          <a:lstStyle/>
          <a:p>
            <a:r>
              <a:rPr lang="en-US" altLang="zh-HK" sz="2000" dirty="0" smtClean="0">
                <a:effectLst/>
              </a:rPr>
              <a:t>For iPhone/</a:t>
            </a:r>
            <a:r>
              <a:rPr lang="en-US" altLang="zh-HK" sz="2000" dirty="0" err="1" smtClean="0">
                <a:effectLst/>
              </a:rPr>
              <a:t>iPad</a:t>
            </a:r>
            <a:r>
              <a:rPr lang="en-US" altLang="zh-HK" sz="2000" dirty="0" smtClean="0">
                <a:effectLst/>
              </a:rPr>
              <a:t> users:</a:t>
            </a:r>
          </a:p>
          <a:p>
            <a:pPr lvl="1"/>
            <a:r>
              <a:rPr lang="en-US" altLang="zh-HK" sz="2000" dirty="0" smtClean="0">
                <a:effectLst/>
              </a:rPr>
              <a:t> Download and install </a:t>
            </a:r>
            <a:r>
              <a:rPr lang="en-US" altLang="zh-HK" sz="2000" dirty="0" smtClean="0"/>
              <a:t>“</a:t>
            </a:r>
            <a:r>
              <a:rPr lang="en-US" altLang="zh-HK" sz="2000" dirty="0" err="1" smtClean="0">
                <a:effectLst/>
              </a:rPr>
              <a:t>iClass</a:t>
            </a:r>
            <a:r>
              <a:rPr lang="en-US" altLang="zh-HK" sz="2000" dirty="0" smtClean="0">
                <a:effectLst/>
              </a:rPr>
              <a:t> Cloud” from </a:t>
            </a:r>
            <a:r>
              <a:rPr lang="en-US" altLang="zh-HK" sz="2000" dirty="0" err="1" smtClean="0">
                <a:effectLst/>
              </a:rPr>
              <a:t>Appstore</a:t>
            </a:r>
            <a:endParaRPr lang="en-US" altLang="zh-HK" sz="2000" dirty="0" smtClean="0">
              <a:effectLst/>
            </a:endParaRPr>
          </a:p>
          <a:p>
            <a:r>
              <a:rPr lang="en-US" altLang="zh-HK" sz="2000" dirty="0" smtClean="0"/>
              <a:t>For other devices: </a:t>
            </a:r>
          </a:p>
          <a:p>
            <a:pPr lvl="1"/>
            <a:r>
              <a:rPr lang="en-US" altLang="zh-HK" sz="2000" dirty="0" smtClean="0"/>
              <a:t>URL </a:t>
            </a:r>
            <a:r>
              <a:rPr lang="en-US" altLang="zh-HK" sz="2000" u="sng" dirty="0" smtClean="0"/>
              <a:t>hku.iclass.hk</a:t>
            </a:r>
          </a:p>
          <a:p>
            <a:endParaRPr lang="en-US" altLang="zh-HK" sz="2000" dirty="0" smtClean="0"/>
          </a:p>
          <a:p>
            <a:r>
              <a:rPr lang="en-US" altLang="zh-HK" sz="2000" dirty="0" smtClean="0"/>
              <a:t>Login using your portal ID (Login through HKU Portal)</a:t>
            </a:r>
          </a:p>
          <a:p>
            <a:endParaRPr lang="en-US" altLang="zh-HK" sz="2000" dirty="0" smtClean="0"/>
          </a:p>
          <a:p>
            <a:r>
              <a:rPr lang="en-US" altLang="zh-HK" sz="2000" dirty="0" smtClean="0"/>
              <a:t>Join code: </a:t>
            </a:r>
            <a:r>
              <a:rPr lang="en-US" b="1" dirty="0"/>
              <a:t>GR5182</a:t>
            </a:r>
            <a:endParaRPr lang="en-US" altLang="zh-HK" sz="2000" dirty="0" smtClean="0"/>
          </a:p>
          <a:p>
            <a:endParaRPr lang="en-US" altLang="zh-HK" sz="2000" dirty="0" smtClean="0"/>
          </a:p>
          <a:p>
            <a:r>
              <a:rPr lang="en-US" altLang="zh-HK" sz="2000" dirty="0" smtClean="0"/>
              <a:t>Click on the question:</a:t>
            </a:r>
          </a:p>
          <a:p>
            <a:pPr lvl="1"/>
            <a:r>
              <a:rPr lang="en-US" altLang="zh-HK" sz="2000" dirty="0" smtClean="0"/>
              <a:t>PESTEL Analysis </a:t>
            </a:r>
            <a:endParaRPr lang="en-US" altLang="zh-HK" sz="2000" dirty="0" smtClean="0"/>
          </a:p>
          <a:p>
            <a:pPr lvl="1"/>
            <a:r>
              <a:rPr lang="en-US" altLang="zh-HK" sz="2000" dirty="0" smtClean="0"/>
              <a:t>Click            </a:t>
            </a:r>
            <a:r>
              <a:rPr lang="en-US" altLang="zh-HK" sz="2000" dirty="0" smtClean="0"/>
              <a:t>		after entering the keywords</a:t>
            </a:r>
          </a:p>
        </p:txBody>
      </p:sp>
      <p:pic>
        <p:nvPicPr>
          <p:cNvPr id="2050" name="Picture 2" descr="iClass - Interactive Class on Clou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124744"/>
            <a:ext cx="720080" cy="7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646" y="5157192"/>
            <a:ext cx="1072671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56" t="21428" r="53125" b="8722"/>
          <a:stretch/>
        </p:blipFill>
        <p:spPr bwMode="auto">
          <a:xfrm>
            <a:off x="6948264" y="3356992"/>
            <a:ext cx="2081746" cy="309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/>
          <p:cNvCxnSpPr/>
          <p:nvPr/>
        </p:nvCxnSpPr>
        <p:spPr bwMode="auto">
          <a:xfrm>
            <a:off x="3707904" y="4077072"/>
            <a:ext cx="4824536" cy="5760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1862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 smtClean="0"/>
              <a:t>Applicability of the factors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altLang="zh-HK" dirty="0" smtClean="0"/>
              <a:t>The model's factors will vary in importance to a given company based on its industry and the goods it produces. </a:t>
            </a:r>
          </a:p>
          <a:p>
            <a:pPr lvl="0"/>
            <a:r>
              <a:rPr lang="en-US" altLang="zh-HK" dirty="0" smtClean="0"/>
              <a:t>E.g., consumer and B2B companies tend to be more affected by the </a:t>
            </a:r>
            <a:r>
              <a:rPr lang="en-US" altLang="zh-HK" b="1" dirty="0" smtClean="0"/>
              <a:t>social</a:t>
            </a:r>
            <a:r>
              <a:rPr lang="en-US" altLang="zh-HK" dirty="0" smtClean="0"/>
              <a:t> factors </a:t>
            </a:r>
          </a:p>
        </p:txBody>
      </p:sp>
      <p:pic>
        <p:nvPicPr>
          <p:cNvPr id="7170" name="Picture 2" descr="https://encrypted-tbn2.gstatic.com/images?q=tbn:ANd9GcTTqC1gcsQQ3TeqMIdGkBk6azo86jFcL4O1Mlu2dmg_Ecrz-pvub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509120"/>
            <a:ext cx="2628900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encrypted-tbn0.gstatic.com/images?q=tbn:ANd9GcQH2cZKEXof9zSv-TUr6izxW70ED5bjXfyffF57h_Nm-J5SNA7-Z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157192"/>
            <a:ext cx="3400425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0277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Applicability of the factors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US" altLang="zh-HK" dirty="0" smtClean="0"/>
              <a:t>E.g. a global defense contractor would tend to be more affected by </a:t>
            </a:r>
            <a:r>
              <a:rPr lang="en-US" altLang="zh-HK" b="1" dirty="0" smtClean="0"/>
              <a:t>political</a:t>
            </a:r>
            <a:r>
              <a:rPr lang="en-US" altLang="zh-HK" dirty="0" smtClean="0"/>
              <a:t> factors.</a:t>
            </a:r>
            <a:endParaRPr lang="en-US" altLang="zh-HK" baseline="30000" dirty="0" smtClean="0"/>
          </a:p>
        </p:txBody>
      </p:sp>
      <p:pic>
        <p:nvPicPr>
          <p:cNvPr id="8194" name="Picture 2" descr="https://encrypted-tbn1.gstatic.com/images?q=tbn:ANd9GcQ6SfcjYtlknzRcE0KEQgB-RZQKVOvisZLRiTbAgo_0plPi13lyf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573016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s://encrypted-tbn0.gstatic.com/images?q=tbn:ANd9GcREyUqzvMH-ccB12Cb69YZ6heeCzetf9F7DdAP2e-hej_wIjEY9T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789040"/>
            <a:ext cx="2619375" cy="1743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719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HK" dirty="0" smtClean="0"/>
              <a:t> </a:t>
            </a:r>
            <a:r>
              <a:rPr lang="en-US" altLang="zh-HK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PESTEL Analysis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67333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HK" dirty="0" smtClean="0"/>
              <a:t>PESTEL is an acronym that stands for</a:t>
            </a:r>
          </a:p>
          <a:p>
            <a:pPr lvl="1"/>
            <a:r>
              <a:rPr lang="en-US" altLang="zh-HK" dirty="0" smtClean="0"/>
              <a:t>Political, </a:t>
            </a:r>
          </a:p>
          <a:p>
            <a:pPr lvl="1"/>
            <a:r>
              <a:rPr lang="en-US" altLang="zh-HK" dirty="0" smtClean="0"/>
              <a:t>Economical, </a:t>
            </a:r>
          </a:p>
          <a:p>
            <a:pPr lvl="1"/>
            <a:r>
              <a:rPr lang="en-US" altLang="zh-HK" dirty="0" smtClean="0"/>
              <a:t>Social, </a:t>
            </a:r>
          </a:p>
          <a:p>
            <a:pPr lvl="1"/>
            <a:r>
              <a:rPr lang="en-US" altLang="zh-HK" dirty="0" smtClean="0"/>
              <a:t>Technological, </a:t>
            </a:r>
          </a:p>
          <a:p>
            <a:pPr lvl="1"/>
            <a:r>
              <a:rPr lang="en-US" altLang="zh-HK" dirty="0" smtClean="0"/>
              <a:t>Environmental and </a:t>
            </a:r>
          </a:p>
          <a:p>
            <a:pPr lvl="1"/>
            <a:r>
              <a:rPr lang="en-US" altLang="zh-HK" dirty="0" smtClean="0"/>
              <a:t>Legal. </a:t>
            </a:r>
          </a:p>
          <a:p>
            <a:pPr lvl="0"/>
            <a:r>
              <a:rPr lang="en-US" altLang="zh-HK" dirty="0" smtClean="0"/>
              <a:t>It is used by many international consultancies to describe an analysis that is used for determining the opportunities and risks of global expansion. </a:t>
            </a:r>
          </a:p>
        </p:txBody>
      </p:sp>
    </p:spTree>
    <p:extLst>
      <p:ext uri="{BB962C8B-B14F-4D97-AF65-F5344CB8AC3E}">
        <p14:creationId xmlns:p14="http://schemas.microsoft.com/office/powerpoint/2010/main" val="184679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/>
              <a:t>Applicability of the factors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698976" cy="3629000"/>
          </a:xfrm>
        </p:spPr>
        <p:txBody>
          <a:bodyPr>
            <a:normAutofit fontScale="92500" lnSpcReduction="20000"/>
          </a:bodyPr>
          <a:lstStyle/>
          <a:p>
            <a:pPr rtl="0"/>
            <a:r>
              <a:rPr lang="en-US" altLang="zh-HK" dirty="0" smtClean="0"/>
              <a:t>Factors that are more likely to change in the future or more relevant to a given company will carry greater importance. </a:t>
            </a:r>
          </a:p>
          <a:p>
            <a:pPr rtl="0"/>
            <a:endParaRPr lang="zh-HK" altLang="en-US" dirty="0" smtClean="0"/>
          </a:p>
          <a:p>
            <a:pPr rtl="0"/>
            <a:r>
              <a:rPr lang="en-US" altLang="zh-HK" dirty="0" smtClean="0"/>
              <a:t>E.g. a company which has borrowed heavily will need to focus more on the </a:t>
            </a:r>
            <a:r>
              <a:rPr lang="en-US" altLang="zh-HK" b="1" dirty="0" smtClean="0"/>
              <a:t>economic</a:t>
            </a:r>
            <a:r>
              <a:rPr lang="en-US" altLang="zh-HK" dirty="0" smtClean="0"/>
              <a:t> factors (especially interest rates).</a:t>
            </a:r>
            <a:endParaRPr lang="zh-HK" altLang="en-US" dirty="0"/>
          </a:p>
        </p:txBody>
      </p:sp>
      <p:pic>
        <p:nvPicPr>
          <p:cNvPr id="9218" name="Picture 2" descr="https://encrypted-tbn1.gstatic.com/images?q=tbn:ANd9GcSEK7mdm2wJ4b9laPvpkI1xP1vEPk2YfHeuL5U1VwV8myoOZCL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5445224"/>
            <a:ext cx="3571875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ata:image/jpeg;base64,/9j/4AAQSkZJRgABAQAAAQABAAD/2wCEAAkGBhQQEBQREBIUEBQUFBUQEBYVFBAUEhYTFRcYFBQVFhUXHCYeFxojGxUUHy8gJCcpLC0sFR4xNTAqQSYrLSkBCQoKDgwOGg8PGi0lHyQsLCwsKSwsLCwvLywsKSwsKSopLCwpKikpLCwsKSkuLCksKSwpLCwtKSksKSwpLC0sKf/AABEIAOAA4QMBIgACEQEDEQH/xAAcAAEAAQUBAQAAAAAAAAAAAAAABAIDBQYHAQj/xAA8EAABAwIDBQUGBQMEAwEAAAABAAIDBBESITEFBkFRYRMicYGRBxQyYqGxI0JSwdFy4fBzgpKyQ5PSM//EABoBAQADAQEBAAAAAAAAAAAAAAABAwQCBQb/xAAtEQACAgEDAgUDAwUAAAAAAAAAAQIDEQQSITFRBRMiQYFhcfDB0eEUI0JDof/aAAwDAQACEQMRAD8A7iiIgCIiAIiIAiIgCIiAIiIAiIgCIiAIiIAiIgCIsNvLvVDQR4pTdxH4cYtjef2HMn+yhtJZZ3CEpyUYrLMyi0Tc/wBpQqnujqQ2J2ImMi+DCTk11+I0vp4Le1EZKSyju6idMts1yERF0UhERAEREAREQBERAEREAREQBERAEREAREQBERAEREAReOdYXOQGZXNt8/aX8UFC7o+YfURf/XpzXE5qCyzRp9NZqJbYL57Gb3y9oEdEDFFaWfl+SPq+3H5fW3Hju0doyTyOlmeZHu1J+gHIdBkrT3XNzmTmTxurMklupOgGpWCdjsZ9dpdJXpI8dfdlyGpMbg8G1s+nUFdg3B3p7VrYnuuHC8JOoPGM/t4eC5HTbPucUmZ4N4Dx5lZakqnRODmGxBB9MwrqouPJ5muurv8ATj5O/IsfsCvfPTxySxuie4d4OFr/ADAcAdfNZBbD51rDwEREICIiAIiIAiIgCIiAIiIAiIgCIiAIiIAiIgCj11fHBGZJXhjG5kn7dT0Chbf3jioo8cpu4/AwWxuPQcBzJyXH9495Za2TFKbNH/5xj4Gj9z1P00VNlqh9z0tF4fPUvL4j3/YyO+O/slZeKK8UHLR8nV9uHy+t+GnuVx5VouuLjjmPBYJScnln1dVVdMdkFgoepez6EYe0HeJyceIPK3AKGVJ2XXdlJn8LsndOTvJdweGUaqt2QwjJUlG+V4jiaXvdk1oFyf4HVdO3V3AZT2lqLSy6husbD0/U7r6c1C3ArI45HxFrWuk7zX2GI2GbCeXEea31boJNZPldRKUZbQiIrDGEREAREQBERAEREAREQBERAEREAREQBEQlAEWj7ze0HATFSWcRk6U5tH9A0cepy8VotRtuoe7E6pnvrcSyNt4BpAHkFRK+MXg9ajwq62O58fc6Vv8A7ve805ewXkiu9vNzfzN/ceHVcZqJQ0Xd/c9Atu2X7R6qncGSuFSw5AyCzweRe3XxN1iazZ0NRUOlicIXPN2xy5MYTqGSDK17/EG2vqqpRja9yN1Nluhi6rFnsa+IC/N+TeDf3d/CvyMu3w+yzMu69U2RsRp5MTjZtm3afB47tuN7rft3fZpFHGTVWlkc0tsPgjuLd3m75uHDmrfKW3ajB/XTVqtk/j6HHXFW3FZTeLYrqOofA/8AKe6eDmnNrh4hYpxWPGD6ONinFSXRmz7s7UJAbez47OYeNhofEG30XZ9g7WFTCH6OHdkHJw/Y6jxXznTVJjeHt1Bv/I8F0/dHeARubKD+HIAJBy6+LTf681oqng8fX6fcso6ci8a64uMwcwvVrPnwiIgCIiAIiIAiIgCIiAIiIAiIgCIoG2Ntx0rMchzPwNHxOPID99FDeOWdRi5vbFZZKqqpkTC+RwY1ouSdP86Lmu9G+T6m8cV44dDwe/8Aq5N+X15CDt3eCSrfd5wtHwMB7revU9fstc2htER90DE86DgOpPJY7LXLiJ9HpNBCheZb1/4v5L7yrT1jGNxHE843ddB0A0CntPdB8R6W/lVyqaWTbTroW2bEvkjVvwO6C/pms2yEOa08SAT5i616vkvaP9XxdG8fXRT2bXDdbgeBsuq+CrWZm0ksnWdwNoOfA6JxuYiA0/I6+EeRBHhZbStF9mVQ1zJX42XcWtaMTcRDQSTa97d63kVvS2x6HzF6xYzSvadux7zT9vGPxYQTlq6PVw8tR581xRy+oCFwj2jbr+5VRLBaGW74+QP5meRPoQqLof5HqeG6n/VL4NSJWa3X2r2b+zce685dH6D109FgyUhY57sLBc8eQ8SqIp54PUtlFR9R9Abn7XxN7B57zRePqzl5fbwWzLi+xtvOiwF577Ld8Zgkcxr48811/ZtcJ4mStBAe0OzBH3+62wbxhnzWojHduj7klERdmYIiIAiIgCIiAIiIAiIgCItL3n35DLxUpBdo6TUDozmeunjw5lNRWWX0UTvltgjPbS3qpaeQRTTNY+2K1nGw64QcPmtb3yqaaqhEsE8T5I9QHsxFh1GG9zY2PquebYBI7Um7mm7iTmQfiuTqeKgh3HzWfzN6aZ670a0sozTefzJmXFY/aTNJB+XJ3Vh19NVJinxNv6ql5WXlM9xbZw+jIbY76K492VuSGzW20AHoAoDqh0htHk3i8jX+kfurW5T4MUa6tKnJvn86F4gAk8TqrTyrrKWwyc4n5jcH+FHeVEoOPU7p1Mbk3E9pZ+zeDo1xs7pfRy3rYm8c9K8d90kf5o3EkEfKT8J8Fzyc90+BW50cmKNhOpY0nxsFZW2YtZCLeWdjo6tssbZGG7XAOHnz6rF737uNrqV8JsH/ABxOPCQaeRzB6FQ9w6i8D2cGPy8HAG3rf1WzLX1R4DzXPj2PmgbCkDy2ZrobEghws82NtDoOqzuydjukcIaeMuPIfdxOg6ld2np2vGF7WvHJwDh6FWqPZ0UIIhjZGCbuDWhtz1suVBLoW2amVjzI1ndv2fRwWkqLTSahv/jafA/Eepy6cVt6IuzO3kIiIQEREAREQBERAEREAVuoqWxtL3uDGtF3EmwAXlVP2bHPsXYWl1m5uNhew6rkW8O9ElY7vHDGDdjAch1P6j1VVligjdo9HLUy7JdWZbejfZ1ReKC7ItCdHv8AHk3p68lqNTWNjF3eAAzJPIBR6uswAAC5OQ5eZUJmuJzsTjqf2A4BZUnY8s+gsnVo4bILn85ZVKXSm8mQGbWDQdTzKk0Wz3zPEcTDI92jWi5/sOpyVMcd8zp91Hq5nRvDmOLQ4YciRYjPUc/2VqlGPCPNlTbfF2SN9rPZ26monTF+KZtnyNb8AjHxAcSRrfoRbioO5ex21MznStxRQtxvHBzjkxp9HH/asRuPTvr6iSCStqYbQufG2OZ4LyCARncWAN7Wz8lv25OyHRUckRcGyvkfZxBsQz8NhsOBLSfNdOtSkmUw1cqqZV559vnqaLU7svraqd0WGOmikaxoINnyADE1rRqAfIXCgS02BxbcHCS3LTLLJdN2jsCSOlZS0ZGMAMdISBhc8/izEcXZuIHOy53v06n2cIqanBL9SSbuDBcFzz+pztPArrbt5KvNdzUW/ov5J2yNq09LBK90eOqPdp75taHC2MDgRnnrmLWzWoucrbanELqzU1Qb1P8Amqok3JnrVVwoi+epVL3iGDVxz6N4lbJFVWAA0GQWm09X38syfUrru4243ahs1VkzJzY/zP5Fw4N6anw1thDBg1Goy8+xtm4FE5lIHvFjK4yDnhsGt9QL/wC5bKvALZBeq9cHkylueQiIpOQiIgCIiAIiIAiIgCIiAItM3m9oTYCYqa0rxk5xzjaeQt8R+nitNk36rSbioI6YIsPphVMroxeD0qfDbrY7uF9zsq4zvfsn3WqewCzHfiRcsLuHkbjyVwe0ipGT32PMAWP8LG7X3nfWYRKcTm3wHK+eo+n0VdklZHg26OmzS2+prD/EYyrbiblqM2+IVEMIFi7M624Dx5noqi5WZ6nD1J0H9+Czxz0R6tqhL1T9i/LOALuNhzKhvvLwws1+Y/wEZGCcT3AngL90eHXqti3a3cdWudhc2OOOxmkcRZoN+F8zkeQy1WiFWOp5Op1zfEOnci7qwOjrYJIGOe9r74W3uWnuvHK2EnM5Lq+06nvlrcsItYcOa0ba2+EVBE6DZTQZLd+oeA5ziNQ24sfS3IcVO3LrZq5s1VUzfhtYGNdhjaS/W3daL2GX+4K+Ml0R5d1U0lOSwS6vaDo72cQVxDbdeamrllviu6zT8re6PtfzW6777dfiMEJJLh3n8Q3TLr14LVtiUPfADC7yJSXPAp9HqZVSUMhbkCBw5nwUjZu7L5X/AIlw3g0fE7z/ACj6/ddK2fuk/sHTzAxMDbtBHfeTk0WPwgkjM+iy27e7gJuR1JUKKRNl8p9Wa5sbdHCO60RjoLE+J1PmVsUGwyzQrazRNZkFQ9gXWCncR9k1Uje64lw65n1WdBWEa4NKzEUlwCpK2XERFJAREQBERAEREAREQFuedsbS97g1rRdxJsAOpXM97d/nT3hpiWRaOdo9/h+lv1P0W6b57KNTRyMb8TR2rBzczO3W4uPNcWLlmuk1wj2fDaK5ZnLlr2/UPlA1NuS8JWOklc1x0J5nW3C3IJFWOv3jlxy+qqVaayehPVyhZta4JczcQt6eKgtJ10IPoQpriosmT/6hfzGv0UQ4ZZqVuhnsSS++fPNR6pt234jMfuFWw5W8x+/+dFSXJKOGc1W+ZDL+S3CzFmNOJ4BSRVFrSxjiA6wfmRitmLjldR8VgBwGisT1IYM13lvgpVcK/UyZS0zppGRRjE97gxg5uOQXR9vBmzaJlJGcmAukI/PK43cfNxyHAZcFoXs63kjhrw+awvG+OFx0bI4ix8S3E2/zdVuNZVtmkMj3gAGwzFyVfXDHJ5Ws1HmtRXRGlGtfm9sMj7EFzhkGknK7uGa3/cnf+QdytxuaT3H2BwdHHIkeRWMmrWfCx2RIxC+uaj1eWbCu8GRz3LBue9m9MbjHDGcTS7E9407uYaOef28VL2RtENbktL3W3fO0JX43mMRtu3CBm83Db9Ac+tlLhq3wuMUowvYcLh1HLmDqD1UlZuU20rqJJtHqtck2r1UZ+0+qkg2U16y+ydo4iGcz/daGzaHVbfudSl15nfCO6zqeJ8tPM8kBtSIiAIiIAiIgCIiAIiIAuIb5bI91rJIwLMce1j5YH52HgcTf9q7etG9qmx+0p21DR3oThf8A6byB9HYfUqq2OYm7Q2+Xbj2fH7HJKsZg+R/ZWbKTKLgjmorXXH0Pis8ex7GoWVuJLXZD09P8Cj1j7Bp5OH1yV61gOufllb7KJXHIDm4fTNMcnSl/b57FxlTmq3m3hr5KI1i3P2e7mN2g+Qzl4iiAAwkC73G4GYN7AE+YVrjuPOhf5WWzUHlzh3Abc+fh/Kn7K3Jlms6RrnE54BcAf1EZk9BbxXZXbgUkTLtiLnZAOc97iCSBe17fRToSyEYWNAsrIwSMduolZ1Oe7P3FkjsWsZFbMFrWhw64rX+qzUmw2RtxShsjvmAPrdZ+s2itd2ltDXNdmbJre0KZofia1rbcgB9lEdKdFKq5blbRuTuf2hFTUDuDOJh/Mf1O+Xpx8NZIM17PtiOggMsgs6WxAOoYL4b+NyfRZDeLddlWL37OUCzXgXuOThxH2WbRCDkW091KyEn8J0g4Oj74PkO8PMLHw7Fqnmwp5v8A1vA9SLLtqIDn2wNwJCQ+qOBuuBpBeehIyaPC58Fv0MIY0NaA1oFgBoAFWiAIiIAiIgCIiAIiIAiIgCsVtI2aN8Txdr2uY7wcLFX0QJ4PnTaNE6CV8L/ijcWO62Nr+B181EYACTre1r6A8TbjwW/+1vY2CdlU0ZSjs5P9Rg7p82/9Fz18lstTwA1WNxw8H0VdynWpMqfJqSepJUdrC84uGjf5UmKkLiMWeeTRmL8PEroe63syfJaSrvEzURjKR39X6B018FbGHcxX6pNYiadu9upNWyBkTcrjG83wMHNx59NSu57A2FHRQNgiGQzcT8Tnn4nHqfoABwUikpo4GCOJrY2jRrR/lz1V3th/gKuSwebKbkW6x9h4Z/wtJ21tTAbjgs9vDtMMba+uflwWp7M2O+vlN7thafxH8/kb8329AZOSFU7exDIrD1FaSt7rPZhC514pZIm/psHgeBOfqSpWzfZ1TRG8hdOeTyAz/i3XzJQGg7vyRvqGCbvMDhiHPoei7RHaww2tYWtpbhZco2pu6ylrHRwl2DJwBzLcWeG/EeOf3XS9iu/Ajvra3obIQTkXl16gCIiAIiIAiIgCIiAIiIAiIgCIqSUBUvC5W3PUaWoshOCHvVsRtdTPgLsBJDmPtiwuabg2uL5XHmtZ2b7K6WLOR8sx45hgP/HP6rZJq+ygS7YsuSxSeMZ4J+z9i0tOQYYI2OGjrYn/APN1z9VkG1eJwaDqtWl214qmn2xZ7TfQi/hoVJyZ/atY9jSY8rfVYWn23VPZjawZ3FsbQcjbis9tFl2rAvjcxt2glt7GwNgeqEGMl2ZUVUn41omX7xxNc4j5Q0nPxW3UjmRMbHGA1rRZoH+ZnqtfbW9VdZVdUJNh97T3pYRs6vNmQGL2lT9pUvf1aPRoC2ahfhjaOQWEhzGI/mJKyMc+Qv4XH8KTkyYmVQmUBpJ0z8NfTVeGUjI5KCTJCZeiZY4TKtsiAyAkXoeobZFca9CCTiXt1ZDlUCpILl16qLr1AVIvAvUAREQHhVDlWVSUBYkUOUKc9qjSRqDoxszVj5ob8FmZIVHfTKDowUlGDwUaXZ54LYjSqn3RCCqg3ohbG1lReN7QGnE1wabZXD7Yfqo1bvTCL9nI0f0vH7FX/dl6KdSRg1xsrpnl7WODTxsQDzOdlKbTnqs32KdggMQGuHFeSTPANhfJZf3VPc1JBrY2u5jQDFJlyYXfa6qi3kI1ZI3xilt/1Wxe5dF6KMckIMMzeyL8xaPE2+6l029EcpEbSHknKxLiOemgWRFGOSusp7aBAVRC/RX2sVtrFdaEJK2sV1rVQ1XGoQVAKsKkKsIAFUEsvUAC9REAREQBUkKpLIC2QqHRq9ZeYUBGMKoNOpmFeYEJyQ/d157spuBMCDJB92T3ZTsCdmgyQfdl57sp/Zp2aDJB93T3dTuzTs0BC7BOwU3s07NCCH2K97FS+zTs0BF7JVCJSMC9woCyGKoMVzCvcKAoAVQC9slkAReogCIiAIiID//Z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" name="AutoShape 6" descr="data:image/jpeg;base64,/9j/4AAQSkZJRgABAQAAAQABAAD/2wCEAAkGBhQQEBQREBIUEBQUFBUQEBYVFBAUEhYTFRcYFBQVFhUXHCYeFxojGxUUHy8gJCcpLC0sFR4xNTAqQSYrLSkBCQoKDgwOGg8PGi0lHyQsLCwsKSwsLCwvLywsKSwsKSopLCwpKikpLCwsKSkuLCksKSwpLCwtKSksKSwpLC0sKf/AABEIAOAA4QMBIgACEQEDEQH/xAAcAAEAAQUBAQAAAAAAAAAAAAAABAIDBQYHAQj/xAA8EAABAwIDBQUGBQMEAwEAAAABAAIDBBESITEFBkFRYRMicYGRBxQyYqGxI0JSwdFy4fBzgpKyQ5PSM//EABoBAQADAQEBAAAAAAAAAAAAAAABAwQCBQb/xAAtEQACAgEDAgUDAwUAAAAAAAAAAQIDEQQSITFRBRMiQYFhcfDB0eEUI0JDof/aAAwDAQACEQMRAD8A7iiIgCIiAIiIAiIgCIiAIiIAiIgCIiAIiIAiIgCIsNvLvVDQR4pTdxH4cYtjef2HMn+yhtJZZ3CEpyUYrLMyi0Tc/wBpQqnujqQ2J2ImMi+DCTk11+I0vp4Le1EZKSyju6idMts1yERF0UhERAEREAREQBERAEREAREQBERAEREAREQBERAEREAReOdYXOQGZXNt8/aX8UFC7o+YfURf/XpzXE5qCyzRp9NZqJbYL57Gb3y9oEdEDFFaWfl+SPq+3H5fW3Hju0doyTyOlmeZHu1J+gHIdBkrT3XNzmTmTxurMklupOgGpWCdjsZ9dpdJXpI8dfdlyGpMbg8G1s+nUFdg3B3p7VrYnuuHC8JOoPGM/t4eC5HTbPucUmZ4N4Dx5lZakqnRODmGxBB9MwrqouPJ5muurv8ATj5O/IsfsCvfPTxySxuie4d4OFr/ADAcAdfNZBbD51rDwEREICIiAIiIAiIgCIiAIiIAiIgCIiAIiIAiIgCj11fHBGZJXhjG5kn7dT0Chbf3jioo8cpu4/AwWxuPQcBzJyXH9495Za2TFKbNH/5xj4Gj9z1P00VNlqh9z0tF4fPUvL4j3/YyO+O/slZeKK8UHLR8nV9uHy+t+GnuVx5VouuLjjmPBYJScnln1dVVdMdkFgoepez6EYe0HeJyceIPK3AKGVJ2XXdlJn8LsndOTvJdweGUaqt2QwjJUlG+V4jiaXvdk1oFyf4HVdO3V3AZT2lqLSy6husbD0/U7r6c1C3ArI45HxFrWuk7zX2GI2GbCeXEea31boJNZPldRKUZbQiIrDGEREAREQBERAEREAREQBERAEREAREQBEQlAEWj7ze0HATFSWcRk6U5tH9A0cepy8VotRtuoe7E6pnvrcSyNt4BpAHkFRK+MXg9ajwq62O58fc6Vv8A7ve805ewXkiu9vNzfzN/ceHVcZqJQ0Xd/c9Atu2X7R6qncGSuFSw5AyCzweRe3XxN1iazZ0NRUOlicIXPN2xy5MYTqGSDK17/EG2vqqpRja9yN1Nluhi6rFnsa+IC/N+TeDf3d/CvyMu3w+yzMu69U2RsRp5MTjZtm3afB47tuN7rft3fZpFHGTVWlkc0tsPgjuLd3m75uHDmrfKW3ajB/XTVqtk/j6HHXFW3FZTeLYrqOofA/8AKe6eDmnNrh4hYpxWPGD6ONinFSXRmz7s7UJAbez47OYeNhofEG30XZ9g7WFTCH6OHdkHJw/Y6jxXznTVJjeHt1Bv/I8F0/dHeARubKD+HIAJBy6+LTf681oqng8fX6fcso6ci8a64uMwcwvVrPnwiIgCIiAIiIAiIgCIiAIiIAiIgCIoG2Ntx0rMchzPwNHxOPID99FDeOWdRi5vbFZZKqqpkTC+RwY1ouSdP86Lmu9G+T6m8cV44dDwe/8Aq5N+X15CDt3eCSrfd5wtHwMB7revU9fstc2htER90DE86DgOpPJY7LXLiJ9HpNBCheZb1/4v5L7yrT1jGNxHE843ddB0A0CntPdB8R6W/lVyqaWTbTroW2bEvkjVvwO6C/pms2yEOa08SAT5i616vkvaP9XxdG8fXRT2bXDdbgeBsuq+CrWZm0ksnWdwNoOfA6JxuYiA0/I6+EeRBHhZbStF9mVQ1zJX42XcWtaMTcRDQSTa97d63kVvS2x6HzF6xYzSvadux7zT9vGPxYQTlq6PVw8tR581xRy+oCFwj2jbr+5VRLBaGW74+QP5meRPoQqLof5HqeG6n/VL4NSJWa3X2r2b+zce685dH6D109FgyUhY57sLBc8eQ8SqIp54PUtlFR9R9Abn7XxN7B57zRePqzl5fbwWzLi+xtvOiwF577Ld8Zgkcxr48811/ZtcJ4mStBAe0OzBH3+62wbxhnzWojHduj7klERdmYIiIAiIgCIiAIiIAiIgCItL3n35DLxUpBdo6TUDozmeunjw5lNRWWX0UTvltgjPbS3qpaeQRTTNY+2K1nGw64QcPmtb3yqaaqhEsE8T5I9QHsxFh1GG9zY2PquebYBI7Um7mm7iTmQfiuTqeKgh3HzWfzN6aZ670a0sozTefzJmXFY/aTNJB+XJ3Vh19NVJinxNv6ql5WXlM9xbZw+jIbY76K492VuSGzW20AHoAoDqh0htHk3i8jX+kfurW5T4MUa6tKnJvn86F4gAk8TqrTyrrKWwyc4n5jcH+FHeVEoOPU7p1Mbk3E9pZ+zeDo1xs7pfRy3rYm8c9K8d90kf5o3EkEfKT8J8Fzyc90+BW50cmKNhOpY0nxsFZW2YtZCLeWdjo6tssbZGG7XAOHnz6rF737uNrqV8JsH/ABxOPCQaeRzB6FQ9w6i8D2cGPy8HAG3rf1WzLX1R4DzXPj2PmgbCkDy2ZrobEghws82NtDoOqzuydjukcIaeMuPIfdxOg6ld2np2vGF7WvHJwDh6FWqPZ0UIIhjZGCbuDWhtz1suVBLoW2amVjzI1ndv2fRwWkqLTSahv/jafA/Eepy6cVt6IuzO3kIiIQEREAREQBERAEREAVuoqWxtL3uDGtF3EmwAXlVP2bHPsXYWl1m5uNhew6rkW8O9ElY7vHDGDdjAch1P6j1VVligjdo9HLUy7JdWZbejfZ1ReKC7ItCdHv8AHk3p68lqNTWNjF3eAAzJPIBR6uswAAC5OQ5eZUJmuJzsTjqf2A4BZUnY8s+gsnVo4bILn85ZVKXSm8mQGbWDQdTzKk0Wz3zPEcTDI92jWi5/sOpyVMcd8zp91Hq5nRvDmOLQ4YciRYjPUc/2VqlGPCPNlTbfF2SN9rPZ26monTF+KZtnyNb8AjHxAcSRrfoRbioO5ex21MznStxRQtxvHBzjkxp9HH/asRuPTvr6iSCStqYbQufG2OZ4LyCARncWAN7Wz8lv25OyHRUckRcGyvkfZxBsQz8NhsOBLSfNdOtSkmUw1cqqZV559vnqaLU7svraqd0WGOmikaxoINnyADE1rRqAfIXCgS02BxbcHCS3LTLLJdN2jsCSOlZS0ZGMAMdISBhc8/izEcXZuIHOy53v06n2cIqanBL9SSbuDBcFzz+pztPArrbt5KvNdzUW/ov5J2yNq09LBK90eOqPdp75taHC2MDgRnnrmLWzWoucrbanELqzU1Qb1P8Amqok3JnrVVwoi+epVL3iGDVxz6N4lbJFVWAA0GQWm09X38syfUrru4243ahs1VkzJzY/zP5Fw4N6anw1thDBg1Goy8+xtm4FE5lIHvFjK4yDnhsGt9QL/wC5bKvALZBeq9cHkylueQiIpOQiIgCIiAIiIAiIgCIiAItM3m9oTYCYqa0rxk5xzjaeQt8R+nitNk36rSbioI6YIsPphVMroxeD0qfDbrY7uF9zsq4zvfsn3WqewCzHfiRcsLuHkbjyVwe0ipGT32PMAWP8LG7X3nfWYRKcTm3wHK+eo+n0VdklZHg26OmzS2+prD/EYyrbiblqM2+IVEMIFi7M624Dx5noqi5WZ6nD1J0H9+Czxz0R6tqhL1T9i/LOALuNhzKhvvLwws1+Y/wEZGCcT3AngL90eHXqti3a3cdWudhc2OOOxmkcRZoN+F8zkeQy1WiFWOp5Op1zfEOnci7qwOjrYJIGOe9r74W3uWnuvHK2EnM5Lq+06nvlrcsItYcOa0ba2+EVBE6DZTQZLd+oeA5ziNQ24sfS3IcVO3LrZq5s1VUzfhtYGNdhjaS/W3daL2GX+4K+Ml0R5d1U0lOSwS6vaDo72cQVxDbdeamrllviu6zT8re6PtfzW6777dfiMEJJLh3n8Q3TLr14LVtiUPfADC7yJSXPAp9HqZVSUMhbkCBw5nwUjZu7L5X/AIlw3g0fE7z/ACj6/ddK2fuk/sHTzAxMDbtBHfeTk0WPwgkjM+iy27e7gJuR1JUKKRNl8p9Wa5sbdHCO60RjoLE+J1PmVsUGwyzQrazRNZkFQ9gXWCncR9k1Uje64lw65n1WdBWEa4NKzEUlwCpK2XERFJAREQBERAEREAREQFuedsbS97g1rRdxJsAOpXM97d/nT3hpiWRaOdo9/h+lv1P0W6b57KNTRyMb8TR2rBzczO3W4uPNcWLlmuk1wj2fDaK5ZnLlr2/UPlA1NuS8JWOklc1x0J5nW3C3IJFWOv3jlxy+qqVaayehPVyhZta4JczcQt6eKgtJ10IPoQpriosmT/6hfzGv0UQ4ZZqVuhnsSS++fPNR6pt234jMfuFWw5W8x+/+dFSXJKOGc1W+ZDL+S3CzFmNOJ4BSRVFrSxjiA6wfmRitmLjldR8VgBwGisT1IYM13lvgpVcK/UyZS0zppGRRjE97gxg5uOQXR9vBmzaJlJGcmAukI/PK43cfNxyHAZcFoXs63kjhrw+awvG+OFx0bI4ix8S3E2/zdVuNZVtmkMj3gAGwzFyVfXDHJ5Ws1HmtRXRGlGtfm9sMj7EFzhkGknK7uGa3/cnf+QdytxuaT3H2BwdHHIkeRWMmrWfCx2RIxC+uaj1eWbCu8GRz3LBue9m9MbjHDGcTS7E9407uYaOef28VL2RtENbktL3W3fO0JX43mMRtu3CBm83Db9Ac+tlLhq3wuMUowvYcLh1HLmDqD1UlZuU20rqJJtHqtck2r1UZ+0+qkg2U16y+ydo4iGcz/daGzaHVbfudSl15nfCO6zqeJ8tPM8kBtSIiAIiIAiIgCIiAIiIAuIb5bI91rJIwLMce1j5YH52HgcTf9q7etG9qmx+0p21DR3oThf8A6byB9HYfUqq2OYm7Q2+Xbj2fH7HJKsZg+R/ZWbKTKLgjmorXXH0Pis8ex7GoWVuJLXZD09P8Cj1j7Bp5OH1yV61gOufllb7KJXHIDm4fTNMcnSl/b57FxlTmq3m3hr5KI1i3P2e7mN2g+Qzl4iiAAwkC73G4GYN7AE+YVrjuPOhf5WWzUHlzh3Abc+fh/Kn7K3Jlms6RrnE54BcAf1EZk9BbxXZXbgUkTLtiLnZAOc97iCSBe17fRToSyEYWNAsrIwSMduolZ1Oe7P3FkjsWsZFbMFrWhw64rX+qzUmw2RtxShsjvmAPrdZ+s2itd2ltDXNdmbJre0KZofia1rbcgB9lEdKdFKq5blbRuTuf2hFTUDuDOJh/Mf1O+Xpx8NZIM17PtiOggMsgs6WxAOoYL4b+NyfRZDeLddlWL37OUCzXgXuOThxH2WbRCDkW091KyEn8J0g4Oj74PkO8PMLHw7Fqnmwp5v8A1vA9SLLtqIDn2wNwJCQ+qOBuuBpBeehIyaPC58Fv0MIY0NaA1oFgBoAFWiAIiIAiIgCIiAIiIAiIgCsVtI2aN8Txdr2uY7wcLFX0QJ4PnTaNE6CV8L/ijcWO62Nr+B181EYACTre1r6A8TbjwW/+1vY2CdlU0ZSjs5P9Rg7p82/9Fz18lstTwA1WNxw8H0VdynWpMqfJqSepJUdrC84uGjf5UmKkLiMWeeTRmL8PEroe63syfJaSrvEzURjKR39X6B018FbGHcxX6pNYiadu9upNWyBkTcrjG83wMHNx59NSu57A2FHRQNgiGQzcT8Tnn4nHqfoABwUikpo4GCOJrY2jRrR/lz1V3th/gKuSwebKbkW6x9h4Z/wtJ21tTAbjgs9vDtMMba+uflwWp7M2O+vlN7thafxH8/kb8329AZOSFU7exDIrD1FaSt7rPZhC514pZIm/psHgeBOfqSpWzfZ1TRG8hdOeTyAz/i3XzJQGg7vyRvqGCbvMDhiHPoei7RHaww2tYWtpbhZco2pu6ylrHRwl2DJwBzLcWeG/EeOf3XS9iu/Ajvra3obIQTkXl16gCIiAIiIAiIgCIiAIiIAiIgCIqSUBUvC5W3PUaWoshOCHvVsRtdTPgLsBJDmPtiwuabg2uL5XHmtZ2b7K6WLOR8sx45hgP/HP6rZJq+ygS7YsuSxSeMZ4J+z9i0tOQYYI2OGjrYn/APN1z9VkG1eJwaDqtWl214qmn2xZ7TfQi/hoVJyZ/atY9jSY8rfVYWn23VPZjawZ3FsbQcjbis9tFl2rAvjcxt2glt7GwNgeqEGMl2ZUVUn41omX7xxNc4j5Q0nPxW3UjmRMbHGA1rRZoH+ZnqtfbW9VdZVdUJNh97T3pYRs6vNmQGL2lT9pUvf1aPRoC2ahfhjaOQWEhzGI/mJKyMc+Qv4XH8KTkyYmVQmUBpJ0z8NfTVeGUjI5KCTJCZeiZY4TKtsiAyAkXoeobZFca9CCTiXt1ZDlUCpILl16qLr1AVIvAvUAREQHhVDlWVSUBYkUOUKc9qjSRqDoxszVj5ob8FmZIVHfTKDowUlGDwUaXZ54LYjSqn3RCCqg3ohbG1lReN7QGnE1wabZXD7Yfqo1bvTCL9nI0f0vH7FX/dl6KdSRg1xsrpnl7WODTxsQDzOdlKbTnqs32KdggMQGuHFeSTPANhfJZf3VPc1JBrY2u5jQDFJlyYXfa6qi3kI1ZI3xilt/1Wxe5dF6KMckIMMzeyL8xaPE2+6l029EcpEbSHknKxLiOemgWRFGOSusp7aBAVRC/RX2sVtrFdaEJK2sV1rVQ1XGoQVAKsKkKsIAFUEsvUAC9REAREQBUkKpLIC2QqHRq9ZeYUBGMKoNOpmFeYEJyQ/d157spuBMCDJB92T3ZTsCdmgyQfdl57sp/Zp2aDJB93T3dTuzTs0BC7BOwU3s07NCCH2K97FS+zTs0BF7JVCJSMC9woCyGKoMVzCvcKAoAVQC9slkAReogCIiAIiID//Z"/>
          <p:cNvSpPr>
            <a:spLocks noChangeAspect="1" noChangeArrowheads="1"/>
          </p:cNvSpPr>
          <p:nvPr/>
        </p:nvSpPr>
        <p:spPr bwMode="auto">
          <a:xfrm>
            <a:off x="215900" y="-4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pic>
        <p:nvPicPr>
          <p:cNvPr id="9224" name="Picture 8" descr="https://encrypted-tbn2.gstatic.com/images?q=tbn:ANd9GcTSA7V0YpU7q7kPLXxd3OhOqr4NJd9Cprdm0JA82gApJImcUgjr2Q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8407" y="1628800"/>
            <a:ext cx="2952327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51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LONGPESTEL analysis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4525963"/>
          </a:xfrm>
        </p:spPr>
        <p:txBody>
          <a:bodyPr/>
          <a:lstStyle/>
          <a:p>
            <a:r>
              <a:rPr lang="en-US" altLang="zh-HK" dirty="0">
                <a:solidFill>
                  <a:srgbClr val="FF0000"/>
                </a:solidFill>
              </a:rPr>
              <a:t>LONG</a:t>
            </a:r>
            <a:r>
              <a:rPr lang="en-US" altLang="zh-HK" dirty="0"/>
              <a:t>PESTEL</a:t>
            </a:r>
            <a:endParaRPr lang="en-US" altLang="zh-HK" dirty="0" smtClean="0"/>
          </a:p>
          <a:p>
            <a:pPr lvl="1"/>
            <a:r>
              <a:rPr lang="en-US" altLang="zh-HK" dirty="0" smtClean="0"/>
              <a:t>PESTEL Analysis may also be divided into geographical relevance</a:t>
            </a:r>
          </a:p>
          <a:p>
            <a:pPr lvl="1"/>
            <a:r>
              <a:rPr lang="en-US" altLang="zh-HK" dirty="0" err="1" smtClean="0">
                <a:solidFill>
                  <a:srgbClr val="FF0000"/>
                </a:solidFill>
              </a:rPr>
              <a:t>LO</a:t>
            </a:r>
            <a:r>
              <a:rPr lang="en-US" altLang="zh-HK" dirty="0" err="1" smtClean="0"/>
              <a:t>cal</a:t>
            </a:r>
            <a:endParaRPr lang="en-US" altLang="zh-HK" dirty="0" smtClean="0"/>
          </a:p>
          <a:p>
            <a:pPr lvl="1"/>
            <a:r>
              <a:rPr lang="en-US" altLang="zh-HK" dirty="0" smtClean="0">
                <a:solidFill>
                  <a:srgbClr val="FF0000"/>
                </a:solidFill>
              </a:rPr>
              <a:t>N</a:t>
            </a:r>
            <a:r>
              <a:rPr lang="en-US" altLang="zh-HK" dirty="0" smtClean="0"/>
              <a:t>ational</a:t>
            </a:r>
          </a:p>
          <a:p>
            <a:pPr lvl="1"/>
            <a:r>
              <a:rPr lang="en-US" altLang="zh-HK" dirty="0" smtClean="0">
                <a:solidFill>
                  <a:srgbClr val="FF0000"/>
                </a:solidFill>
              </a:rPr>
              <a:t>G</a:t>
            </a:r>
            <a:r>
              <a:rPr lang="en-US" altLang="zh-HK" dirty="0" smtClean="0"/>
              <a:t>lobal</a:t>
            </a:r>
            <a:endParaRPr lang="en-US" altLang="zh-HK" dirty="0"/>
          </a:p>
          <a:p>
            <a:endParaRPr lang="zh-HK" altLang="en-US" dirty="0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10021800"/>
              </p:ext>
            </p:extLst>
          </p:nvPr>
        </p:nvGraphicFramePr>
        <p:xfrm>
          <a:off x="3635896" y="2461344"/>
          <a:ext cx="470418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36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PESTEL Analysis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Political, Economical, Social, Technological, Environmental and Legal issues often differ </a:t>
            </a:r>
            <a:r>
              <a:rPr lang="en-US" altLang="zh-HK" b="1" u="sng" dirty="0" smtClean="0"/>
              <a:t>domestically</a:t>
            </a:r>
            <a:r>
              <a:rPr lang="en-US" altLang="zh-HK" dirty="0" smtClean="0"/>
              <a:t> and even more so </a:t>
            </a:r>
            <a:r>
              <a:rPr lang="en-US" altLang="zh-HK" b="1" u="sng" dirty="0" smtClean="0"/>
              <a:t>internationally</a:t>
            </a:r>
            <a:r>
              <a:rPr lang="en-US" altLang="zh-HK" dirty="0" smtClean="0"/>
              <a:t>. 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As a company/organization may use PESTEL analysis to accompany their SWOT analysis.</a:t>
            </a:r>
          </a:p>
        </p:txBody>
      </p:sp>
    </p:spTree>
    <p:extLst>
      <p:ext uri="{BB962C8B-B14F-4D97-AF65-F5344CB8AC3E}">
        <p14:creationId xmlns:p14="http://schemas.microsoft.com/office/powerpoint/2010/main" val="384396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PESTEL Analysis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79"/>
          </a:xfrm>
        </p:spPr>
        <p:txBody>
          <a:bodyPr>
            <a:normAutofit fontScale="92500"/>
          </a:bodyPr>
          <a:lstStyle/>
          <a:p>
            <a:r>
              <a:rPr lang="en-US" altLang="zh-HK" dirty="0" smtClean="0"/>
              <a:t>The PESTEL analysis provides a strong framework used by global and multinational corporations to set the stage to develop specific tactics to mitigate the risks involved in executing their vision in unfamiliar environments.</a:t>
            </a:r>
          </a:p>
          <a:p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871167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>
                <a:solidFill>
                  <a:srgbClr val="FF0000"/>
                </a:solidFill>
              </a:rPr>
              <a:t>P</a:t>
            </a:r>
            <a:r>
              <a:rPr lang="en-US" altLang="zh-HK" dirty="0"/>
              <a:t>ESTEL </a:t>
            </a:r>
            <a:r>
              <a:rPr lang="en-US" altLang="zh-HK" dirty="0" smtClean="0"/>
              <a:t>- </a:t>
            </a:r>
            <a:r>
              <a:rPr lang="en-US" altLang="zh-HK" sz="4400" kern="1200" dirty="0" smtClean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Political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Political factors are basically to what degree the government intervenes in the economy, include areas such as </a:t>
            </a:r>
          </a:p>
          <a:p>
            <a:pPr lvl="1"/>
            <a:r>
              <a:rPr lang="en-US" altLang="zh-HK" dirty="0" smtClean="0"/>
              <a:t>tax policy, e.g. special stamp duties</a:t>
            </a:r>
          </a:p>
          <a:p>
            <a:pPr lvl="1"/>
            <a:r>
              <a:rPr lang="en-US" altLang="zh-HK" dirty="0" err="1" smtClean="0"/>
              <a:t>labour</a:t>
            </a:r>
            <a:r>
              <a:rPr lang="en-US" altLang="zh-HK" dirty="0" smtClean="0"/>
              <a:t> law, minimal wages…etc.</a:t>
            </a:r>
          </a:p>
          <a:p>
            <a:pPr lvl="1"/>
            <a:r>
              <a:rPr lang="en-US" altLang="zh-HK" dirty="0" smtClean="0"/>
              <a:t>environmental law, </a:t>
            </a:r>
          </a:p>
          <a:p>
            <a:pPr lvl="1"/>
            <a:r>
              <a:rPr lang="en-US" altLang="zh-HK" dirty="0" smtClean="0"/>
              <a:t>trade restrictions,</a:t>
            </a:r>
          </a:p>
          <a:p>
            <a:pPr lvl="1"/>
            <a:r>
              <a:rPr lang="en-US" altLang="zh-HK" dirty="0" smtClean="0"/>
              <a:t>tariffs, and </a:t>
            </a:r>
          </a:p>
          <a:p>
            <a:pPr lvl="1"/>
            <a:r>
              <a:rPr lang="en-US" altLang="zh-HK" dirty="0" smtClean="0"/>
              <a:t>political stability</a:t>
            </a:r>
          </a:p>
        </p:txBody>
      </p:sp>
    </p:spTree>
    <p:extLst>
      <p:ext uri="{BB962C8B-B14F-4D97-AF65-F5344CB8AC3E}">
        <p14:creationId xmlns:p14="http://schemas.microsoft.com/office/powerpoint/2010/main" val="146125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b="1" dirty="0">
                <a:solidFill>
                  <a:srgbClr val="FF0000"/>
                </a:solidFill>
              </a:rPr>
              <a:t>P</a:t>
            </a:r>
            <a:r>
              <a:rPr lang="en-US" altLang="zh-HK" dirty="0"/>
              <a:t>ESTEL - Political 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HK" dirty="0" smtClean="0"/>
              <a:t>Merit goods </a:t>
            </a:r>
          </a:p>
          <a:p>
            <a:pPr lvl="1"/>
            <a:r>
              <a:rPr lang="en-US" altLang="zh-HK" dirty="0" smtClean="0"/>
              <a:t>goods and services which the government wants to provide or be provided </a:t>
            </a:r>
          </a:p>
          <a:p>
            <a:r>
              <a:rPr lang="en-US" altLang="zh-HK" dirty="0" smtClean="0"/>
              <a:t>Demerit goods or merit </a:t>
            </a:r>
            <a:r>
              <a:rPr lang="en-US" altLang="zh-HK" dirty="0" err="1" smtClean="0"/>
              <a:t>bads</a:t>
            </a:r>
            <a:r>
              <a:rPr lang="en-US" altLang="zh-HK" dirty="0" smtClean="0"/>
              <a:t> </a:t>
            </a:r>
          </a:p>
          <a:p>
            <a:pPr lvl="1"/>
            <a:r>
              <a:rPr lang="en-US" altLang="zh-HK" dirty="0" smtClean="0"/>
              <a:t>those that the government does not want to be provided </a:t>
            </a:r>
          </a:p>
          <a:p>
            <a:endParaRPr lang="en-US" altLang="zh-HK" dirty="0" smtClean="0"/>
          </a:p>
          <a:p>
            <a:r>
              <a:rPr lang="en-US" altLang="zh-HK" dirty="0" smtClean="0"/>
              <a:t>Governments have great influence on the health, education, and infrastructure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2670812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</a:t>
            </a:r>
            <a:r>
              <a:rPr lang="en-US" altLang="zh-HK" b="1" dirty="0">
                <a:solidFill>
                  <a:srgbClr val="FF0000"/>
                </a:solidFill>
              </a:rPr>
              <a:t>E</a:t>
            </a:r>
            <a:r>
              <a:rPr lang="en-US" altLang="zh-HK" dirty="0"/>
              <a:t>STEL - </a:t>
            </a:r>
            <a:r>
              <a:rPr lang="en-US" altLang="zh-HK" dirty="0" smtClean="0"/>
              <a:t>Economic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 Economic factors include </a:t>
            </a:r>
          </a:p>
          <a:p>
            <a:pPr lvl="1"/>
            <a:r>
              <a:rPr lang="en-US" altLang="zh-HK" dirty="0" smtClean="0"/>
              <a:t>economic growth, </a:t>
            </a:r>
          </a:p>
          <a:p>
            <a:pPr lvl="1"/>
            <a:r>
              <a:rPr lang="en-US" altLang="zh-HK" dirty="0" smtClean="0"/>
              <a:t>interest rates,</a:t>
            </a:r>
          </a:p>
          <a:p>
            <a:pPr lvl="1"/>
            <a:r>
              <a:rPr lang="en-US" altLang="zh-HK" dirty="0" smtClean="0"/>
              <a:t> exchange rates</a:t>
            </a:r>
          </a:p>
          <a:p>
            <a:pPr lvl="1"/>
            <a:r>
              <a:rPr lang="en-US" altLang="zh-HK" dirty="0" smtClean="0"/>
              <a:t> inflation rate…</a:t>
            </a:r>
            <a:r>
              <a:rPr lang="en-US" altLang="zh-HK" dirty="0" err="1" smtClean="0"/>
              <a:t>etc</a:t>
            </a:r>
            <a:r>
              <a:rPr lang="en-US" altLang="zh-HK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0160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</a:t>
            </a:r>
            <a:r>
              <a:rPr lang="en-US" altLang="zh-HK" b="1" dirty="0">
                <a:solidFill>
                  <a:srgbClr val="FF0000"/>
                </a:solidFill>
              </a:rPr>
              <a:t>E</a:t>
            </a:r>
            <a:r>
              <a:rPr lang="en-US" altLang="zh-HK" dirty="0"/>
              <a:t>STEL - Economic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87008" cy="4525963"/>
          </a:xfrm>
        </p:spPr>
        <p:txBody>
          <a:bodyPr>
            <a:normAutofit fontScale="92500"/>
          </a:bodyPr>
          <a:lstStyle/>
          <a:p>
            <a:r>
              <a:rPr lang="en-US" altLang="zh-HK" dirty="0" smtClean="0"/>
              <a:t>Major impacts on how businesses operate and make decisions. </a:t>
            </a:r>
          </a:p>
          <a:p>
            <a:pPr lvl="1"/>
            <a:r>
              <a:rPr lang="en-US" altLang="zh-HK" dirty="0" smtClean="0"/>
              <a:t>E.g. 1. interest rates affect a firm's cost of capital and therefore to what extent a business grows and expands. </a:t>
            </a:r>
          </a:p>
          <a:p>
            <a:pPr lvl="1"/>
            <a:r>
              <a:rPr lang="en-US" altLang="zh-HK" dirty="0" smtClean="0"/>
              <a:t>E.g. 2. Exchange rates affect the costs of exporting goods and the supply and price of imported goods in an economy</a:t>
            </a:r>
            <a:endParaRPr lang="zh-HK" altLang="en-US" dirty="0"/>
          </a:p>
        </p:txBody>
      </p:sp>
      <p:sp>
        <p:nvSpPr>
          <p:cNvPr id="4" name="AutoShape 2" descr="data:image/jpeg;base64,/9j/4AAQSkZJRgABAQAAAQABAAD/2wCEAAkGBhQSEBUUEhQUFBQUFBQVFBUUFBQUFBQUFRQVFBQVFBQXHCYeFxkjGRUUHy8gIycpLCwsFx4xNTAqNSYrLSkBCQoKDgwOGg8PGi4kHyQvLTI0LywsLi8tKS0sLCopLC8pKSkpNSwpLy8vLC0pLCwsLCwsKSosMCwsLCwpLCwsLP/AABEIANwA5QMBIgACEQEDEQH/xAAcAAACAgMBAQAAAAAAAAAAAAAAAQIHAwUGBAj/xABAEAABAwIDBAYIBQQABgMAAAABAAIDBBEFITEGEkFREyJhcYGRBxQyUqGxwfAjQnKC0WKSovEzQ1NzsuEVJDT/xAAbAQEAAwADAQAAAAAAAAAAAAAABAUGAQIDB//EADMRAAIBAwIDBQYFBQAAAAAAAAABAgMEERIxBSFBE1FhcbEGIsHR4fAUMkKBoSNDUpHx/9oADAMBAAIRAxEAPwDVUsm8xp7M/DIq5NiMT6aijJN3M/Cd3stunxbZUdhU17t5ZhWN6McS3ZpITo9oe39TNfNp/wAVXUJaZ4Njxaj2lvqW65/P78Dpdv8AHvVaKQg2fIRFHY2N3DNw5WbvHyXCYNt5VMa0iTpG20kG9/l7XxXn9LWOdNWCFp6lOLHtkfZzvIbo81zGDz6tPePquatV6+TOvD7GH4VdpFNvnz++7mXpsttGKuMu3QxzTuuaDcDK7SOw5+RW7A1VT7B4t0NWAT1ZvwzyDtWH+7L9y3td6Q55ppafDKN88kLzHLLOehgieL3Bud52mmV+F1LpT1R5mf4hbKhWxHZ80d2g6rSbMUVYxhdXTRyyOIIbEzdjjsDk0nN2vEcFvF6kAVs07IBSaUAwUjqgDNMhABCYSQUAAZIBSacskiM0BIlJqmFGyAZ0S0QTkpIBHRNQKldALRNqSi0ffigJ7yi4FSQUAgFJRITBQEJUIlSQHzQYXU9W+F+rJHxHwcQD8AfFb/D8WNLKycC5jO9bmNCPEEhT9L+F9DiPSAWE7GvH629R3/i0+K53Eavea0D8wDj99/yVVJaZG+oTVegm+q9dyFVVF7nSOzc95e48yTd3xKlDLuuDuR+HFYQ3Kyxg2yPBeZMXJ46HTtk4jvB+RXR1+Nup5I6mlkihkxNu7PJUuDaWCSlZZ0hGplcDkL2NtDfLkMOn3mDmMl1mzlcDT1MDoI6k9G+eCGVge108bDZoaRqRbTPI81Jt54ljvKTi9trpalvH0++Z0Po62hknmkZ60+uiYy7qkwCCITb1jHF7wsfgu8BzVQYIKmWjbWU9bJUSMkjaYGbtFRUrbgyh0bmjeawXB0558bdilDgHNIcCAQWm4I5gjUKwMgSAzWq2g2lho2tdMT13hjQ0Akm1ybX0HHwW1KoH0ibT+t1jiw3iivHFyNj1n/uPwAXhXq9nHK3LThdj+MraZflW/wAC7MP2lp5vYlbc/lcd13k7XwWyDlQGGVnSRi+oyP8AK7rYHaAsl6GRxLZPY3iTuvGjRfQEcOYHNdadfVjJIvOEuipODzjoWK5MhCFJKMBkjinZIOQAE26JEpM0QA82TughAQCc3JMJuQQgGogZJgobogAFBQQldASUSE7pXQEZOCSUjT2fNNAV96Z8I6SjjmAzhkz/AESdU/5bipuGPPuX0tj2GCopZYffjc0fqtdp891fOJZYnhz7+IUC5jiWe81vBKuqk4f4v1+2F12+02xPQYRBNb8Vrt+bLMNmtYE8mkMHeStVsDgPrVdG0i8cf4snLdYRZp73WHddXhi+GNqKeSF2kjHM7rjI+BsfBKVLVFscQv8AsK1OK6PL8tvTP8HzlhVTZ+7z+YXQ4dXOhlZK3Vjg4dttR4i48VyksLopCxws+NxaR/U02PxC38Mu8ARxF1FTwy8qxU4+DOh2qq6z1qodGaids0cUtOd9jMOipngtfHWCUBmdng9bMZ3BW92H2zjaxtNCz1mTpCXijjf6pTNcR1BM8AEDM5Zclj2QwumxGBsFYzpfVHl8TXOcGlr/AHmggPAIORvwViU9NHDHusayKNoNmtaGMaB2CwAVtCWqOT59c0XRqypvp9o5X0mbS+q0ZYw2lnuxttWs/O/yyHa7sVF2XQ7aY+a2rfIP+GOpEOUbSbHvJJd49i0BCq68+0ny2N7wu0VpQSl+Z835937Hqwuq3H9hyP0K6RkhBBBsRmCOB1BC5ENW+wyp3mWOrcj3cCulOXQkXdLK1ou/ZfGxU07Xn2x1ZByeLXPcdfFbZ5yVTbF476vUAOP4clmPvoDfqu8CfIlWBtRthS4fF0lVKGX9lg60j+xjBme/QcSFa0p6omAvrfsKrS2exukrZqraDajEcSnjewNw6hc78Myn/wCxUm4tuNyJGhsLN5udorTaPvwC9SCM6JITQAf4QQolS3kArqSg4p2QAUmuyUt1RCAeaTmqaR1QA1NRKkCgIPSTeEICJHyC02IbF0c5Jkp4yTq5o3HX53Zbmt1f5pfyuGk9zvCpKDzFteRptntkqeh6ToA4dIRvbzt42bezQTwzJ8Vujr4J21R9ESS5ITnKpLVJ5ZRnpZwXoa8yNHVqG9J+8dWT6H9y0OFSdW3I/Aq3PSxg3TUHSAdancHjnuHqvHkQf2qlaSXdeDw0PiqyvHTM3PCq3b2qXVcv9bfxg7TZHGPVquN5Nmk7j/0Oyv4Gx8F1/pW2l6GmFOw/iT33rfliB639x6vdvKspn2BXhxPFJJ378rt5waxgP9LG7rR98SUVVxg495w7CNe6jVf6d/F9Dzhyw1AyuOCytCyRQOe4MaC5ziGtA1JJsAF5wWCXdT1ck9jFG64vzXpo6jceDw0Pcur2y9H3qNLTyMu423Kg8Old1g4cm6t/a3iVxl10qQdOWCXaXELqiprryfxOlaV1JpPXqVs0VPT1GI0jWxRGo9jo3PFpCLhri3Mje0IPOx4fDKm7bHVvyW/2exk01Q2TVvsyN95h9ofXwUmjUw8lFxKz7SDh1W334msq4WioIE8+LYy61nU7iKakIcCRveyQORs3mGq4cG2qheWwOmjdUt/DlYw33ZmN67XG1gb3HaQbLgsYpJYZXUeGCHDKHoG1NRX2N3sebdWU6HMgDeByyICw+jfEMOp6iR1IyrmYSyKWtmAMRlJPWAtdm8SL3tkG5c7IxZcDzkmEHRCATmfNSBQeCRQDckEzwQQgAoGiV8lJARBTOqCEgc0BJR0T3kroB8fvtQoXN9PvNCALJ3+KQ4d5QB9/fegC/wA0wMyiyLoDFUUzXxljhdrmlrhzBaQfgvmvF8NdTzyQu1je5neAcj4ix8V9Mk5qn/TFgu5UsqGjKZu679cenm0j+1RLqGY6u40HAbjRWdJ7S9V9MnCzVd2AefgvO1uaRasjQq9LLNfUkqcXjdjVjeibZffeauQdVl2w34vtZz/C9h2k8lxGBYO+qqGQs1ecz7rRm5x7AM/9r6Gw7D2QQtijFmRtDWjsHE9p1PaVOoQy8szHFLrs4dlHd+n1MeM4S2pp5IX+zI0t7jq1w7QQD4L5yr6J0Mr4pBZ8bi1w7QbeXHxX02qo9Luzu69lW0ZPtHLb3wOo494BH7RzXN3TzHUuh5+z952dZ0ZbS28/r8iuaafdcD59y3rX3WgWww2oy3eWncq+m+eDX3VLVHUuh1csMmIYa6iZZ8kEsdRHE5242ojY4l8DnXy9okeGlrqGJ4VDD0dZWu/+KhdbpcOic15qHQEiAsaw+6bONtWg5XuNdhuIOhlZKz2mOBHI8wewi48V0WL0eHUl8VlZLXT1UgFLDIelLZHXIhjab23SHZkG1gAL2vaUJ6lgwXFLbs6naR2l6ne7K7URV9M2aLIE+zvNc4C+W8Acj2dhW6IVObJbXzxVMhqGUtM+WrZHJRMj3Ki8jGuE19Xixbc3tfgLgG4lIKkLqSg4ZqW6gI3Ut5RLVIFARf3JhNyRQD3VEtzU0uKAAmolSQC4oQNShAQ/i6AfkgD5JoBDgi2qdkX+/FAC5n0i4N6xh8oAu+P8VnO7BdwHe3eHkumvmokXByvqF1lHUsM9aNV0qkakd08nzAzNZFalZ6GGEkxVDmAkkNdGHAXOQuCDYLyYf6H5GzsM0sb4Q67w3eDnAZhtiLZmwOel1AVCa5YNdU4rb1Pe1fthm59Fmy/QQesSC0k4G7fVsV7t8Xe13bq7txS3AAAPDllyUiFPjHSsIyVatKtNzl1E45Lw45hLaqmkhfpI2wPuu1a7wIB8F775IC5aysM84ycJKUd0fMlbSOikfG8Wexxa4drTYrFDLuuBHBWJ6X9ndyRlWwZSdSXse0dR3i0W/b2quFSVIaJOJ9RsbmN1QjUXXfz6m/jkuARxW9wOmbVsFI+V0LxK2opJm2LoamO+gOoc2+XYuTw6f8viFsYZS1wc02LSCCNQQbgjxXvSqYxIqr60U4ypPrt8Df4tiMFPG+eIitxSmmjoBVTRlrelke89VoO65zBvtvqLAaKwdjdoXVDZ45XMfLSymGV8YsxzmgEkXAtbMHuVb4lT08UbcRkqJvV3VTZn4fHGHCTEN03LXk9Rrt3ezGhyN7Be+DZfE8SnZUztioKcSE+qt3hLJHI5pmdLujOQhrbb44aDjaJ5WUYOcHCTjLdFtoChBCGNa1t7NaALkk2GQuTmVkIXJ1A6pFAKkgEU1DsU0BEJ8UEJByAkohPeSJQDHFCi12qEAnHXwQRr3I/0j/XyQDtn4JAZffenz7EX0QBxQkDqjey++KAkkhx0QTmEAwhI3uEO4IAcmUnD6J2QGux/B21VLJC7R7SAfddq13g4Ar5zqqZ0cjo3izmOLXDk5psV9OMaqh9MOzvRzNqmDqy2ZJbhI0dUn9TR/j2qFd08rUuhp/Z687Oq6Etpbef1XoV/G6xuOC28clxcLStK9lBNnu+SroPDNhc09cMrdHX7H18TZ2xVDWSQSPYSHgOayVpvFJY6EHK/Iq595fPCuPYPaH1mmAcfxYrMffVwt1X+IHmCrO3n+lmI4va/3o+T+D+B0YOalmkQmCpZnyPFSslbPwTBQEXt+iYCbkigHuqNs1NRHFASQoqSAiAhMIQELfNFvmgH6oDtPvmgAt1Ry7P9Ivl4/wDpO4ugGNUhp5Jb2X33JkoAQfv4IvmgHNAM/fwQgJA5oBoSJzQ8oB8lrdo8EbV00sLvzt6p914zY7wNlsiUg5cNZWGdoTlCSlHdHzHUUzo3uY8Wcxxa4Hg5psR5pMyzXfel3Z7o521LB1Zuq+3CVoyP7mj/ABKr9rlR1IaJOJ9UsrmN1QjVXX16m2iluFutlseNJUtkz3D1ZAOLDqe8a+HauZpJs7c17CvWnPqivu7dc4PZn0RFIHAFpBBAII0IIuCPNEkgbmSAOZNh5qv/AEW7Vh8TqeVwDoRvMc42Bh4i590/AjkuT2/25NZJ0URIp2Oy4dK4fnI93kPHusaleMIajH2fC6l1cOlHklu+5fN9xdjJAcwQR2ZqRXzhFUOb7LnN7nEfJdHsltLO2sgDppTG6RrXNc9zmkO6uYJ7V5xuU3jBJq8ElCLkp5x4fUu08E1AFTupZQEQUxxQQk0oBkJAqSiUAwhJpQgIj78UBF/kgH5IB21RfNIO0RfX77UA+B+9UFLgFLigAo4pBMIA4oOv3xQEIAch2iAfqgoBhIappIDV7U4IKulkhNgXDqE/leM2nz+ZXztU0zo3uY8Wcxxa4cnNNiPNfTt9FTfpe2e6KobUtHUnydYaStGf9zc+8FQbynla10NV7OXmio7eT5S5rz+q9DgmustpDJvNB8+9agLIyQgWHFV0ZaWbKvR7WODO9+6SAczcEgm1jqO26wISKSk5PLOaFCFCOmB7WnJZaabce1w1a5rh3tII+SwRHIKa9YvkV1WPvNH0g1wcARoRceIuFMBcJUY7iIpKM4fSxVO/B+I6SQMEbmBrQLbzb363H8pWjpcZx6oqpaXeo6WWKOOV1ml7dyQkDdNn3OR4jvVynlZPm046JOPcWxuqFlz+wOMSVFJvTODpWTTRSOFrF0by0ltgOqdR2Loh/K5Og91G6EgpIDGGd2pQpt+pQgIffzTCTuPgg3zQAE+KV8/BF8vvuQBu5ffDNMjNB1QgC2aAMyjtT/lAIcUDUp/yhALihxTKHIAJSY8WUgk1ALitXtVgTaykkhORcLsPuvbmw+eXcSto8LnNttsGUMF8nTPBETO333f0j46LpNxUXq2JFrGrKtFUfzZ5FBzQlji1wsWkgjkQbEeYUQVOrqnSvc95LnvcXOJ1LibkrCHKiZ9ZjnCzuZLouo3TC4O56oNFlWCnOqzhe0NisuViozuBiE4wSF0NayhbDNIyaZ7d47hJLWsaGkucS4ZDO11qpNmKL1f1qpxSsqH1E0cLqmC7C0Fji1kjHEkRkDU8hbjfJhOEvrcJqqeKNss0c8E8DHFobv3DSXb3VLd0PuDqs0uzGKNfJLLLheHxzQ9FO1lwx8edyYyC3fAJFwQVb0nmCPnfEIaLma8fXmWfsns5DQ0rIIC5zB1t57t5zy63WJAA0toALALcN/lajZzEoJKeIQTNmDYmDeGRc1oDd4tObb20K2zTkvQhDIQCmolANqEm6IQEf9I/0lb5oPHvQEvv6JEZFHEoB0++1ABGiY1RZF0AN496GnLzTCTUANNwmEmoaEA2lCQGZQdQgHxRwScckw5AajajaSOigMshucxGwHrSP4AdnM8Avn/GcZkqpnTSm7nHwaODWjg0K89tNjWV8QBO5LGD0T87C9rtcOLTYdot4GisWwiWmldFM0se3hwI4OaeLTzVdea8+BtPZxW+ltP+p1z3eHh3/wDDxXQgBOyrzXIYQmFJDkyUxzXqC8kGq9S9IbEG7XvJ+B1ewrekbWQdKYOmpH/ijWPd1fkRoHk6rm8PjwgmNgo8Qr3PIjbM90kUc0gHW6NrXXzsSG6gardbCbprmRv9iZksLuF2yRuFvMBeubCWtopIH4uwMwueOSOWOA9JThglj6M2ID3kyNGRNiy3FWts8wMFxmGm5z3pfL4HeejrA6OGlDqWNzT1mPMucwcHXcx5y0Nhaw0C6prVyvozlpzRAU8ssxLjJK+YbsrpJLOLnN4X8e8rrAMlIKce6kWpgpoDG3TVCk0ZIQEQb+Sf1SA0SHDvQEgUrZdyW9r3qXFAHHwQ3igfwmEBEOyT5IGiA3JAMcEh9+KBogOyQB/KZ/n6IbogIAJyQEHigoBFua0u1OyUNdFuSCzh/wAOQAbzD9WniOPZqt3b780wVw0pLDO9OpKlJTg8NHzdtBs7NRzGOZtuLXD2Ht95p+mo4rWBfSOO4BFVwmKZt2nQj2mO4OYeB+yqL2s2QloJd1/WjcT0coHVcOR913Z5ZKpr27p81sfQOFcYhdrs6nKfr5fI0iEroUU0BKPUL2rwBe5q7wIl2uSZsdn6no6uB/uzRk92+Afhdde70T1L6gwyTQnDfXH1ZY1rhPIXEuEUhtYtBJF76G+tgOBDrZ8l9F0FVvxMf77GO/uaD9VZWr3RiuOw5wl5r0NPs1sw+mnqppJzM+okBA3AxsUbLiKNoGtmkC+V7aLoG6JFNuimGcEVJCiEA26IQ3QIQECde5CLfKyAMx3IB80raIByHf8AVNAA4/fBIOyUgo2yQDP0QeKTtE3lAPmhqHIKATR/KLZoCZQCeVK6TkAIAahIDModeyAYGS8uJ4ZHUROjmaHscLEH4EHgRwIXqa5JyYycpuLytyh9tdhJKF+8276dxs1/FpOjJLaHkdD35Lll9PVVK2RjmPaHNcCHNcLgg6ghUzt16O3UhMsAL6fUjV0PY7mz+rhx5mruLbT70djdcI42q2KNd4l0ff8AX18zhwvZEcgvIQvTTnJRIbmhuFmmZle2wtT0mH051tGGf2Es+QCohXB6J6reoS3/AKcrx4ODX/MlT7Z+9gyXG4ZoKXc/mdm5qTQpHRIqwMgGaTlMJOQCa7JCEkBEnXvUuP398UjxSdqe5APgnx8EckD+EAgcvvgmfolbIpE6eCAl/KOCZ1CDqgIuGSZ0Rz70xp5oBNNx4Jt+/JDRkoA2PigJfymjigoAKZ0QEhp5oAA4JPZkmU3IBAqEoBBuMrG9xcEcQVMIfogKl289Gpj3qijbePMvhGZZzdGOLf6eHDLSv6Y6r6ZDVw+M+jylkrA6z4+kBc9sZa1pcHWuAWmxN87KBVtueqBq+H8capOjcc+XJ9eXR/MqVWT6Hqr/APRH/wBt4/yafk1dJR+jihj/AOTvnnI9zvhe3wW9ocMihBEUbIwddxobfvtqvSlQlGWWRb7itKvSdOMXz6vzPSTkmFE8VNSzPEQmdEnplAAQgJoD/9k="/>
          <p:cNvSpPr>
            <a:spLocks noChangeAspect="1" noChangeArrowheads="1"/>
          </p:cNvSpPr>
          <p:nvPr/>
        </p:nvSpPr>
        <p:spPr bwMode="auto">
          <a:xfrm>
            <a:off x="63500" y="-1571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5" name="AutoShape 4" descr="data:image/jpeg;base64,/9j/4AAQSkZJRgABAQAAAQABAAD/2wCEAAkGBhQSEBUUEhQUFBQUFBQVFBUUFBQUFBQUFRQVFBQVFBQXHCYeFxkjGRUUHy8gIycpLCwsFx4xNTAqNSYrLSkBCQoKDgwOGg8PGi4kHyQvLTI0LywsLi8tKS0sLCopLC8pKSkpNSwpLy8vLC0pLCwsLCwsKSosMCwsLCwpLCwsLP/AABEIANwA5QMBIgACEQEDEQH/xAAcAAACAgMBAQAAAAAAAAAAAAAAAQIHAwUGBAj/xABAEAABAwIDBAYIBQQABgMAAAABAAIDBBEFITEGEkFREyJhcYGRBxQyUqGxwfAjQnKC0WKSovEzQ1NzsuEVJDT/xAAbAQEAAwADAQAAAAAAAAAAAAAABAUGAQIDB//EADMRAAIBAwIDBQYFBQAAAAAAAAABAgMEERIxBSFBE1FhcbEGIsHR4fAUMkKBoSNDUpHx/9oADAMBAAIRAxEAPwDVUsm8xp7M/DIq5NiMT6aijJN3M/Cd3stunxbZUdhU17t5ZhWN6McS3ZpITo9oe39TNfNp/wAVXUJaZ4Njxaj2lvqW65/P78Dpdv8AHvVaKQg2fIRFHY2N3DNw5WbvHyXCYNt5VMa0iTpG20kG9/l7XxXn9LWOdNWCFp6lOLHtkfZzvIbo81zGDz6tPePquatV6+TOvD7GH4VdpFNvnz++7mXpsttGKuMu3QxzTuuaDcDK7SOw5+RW7A1VT7B4t0NWAT1ZvwzyDtWH+7L9y3td6Q55ppafDKN88kLzHLLOehgieL3Bud52mmV+F1LpT1R5mf4hbKhWxHZ80d2g6rSbMUVYxhdXTRyyOIIbEzdjjsDk0nN2vEcFvF6kAVs07IBSaUAwUjqgDNMhABCYSQUAAZIBSacskiM0BIlJqmFGyAZ0S0QTkpIBHRNQKldALRNqSi0ffigJ7yi4FSQUAgFJRITBQEJUIlSQHzQYXU9W+F+rJHxHwcQD8AfFb/D8WNLKycC5jO9bmNCPEEhT9L+F9DiPSAWE7GvH629R3/i0+K53Eavea0D8wDj99/yVVJaZG+oTVegm+q9dyFVVF7nSOzc95e48yTd3xKlDLuuDuR+HFYQ3Kyxg2yPBeZMXJ46HTtk4jvB+RXR1+Nup5I6mlkihkxNu7PJUuDaWCSlZZ0hGplcDkL2NtDfLkMOn3mDmMl1mzlcDT1MDoI6k9G+eCGVge108bDZoaRqRbTPI81Jt54ljvKTi9trpalvH0++Z0Po62hknmkZ60+uiYy7qkwCCITb1jHF7wsfgu8BzVQYIKmWjbWU9bJUSMkjaYGbtFRUrbgyh0bmjeawXB0558bdilDgHNIcCAQWm4I5gjUKwMgSAzWq2g2lho2tdMT13hjQ0Akm1ybX0HHwW1KoH0ibT+t1jiw3iivHFyNj1n/uPwAXhXq9nHK3LThdj+MraZflW/wAC7MP2lp5vYlbc/lcd13k7XwWyDlQGGVnSRi+oyP8AK7rYHaAsl6GRxLZPY3iTuvGjRfQEcOYHNdadfVjJIvOEuipODzjoWK5MhCFJKMBkjinZIOQAE26JEpM0QA82TughAQCc3JMJuQQgGogZJgobogAFBQQldASUSE7pXQEZOCSUjT2fNNAV96Z8I6SjjmAzhkz/AESdU/5bipuGPPuX0tj2GCopZYffjc0fqtdp891fOJZYnhz7+IUC5jiWe81vBKuqk4f4v1+2F12+02xPQYRBNb8Vrt+bLMNmtYE8mkMHeStVsDgPrVdG0i8cf4snLdYRZp73WHddXhi+GNqKeSF2kjHM7rjI+BsfBKVLVFscQv8AsK1OK6PL8tvTP8HzlhVTZ+7z+YXQ4dXOhlZK3Vjg4dttR4i48VyksLopCxws+NxaR/U02PxC38Mu8ARxF1FTwy8qxU4+DOh2qq6z1qodGaids0cUtOd9jMOipngtfHWCUBmdng9bMZ3BW92H2zjaxtNCz1mTpCXijjf6pTNcR1BM8AEDM5Zclj2QwumxGBsFYzpfVHl8TXOcGlr/AHmggPAIORvwViU9NHDHusayKNoNmtaGMaB2CwAVtCWqOT59c0XRqypvp9o5X0mbS+q0ZYw2lnuxttWs/O/yyHa7sVF2XQ7aY+a2rfIP+GOpEOUbSbHvJJd49i0BCq68+0ny2N7wu0VpQSl+Z835937Hqwuq3H9hyP0K6RkhBBBsRmCOB1BC5ENW+wyp3mWOrcj3cCulOXQkXdLK1ou/ZfGxU07Xn2x1ZByeLXPcdfFbZ5yVTbF476vUAOP4clmPvoDfqu8CfIlWBtRthS4fF0lVKGX9lg60j+xjBme/QcSFa0p6omAvrfsKrS2exukrZqraDajEcSnjewNw6hc78Myn/wCxUm4tuNyJGhsLN5udorTaPvwC9SCM6JITQAf4QQolS3kArqSg4p2QAUmuyUt1RCAeaTmqaR1QA1NRKkCgIPSTeEICJHyC02IbF0c5Jkp4yTq5o3HX53Zbmt1f5pfyuGk9zvCpKDzFteRptntkqeh6ToA4dIRvbzt42bezQTwzJ8Vujr4J21R9ESS5ITnKpLVJ5ZRnpZwXoa8yNHVqG9J+8dWT6H9y0OFSdW3I/Aq3PSxg3TUHSAdancHjnuHqvHkQf2qlaSXdeDw0PiqyvHTM3PCq3b2qXVcv9bfxg7TZHGPVquN5Nmk7j/0Oyv4Gx8F1/pW2l6GmFOw/iT33rfliB639x6vdvKspn2BXhxPFJJ378rt5waxgP9LG7rR98SUVVxg495w7CNe6jVf6d/F9Dzhyw1AyuOCytCyRQOe4MaC5ziGtA1JJsAF5wWCXdT1ck9jFG64vzXpo6jceDw0Pcur2y9H3qNLTyMu423Kg8Old1g4cm6t/a3iVxl10qQdOWCXaXELqiprryfxOlaV1JpPXqVs0VPT1GI0jWxRGo9jo3PFpCLhri3Mje0IPOx4fDKm7bHVvyW/2exk01Q2TVvsyN95h9ofXwUmjUw8lFxKz7SDh1W334msq4WioIE8+LYy61nU7iKakIcCRveyQORs3mGq4cG2qheWwOmjdUt/DlYw33ZmN67XG1gb3HaQbLgsYpJYZXUeGCHDKHoG1NRX2N3sebdWU6HMgDeByyICw+jfEMOp6iR1IyrmYSyKWtmAMRlJPWAtdm8SL3tkG5c7IxZcDzkmEHRCATmfNSBQeCRQDckEzwQQgAoGiV8lJARBTOqCEgc0BJR0T3kroB8fvtQoXN9PvNCALJ3+KQ4d5QB9/fegC/wA0wMyiyLoDFUUzXxljhdrmlrhzBaQfgvmvF8NdTzyQu1je5neAcj4ix8V9Mk5qn/TFgu5UsqGjKZu679cenm0j+1RLqGY6u40HAbjRWdJ7S9V9MnCzVd2AefgvO1uaRasjQq9LLNfUkqcXjdjVjeibZffeauQdVl2w34vtZz/C9h2k8lxGBYO+qqGQs1ecz7rRm5x7AM/9r6Gw7D2QQtijFmRtDWjsHE9p1PaVOoQy8szHFLrs4dlHd+n1MeM4S2pp5IX+zI0t7jq1w7QQD4L5yr6J0Mr4pBZ8bi1w7QbeXHxX02qo9Luzu69lW0ZPtHLb3wOo494BH7RzXN3TzHUuh5+z952dZ0ZbS28/r8iuaafdcD59y3rX3WgWww2oy3eWncq+m+eDX3VLVHUuh1csMmIYa6iZZ8kEsdRHE5242ojY4l8DnXy9okeGlrqGJ4VDD0dZWu/+KhdbpcOic15qHQEiAsaw+6bONtWg5XuNdhuIOhlZKz2mOBHI8wewi48V0WL0eHUl8VlZLXT1UgFLDIelLZHXIhjab23SHZkG1gAL2vaUJ6lgwXFLbs6naR2l6ne7K7URV9M2aLIE+zvNc4C+W8Acj2dhW6IVObJbXzxVMhqGUtM+WrZHJRMj3Ki8jGuE19Xixbc3tfgLgG4lIKkLqSg4ZqW6gI3Ut5RLVIFARf3JhNyRQD3VEtzU0uKAAmolSQC4oQNShAQ/i6AfkgD5JoBDgi2qdkX+/FAC5n0i4N6xh8oAu+P8VnO7BdwHe3eHkumvmokXByvqF1lHUsM9aNV0qkakd08nzAzNZFalZ6GGEkxVDmAkkNdGHAXOQuCDYLyYf6H5GzsM0sb4Q67w3eDnAZhtiLZmwOel1AVCa5YNdU4rb1Pe1fthm59Fmy/QQesSC0k4G7fVsV7t8Xe13bq7txS3AAAPDllyUiFPjHSsIyVatKtNzl1E45Lw45hLaqmkhfpI2wPuu1a7wIB8F775IC5aysM84ycJKUd0fMlbSOikfG8Wexxa4drTYrFDLuuBHBWJ6X9ndyRlWwZSdSXse0dR3i0W/b2quFSVIaJOJ9RsbmN1QjUXXfz6m/jkuARxW9wOmbVsFI+V0LxK2opJm2LoamO+gOoc2+XYuTw6f8viFsYZS1wc02LSCCNQQbgjxXvSqYxIqr60U4ypPrt8Df4tiMFPG+eIitxSmmjoBVTRlrelke89VoO65zBvtvqLAaKwdjdoXVDZ45XMfLSymGV8YsxzmgEkXAtbMHuVb4lT08UbcRkqJvV3VTZn4fHGHCTEN03LXk9Rrt3ezGhyN7Be+DZfE8SnZUztioKcSE+qt3hLJHI5pmdLujOQhrbb44aDjaJ5WUYOcHCTjLdFtoChBCGNa1t7NaALkk2GQuTmVkIXJ1A6pFAKkgEU1DsU0BEJ8UEJByAkohPeSJQDHFCi12qEAnHXwQRr3I/0j/XyQDtn4JAZffenz7EX0QBxQkDqjey++KAkkhx0QTmEAwhI3uEO4IAcmUnD6J2QGux/B21VLJC7R7SAfddq13g4Ar5zqqZ0cjo3izmOLXDk5psV9OMaqh9MOzvRzNqmDqy2ZJbhI0dUn9TR/j2qFd08rUuhp/Z687Oq6Etpbef1XoV/G6xuOC28clxcLStK9lBNnu+SroPDNhc09cMrdHX7H18TZ2xVDWSQSPYSHgOayVpvFJY6EHK/Iq595fPCuPYPaH1mmAcfxYrMffVwt1X+IHmCrO3n+lmI4va/3o+T+D+B0YOalmkQmCpZnyPFSslbPwTBQEXt+iYCbkigHuqNs1NRHFASQoqSAiAhMIQELfNFvmgH6oDtPvmgAt1Ry7P9Ivl4/wDpO4ugGNUhp5Jb2X33JkoAQfv4IvmgHNAM/fwQgJA5oBoSJzQ8oB8lrdo8EbV00sLvzt6p914zY7wNlsiUg5cNZWGdoTlCSlHdHzHUUzo3uY8Wcxxa4Hg5psR5pMyzXfel3Z7o521LB1Zuq+3CVoyP7mj/ABKr9rlR1IaJOJ9UsrmN1QjVXX16m2iluFutlseNJUtkz3D1ZAOLDqe8a+HauZpJs7c17CvWnPqivu7dc4PZn0RFIHAFpBBAII0IIuCPNEkgbmSAOZNh5qv/AEW7Vh8TqeVwDoRvMc42Bh4i590/AjkuT2/25NZJ0URIp2Oy4dK4fnI93kPHusaleMIajH2fC6l1cOlHklu+5fN9xdjJAcwQR2ZqRXzhFUOb7LnN7nEfJdHsltLO2sgDppTG6RrXNc9zmkO6uYJ7V5xuU3jBJq8ElCLkp5x4fUu08E1AFTupZQEQUxxQQk0oBkJAqSiUAwhJpQgIj78UBF/kgH5IB21RfNIO0RfX77UA+B+9UFLgFLigAo4pBMIA4oOv3xQEIAch2iAfqgoBhIappIDV7U4IKulkhNgXDqE/leM2nz+ZXztU0zo3uY8Wcxxa4cnNNiPNfTt9FTfpe2e6KobUtHUnydYaStGf9zc+8FQbynla10NV7OXmio7eT5S5rz+q9DgmustpDJvNB8+9agLIyQgWHFV0ZaWbKvR7WODO9+6SAczcEgm1jqO26wISKSk5PLOaFCFCOmB7WnJZaabce1w1a5rh3tII+SwRHIKa9YvkV1WPvNH0g1wcARoRceIuFMBcJUY7iIpKM4fSxVO/B+I6SQMEbmBrQLbzb363H8pWjpcZx6oqpaXeo6WWKOOV1ml7dyQkDdNn3OR4jvVynlZPm046JOPcWxuqFlz+wOMSVFJvTODpWTTRSOFrF0by0ltgOqdR2Loh/K5Og91G6EgpIDGGd2pQpt+pQgIffzTCTuPgg3zQAE+KV8/BF8vvuQBu5ffDNMjNB1QgC2aAMyjtT/lAIcUDUp/yhALihxTKHIAJSY8WUgk1ALitXtVgTaykkhORcLsPuvbmw+eXcSto8LnNttsGUMF8nTPBETO333f0j46LpNxUXq2JFrGrKtFUfzZ5FBzQlji1wsWkgjkQbEeYUQVOrqnSvc95LnvcXOJ1LibkrCHKiZ9ZjnCzuZLouo3TC4O56oNFlWCnOqzhe0NisuViozuBiE4wSF0NayhbDNIyaZ7d47hJLWsaGkucS4ZDO11qpNmKL1f1qpxSsqH1E0cLqmC7C0Fji1kjHEkRkDU8hbjfJhOEvrcJqqeKNss0c8E8DHFobv3DSXb3VLd0PuDqs0uzGKNfJLLLheHxzQ9FO1lwx8edyYyC3fAJFwQVb0nmCPnfEIaLma8fXmWfsns5DQ0rIIC5zB1t57t5zy63WJAA0toALALcN/lajZzEoJKeIQTNmDYmDeGRc1oDd4tObb20K2zTkvQhDIQCmolANqEm6IQEf9I/0lb5oPHvQEvv6JEZFHEoB0++1ABGiY1RZF0AN496GnLzTCTUANNwmEmoaEA2lCQGZQdQgHxRwScckw5AajajaSOigMshucxGwHrSP4AdnM8Avn/GcZkqpnTSm7nHwaODWjg0K89tNjWV8QBO5LGD0T87C9rtcOLTYdot4GisWwiWmldFM0se3hwI4OaeLTzVdea8+BtPZxW+ltP+p1z3eHh3/wDDxXQgBOyrzXIYQmFJDkyUxzXqC8kGq9S9IbEG7XvJ+B1ewrekbWQdKYOmpH/ijWPd1fkRoHk6rm8PjwgmNgo8Qr3PIjbM90kUc0gHW6NrXXzsSG6gardbCbprmRv9iZksLuF2yRuFvMBeubCWtopIH4uwMwueOSOWOA9JThglj6M2ID3kyNGRNiy3FWts8wMFxmGm5z3pfL4HeejrA6OGlDqWNzT1mPMucwcHXcx5y0Nhaw0C6prVyvozlpzRAU8ssxLjJK+YbsrpJLOLnN4X8e8rrAMlIKce6kWpgpoDG3TVCk0ZIQEQb+Sf1SA0SHDvQEgUrZdyW9r3qXFAHHwQ3igfwmEBEOyT5IGiA3JAMcEh9+KBogOyQB/KZ/n6IbogIAJyQEHigoBFua0u1OyUNdFuSCzh/wAOQAbzD9WniOPZqt3b780wVw0pLDO9OpKlJTg8NHzdtBs7NRzGOZtuLXD2Ht95p+mo4rWBfSOO4BFVwmKZt2nQj2mO4OYeB+yqL2s2QloJd1/WjcT0coHVcOR913Z5ZKpr27p81sfQOFcYhdrs6nKfr5fI0iEroUU0BKPUL2rwBe5q7wIl2uSZsdn6no6uB/uzRk92+Afhdde70T1L6gwyTQnDfXH1ZY1rhPIXEuEUhtYtBJF76G+tgOBDrZ8l9F0FVvxMf77GO/uaD9VZWr3RiuOw5wl5r0NPs1sw+mnqppJzM+okBA3AxsUbLiKNoGtmkC+V7aLoG6JFNuimGcEVJCiEA26IQ3QIQECde5CLfKyAMx3IB80raIByHf8AVNAA4/fBIOyUgo2yQDP0QeKTtE3lAPmhqHIKATR/KLZoCZQCeVK6TkAIAahIDModeyAYGS8uJ4ZHUROjmaHscLEH4EHgRwIXqa5JyYycpuLytyh9tdhJKF+8276dxs1/FpOjJLaHkdD35Lll9PVVK2RjmPaHNcCHNcLgg6ghUzt16O3UhMsAL6fUjV0PY7mz+rhx5mruLbT70djdcI42q2KNd4l0ff8AX18zhwvZEcgvIQvTTnJRIbmhuFmmZle2wtT0mH051tGGf2Es+QCohXB6J6reoS3/AKcrx4ODX/MlT7Z+9gyXG4ZoKXc/mdm5qTQpHRIqwMgGaTlMJOQCa7JCEkBEnXvUuP398UjxSdqe5APgnx8EckD+EAgcvvgmfolbIpE6eCAl/KOCZ1CDqgIuGSZ0Rz70xp5oBNNx4Jt+/JDRkoA2PigJfymjigoAKZ0QEhp5oAA4JPZkmU3IBAqEoBBuMrG9xcEcQVMIfogKl289Gpj3qijbePMvhGZZzdGOLf6eHDLSv6Y6r6ZDVw+M+jylkrA6z4+kBc9sZa1pcHWuAWmxN87KBVtueqBq+H8capOjcc+XJ9eXR/MqVWT6Hqr/APRH/wBt4/yafk1dJR+jihj/AOTvnnI9zvhe3wW9ocMihBEUbIwddxobfvtqvSlQlGWWRb7itKvSdOMXz6vzPSTkmFE8VNSzPEQmdEnplAAQgJoD/9k="/>
          <p:cNvSpPr>
            <a:spLocks noChangeAspect="1" noChangeArrowheads="1"/>
          </p:cNvSpPr>
          <p:nvPr/>
        </p:nvSpPr>
        <p:spPr bwMode="auto">
          <a:xfrm>
            <a:off x="215900" y="-47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pic>
        <p:nvPicPr>
          <p:cNvPr id="4102" name="Picture 6" descr="https://encrypted-tbn1.gstatic.com/images?q=tbn:ANd9GcRYVr1dXTH_JyCjiyRA-m6FSslMdAfGIeoXleIrodhF7zqx5kI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1825" y="1628800"/>
            <a:ext cx="2162175" cy="211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8" descr="data:image/jpeg;base64,/9j/4AAQSkZJRgABAQAAAQABAAD/2wCEAAkGBhQSERQUExQWFRQVFBcXFxUYGBQVFhcVFRcVFRUVGBUYGyYeFxwjGhYVHy8gIycpLCwsFh4xNTAqNSYrLCkBCQoKDgwOGg8PGi8kHyUxLTAsLDQsMSwtLC8sNjQpLCwyLy40LCwpKS0vLywqLCwsLCwtLCwyLCwsLC0sKSwsKf/AABEIALcBEwMBIgACEQEDEQH/xAAcAAAABwEBAAAAAAAAAAAAAAAAAQIDBAUGBwj/xABIEAACAgEDAQYDBQYBCAgHAAABAgMRAAQSITEFBhMiQVFhcZEHFDKBoSNCscHR8FIVJDNicpKy4SU0U4Kis8LxFhd0g5PT4v/EABoBAAIDAQEAAAAAAAAAAAAAAAIEAQMFAAb/xAA1EQABAwIDBQUIAwADAQAAAAABAAIRAwQSITEFQVGh8BNhcZGxFBUiMoHB0eFCUvEjU6Ik/9oADAMBAAIRAxEAPwDkwXFYdYKz08pVSuyj+1X8/wDhOd47G7uHWdk6ZVlaJ18SiCdpDSSBgyj8Qq88/RyFTamiPXNN2T9pvaGmjWKKcBFulMcTVZLHkrfUnMa9sKletjEREc5WnRvRStxTb8wdindpC67o+6smj0GrMkzODppAsfIRBsZro/vWT0zh/bpAljJ5A6j3G7kfTNDqfth7QkieJ2iZZEZG/ZAGmBBoqRR5zHazUtKQWrgVwD8/fKLWwq0LhryPhAO9XPv21beo15+JxB04LonensvXHU6/UxMPuksBIkYgxSadwnhxR8Eb+gAAFEHkXza9vdjgdnfdA8RbRx6aUxqwMyyhm+8l0qwu2ZebPTOR+NJtC722g2F3NtB9wt0Dj8PaM6uzrK4dwVdg7bmVvxBj1YGhwfbNM0TAz07uGiypXWO9sCSDtaaMAOkQ0sq+pdJoGhevXdGa+ceI7zd2Nmm0SeCB901GljL0pEonCeKT7gTeXn3zmcfeDVBpWErbpiplJIbxCjB0LbhyQwBx7T96NUjyvvtpmV5CwVtzJIJVaiKBDgHjKxRc2IOnj3D8qcQWx7yaddWmvUQQpJpdakULxIsZZZJXhET7eGPCm8g/aP3di04gMCbFXfp5DRG+WHYTJz13Brv1o5XT/aRq3eNn8M+HMJtoiVFeVfwvIEouQeevXIOv75zzwNDOxlBlEqu5dmQgMpVCTQUhjx9MljHtIzEDdP0/a6Qq2Jj75OhmYeuQIZxlhBKuMPXBS45WPVVP5DF+X1jU/lX8MOKZPfJFr7jFyjUGRE/wV+ZyT2p3SkihEzKAtIWUOjOgkFxl4x5kDDpeCZB7jNN2jBBPOZjrERNS8AaIMQQtoZVmugqJsJB5s7awS8tIUQFi37pajxViEUhleMSqgAJMZFhuD7enXKvW9ntE7JIrI6mmVgVYHryDnV9brYtZJ4unlBc6fWwAOUhYFiHhUW34QJGUN7Ae2Yfvuf2sKFg8kWlhjldWDgyKGJG8fiKqVW/9XDpVnOMFCWhZho6xG3JR/v6nH9IaLN6qho8cE0oPPzxCttCpTe4ADJO0rRtQDOJVdgGXLU0qbqvZZulBYqWW+grlcTNAC8asFUmt22tvLECqNdB6e+ANrO3tV52ZkS12+PT88iqkYNxyw1sNMB4fhn25+vOIbSDarepYivgAvP6/plo2mxw+Jv3S7rF7SQDp4hQt5xIbnJ+s0iBAybuSRTV1ABNUenOQI1s1jlvWp1WFzRAS9ak+k/C45p8aw5KftjcKKqOb4FG/U9epyMdF8cek7KZRZrn4g8+xo8HEC6xccxHmmWe1gHDMb04vaAIArgEn61f8Mf8AvoIUdNoP6km/T3/TIz9mulbhXthtomBogg+xBH6YBpWbvldz/KIvumziHDd5eisY9YCwO8qQoG7qbAr39ch9qyhnsdD0ONfdW/8Ae8blQr1w6FtRZUDmOnyQVrmq9hY8b53p2OXjCxgNgx/Ck5SKwiuLwY8qkrTaUu20GuCbPwyYewHq7Wrr169f54nsn/Sj5H+WafVdoeJuYgBn2ghRsUBao0DySR6j455vae0ri3r4KcRAXp9lbMoXNDHUBmSNfBZj/Isn+r9f+WMTaQoaarq+uaQZWy6Az6uKIGjI0aX7bmq/1w9nbSrXFbBUiIJ0RbU2TQtaHaU5mQNf0qsR/L6jDERzX9o6Xs5nkgiSSGSKZURy7P8AeAJBHIGFVGepB6ZayfZoEl1PiI6QrPCmnbep3LJOI2vqb2EdazaNdo1y6H5XmMK56Ij7HCKH2P0zfz/Z6lQtG70+skgkBKkrGNQ8Eci8f6oBu+WHTK/Q9yzJFrZBIR93eRY1oXKYtzOL9KQA8e+CK7DnPWinCsYRgrJt4Ky+VEKGBkrSnHAg9hjixD2wSVICPxMQ8+OiEe2H93HtleSmCoMsxyO8x9zlm+nGOT92pqjPgygS/wCj8jef1pOPNx7YUtGqiCqBiff+GDxCPb6ZObsptu7a23nzbTXBAPPTgkD8xjD6Mg0eD8QRh5KM00J/76+pP88f02u235Qwbgg3XBsdDeM/dz6c4cWnYmgCT7Dk5m1adm5xxHPfmU3TqXDYw/TJSptcGYMyjpRAJF1wOTdUKH5YmTWKzAkEKABQPNAV1I65GkhN1Rv9cQ6E+mV+yWZ0d/6Vpu7jORv4KbPqFO0LYVRXJUnkk3x8/wBMeg1KXHfRCbPHJJJuvp9MqSh9sIqfbIOz6BEB/MLhfVQ7ERw3cI/AVj2lOW6yGSh+I2Pf3yDpx5h/fpjWKGOULYUaZY0zKWrVjVfjI6+qtVFkDjkgfl75YPC24X+9NZ/Tafz830zOBjjqyn0OZj9lvOjh5J6lftaCC0+a0RTzx+UrbFircm7F3wP8OGD5l/EAEZrP4hdj6jjM/wDfHBuzfvzeOp2rJu3bjfvZv65Qdl1RoQmRtOnOYOo4bo8OCvGkqQHeQQo81WeQOov1vKztp/2rfM/oaxpO2XUk+p6k0T+t5F1Op3mz1+v8svtbKpSqhztIS11eMq0y1s5mes+u9GDgxsHDzXhZacwYLwYygT+hnCPbdKPpfXLMdrRf4j/ut/TKeOFnO1VLE9AoJPHPQc44ezZR1ikHzRx/LMy62ZSuX43EgrWs9r1rSn2bACNc5/Kt17Tj/wAf6N/TIGp7Q2zpLGeUKMp9mU2P1yG2mYdVYfkRidpzrXZlO2qdo0k5RmivNsVbun2bwAJnKfytXre+enYs6aJUmlkR5XL+Jyrh28FWX9luI5PPXHdD37RZ9VK0bVqNRFKFDA7RHP4xXnqSOPTMfgx7sWREevW5ZOIroOj+0eNJtO+x9iNqPFXyncs85nXbz+JTtPNcrj3Zv2haeIwp4O5PFmkmdgd6nUO4bwwGo/s2C+bOcqccVj75WbZh3ddFTiKlzFdzbDa2dt8HbfFj5ViQcaLHEo5vLl0qUuOrkKVuMPTyH3yIXSrFcURkRJsc8Y/3WDCmU9xYvpfI+HqM6Lp0nGvEjSp92l1MbRAsrb1VHKNEBewIvDfh9uc5i+o+X6/1yLNqTlT6RepxBdNWeNm7PAFw6770JUHFfePAEq/92VSw+Qzn3bnaJ1Gpklbgu5IHoqjyoo+AUAfllYdYw6HGzqj8MOnSwGetZUFwT9cYavRJBI+IyMs5w/vH98f0zIrWNZz3OA1PFP07mm1oHBWU7ftuW2lQo3ckgqoF8c3eJ1xtxZ3EKtsfXgtfPPrkUdoHduIBNVyqm/n7n44iXW2ST1PwA+FdcVGz7gEfDzCcfe0i10HUzv8A8U6GMFogR6FmPuLP6Uv8cNkuRN+2jVldoUi/gB7HIcXadMCQDS7aN1toiuD8Thv2gCwJUAAUFF1XPF3fqcE2VwD8qIXVAt13jlGvke9P9qJSrwoamJ21XsOhr3yrg6jJeq1gcUBQC0ByfW/5nIkPBvNa0pPZbua4Z5rNuqjH18TTll1uVgIBYFdTWSJtCm8KoZfNVt86scDjI+n1ahlPUBgSOPfJn31CU5Ztt2SBfPr+I9OOPhmO5lw05B3NaNLsHNMkajh1/iQezkJTbdN71Yo0Twfn9Mbn7PQVVkEXzwepHQE+2O+Ku5drEBQPNXN2TdX8cPVagM17r4As9SfU1kB9wDq7mpe23LTAE5fvf4/lIXslSfMaAUG+T+KqFD55B1+lEbFfYkfTjLmKVCWskC1qwxtV6jgdemU/aUlvfz/Uk45Y1azqsPJiEreUqTacsAmePj+kwMGAYM2llJzBgwYwhV53LH+eR/J/+Bs6tp9LY6E8E9DQAPXj8V8is5V3I/64n+y//Cc6rptRt+HFevIJHB9q68Yhe9ph/wCPXrr1ylK1MPafFwQmiAurBq6ph1PselD45g+9ujE2v0sRJAk2ISOoDyEEi83szjmuSeCbboD+V3x6emYLvNrRD2lpZHvZH4btQs0sjE0PU8YNpjw5zPf1x6iF1OO1yUjV9wtMNTFp0fVqz6jwi0kIWPaA5Zkfox8or3BOQO7vcZdSiMZWTfq5IPwhqWOBpt/4hzxVfHLXWd89P95h1C6nWTBNT4ngSqojRG3hth3HkBqAxzs3vPo9I0EcUskkazT6h5Wj2kNJCYo0CdTXFnphYqwbvnw8e7wT8BVg+z5JfBbS6jxI5JJEZpI2h8Pwk8R3IJNqF9R60PXIHbfdVIYkng1A1ELOYy4UoUkA3bWVvccg5odH39SRNOdU7M9aqGZgtFYdQqBHUABSQR065T9s6jTw6MaXTzHUF5/Gkk2NGo2oY0QBuSeSSclrquIB3p474/C6AszsxQixN4YONKE54AOLTSDEK2PxtgElTASl0fxwzo/ji1asVvwJKmAoz6P45aav7P8AVIQGRbYkACSMmwrObAax5VJ5yCzZ0PtXWQ/fEm36II0jL4sbkznxIJIg0vNbQzCyOlDKqlV7SI710Bc80XczUTANHHuBTeDuRRs3mO/MR++CMrNd2U0MjRyKVdDTKasH8s6G3aEOm0zQS+BqWj00SNGJCY2Z9Y8pCutFiqsGNe2ZPvlOH12oZXDqZPKwIIK0u0AjigKH5ZZSqvc4g6KC0LPjT4uLQs5oVx15AHt1PGOL0/PJEKExvQu2UUBz+8fy6DMitfVmucA7fwC0qNrTfEjd9pUT7g5bbXm9rH8emIOifdtrze3U/plqwp5iwJFBaHBIsAEWDxS4iOMJI/WlVva+VC1fS/NlI2lX48k0dnUpGusa7pPd3H8Krl0TqaIo+3riTpj7ZZLtjkHXbsv03AOv0sbsckkVHjq9oS/Td59xv2vzfoMP3lX7vJU+wUs5MZx6fvyVQ0RHUYlRfTLDtKqQC6CWLq/MS3NfMZE0y+bNShcuqUDUOufJZ9agKdXsx3ICFvbFqjD0yfphbr6+b9BycmpIXaMsb4ZrPPlF19NpzNdtOoNwT1PZ7Hj5j1H5VOgPtiZY79D9Ms9UTustu4B3VVgixxjq+UkgcrGvNA+ZtvNH55HvJ+sBR7A2SJOXXWaoTCfY4nZzmlH424HLqvRT77uOl8ZQax/O1e+N2l66u/CRGSoubQUWzM5kItmDEb8GaEFIpeEMPBeMoElsNWPufqc0HcPsWPV6+GCazG+/dtO0+WN3HPzUZ1rU/Y/2ZGpdzIiqLLNNQA+JIxWvdU6Rh6NrC7RcIWZv8Tf7zf1wMd3LEn5kn+Odu7N+zHsjUX4MjybeoWbkfEgi6+Oc8+1Lu3D2fqo4oA21oQ53sWO4u69eOKUYFG6pVnYWBE+k6mYcIKyoAxQrBDpJWikmVAY42RXa/wAJksIK3Wb2noPTJU3YepTwN0NfeQDDyPOGKgV5uL3L1rrjJDdEGaiE/wB84kufc/U5a9pd1NZBsEun2+I4jSmVgZD0S0cgH4GsYk7u6kSTRmHz6dC8q2CUQUSxpuRRB4vrggs1BCnNQPEPufrilkPufritVopIhGXQKJUEic3uQllDcNxyrDnnjGPE+A/8X9cOAdFGakeMfc/XH4tQ3+I5DD36D9f648h+A/XBLQizUwatv8RxL65h+8f0xkX8P1weHeBhCnNPDVsfX+H9MYeZiev8P6YAuPaXRu+8ooPhoXbmqQEAnk/EZ2QXZqIwb3/hjTX7/wAM0Wu7n6yM08IHEh4dG/0S75Bwx8wWzt60DlPrtI8TKsi7SyK4F87XG5Sa6WCDR55zmvadCoIKh+KRio9Sw6Ej5Ej+GBoueuEIvjiTq1pJlvJMtZXEEHmlrrGBsFgelhj09sJNWwNgkH3BN/XHk7PO5gSF2/iJuhyB6Wepwz2f5ypI4FlvNVUDfv0I9Mq7ex/ryV4oXeWZ1471HbUEmyST73zhGc/H65K/yf5gtrRXdu81bau/fp8MI9m+YDcCCu7dzW0WSeRfofTO9osf68lBt7rnx39b1GMl9cUvHOLn0uwjkEEWCLoj88SBjbH0TSJYPhSr2VG1Id8yVHrSCCOCPl/CskDtV7BvpdcJVHqK21XwyL4GPxaInaLHmsg+lC7J+h+mIufY64U1T9r0aT59dyS/aBY2f5D4VQGPRdpspJ62BdhW6dOCMS+hpgCy0Re7mq9+l/pjg7N8xBZQAAd3mrzVXpfNj0wTUsf6+qMMu5mc549d+aTH2wwse5sk7Sb9wSOD8sgTG2OWUfZVkiwCG283y3sK+XrlXIaY/DGLU2xeexGcKi4FcNHanLd90YXBhg4MeSaO8K8K8TjSBbL7JT/0tpv/ALv/AJMmda+1Ls+WXSL4QLBJNzqtkldpAah1AJ/W84N3a7xNodVHqEVXaPdSsSAdyMnJHP715t2+3/V+mn04/wDyn/1DMi/tKld3wjKE5aXHs7xU4FWX2Z9lzHWpIqsI0Db2IIWipAS/UkkcfDKn7ez/AJ/F/wDTL/5kmK/+fut/7DTfSb/9mY7vh3wm7RmWaVY0ZUCAIHAoFmvzMTfmOV7Psals+XBX3997W/GRG5a6Pue8Oikg3hl1mo0AhkFASBg7PQsnybuT8Mve1p4NS8RhmEn3PtHTgLsZPChcxwbLbhxvjDbhxyc4zuJoE8Dp8MWF+X0x80HEyTn4DuHoEhiC6t2X29pTq5USNootPqJ9bPJI/ibpIt6JsUAUN7hqHJqsfftVIvE10Uqz7+z4wxI2eLJBPHFIGjJJXclcH3zkR/L6YQc/D6ZBtQeK7Etj9ooiEmlWBt0S6NNh4JCtLM6g10IDAHMicAJ+H0xYf5fTL2NLGwokIlOOq2N+Ifh9MMTn4fQYRldIUhXxW/GPvbfD6DC+9t8PoMHCVOIJ4tmq7B08UeklnMybpInhaIsodXM0WzavUqUBYt0FHMd95b3/AEGEZj74L6ZcIXYgt/2n3xj/AMoKsKRxxDXmWSXezibefCeRixpVMZbgcc5ke8Ov8bVzSWCGkbbXTYp2oB8AoUD5ZWb/AInC3fE4LKIZmBuhdiT/AK/nggHIuvxC79B75HL/AN8Ykvma7Zr3EmQnW3bRGWitkUv4tEElx1Ki1tjfJF+mGHJlbaVPUecrtKigLsgegyp3cYlpOMr90v8A7BMe8hA+E+fifv3q7kUF3pl/0YC+ZQv7qkdaHRuPlhIAXcBhYjCi2UAnygiyar8X0yk8TFiTO90uH8uSk7TaTODfOvj3d/oputI3UDe1VHWxwADXwu8Zjb+P9cjs2JVj6XmhTtS2j2U/VZ9Svjq9pCnX06ZNidSQAwFRECzQ3G7F+3mOU6u3x/XFh2+P64k7Zc/z5JmnfYD8quImXe3mQ0oC7iNtjaD/AOqsOFlJO51/EhPJraLsDjqOBlNvf3b9Ridz+5+v/PA91j/s5K4bSM/Jx38VeJINt7udzmubJIpa498oph5jirb+yP642x5xu1tG0HEh0pS5uTWABbEI7wYnBj6TSg2LvGAcUHy8oU5DDvcLdX6/lf8ALLjVdzpY7D2pABYbQSob8O8BvIT7NRxnuj2c+o1sEUZUOzHaW6AqrNzwfbO1a7uRqpGdgYEaQuzeeYgPIoWQoAooHrR3V75ibRu69GoG0zlHDxWvYUrV7JrcTvjhH3XEh2Af8f8A4f8A+sh6/RiIgFibF/hr/wBWdiX7Hp/+3h+kn9Mw3f7us+h1emjYrMXVWCgEA/tNuw37kV+eUWF5dVawbVOWe4Ju+o7PZRJoH4suKyn3VgFOySn/AAnYQG/2T+9+WKETWo8OS2NKNp8xuiFFcm+KGdcOqeeclZJ1EWu0jTaTUoCIW8dVUaeVTtABNV6rjugCSv2fC1CQaufUxMfUw6w+LH/3oyzD4xjNQ3RjMdRKwcC5HD2fJIrskMrBPxlVLBP9ohePzxmHSsyu6o7KgBdgLVAeAWIFC/jnU9DBO8nZ407zpCWnMjwKGC6ozvvM4by1tr8fp0vF91+y40gfTvLGrdoT6pNreV5ETxIITGoG0VKC1cD2zjdQCY63+i7Auap2HqDF44085hot4uxtm0Gid9VVg84cnYeoWAag6eUQHpKVIQ2aBuuhPr0za6jtyLRaXSCQTtP9wljEasog/aS6iMmQHkkHd9BkvtKKVZtZqWb/AKOk0LJEdwMbq0SLBEiX+IN6VxRzjXdw4/WMo8V2ELE6rulrI0DyaSVUJUBiKFuQFF16kgfnie1+6+q0qh9Rp3iVm2gsVotRNcfAH6Z0TtbXQmbXrGuyVZdEsrmTcsqGWEMFQ0EqhZF9D0vM79pmmHiNIIYIw2okPiR6gSyS7ixDNGGOwGiegomsinXc5wBGv6PHv/SktCxFj2/X/lh2Pb9Tjd4Lx2EKd08DSOqIu5nYKqiySzGgBz6k5dS9yNUJI02xHxBIQ6yo0SiKvF3yBtqbLF37j3yr7GnCaiFjIYgsqN4qjcY6YHeF/errXwzea/tPSHdG8umWbUQzxvPphJ93Xc0LwvIleVmKOG2jgEXi9V72uAb9ypACzKdxdQXdSYFCLG3iNMqxOsxIjZJLprIIyj12keGR4pF2ujFWU+jA0R1zd6jWaB45YRqIoVaPShmjinKM8Mkxl2JRPIK0TV2D71ju8/ao1OsmmQEK7kqD12gBVv40oJ+JzqTnuPxDlHD9riAoQX+NYEjv61gD/H34xellCspboGBI9wCOMwH16smHHzK1GU6ZgEBOeAquytuZVJHloE0avkH2w5tOqSEEEqpPQgH09a9/h6YvSyhWY+Iyi+qhvMLsjjp+eMTS7mY9LJP1N1lQfWcdTzTDm0WskATPd1w1TmoiAalutoNXZ5ANWOvX2xwaTzqFUv5VJXnqQCRY54vI88wZmNUD06cDJH39S0hYGnAFKQCKIocj/VGdhrkaHmuBoYjmNeWf6/Cj9pIFelFcCxZNNQJHPPBxrT8nETsCeOmHA1XmxTY8WmEgzz1WZUe03BcNJ+ik7fhkuPTjeAqqaQEhuFsi+SSOOR65BEo/u8ljtJbNoDuUAjzD8PQ8H5cfDMl1tXOjSnqVWiPmI6+h7tylJCpd9oTgCgeE3HaD1P8AtVzh6FP2hvZ1oqQOl8hR78ZD0/aAW+AbIPN8EXR4I98OPtDbfAs35iLIvrRvjrg+xV8xhV4u6EtdO8k5KZC4CfhHIdjYB4HC0T0o5Qt1OWDdp0u2uKq6UGrurq6vK0nnNOwtqlJzi8arPvK7KgaGbk4MGJwZppBNA4V4VYCMZQLQ9w+2Y9Lr4J5iRHGzFtoLHmN1FAdeSM7E/wBuXZw6feD8oh/Nxnn5VJ6c4591f/A3+639MSuLanVdieVYwu0AXd3+3rQDpFqT/wByIfxlzmn2nd9Yu0p4pIUkQRxFDv2gk7y1jaT75lRoZP8AA30OJfSsv4lI+fH8cCjb0ab5Y7PxROFSJIy8FZanvdrJBGH1MzCNgyXIfKy/hYEc2PQnkZEPak5KN4sm6MsUO9rQsdzFT+6SeTXrkfw/iP8AeX+uGPmPr/TGw1o0+yrkp2PtCVAyrI6q5tgHYBiObYA8nGm1LkgliSvQlmJHN8G+OeeMBI9x+v8ATEgj3H65MBRmjLsepv52fj6nFc1V8e3NYQYe/wDHFhLBIDEDqQpofM9BnZKc0gfl9MPdXtjg07E0Ee9u6tp/ABZb/ZoXfTH5OyZRCJjDKIjwJSpCE/BqrIkcV2aieIf7GEZDgBHx+o/pgLD2/X/lkrs0YJ9ziTfufrj2kgMkiIgG52VVs8bmIA59OTltp+6M7pKw2VC8qN5mvdAhdwABzwOPc4LnNbqugqhrBWavT9wXJYSajTwsjQxsH8Q1NOrMkJKoQGAXn0BPXrmZ1mneKR43FOjsjDjhlJUj6jIa9jjAXQU0WwbjjgT4epyR2cF3AMoYMwHO7gEizwR75nO2k1sw1OU7NzyBOqhE4MstOqjcQoa5AqhhYCm/qfw4pWCmVlA4NJYBAtj6Hi6GUnax3M5phuzcgS7ju4T+PRVdYYQnoMtX2GSUEhOgBIPBBF8KOCaP1wnIEzDcUrygqLNil9x1o+uB71edGjmiOzgP5b43d/lpvVWVrrilXJPajftnv0Nf7vl/ljUR64+Llxtu13/tJPohtc05yBKVFp2Y0oJPtivu7AkEdOvwyZ2fHfieVm8oXavXkj1o1+H2xSUkjoVtSwHJI4BsNY9K5zJO0a0kCPJaLbCnga47/wBxu4j9KPDoWJI4FddxC8noPniodHuJFgEXwSeSLsCh8MlQNutiwA8UM1lQaFkEDqTz6ZEglAsk87W+e4iv55X7bXdPxclYbSgzDI1nfu65ol0YZS1gEC9vmuhQv29cr8tp5ajAUiiBYCndfU21dL9LynzRsKtSoXF58Fn3lOmzCGcM+pPW5L3YMRh5ppFGuHtwlxW7LlEKT2an7Vfmf4HOhd2O576nZIxA0/iFZGDDctUfwnnm1F89c572cf2q/n/A5ve6nehdGZCyvJuUAIJNkd+7rXm9vkTnldrx7S3Fw+5XrdkdqLJ/Za4vsFK7z9zzAGmRo/BL0i77kCnpYPUj1A5HqB6YiTTq+s06MLVpIlYdLVpACLHwOarvN3qXVrBaqjxoVZgR5iSKr1qhfPqxzHavX+HqIpVpvDKPV8Eo+6iR8sp2a3/6pbpBV20XP9giqfikevPit5D9nMJfWIWgIbVQRxeHJ4kkCPqdjBh+62w1zfIyLpl0msOoiXRxQfdZYmidb3PH94SF0mJPnLBr+eZVO+MynVMiqramZJiw3ExtHKZl2en4vcHpkjXd/Z5AdsMEJaRJZWijKtM8bb1MhLGxu5oULz0HZ1N54b/Dr/V5CQtxqO5+meXUlFUQT6zSxCgAYXTUSxamJT+5dKePR1zO9vTtqNHq2ZNKq6fUKiRLH4c0C+J4aruVQGVh1DEnyk5mpe9GpZZk30s8/juAAP2oYsGU9U59vYe2Odqd8NZqIzHLLuRq3ALGu8qQQzlVBZrUeY88ZLKLwRJnT7LpC2nY8AHZkEkJH31dNqjAtc7PGHjyoa5kCWFH+0R0yR2PNOkughjB/wAnvow8/luJw6O2pkkaq3KbHJsbR75zaDtadTEVldTDu8Ihtpj3G22kciyTih2zqBE0PjSeExJaPe+wkmySt0bPOS6gTOes859PyuxLqTeG8ddJdN2OfnJBPpiD+aOPpLkTt/SOU7QlLyDTvp4/uxWSP7vJCojqIRmyWUi/LVUbPOcwMznksb27bsnyjjb8vhhBb4J49M4W8GZ5fVdiSMLJIgGH4AxvEhTvd+dU1WndztRZo2Y+yq6kn6DN9pvtIVUldnj8VZNUYQsICkNGFhZgigNbXy3PvnO/BGEYhlNSk2ofiCkOhbU94Oz2EpdplEuog1bRJHuIkRJPFh3swAUu5Ibng9OMxfa3aB1GolmYUZZXkI9AXYtX5XjZjGJKYdOmGGQhLpQv5/3eOaXUbGVqvab64wSMKxmebCj/ACcm23VRpBaNFPg7QVRWy9rl083Q8VdDzVtHtjUGv2ggqrWQed3BF0eCPc5ExyDSs5pVJI64BtLNuruaubd3TiA0eHw9SlNqCSW9Sb6et3eKj17KSQeW6mgfj6414J54/D1+HpjsehJLAkLt4YtdAnoOAeeucW2LdfuoabsmWz6cf3zTDvZv1xUbViGWiR1rFKMdLqTaMx8KTh5qRvTiykdP54e7+6GJVecnQadAzA+ceIEHJHHNtx16D64g68t2aM5BOU7WtUyxcyoe84PEPufrkyCAbGIVW5I8x5ChbtRYs8/HpiNI/lcUCNpN0LB4A56gWcD3i3+LEfsDssTtZUJzjV5aak/shtYUAoK1RDEE2TXPQ+uVWOWlya4MiIStzQFEgAzIR4eFgxtLJwDBWDDy9QiGGFx3S6cu6oCoLEAFiFUE9LY8AZfRdxtQQCQF/wAV2AigsC7EgAL5DyLuxV5U97Gn4kQDiMlnaw8lr2eWlMce6QgtW1SLC3bU1EChfNZFZgCBRJPxA/Sjl2AxMIJRYMnv2HqA0qGBlaBA8qsaKIaAY2R/iHT3y4b7PdYGRHWBGd1RVaaPduboNquT+mVGowakeaKCsxgzQaLuXqJFgcmNEn8eiRewaYM0hcbeOFNUTfwxHdLu+msYI2r8KRmIWMRPISoXcXLClVRzdkVtOQajQCZ0XQqMDDaM+x+hzZf/AAXCumE/i6yYMs7K0EIMYWJ3RXkct5AQob5X7ZDfuYg7Og1O5jM8kZkSxSwTPJHEwFWCSnW/XB7Zp84U4VmvDP8AZGBV+I+o/rl7N3ZQ9sNo4wRH97MYs2RGreYk+tKDmsbutpBqNVui8OCXSQPDuDXA80iw7vNyNriz8L98F9drY7xK4NXOfFA/eH6/0wGdfc/TOla/TPo46hgj8cHs+JlMMcls0DGVaKn8TDkj65gu+Gnjj1+qSIARrO4UDoAG6D4A2PyzqVUVDHXWakiFDWUEgAMSTQFDkngDqcs9H3d1MrMiadyyuY2DFU2uFLFW3VRoE/llZ2P/ANYhv/tY/wDjXOodp6jR6wsJZoo77Rczqzqm9dMsyIw+EieEu6utnk9erVCwgALgJWRXuDrCxUpEjAoAHmj8zSAlFUg0zEA0LzMyMVYqVAYEggjkEGiOc6Ae0NOS51GshJGth1NQrI4KRx7Vgi8orbQUXQAGYHtLWeNNJLVGSR3r23sWr9c6i57pxD1XEBRl/L1yR2cPOnrR3Ee4XzH+Bxnwz7DFwllIIIBHwvg9RzmEbWs4GGrTp16bHtJOQS9Au6RPi4Nehrk38MlaNA6ncGIklX8PFGibJo8efIQUjkH6cdcUhIFBmAPUAkA/OsI7PrO7vqjpXtKnE568xH580/oJgGKsoZWdbJJWqJ83HwJ4yTpJA29jsO6W2DlR5eTuAsWfMemVvhjAF+GGdlvOrgoZtIMgYZief+nzSasn54CPn9Mdwic0zQHY9mT9VmioceMBFCxDA1dMDXvXNZKTUgXSmw5ZSWHBIA5AHPT4ZHTnoCfkCcXFGzXtUmutDpiLrW2Hzv5pylcXAypt5SlpOQu2l4um81gMKb4dMY37QRfUUeOou+vzAx6KBmBIArnqwBNCzQ9aGMBCwJ44Fn5WB/PIAs27581zjdOAkbst2X+ckJtaWUKeg9KUfWhz+eRcmajRBUJ3WRtsV03AsOfXgZDxy1dRcD2IgJe5bVa4dqc/GUMGFgxlLJ7BibwXl6hTuyZ1SeNnJVVcEkKGIAPNKTRPzzYz/aHG3PhOLAQ+diyxq0hVldiV38qa27etAZgCcHifPBNvQqmau7RG2tUpghh1VpJMhLyb5C5lJCkBS0ZssWZejHpQyLPKrTqUQIpZaUEkDkcWTeN6TXvE29OGAIvjoRR/TI7MScZe9sQD16dFVCd67R3h1scp7WJIWeCMwEcDfC0kckTfNTvX5FcrftAm8OdtSi6EeHqIpFkSQNq5NhX0DEAWOR7KM5UbPJNnAI8zG22EjPrLv7lbiXTu3+9+mCa6OKQELGi6UrZDGcONRRAryiRvoMzXdPtHRxabULNJLHNNUe6OMSEQcF1UkgKXPBPsvxzLFMLbhtoBrcI7uS7EttL3r0Z0ken/AM9/ZLMihJI4o3DyOyNIvJY0VsceoxE/2lOVeIQp938GOJIztDr4Owo5lVdz0yE0ePNmPSI+x+mGV/uxk9izeoxFanW9/wAtO2oi0sMM7eKTKpmZ90ysjNZYAEbiRQ4OV+o736qWEwvJvUoUZnG6RkMgloyNbGmA/hlL+Y+t/wAMUrj3/Q4QpNG5dJV6O+eutiNTIpcKGKkKWCLsWyBfA9cpDF7nB44+P6f1wfePh+v/ACwmtjQLpReFh7Mkdm6d55Y4Ywu+Rgi2aFk0LPpl/ou4Ooe90kUf+ctphd8zKpYAUv4SRtB9yMhz2t+YroKzIUYvw/h+mbHs37P9ygyyz7/2AeKGHe6NqFdwGtwAFVVJNcbxmN7U0wjmljVxIqSOocdGCsVDD51eQ17Xkgbl0FIMw/sY7BEzglVuvio/IAmz+WQv6fx/98suy4eLCNuCvtf92yCAoFckk++YtTaFUNkQtS2s2VKga6evoU1pEMhoFQSQAGJsk+goHCiQEFmbaLCil3EsRddRjkPkiVlCEmyWJG5DZACjd14B6HrhdnagLyXULdlCLZuPTymva7GLuvK7phyZp2tFuAPGuZ1jPTeNO7mm9EoZqbcQSANtCrNWSQeMf02lsOQpkp9oFkUvPmO38vrjXZ02zzW9g3tAO1q6bjY4v4HFaafaqgqdysWB3ACyFHIok1XpkONw+YxHzU0fZmBuON/D99+o3KPAeD8/6Yp8TGlCsURmxUpPdbhoGeSx2PAqYipOiO3zksPNQC/vEUSDyOOR74nSt59x4I3tz7gE1XveIjlZQQGYA9QDQ/TEEf2bP8czxs+qZmAn/bmNDcIOWf168FOSQLD+7+F6N+YMx27QL9ubrIaONjDmztAr2uzf0GJJxiR/j+uWN2bh+ZyCpfl0Q3QRyhWHamqDLQJIBJFitq0AFHv65V4ZH64WO2tFlFpawylbmu+u/G8R13o8GCsGNJZHh4MGXKEBjhhI61hYMJgxGFByVt2R3Um1IuOiLI4I9P8AaIxXeTulLoVjMykeLu28ofwbb/Cxr8QwYMxGXVV12aRPwgkeUrUrUabKLSG5kAzn+Y5Kni8xAVbJ6At/7ZIg0MrxyyrGCkO3xDY8u47V4LWefa8LBmo92HlzMLPhH2joJYBEZAo8aJZUrafIxIBNDg+U8ZodH3Blb7iXnCrrt2wgFijbdyBhYvdY5HTBgxepVcGgjfPKUQCf7P7hptDTNK7LpjqJIozGGppjDGqyP5eiuxPsAALPDUndbTSxhtM0h8TXxadC9AqskQZ1YAUSr2Nw67fjgwZW2q8yZ0XQo32g9jQQTxtpgVgljJUEkkNHI8Mn4ufxJf55lxgwY3QJLBKE6o8PBgy5QrjuhrEi12mkkO1EmVmNE0B1NDk5pu8ffeGWBEhZhIJdPMSAR+1USNOQT672WvlgwZU6i17sR3KQYCh6n7QWEs8kQceLro9SCX2/s49wELbfQgge3GZXXT+JK71t3uzVd1uJNXxdXgwYAaGGAFxKa8P4n9Bir4rkj2JNfTpgwZAtaI/iFPav4oBB7DFjBgy0Ma3QIJJQxJkGDBlFxVNNshHTaHGCjVrxMktHCwZVWquFAPGphHTYC+CndHTttYlSTQpQefjZ4xII8ME7iW3VRAA211Fc/XBgzGfXql0Fx6la1OlT7OcInP1bx8SnTof2XiEWu1ub/f3Uor5c41G5MRWgRuQDhQQTuJ5qzdYMGLBxcCTuKcq0m03MDMsTJP1B/CX2hKSACePEehZNBaAA9hkPBgzb2aP+I+Kx9pEmuZ4D0QvBgwZorOX/2Q=="/>
          <p:cNvSpPr>
            <a:spLocks noChangeAspect="1" noChangeArrowheads="1"/>
          </p:cNvSpPr>
          <p:nvPr/>
        </p:nvSpPr>
        <p:spPr bwMode="auto">
          <a:xfrm>
            <a:off x="368300" y="1476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7" name="AutoShape 10" descr="data:image/jpeg;base64,/9j/4AAQSkZJRgABAQAAAQABAAD/2wCEAAkGBhQSERQUExQWFRQVFBcXFxUYGBQVFhcVFRcVFRUVGBUYGyYeFxwjGhYVHy8gIycpLCwsFh4xNTAqNSYrLCkBCQoKDgwOGg8PGi8kHyUxLTAsLDQsMSwtLC8sNjQpLCwyLy40LCwpKS0vLywqLCwsLCwtLCwyLCwsLC0sKSwsKf/AABEIALcBEwMBIgACEQEDEQH/xAAcAAAABwEBAAAAAAAAAAAAAAAAAQIDBAUGBwj/xABIEAACAgEDAQYDBQYBCAgHAAABAgMRAAQSITEFBhMiQVFhcZEHFDKBoSNCscHR8FIVJDNicpKy4SU0U4Kis8LxFhd0g5PT4v/EABoBAAIDAQEAAAAAAAAAAAAAAAIEAQMFAAb/xAA1EQABAwIDBQUIAwADAQAAAAABAAIRAwQSITEFQVGh8BNhcZGxFBUiMoHB0eFCUvEjU6Ik/9oADAMBAAIRAxEAPwDkwXFYdYKz08pVSuyj+1X8/wDhOd47G7uHWdk6ZVlaJ18SiCdpDSSBgyj8Qq88/RyFTamiPXNN2T9pvaGmjWKKcBFulMcTVZLHkrfUnMa9sKletjEREc5WnRvRStxTb8wdindpC67o+6smj0GrMkzODppAsfIRBsZro/vWT0zh/bpAljJ5A6j3G7kfTNDqfth7QkieJ2iZZEZG/ZAGmBBoqRR5zHazUtKQWrgVwD8/fKLWwq0LhryPhAO9XPv21beo15+JxB04LonensvXHU6/UxMPuksBIkYgxSadwnhxR8Eb+gAAFEHkXza9vdjgdnfdA8RbRx6aUxqwMyyhm+8l0qwu2ZebPTOR+NJtC722g2F3NtB9wt0Dj8PaM6uzrK4dwVdg7bmVvxBj1YGhwfbNM0TAz07uGiypXWO9sCSDtaaMAOkQ0sq+pdJoGhevXdGa+ceI7zd2Nmm0SeCB901GljL0pEonCeKT7gTeXn3zmcfeDVBpWErbpiplJIbxCjB0LbhyQwBx7T96NUjyvvtpmV5CwVtzJIJVaiKBDgHjKxRc2IOnj3D8qcQWx7yaddWmvUQQpJpdakULxIsZZZJXhET7eGPCm8g/aP3di04gMCbFXfp5DRG+WHYTJz13Brv1o5XT/aRq3eNn8M+HMJtoiVFeVfwvIEouQeevXIOv75zzwNDOxlBlEqu5dmQgMpVCTQUhjx9MljHtIzEDdP0/a6Qq2Jj75OhmYeuQIZxlhBKuMPXBS45WPVVP5DF+X1jU/lX8MOKZPfJFr7jFyjUGRE/wV+ZyT2p3SkihEzKAtIWUOjOgkFxl4x5kDDpeCZB7jNN2jBBPOZjrERNS8AaIMQQtoZVmugqJsJB5s7awS8tIUQFi37pajxViEUhleMSqgAJMZFhuD7enXKvW9ntE7JIrI6mmVgVYHryDnV9brYtZJ4unlBc6fWwAOUhYFiHhUW34QJGUN7Ae2Yfvuf2sKFg8kWlhjldWDgyKGJG8fiKqVW/9XDpVnOMFCWhZho6xG3JR/v6nH9IaLN6qho8cE0oPPzxCttCpTe4ADJO0rRtQDOJVdgGXLU0qbqvZZulBYqWW+grlcTNAC8asFUmt22tvLECqNdB6e+ANrO3tV52ZkS12+PT88iqkYNxyw1sNMB4fhn25+vOIbSDarepYivgAvP6/plo2mxw+Jv3S7rF7SQDp4hQt5xIbnJ+s0iBAybuSRTV1ABNUenOQI1s1jlvWp1WFzRAS9ak+k/C45p8aw5KftjcKKqOb4FG/U9epyMdF8cek7KZRZrn4g8+xo8HEC6xccxHmmWe1gHDMb04vaAIArgEn61f8Mf8AvoIUdNoP6km/T3/TIz9mulbhXthtomBogg+xBH6YBpWbvldz/KIvumziHDd5eisY9YCwO8qQoG7qbAr39ch9qyhnsdD0ONfdW/8Ae8blQr1w6FtRZUDmOnyQVrmq9hY8b53p2OXjCxgNgx/Ck5SKwiuLwY8qkrTaUu20GuCbPwyYewHq7Wrr169f54nsn/Sj5H+WafVdoeJuYgBn2ghRsUBao0DySR6j455vae0ri3r4KcRAXp9lbMoXNDHUBmSNfBZj/Isn+r9f+WMTaQoaarq+uaQZWy6Az6uKIGjI0aX7bmq/1w9nbSrXFbBUiIJ0RbU2TQtaHaU5mQNf0qsR/L6jDERzX9o6Xs5nkgiSSGSKZURy7P8AeAJBHIGFVGepB6ZayfZoEl1PiI6QrPCmnbep3LJOI2vqb2EdazaNdo1y6H5XmMK56Ij7HCKH2P0zfz/Z6lQtG70+skgkBKkrGNQ8Eci8f6oBu+WHTK/Q9yzJFrZBIR93eRY1oXKYtzOL9KQA8e+CK7DnPWinCsYRgrJt4Ky+VEKGBkrSnHAg9hjixD2wSVICPxMQ8+OiEe2H93HtleSmCoMsxyO8x9zlm+nGOT92pqjPgygS/wCj8jef1pOPNx7YUtGqiCqBiff+GDxCPb6ZObsptu7a23nzbTXBAPPTgkD8xjD6Mg0eD8QRh5KM00J/76+pP88f02u235Qwbgg3XBsdDeM/dz6c4cWnYmgCT7Dk5m1adm5xxHPfmU3TqXDYw/TJSptcGYMyjpRAJF1wOTdUKH5YmTWKzAkEKABQPNAV1I65GkhN1Rv9cQ6E+mV+yWZ0d/6Vpu7jORv4KbPqFO0LYVRXJUnkk3x8/wBMeg1KXHfRCbPHJJJuvp9MqSh9sIqfbIOz6BEB/MLhfVQ7ERw3cI/AVj2lOW6yGSh+I2Pf3yDpx5h/fpjWKGOULYUaZY0zKWrVjVfjI6+qtVFkDjkgfl75YPC24X+9NZ/Tafz830zOBjjqyn0OZj9lvOjh5J6lftaCC0+a0RTzx+UrbFircm7F3wP8OGD5l/EAEZrP4hdj6jjM/wDfHBuzfvzeOp2rJu3bjfvZv65Qdl1RoQmRtOnOYOo4bo8OCvGkqQHeQQo81WeQOov1vKztp/2rfM/oaxpO2XUk+p6k0T+t5F1Op3mz1+v8svtbKpSqhztIS11eMq0y1s5mes+u9GDgxsHDzXhZacwYLwYygT+hnCPbdKPpfXLMdrRf4j/ut/TKeOFnO1VLE9AoJPHPQc44ezZR1ikHzRx/LMy62ZSuX43EgrWs9r1rSn2bACNc5/Kt17Tj/wAf6N/TIGp7Q2zpLGeUKMp9mU2P1yG2mYdVYfkRidpzrXZlO2qdo0k5RmivNsVbun2bwAJnKfytXre+enYs6aJUmlkR5XL+Jyrh28FWX9luI5PPXHdD37RZ9VK0bVqNRFKFDA7RHP4xXnqSOPTMfgx7sWREevW5ZOIroOj+0eNJtO+x9iNqPFXyncs85nXbz+JTtPNcrj3Zv2haeIwp4O5PFmkmdgd6nUO4bwwGo/s2C+bOcqccVj75WbZh3ddFTiKlzFdzbDa2dt8HbfFj5ViQcaLHEo5vLl0qUuOrkKVuMPTyH3yIXSrFcURkRJsc8Y/3WDCmU9xYvpfI+HqM6Lp0nGvEjSp92l1MbRAsrb1VHKNEBewIvDfh9uc5i+o+X6/1yLNqTlT6RepxBdNWeNm7PAFw6770JUHFfePAEq/92VSw+Qzn3bnaJ1Gpklbgu5IHoqjyoo+AUAfllYdYw6HGzqj8MOnSwGetZUFwT9cYavRJBI+IyMs5w/vH98f0zIrWNZz3OA1PFP07mm1oHBWU7ftuW2lQo3ckgqoF8c3eJ1xtxZ3EKtsfXgtfPPrkUdoHduIBNVyqm/n7n44iXW2ST1PwA+FdcVGz7gEfDzCcfe0i10HUzv8A8U6GMFogR6FmPuLP6Uv8cNkuRN+2jVldoUi/gB7HIcXadMCQDS7aN1toiuD8Thv2gCwJUAAUFF1XPF3fqcE2VwD8qIXVAt13jlGvke9P9qJSrwoamJ21XsOhr3yrg6jJeq1gcUBQC0ByfW/5nIkPBvNa0pPZbua4Z5rNuqjH18TTll1uVgIBYFdTWSJtCm8KoZfNVt86scDjI+n1ahlPUBgSOPfJn31CU5Ztt2SBfPr+I9OOPhmO5lw05B3NaNLsHNMkajh1/iQezkJTbdN71Yo0Twfn9Mbn7PQVVkEXzwepHQE+2O+Ku5drEBQPNXN2TdX8cPVagM17r4As9SfU1kB9wDq7mpe23LTAE5fvf4/lIXslSfMaAUG+T+KqFD55B1+lEbFfYkfTjLmKVCWskC1qwxtV6jgdemU/aUlvfz/Uk45Y1azqsPJiEreUqTacsAmePj+kwMGAYM2llJzBgwYwhV53LH+eR/J/+Bs6tp9LY6E8E9DQAPXj8V8is5V3I/64n+y//Cc6rptRt+HFevIJHB9q68Yhe9ph/wCPXrr1ylK1MPafFwQmiAurBq6ph1PselD45g+9ujE2v0sRJAk2ISOoDyEEi83szjmuSeCbboD+V3x6emYLvNrRD2lpZHvZH4btQs0sjE0PU8YNpjw5zPf1x6iF1OO1yUjV9wtMNTFp0fVqz6jwi0kIWPaA5Zkfox8or3BOQO7vcZdSiMZWTfq5IPwhqWOBpt/4hzxVfHLXWd89P95h1C6nWTBNT4ngSqojRG3hth3HkBqAxzs3vPo9I0EcUskkazT6h5Wj2kNJCYo0CdTXFnphYqwbvnw8e7wT8BVg+z5JfBbS6jxI5JJEZpI2h8Pwk8R3IJNqF9R60PXIHbfdVIYkng1A1ELOYy4UoUkA3bWVvccg5odH39SRNOdU7M9aqGZgtFYdQqBHUABSQR065T9s6jTw6MaXTzHUF5/Gkk2NGo2oY0QBuSeSSclrquIB3p474/C6AszsxQixN4YONKE54AOLTSDEK2PxtgElTASl0fxwzo/ji1asVvwJKmAoz6P45aav7P8AVIQGRbYkACSMmwrObAax5VJ5yCzZ0PtXWQ/fEm36II0jL4sbkznxIJIg0vNbQzCyOlDKqlV7SI710Bc80XczUTANHHuBTeDuRRs3mO/MR++CMrNd2U0MjRyKVdDTKasH8s6G3aEOm0zQS+BqWj00SNGJCY2Z9Y8pCutFiqsGNe2ZPvlOH12oZXDqZPKwIIK0u0AjigKH5ZZSqvc4g6KC0LPjT4uLQs5oVx15AHt1PGOL0/PJEKExvQu2UUBz+8fy6DMitfVmucA7fwC0qNrTfEjd9pUT7g5bbXm9rH8emIOifdtrze3U/plqwp5iwJFBaHBIsAEWDxS4iOMJI/WlVva+VC1fS/NlI2lX48k0dnUpGusa7pPd3H8Krl0TqaIo+3riTpj7ZZLtjkHXbsv03AOv0sbsckkVHjq9oS/Td59xv2vzfoMP3lX7vJU+wUs5MZx6fvyVQ0RHUYlRfTLDtKqQC6CWLq/MS3NfMZE0y+bNShcuqUDUOufJZ9agKdXsx3ICFvbFqjD0yfphbr6+b9BycmpIXaMsb4ZrPPlF19NpzNdtOoNwT1PZ7Hj5j1H5VOgPtiZY79D9Ms9UTustu4B3VVgixxjq+UkgcrGvNA+ZtvNH55HvJ+sBR7A2SJOXXWaoTCfY4nZzmlH424HLqvRT77uOl8ZQax/O1e+N2l66u/CRGSoubQUWzM5kItmDEb8GaEFIpeEMPBeMoElsNWPufqc0HcPsWPV6+GCazG+/dtO0+WN3HPzUZ1rU/Y/2ZGpdzIiqLLNNQA+JIxWvdU6Rh6NrC7RcIWZv8Tf7zf1wMd3LEn5kn+Odu7N+zHsjUX4MjybeoWbkfEgi6+Oc8+1Lu3D2fqo4oA21oQ53sWO4u69eOKUYFG6pVnYWBE+k6mYcIKyoAxQrBDpJWikmVAY42RXa/wAJksIK3Wb2noPTJU3YepTwN0NfeQDDyPOGKgV5uL3L1rrjJDdEGaiE/wB84kufc/U5a9pd1NZBsEun2+I4jSmVgZD0S0cgH4GsYk7u6kSTRmHz6dC8q2CUQUSxpuRRB4vrggs1BCnNQPEPufrilkPufritVopIhGXQKJUEic3uQllDcNxyrDnnjGPE+A/8X9cOAdFGakeMfc/XH4tQ3+I5DD36D9f648h+A/XBLQizUwatv8RxL65h+8f0xkX8P1weHeBhCnNPDVsfX+H9MYeZiev8P6YAuPaXRu+8ooPhoXbmqQEAnk/EZ2QXZqIwb3/hjTX7/wAM0Wu7n6yM08IHEh4dG/0S75Bwx8wWzt60DlPrtI8TKsi7SyK4F87XG5Sa6WCDR55zmvadCoIKh+KRio9Sw6Ej5Ej+GBoueuEIvjiTq1pJlvJMtZXEEHmlrrGBsFgelhj09sJNWwNgkH3BN/XHk7PO5gSF2/iJuhyB6Wepwz2f5ypI4FlvNVUDfv0I9Mq7ex/ryV4oXeWZ1471HbUEmyST73zhGc/H65K/yf5gtrRXdu81bau/fp8MI9m+YDcCCu7dzW0WSeRfofTO9osf68lBt7rnx39b1GMl9cUvHOLn0uwjkEEWCLoj88SBjbH0TSJYPhSr2VG1Id8yVHrSCCOCPl/CskDtV7BvpdcJVHqK21XwyL4GPxaInaLHmsg+lC7J+h+mIufY64U1T9r0aT59dyS/aBY2f5D4VQGPRdpspJ62BdhW6dOCMS+hpgCy0Re7mq9+l/pjg7N8xBZQAAd3mrzVXpfNj0wTUsf6+qMMu5mc549d+aTH2wwse5sk7Sb9wSOD8sgTG2OWUfZVkiwCG283y3sK+XrlXIaY/DGLU2xeexGcKi4FcNHanLd90YXBhg4MeSaO8K8K8TjSBbL7JT/0tpv/ALv/AJMmda+1Ls+WXSL4QLBJNzqtkldpAah1AJ/W84N3a7xNodVHqEVXaPdSsSAdyMnJHP715t2+3/V+mn04/wDyn/1DMi/tKld3wjKE5aXHs7xU4FWX2Z9lzHWpIqsI0Db2IIWipAS/UkkcfDKn7ez/AJ/F/wDTL/5kmK/+fut/7DTfSb/9mY7vh3wm7RmWaVY0ZUCAIHAoFmvzMTfmOV7Psals+XBX3997W/GRG5a6Pue8Oikg3hl1mo0AhkFASBg7PQsnybuT8Mve1p4NS8RhmEn3PtHTgLsZPChcxwbLbhxvjDbhxyc4zuJoE8Dp8MWF+X0x80HEyTn4DuHoEhiC6t2X29pTq5USNootPqJ9bPJI/ibpIt6JsUAUN7hqHJqsfftVIvE10Uqz7+z4wxI2eLJBPHFIGjJJXclcH3zkR/L6YQc/D6ZBtQeK7Etj9ooiEmlWBt0S6NNh4JCtLM6g10IDAHMicAJ+H0xYf5fTL2NLGwokIlOOq2N+Ifh9MMTn4fQYRldIUhXxW/GPvbfD6DC+9t8PoMHCVOIJ4tmq7B08UeklnMybpInhaIsodXM0WzavUqUBYt0FHMd95b3/AEGEZj74L6ZcIXYgt/2n3xj/AMoKsKRxxDXmWSXezibefCeRixpVMZbgcc5ke8Ov8bVzSWCGkbbXTYp2oB8AoUD5ZWb/AInC3fE4LKIZmBuhdiT/AK/nggHIuvxC79B75HL/AN8Ykvma7Zr3EmQnW3bRGWitkUv4tEElx1Ki1tjfJF+mGHJlbaVPUecrtKigLsgegyp3cYlpOMr90v8A7BMe8hA+E+fifv3q7kUF3pl/0YC+ZQv7qkdaHRuPlhIAXcBhYjCi2UAnygiyar8X0yk8TFiTO90uH8uSk7TaTODfOvj3d/oputI3UDe1VHWxwADXwu8Zjb+P9cjs2JVj6XmhTtS2j2U/VZ9Svjq9pCnX06ZNidSQAwFRECzQ3G7F+3mOU6u3x/XFh2+P64k7Zc/z5JmnfYD8quImXe3mQ0oC7iNtjaD/AOqsOFlJO51/EhPJraLsDjqOBlNvf3b9Ridz+5+v/PA91j/s5K4bSM/Jx38VeJINt7udzmubJIpa498oph5jirb+yP642x5xu1tG0HEh0pS5uTWABbEI7wYnBj6TSg2LvGAcUHy8oU5DDvcLdX6/lf8ALLjVdzpY7D2pABYbQSob8O8BvIT7NRxnuj2c+o1sEUZUOzHaW6AqrNzwfbO1a7uRqpGdgYEaQuzeeYgPIoWQoAooHrR3V75ibRu69GoG0zlHDxWvYUrV7JrcTvjhH3XEh2Af8f8A4f8A+sh6/RiIgFibF/hr/wBWdiX7Hp/+3h+kn9Mw3f7us+h1emjYrMXVWCgEA/tNuw37kV+eUWF5dVawbVOWe4Ju+o7PZRJoH4suKyn3VgFOySn/AAnYQG/2T+9+WKETWo8OS2NKNp8xuiFFcm+KGdcOqeeclZJ1EWu0jTaTUoCIW8dVUaeVTtABNV6rjugCSv2fC1CQaufUxMfUw6w+LH/3oyzD4xjNQ3RjMdRKwcC5HD2fJIrskMrBPxlVLBP9ohePzxmHSsyu6o7KgBdgLVAeAWIFC/jnU9DBO8nZ407zpCWnMjwKGC6ozvvM4by1tr8fp0vF91+y40gfTvLGrdoT6pNreV5ETxIITGoG0VKC1cD2zjdQCY63+i7Auap2HqDF44085hot4uxtm0Gid9VVg84cnYeoWAag6eUQHpKVIQ2aBuuhPr0za6jtyLRaXSCQTtP9wljEasog/aS6iMmQHkkHd9BkvtKKVZtZqWb/AKOk0LJEdwMbq0SLBEiX+IN6VxRzjXdw4/WMo8V2ELE6rulrI0DyaSVUJUBiKFuQFF16kgfnie1+6+q0qh9Rp3iVm2gsVotRNcfAH6Z0TtbXQmbXrGuyVZdEsrmTcsqGWEMFQ0EqhZF9D0vM79pmmHiNIIYIw2okPiR6gSyS7ixDNGGOwGiegomsinXc5wBGv6PHv/SktCxFj2/X/lh2Pb9Tjd4Lx2EKd08DSOqIu5nYKqiySzGgBz6k5dS9yNUJI02xHxBIQ6yo0SiKvF3yBtqbLF37j3yr7GnCaiFjIYgsqN4qjcY6YHeF/errXwzea/tPSHdG8umWbUQzxvPphJ93Xc0LwvIleVmKOG2jgEXi9V72uAb9ypACzKdxdQXdSYFCLG3iNMqxOsxIjZJLprIIyj12keGR4pF2ujFWU+jA0R1zd6jWaB45YRqIoVaPShmjinKM8Mkxl2JRPIK0TV2D71ju8/ao1OsmmQEK7kqD12gBVv40oJ+JzqTnuPxDlHD9riAoQX+NYEjv61gD/H34xellCspboGBI9wCOMwH16smHHzK1GU6ZgEBOeAquytuZVJHloE0avkH2w5tOqSEEEqpPQgH09a9/h6YvSyhWY+Iyi+qhvMLsjjp+eMTS7mY9LJP1N1lQfWcdTzTDm0WskATPd1w1TmoiAalutoNXZ5ANWOvX2xwaTzqFUv5VJXnqQCRY54vI88wZmNUD06cDJH39S0hYGnAFKQCKIocj/VGdhrkaHmuBoYjmNeWf6/Cj9pIFelFcCxZNNQJHPPBxrT8nETsCeOmHA1XmxTY8WmEgzz1WZUe03BcNJ+ik7fhkuPTjeAqqaQEhuFsi+SSOOR65BEo/u8ljtJbNoDuUAjzD8PQ8H5cfDMl1tXOjSnqVWiPmI6+h7tylJCpd9oTgCgeE3HaD1P8AtVzh6FP2hvZ1oqQOl8hR78ZD0/aAW+AbIPN8EXR4I98OPtDbfAs35iLIvrRvjrg+xV8xhV4u6EtdO8k5KZC4CfhHIdjYB4HC0T0o5Qt1OWDdp0u2uKq6UGrurq6vK0nnNOwtqlJzi8arPvK7KgaGbk4MGJwZppBNA4V4VYCMZQLQ9w+2Y9Lr4J5iRHGzFtoLHmN1FAdeSM7E/wBuXZw6feD8oh/Nxnn5VJ6c4591f/A3+639MSuLanVdieVYwu0AXd3+3rQDpFqT/wByIfxlzmn2nd9Yu0p4pIUkQRxFDv2gk7y1jaT75lRoZP8AA30OJfSsv4lI+fH8cCjb0ab5Y7PxROFSJIy8FZanvdrJBGH1MzCNgyXIfKy/hYEc2PQnkZEPak5KN4sm6MsUO9rQsdzFT+6SeTXrkfw/iP8AeX+uGPmPr/TGw1o0+yrkp2PtCVAyrI6q5tgHYBiObYA8nGm1LkgliSvQlmJHN8G+OeeMBI9x+v8ATEgj3H65MBRmjLsepv52fj6nFc1V8e3NYQYe/wDHFhLBIDEDqQpofM9BnZKc0gfl9MPdXtjg07E0Ee9u6tp/ABZb/ZoXfTH5OyZRCJjDKIjwJSpCE/BqrIkcV2aieIf7GEZDgBHx+o/pgLD2/X/lkrs0YJ9ziTfufrj2kgMkiIgG52VVs8bmIA59OTltp+6M7pKw2VC8qN5mvdAhdwABzwOPc4LnNbqugqhrBWavT9wXJYSajTwsjQxsH8Q1NOrMkJKoQGAXn0BPXrmZ1mneKR43FOjsjDjhlJUj6jIa9jjAXQU0WwbjjgT4epyR2cF3AMoYMwHO7gEizwR75nO2k1sw1OU7NzyBOqhE4MstOqjcQoa5AqhhYCm/qfw4pWCmVlA4NJYBAtj6Hi6GUnax3M5phuzcgS7ju4T+PRVdYYQnoMtX2GSUEhOgBIPBBF8KOCaP1wnIEzDcUrygqLNil9x1o+uB71edGjmiOzgP5b43d/lpvVWVrrilXJPajftnv0Nf7vl/ljUR64+Llxtu13/tJPohtc05yBKVFp2Y0oJPtivu7AkEdOvwyZ2fHfieVm8oXavXkj1o1+H2xSUkjoVtSwHJI4BsNY9K5zJO0a0kCPJaLbCnga47/wBxu4j9KPDoWJI4FddxC8noPniodHuJFgEXwSeSLsCh8MlQNutiwA8UM1lQaFkEDqTz6ZEglAsk87W+e4iv55X7bXdPxclYbSgzDI1nfu65ol0YZS1gEC9vmuhQv29cr8tp5ajAUiiBYCndfU21dL9LynzRsKtSoXF58Fn3lOmzCGcM+pPW5L3YMRh5ppFGuHtwlxW7LlEKT2an7Vfmf4HOhd2O576nZIxA0/iFZGDDctUfwnnm1F89c572cf2q/n/A5ve6nehdGZCyvJuUAIJNkd+7rXm9vkTnldrx7S3Fw+5XrdkdqLJ/Za4vsFK7z9zzAGmRo/BL0i77kCnpYPUj1A5HqB6YiTTq+s06MLVpIlYdLVpACLHwOarvN3qXVrBaqjxoVZgR5iSKr1qhfPqxzHavX+HqIpVpvDKPV8Eo+6iR8sp2a3/6pbpBV20XP9giqfikevPit5D9nMJfWIWgIbVQRxeHJ4kkCPqdjBh+62w1zfIyLpl0msOoiXRxQfdZYmidb3PH94SF0mJPnLBr+eZVO+MynVMiqramZJiw3ExtHKZl2en4vcHpkjXd/Z5AdsMEJaRJZWijKtM8bb1MhLGxu5oULz0HZ1N54b/Dr/V5CQtxqO5+meXUlFUQT6zSxCgAYXTUSxamJT+5dKePR1zO9vTtqNHq2ZNKq6fUKiRLH4c0C+J4aruVQGVh1DEnyk5mpe9GpZZk30s8/juAAP2oYsGU9U59vYe2Odqd8NZqIzHLLuRq3ALGu8qQQzlVBZrUeY88ZLKLwRJnT7LpC2nY8AHZkEkJH31dNqjAtc7PGHjyoa5kCWFH+0R0yR2PNOkughjB/wAnvow8/luJw6O2pkkaq3KbHJsbR75zaDtadTEVldTDu8Ihtpj3G22kciyTih2zqBE0PjSeExJaPe+wkmySt0bPOS6gTOes859PyuxLqTeG8ddJdN2OfnJBPpiD+aOPpLkTt/SOU7QlLyDTvp4/uxWSP7vJCojqIRmyWUi/LVUbPOcwMznksb27bsnyjjb8vhhBb4J49M4W8GZ5fVdiSMLJIgGH4AxvEhTvd+dU1WndztRZo2Y+yq6kn6DN9pvtIVUldnj8VZNUYQsICkNGFhZgigNbXy3PvnO/BGEYhlNSk2ofiCkOhbU94Oz2EpdplEuog1bRJHuIkRJPFh3swAUu5Ibng9OMxfa3aB1GolmYUZZXkI9AXYtX5XjZjGJKYdOmGGQhLpQv5/3eOaXUbGVqvab64wSMKxmebCj/ACcm23VRpBaNFPg7QVRWy9rl083Q8VdDzVtHtjUGv2ggqrWQed3BF0eCPc5ExyDSs5pVJI64BtLNuruaubd3TiA0eHw9SlNqCSW9Sb6et3eKj17KSQeW6mgfj6414J54/D1+HpjsehJLAkLt4YtdAnoOAeeucW2LdfuoabsmWz6cf3zTDvZv1xUbViGWiR1rFKMdLqTaMx8KTh5qRvTiykdP54e7+6GJVecnQadAzA+ceIEHJHHNtx16D64g68t2aM5BOU7WtUyxcyoe84PEPufrkyCAbGIVW5I8x5ChbtRYs8/HpiNI/lcUCNpN0LB4A56gWcD3i3+LEfsDssTtZUJzjV5aak/shtYUAoK1RDEE2TXPQ+uVWOWlya4MiIStzQFEgAzIR4eFgxtLJwDBWDDy9QiGGFx3S6cu6oCoLEAFiFUE9LY8AZfRdxtQQCQF/wAV2AigsC7EgAL5DyLuxV5U97Gn4kQDiMlnaw8lr2eWlMce6QgtW1SLC3bU1EChfNZFZgCBRJPxA/Sjl2AxMIJRYMnv2HqA0qGBlaBA8qsaKIaAY2R/iHT3y4b7PdYGRHWBGd1RVaaPduboNquT+mVGowakeaKCsxgzQaLuXqJFgcmNEn8eiRewaYM0hcbeOFNUTfwxHdLu+msYI2r8KRmIWMRPISoXcXLClVRzdkVtOQajQCZ0XQqMDDaM+x+hzZf/AAXCumE/i6yYMs7K0EIMYWJ3RXkct5AQob5X7ZDfuYg7Og1O5jM8kZkSxSwTPJHEwFWCSnW/XB7Zp84U4VmvDP8AZGBV+I+o/rl7N3ZQ9sNo4wRH97MYs2RGreYk+tKDmsbutpBqNVui8OCXSQPDuDXA80iw7vNyNriz8L98F9drY7xK4NXOfFA/eH6/0wGdfc/TOla/TPo46hgj8cHs+JlMMcls0DGVaKn8TDkj65gu+Gnjj1+qSIARrO4UDoAG6D4A2PyzqVUVDHXWakiFDWUEgAMSTQFDkngDqcs9H3d1MrMiadyyuY2DFU2uFLFW3VRoE/llZ2P/ANYhv/tY/wDjXOodp6jR6wsJZoo77Rczqzqm9dMsyIw+EieEu6utnk9erVCwgALgJWRXuDrCxUpEjAoAHmj8zSAlFUg0zEA0LzMyMVYqVAYEggjkEGiOc6Ae0NOS51GshJGth1NQrI4KRx7Vgi8orbQUXQAGYHtLWeNNJLVGSR3r23sWr9c6i57pxD1XEBRl/L1yR2cPOnrR3Ee4XzH+Bxnwz7DFwllIIIBHwvg9RzmEbWs4GGrTp16bHtJOQS9Au6RPi4Nehrk38MlaNA6ncGIklX8PFGibJo8efIQUjkH6cdcUhIFBmAPUAkA/OsI7PrO7vqjpXtKnE568xH580/oJgGKsoZWdbJJWqJ83HwJ4yTpJA29jsO6W2DlR5eTuAsWfMemVvhjAF+GGdlvOrgoZtIMgYZief+nzSasn54CPn9Mdwic0zQHY9mT9VmioceMBFCxDA1dMDXvXNZKTUgXSmw5ZSWHBIA5AHPT4ZHTnoCfkCcXFGzXtUmutDpiLrW2Hzv5pylcXAypt5SlpOQu2l4um81gMKb4dMY37QRfUUeOou+vzAx6KBmBIArnqwBNCzQ9aGMBCwJ44Fn5WB/PIAs27581zjdOAkbst2X+ckJtaWUKeg9KUfWhz+eRcmajRBUJ3WRtsV03AsOfXgZDxy1dRcD2IgJe5bVa4dqc/GUMGFgxlLJ7BibwXl6hTuyZ1SeNnJVVcEkKGIAPNKTRPzzYz/aHG3PhOLAQ+diyxq0hVldiV38qa27etAZgCcHifPBNvQqmau7RG2tUpghh1VpJMhLyb5C5lJCkBS0ZssWZejHpQyLPKrTqUQIpZaUEkDkcWTeN6TXvE29OGAIvjoRR/TI7MScZe9sQD16dFVCd67R3h1scp7WJIWeCMwEcDfC0kckTfNTvX5FcrftAm8OdtSi6EeHqIpFkSQNq5NhX0DEAWOR7KM5UbPJNnAI8zG22EjPrLv7lbiXTu3+9+mCa6OKQELGi6UrZDGcONRRAryiRvoMzXdPtHRxabULNJLHNNUe6OMSEQcF1UkgKXPBPsvxzLFMLbhtoBrcI7uS7EttL3r0Z0ken/AM9/ZLMihJI4o3DyOyNIvJY0VsceoxE/2lOVeIQp938GOJIztDr4Owo5lVdz0yE0ePNmPSI+x+mGV/uxk9izeoxFanW9/wAtO2oi0sMM7eKTKpmZ90ysjNZYAEbiRQ4OV+o736qWEwvJvUoUZnG6RkMgloyNbGmA/hlL+Y+t/wAMUrj3/Q4QpNG5dJV6O+eutiNTIpcKGKkKWCLsWyBfA9cpDF7nB44+P6f1wfePh+v/ACwmtjQLpReFh7Mkdm6d55Y4Ywu+Rgi2aFk0LPpl/ou4Ooe90kUf+ctphd8zKpYAUv4SRtB9yMhz2t+YroKzIUYvw/h+mbHs37P9ygyyz7/2AeKGHe6NqFdwGtwAFVVJNcbxmN7U0wjmljVxIqSOocdGCsVDD51eQ17Xkgbl0FIMw/sY7BEzglVuvio/IAmz+WQv6fx/98suy4eLCNuCvtf92yCAoFckk++YtTaFUNkQtS2s2VKga6evoU1pEMhoFQSQAGJsk+goHCiQEFmbaLCil3EsRddRjkPkiVlCEmyWJG5DZACjd14B6HrhdnagLyXULdlCLZuPTymva7GLuvK7phyZp2tFuAPGuZ1jPTeNO7mm9EoZqbcQSANtCrNWSQeMf02lsOQpkp9oFkUvPmO38vrjXZ02zzW9g3tAO1q6bjY4v4HFaafaqgqdysWB3ACyFHIok1XpkONw+YxHzU0fZmBuON/D99+o3KPAeD8/6Yp8TGlCsURmxUpPdbhoGeSx2PAqYipOiO3zksPNQC/vEUSDyOOR74nSt59x4I3tz7gE1XveIjlZQQGYA9QDQ/TEEf2bP8czxs+qZmAn/bmNDcIOWf168FOSQLD+7+F6N+YMx27QL9ubrIaONjDmztAr2uzf0GJJxiR/j+uWN2bh+ZyCpfl0Q3QRyhWHamqDLQJIBJFitq0AFHv65V4ZH64WO2tFlFpawylbmu+u/G8R13o8GCsGNJZHh4MGXKEBjhhI61hYMJgxGFByVt2R3Um1IuOiLI4I9P8AaIxXeTulLoVjMykeLu28ofwbb/Cxr8QwYMxGXVV12aRPwgkeUrUrUabKLSG5kAzn+Y5Kni8xAVbJ6At/7ZIg0MrxyyrGCkO3xDY8u47V4LWefa8LBmo92HlzMLPhH2joJYBEZAo8aJZUrafIxIBNDg+U8ZodH3Blb7iXnCrrt2wgFijbdyBhYvdY5HTBgxepVcGgjfPKUQCf7P7hptDTNK7LpjqJIozGGppjDGqyP5eiuxPsAALPDUndbTSxhtM0h8TXxadC9AqskQZ1YAUSr2Nw67fjgwZW2q8yZ0XQo32g9jQQTxtpgVgljJUEkkNHI8Mn4ufxJf55lxgwY3QJLBKE6o8PBgy5QrjuhrEi12mkkO1EmVmNE0B1NDk5pu8ffeGWBEhZhIJdPMSAR+1USNOQT672WvlgwZU6i17sR3KQYCh6n7QWEs8kQceLro9SCX2/s49wELbfQgge3GZXXT+JK71t3uzVd1uJNXxdXgwYAaGGAFxKa8P4n9Bir4rkj2JNfTpgwZAtaI/iFPav4oBB7DFjBgy0Ma3QIJJQxJkGDBlFxVNNshHTaHGCjVrxMktHCwZVWquFAPGphHTYC+CndHTttYlSTQpQefjZ4xII8ME7iW3VRAA211Fc/XBgzGfXql0Fx6la1OlT7OcInP1bx8SnTof2XiEWu1ub/f3Uor5c41G5MRWgRuQDhQQTuJ5qzdYMGLBxcCTuKcq0m03MDMsTJP1B/CX2hKSACePEehZNBaAA9hkPBgzb2aP+I+Kx9pEmuZ4D0QvBgwZorOX/2Q=="/>
          <p:cNvSpPr>
            <a:spLocks noChangeAspect="1" noChangeArrowheads="1"/>
          </p:cNvSpPr>
          <p:nvPr/>
        </p:nvSpPr>
        <p:spPr bwMode="auto">
          <a:xfrm>
            <a:off x="520700" y="3000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8" name="AutoShape 12" descr="data:image/jpeg;base64,/9j/4AAQSkZJRgABAQAAAQABAAD/2wCEAAkGBhQSERQUExQWFRQVFBcXFxUYGBQVFhcVFRcVFRUVGBUYGyYeFxwjGhYVHy8gIycpLCwsFh4xNTAqNSYrLCkBCQoKDgwOGg8PGi8kHyUxLTAsLDQsMSwtLC8sNjQpLCwyLy40LCwpKS0vLywqLCwsLCwtLCwyLCwsLC0sKSwsKf/AABEIALcBEwMBIgACEQEDEQH/xAAcAAAABwEBAAAAAAAAAAAAAAAAAQIDBAUGBwj/xABIEAACAgEDAQYDBQYBCAgHAAABAgMRAAQSITEFBhMiQVFhcZEHFDKBoSNCscHR8FIVJDNicpKy4SU0U4Kis8LxFhd0g5PT4v/EABoBAAIDAQEAAAAAAAAAAAAAAAIEAQMFAAb/xAA1EQABAwIDBQUIAwADAQAAAAABAAIRAwQSITEFQVGh8BNhcZGxFBUiMoHB0eFCUvEjU6Ik/9oADAMBAAIRAxEAPwDkwXFYdYKz08pVSuyj+1X8/wDhOd47G7uHWdk6ZVlaJ18SiCdpDSSBgyj8Qq88/RyFTamiPXNN2T9pvaGmjWKKcBFulMcTVZLHkrfUnMa9sKletjEREc5WnRvRStxTb8wdindpC67o+6smj0GrMkzODppAsfIRBsZro/vWT0zh/bpAljJ5A6j3G7kfTNDqfth7QkieJ2iZZEZG/ZAGmBBoqRR5zHazUtKQWrgVwD8/fKLWwq0LhryPhAO9XPv21beo15+JxB04LonensvXHU6/UxMPuksBIkYgxSadwnhxR8Eb+gAAFEHkXza9vdjgdnfdA8RbRx6aUxqwMyyhm+8l0qwu2ZebPTOR+NJtC722g2F3NtB9wt0Dj8PaM6uzrK4dwVdg7bmVvxBj1YGhwfbNM0TAz07uGiypXWO9sCSDtaaMAOkQ0sq+pdJoGhevXdGa+ceI7zd2Nmm0SeCB901GljL0pEonCeKT7gTeXn3zmcfeDVBpWErbpiplJIbxCjB0LbhyQwBx7T96NUjyvvtpmV5CwVtzJIJVaiKBDgHjKxRc2IOnj3D8qcQWx7yaddWmvUQQpJpdakULxIsZZZJXhET7eGPCm8g/aP3di04gMCbFXfp5DRG+WHYTJz13Brv1o5XT/aRq3eNn8M+HMJtoiVFeVfwvIEouQeevXIOv75zzwNDOxlBlEqu5dmQgMpVCTQUhjx9MljHtIzEDdP0/a6Qq2Jj75OhmYeuQIZxlhBKuMPXBS45WPVVP5DF+X1jU/lX8MOKZPfJFr7jFyjUGRE/wV+ZyT2p3SkihEzKAtIWUOjOgkFxl4x5kDDpeCZB7jNN2jBBPOZjrERNS8AaIMQQtoZVmugqJsJB5s7awS8tIUQFi37pajxViEUhleMSqgAJMZFhuD7enXKvW9ntE7JIrI6mmVgVYHryDnV9brYtZJ4unlBc6fWwAOUhYFiHhUW34QJGUN7Ae2Yfvuf2sKFg8kWlhjldWDgyKGJG8fiKqVW/9XDpVnOMFCWhZho6xG3JR/v6nH9IaLN6qho8cE0oPPzxCttCpTe4ADJO0rRtQDOJVdgGXLU0qbqvZZulBYqWW+grlcTNAC8asFUmt22tvLECqNdB6e+ANrO3tV52ZkS12+PT88iqkYNxyw1sNMB4fhn25+vOIbSDarepYivgAvP6/plo2mxw+Jv3S7rF7SQDp4hQt5xIbnJ+s0iBAybuSRTV1ABNUenOQI1s1jlvWp1WFzRAS9ak+k/C45p8aw5KftjcKKqOb4FG/U9epyMdF8cek7KZRZrn4g8+xo8HEC6xccxHmmWe1gHDMb04vaAIArgEn61f8Mf8AvoIUdNoP6km/T3/TIz9mulbhXthtomBogg+xBH6YBpWbvldz/KIvumziHDd5eisY9YCwO8qQoG7qbAr39ch9qyhnsdD0ONfdW/8Ae8blQr1w6FtRZUDmOnyQVrmq9hY8b53p2OXjCxgNgx/Ck5SKwiuLwY8qkrTaUu20GuCbPwyYewHq7Wrr169f54nsn/Sj5H+WafVdoeJuYgBn2ghRsUBao0DySR6j455vae0ri3r4KcRAXp9lbMoXNDHUBmSNfBZj/Isn+r9f+WMTaQoaarq+uaQZWy6Az6uKIGjI0aX7bmq/1w9nbSrXFbBUiIJ0RbU2TQtaHaU5mQNf0qsR/L6jDERzX9o6Xs5nkgiSSGSKZURy7P8AeAJBHIGFVGepB6ZayfZoEl1PiI6QrPCmnbep3LJOI2vqb2EdazaNdo1y6H5XmMK56Ij7HCKH2P0zfz/Z6lQtG70+skgkBKkrGNQ8Eci8f6oBu+WHTK/Q9yzJFrZBIR93eRY1oXKYtzOL9KQA8e+CK7DnPWinCsYRgrJt4Ky+VEKGBkrSnHAg9hjixD2wSVICPxMQ8+OiEe2H93HtleSmCoMsxyO8x9zlm+nGOT92pqjPgygS/wCj8jef1pOPNx7YUtGqiCqBiff+GDxCPb6ZObsptu7a23nzbTXBAPPTgkD8xjD6Mg0eD8QRh5KM00J/76+pP88f02u235Qwbgg3XBsdDeM/dz6c4cWnYmgCT7Dk5m1adm5xxHPfmU3TqXDYw/TJSptcGYMyjpRAJF1wOTdUKH5YmTWKzAkEKABQPNAV1I65GkhN1Rv9cQ6E+mV+yWZ0d/6Vpu7jORv4KbPqFO0LYVRXJUnkk3x8/wBMeg1KXHfRCbPHJJJuvp9MqSh9sIqfbIOz6BEB/MLhfVQ7ERw3cI/AVj2lOW6yGSh+I2Pf3yDpx5h/fpjWKGOULYUaZY0zKWrVjVfjI6+qtVFkDjkgfl75YPC24X+9NZ/Tafz830zOBjjqyn0OZj9lvOjh5J6lftaCC0+a0RTzx+UrbFircm7F3wP8OGD5l/EAEZrP4hdj6jjM/wDfHBuzfvzeOp2rJu3bjfvZv65Qdl1RoQmRtOnOYOo4bo8OCvGkqQHeQQo81WeQOov1vKztp/2rfM/oaxpO2XUk+p6k0T+t5F1Op3mz1+v8svtbKpSqhztIS11eMq0y1s5mes+u9GDgxsHDzXhZacwYLwYygT+hnCPbdKPpfXLMdrRf4j/ut/TKeOFnO1VLE9AoJPHPQc44ezZR1ikHzRx/LMy62ZSuX43EgrWs9r1rSn2bACNc5/Kt17Tj/wAf6N/TIGp7Q2zpLGeUKMp9mU2P1yG2mYdVYfkRidpzrXZlO2qdo0k5RmivNsVbun2bwAJnKfytXre+enYs6aJUmlkR5XL+Jyrh28FWX9luI5PPXHdD37RZ9VK0bVqNRFKFDA7RHP4xXnqSOPTMfgx7sWREevW5ZOIroOj+0eNJtO+x9iNqPFXyncs85nXbz+JTtPNcrj3Zv2haeIwp4O5PFmkmdgd6nUO4bwwGo/s2C+bOcqccVj75WbZh3ddFTiKlzFdzbDa2dt8HbfFj5ViQcaLHEo5vLl0qUuOrkKVuMPTyH3yIXSrFcURkRJsc8Y/3WDCmU9xYvpfI+HqM6Lp0nGvEjSp92l1MbRAsrb1VHKNEBewIvDfh9uc5i+o+X6/1yLNqTlT6RepxBdNWeNm7PAFw6770JUHFfePAEq/92VSw+Qzn3bnaJ1Gpklbgu5IHoqjyoo+AUAfllYdYw6HGzqj8MOnSwGetZUFwT9cYavRJBI+IyMs5w/vH98f0zIrWNZz3OA1PFP07mm1oHBWU7ftuW2lQo3ckgqoF8c3eJ1xtxZ3EKtsfXgtfPPrkUdoHduIBNVyqm/n7n44iXW2ST1PwA+FdcVGz7gEfDzCcfe0i10HUzv8A8U6GMFogR6FmPuLP6Uv8cNkuRN+2jVldoUi/gB7HIcXadMCQDS7aN1toiuD8Thv2gCwJUAAUFF1XPF3fqcE2VwD8qIXVAt13jlGvke9P9qJSrwoamJ21XsOhr3yrg6jJeq1gcUBQC0ByfW/5nIkPBvNa0pPZbua4Z5rNuqjH18TTll1uVgIBYFdTWSJtCm8KoZfNVt86scDjI+n1ahlPUBgSOPfJn31CU5Ztt2SBfPr+I9OOPhmO5lw05B3NaNLsHNMkajh1/iQezkJTbdN71Yo0Twfn9Mbn7PQVVkEXzwepHQE+2O+Ku5drEBQPNXN2TdX8cPVagM17r4As9SfU1kB9wDq7mpe23LTAE5fvf4/lIXslSfMaAUG+T+KqFD55B1+lEbFfYkfTjLmKVCWskC1qwxtV6jgdemU/aUlvfz/Uk45Y1azqsPJiEreUqTacsAmePj+kwMGAYM2llJzBgwYwhV53LH+eR/J/+Bs6tp9LY6E8E9DQAPXj8V8is5V3I/64n+y//Cc6rptRt+HFevIJHB9q68Yhe9ph/wCPXrr1ylK1MPafFwQmiAurBq6ph1PselD45g+9ujE2v0sRJAk2ISOoDyEEi83szjmuSeCbboD+V3x6emYLvNrRD2lpZHvZH4btQs0sjE0PU8YNpjw5zPf1x6iF1OO1yUjV9wtMNTFp0fVqz6jwi0kIWPaA5Zkfox8or3BOQO7vcZdSiMZWTfq5IPwhqWOBpt/4hzxVfHLXWd89P95h1C6nWTBNT4ngSqojRG3hth3HkBqAxzs3vPo9I0EcUskkazT6h5Wj2kNJCYo0CdTXFnphYqwbvnw8e7wT8BVg+z5JfBbS6jxI5JJEZpI2h8Pwk8R3IJNqF9R60PXIHbfdVIYkng1A1ELOYy4UoUkA3bWVvccg5odH39SRNOdU7M9aqGZgtFYdQqBHUABSQR065T9s6jTw6MaXTzHUF5/Gkk2NGo2oY0QBuSeSSclrquIB3p474/C6AszsxQixN4YONKE54AOLTSDEK2PxtgElTASl0fxwzo/ji1asVvwJKmAoz6P45aav7P8AVIQGRbYkACSMmwrObAax5VJ5yCzZ0PtXWQ/fEm36II0jL4sbkznxIJIg0vNbQzCyOlDKqlV7SI710Bc80XczUTANHHuBTeDuRRs3mO/MR++CMrNd2U0MjRyKVdDTKasH8s6G3aEOm0zQS+BqWj00SNGJCY2Z9Y8pCutFiqsGNe2ZPvlOH12oZXDqZPKwIIK0u0AjigKH5ZZSqvc4g6KC0LPjT4uLQs5oVx15AHt1PGOL0/PJEKExvQu2UUBz+8fy6DMitfVmucA7fwC0qNrTfEjd9pUT7g5bbXm9rH8emIOifdtrze3U/plqwp5iwJFBaHBIsAEWDxS4iOMJI/WlVva+VC1fS/NlI2lX48k0dnUpGusa7pPd3H8Krl0TqaIo+3riTpj7ZZLtjkHXbsv03AOv0sbsckkVHjq9oS/Td59xv2vzfoMP3lX7vJU+wUs5MZx6fvyVQ0RHUYlRfTLDtKqQC6CWLq/MS3NfMZE0y+bNShcuqUDUOufJZ9agKdXsx3ICFvbFqjD0yfphbr6+b9BycmpIXaMsb4ZrPPlF19NpzNdtOoNwT1PZ7Hj5j1H5VOgPtiZY79D9Ms9UTustu4B3VVgixxjq+UkgcrGvNA+ZtvNH55HvJ+sBR7A2SJOXXWaoTCfY4nZzmlH424HLqvRT77uOl8ZQax/O1e+N2l66u/CRGSoubQUWzM5kItmDEb8GaEFIpeEMPBeMoElsNWPufqc0HcPsWPV6+GCazG+/dtO0+WN3HPzUZ1rU/Y/2ZGpdzIiqLLNNQA+JIxWvdU6Rh6NrC7RcIWZv8Tf7zf1wMd3LEn5kn+Odu7N+zHsjUX4MjybeoWbkfEgi6+Oc8+1Lu3D2fqo4oA21oQ53sWO4u69eOKUYFG6pVnYWBE+k6mYcIKyoAxQrBDpJWikmVAY42RXa/wAJksIK3Wb2noPTJU3YepTwN0NfeQDDyPOGKgV5uL3L1rrjJDdEGaiE/wB84kufc/U5a9pd1NZBsEun2+I4jSmVgZD0S0cgH4GsYk7u6kSTRmHz6dC8q2CUQUSxpuRRB4vrggs1BCnNQPEPufrilkPufritVopIhGXQKJUEic3uQllDcNxyrDnnjGPE+A/8X9cOAdFGakeMfc/XH4tQ3+I5DD36D9f648h+A/XBLQizUwatv8RxL65h+8f0xkX8P1weHeBhCnNPDVsfX+H9MYeZiev8P6YAuPaXRu+8ooPhoXbmqQEAnk/EZ2QXZqIwb3/hjTX7/wAM0Wu7n6yM08IHEh4dG/0S75Bwx8wWzt60DlPrtI8TKsi7SyK4F87XG5Sa6WCDR55zmvadCoIKh+KRio9Sw6Ej5Ej+GBoueuEIvjiTq1pJlvJMtZXEEHmlrrGBsFgelhj09sJNWwNgkH3BN/XHk7PO5gSF2/iJuhyB6Wepwz2f5ypI4FlvNVUDfv0I9Mq7ex/ryV4oXeWZ1471HbUEmyST73zhGc/H65K/yf5gtrRXdu81bau/fp8MI9m+YDcCCu7dzW0WSeRfofTO9osf68lBt7rnx39b1GMl9cUvHOLn0uwjkEEWCLoj88SBjbH0TSJYPhSr2VG1Id8yVHrSCCOCPl/CskDtV7BvpdcJVHqK21XwyL4GPxaInaLHmsg+lC7J+h+mIufY64U1T9r0aT59dyS/aBY2f5D4VQGPRdpspJ62BdhW6dOCMS+hpgCy0Re7mq9+l/pjg7N8xBZQAAd3mrzVXpfNj0wTUsf6+qMMu5mc549d+aTH2wwse5sk7Sb9wSOD8sgTG2OWUfZVkiwCG283y3sK+XrlXIaY/DGLU2xeexGcKi4FcNHanLd90YXBhg4MeSaO8K8K8TjSBbL7JT/0tpv/ALv/AJMmda+1Ls+WXSL4QLBJNzqtkldpAah1AJ/W84N3a7xNodVHqEVXaPdSsSAdyMnJHP715t2+3/V+mn04/wDyn/1DMi/tKld3wjKE5aXHs7xU4FWX2Z9lzHWpIqsI0Db2IIWipAS/UkkcfDKn7ez/AJ/F/wDTL/5kmK/+fut/7DTfSb/9mY7vh3wm7RmWaVY0ZUCAIHAoFmvzMTfmOV7Psals+XBX3997W/GRG5a6Pue8Oikg3hl1mo0AhkFASBg7PQsnybuT8Mve1p4NS8RhmEn3PtHTgLsZPChcxwbLbhxvjDbhxyc4zuJoE8Dp8MWF+X0x80HEyTn4DuHoEhiC6t2X29pTq5USNootPqJ9bPJI/ibpIt6JsUAUN7hqHJqsfftVIvE10Uqz7+z4wxI2eLJBPHFIGjJJXclcH3zkR/L6YQc/D6ZBtQeK7Etj9ooiEmlWBt0S6NNh4JCtLM6g10IDAHMicAJ+H0xYf5fTL2NLGwokIlOOq2N+Ifh9MMTn4fQYRldIUhXxW/GPvbfD6DC+9t8PoMHCVOIJ4tmq7B08UeklnMybpInhaIsodXM0WzavUqUBYt0FHMd95b3/AEGEZj74L6ZcIXYgt/2n3xj/AMoKsKRxxDXmWSXezibefCeRixpVMZbgcc5ke8Ov8bVzSWCGkbbXTYp2oB8AoUD5ZWb/AInC3fE4LKIZmBuhdiT/AK/nggHIuvxC79B75HL/AN8Ykvma7Zr3EmQnW3bRGWitkUv4tEElx1Ki1tjfJF+mGHJlbaVPUecrtKigLsgegyp3cYlpOMr90v8A7BMe8hA+E+fifv3q7kUF3pl/0YC+ZQv7qkdaHRuPlhIAXcBhYjCi2UAnygiyar8X0yk8TFiTO90uH8uSk7TaTODfOvj3d/oputI3UDe1VHWxwADXwu8Zjb+P9cjs2JVj6XmhTtS2j2U/VZ9Svjq9pCnX06ZNidSQAwFRECzQ3G7F+3mOU6u3x/XFh2+P64k7Zc/z5JmnfYD8quImXe3mQ0oC7iNtjaD/AOqsOFlJO51/EhPJraLsDjqOBlNvf3b9Ridz+5+v/PA91j/s5K4bSM/Jx38VeJINt7udzmubJIpa498oph5jirb+yP642x5xu1tG0HEh0pS5uTWABbEI7wYnBj6TSg2LvGAcUHy8oU5DDvcLdX6/lf8ALLjVdzpY7D2pABYbQSob8O8BvIT7NRxnuj2c+o1sEUZUOzHaW6AqrNzwfbO1a7uRqpGdgYEaQuzeeYgPIoWQoAooHrR3V75ibRu69GoG0zlHDxWvYUrV7JrcTvjhH3XEh2Af8f8A4f8A+sh6/RiIgFibF/hr/wBWdiX7Hp/+3h+kn9Mw3f7us+h1emjYrMXVWCgEA/tNuw37kV+eUWF5dVawbVOWe4Ju+o7PZRJoH4suKyn3VgFOySn/AAnYQG/2T+9+WKETWo8OS2NKNp8xuiFFcm+KGdcOqeeclZJ1EWu0jTaTUoCIW8dVUaeVTtABNV6rjugCSv2fC1CQaufUxMfUw6w+LH/3oyzD4xjNQ3RjMdRKwcC5HD2fJIrskMrBPxlVLBP9ohePzxmHSsyu6o7KgBdgLVAeAWIFC/jnU9DBO8nZ407zpCWnMjwKGC6ozvvM4by1tr8fp0vF91+y40gfTvLGrdoT6pNreV5ETxIITGoG0VKC1cD2zjdQCY63+i7Auap2HqDF44085hot4uxtm0Gid9VVg84cnYeoWAag6eUQHpKVIQ2aBuuhPr0za6jtyLRaXSCQTtP9wljEasog/aS6iMmQHkkHd9BkvtKKVZtZqWb/AKOk0LJEdwMbq0SLBEiX+IN6VxRzjXdw4/WMo8V2ELE6rulrI0DyaSVUJUBiKFuQFF16kgfnie1+6+q0qh9Rp3iVm2gsVotRNcfAH6Z0TtbXQmbXrGuyVZdEsrmTcsqGWEMFQ0EqhZF9D0vM79pmmHiNIIYIw2okPiR6gSyS7ixDNGGOwGiegomsinXc5wBGv6PHv/SktCxFj2/X/lh2Pb9Tjd4Lx2EKd08DSOqIu5nYKqiySzGgBz6k5dS9yNUJI02xHxBIQ6yo0SiKvF3yBtqbLF37j3yr7GnCaiFjIYgsqN4qjcY6YHeF/errXwzea/tPSHdG8umWbUQzxvPphJ93Xc0LwvIleVmKOG2jgEXi9V72uAb9ypACzKdxdQXdSYFCLG3iNMqxOsxIjZJLprIIyj12keGR4pF2ujFWU+jA0R1zd6jWaB45YRqIoVaPShmjinKM8Mkxl2JRPIK0TV2D71ju8/ao1OsmmQEK7kqD12gBVv40oJ+JzqTnuPxDlHD9riAoQX+NYEjv61gD/H34xellCspboGBI9wCOMwH16smHHzK1GU6ZgEBOeAquytuZVJHloE0avkH2w5tOqSEEEqpPQgH09a9/h6YvSyhWY+Iyi+qhvMLsjjp+eMTS7mY9LJP1N1lQfWcdTzTDm0WskATPd1w1TmoiAalutoNXZ5ANWOvX2xwaTzqFUv5VJXnqQCRY54vI88wZmNUD06cDJH39S0hYGnAFKQCKIocj/VGdhrkaHmuBoYjmNeWf6/Cj9pIFelFcCxZNNQJHPPBxrT8nETsCeOmHA1XmxTY8WmEgzz1WZUe03BcNJ+ik7fhkuPTjeAqqaQEhuFsi+SSOOR65BEo/u8ljtJbNoDuUAjzD8PQ8H5cfDMl1tXOjSnqVWiPmI6+h7tylJCpd9oTgCgeE3HaD1P8AtVzh6FP2hvZ1oqQOl8hR78ZD0/aAW+AbIPN8EXR4I98OPtDbfAs35iLIvrRvjrg+xV8xhV4u6EtdO8k5KZC4CfhHIdjYB4HC0T0o5Qt1OWDdp0u2uKq6UGrurq6vK0nnNOwtqlJzi8arPvK7KgaGbk4MGJwZppBNA4V4VYCMZQLQ9w+2Y9Lr4J5iRHGzFtoLHmN1FAdeSM7E/wBuXZw6feD8oh/Nxnn5VJ6c4591f/A3+639MSuLanVdieVYwu0AXd3+3rQDpFqT/wByIfxlzmn2nd9Yu0p4pIUkQRxFDv2gk7y1jaT75lRoZP8AA30OJfSsv4lI+fH8cCjb0ab5Y7PxROFSJIy8FZanvdrJBGH1MzCNgyXIfKy/hYEc2PQnkZEPak5KN4sm6MsUO9rQsdzFT+6SeTXrkfw/iP8AeX+uGPmPr/TGw1o0+yrkp2PtCVAyrI6q5tgHYBiObYA8nGm1LkgliSvQlmJHN8G+OeeMBI9x+v8ATEgj3H65MBRmjLsepv52fj6nFc1V8e3NYQYe/wDHFhLBIDEDqQpofM9BnZKc0gfl9MPdXtjg07E0Ee9u6tp/ABZb/ZoXfTH5OyZRCJjDKIjwJSpCE/BqrIkcV2aieIf7GEZDgBHx+o/pgLD2/X/lkrs0YJ9ziTfufrj2kgMkiIgG52VVs8bmIA59OTltp+6M7pKw2VC8qN5mvdAhdwABzwOPc4LnNbqugqhrBWavT9wXJYSajTwsjQxsH8Q1NOrMkJKoQGAXn0BPXrmZ1mneKR43FOjsjDjhlJUj6jIa9jjAXQU0WwbjjgT4epyR2cF3AMoYMwHO7gEizwR75nO2k1sw1OU7NzyBOqhE4MstOqjcQoa5AqhhYCm/qfw4pWCmVlA4NJYBAtj6Hi6GUnax3M5phuzcgS7ju4T+PRVdYYQnoMtX2GSUEhOgBIPBBF8KOCaP1wnIEzDcUrygqLNil9x1o+uB71edGjmiOzgP5b43d/lpvVWVrrilXJPajftnv0Nf7vl/ljUR64+Llxtu13/tJPohtc05yBKVFp2Y0oJPtivu7AkEdOvwyZ2fHfieVm8oXavXkj1o1+H2xSUkjoVtSwHJI4BsNY9K5zJO0a0kCPJaLbCnga47/wBxu4j9KPDoWJI4FddxC8noPniodHuJFgEXwSeSLsCh8MlQNutiwA8UM1lQaFkEDqTz6ZEglAsk87W+e4iv55X7bXdPxclYbSgzDI1nfu65ol0YZS1gEC9vmuhQv29cr8tp5ajAUiiBYCndfU21dL9LynzRsKtSoXF58Fn3lOmzCGcM+pPW5L3YMRh5ppFGuHtwlxW7LlEKT2an7Vfmf4HOhd2O576nZIxA0/iFZGDDctUfwnnm1F89c572cf2q/n/A5ve6nehdGZCyvJuUAIJNkd+7rXm9vkTnldrx7S3Fw+5XrdkdqLJ/Za4vsFK7z9zzAGmRo/BL0i77kCnpYPUj1A5HqB6YiTTq+s06MLVpIlYdLVpACLHwOarvN3qXVrBaqjxoVZgR5iSKr1qhfPqxzHavX+HqIpVpvDKPV8Eo+6iR8sp2a3/6pbpBV20XP9giqfikevPit5D9nMJfWIWgIbVQRxeHJ4kkCPqdjBh+62w1zfIyLpl0msOoiXRxQfdZYmidb3PH94SF0mJPnLBr+eZVO+MynVMiqramZJiw3ExtHKZl2en4vcHpkjXd/Z5AdsMEJaRJZWijKtM8bb1MhLGxu5oULz0HZ1N54b/Dr/V5CQtxqO5+meXUlFUQT6zSxCgAYXTUSxamJT+5dKePR1zO9vTtqNHq2ZNKq6fUKiRLH4c0C+J4aruVQGVh1DEnyk5mpe9GpZZk30s8/juAAP2oYsGU9U59vYe2Odqd8NZqIzHLLuRq3ALGu8qQQzlVBZrUeY88ZLKLwRJnT7LpC2nY8AHZkEkJH31dNqjAtc7PGHjyoa5kCWFH+0R0yR2PNOkughjB/wAnvow8/luJw6O2pkkaq3KbHJsbR75zaDtadTEVldTDu8Ihtpj3G22kciyTih2zqBE0PjSeExJaPe+wkmySt0bPOS6gTOes859PyuxLqTeG8ddJdN2OfnJBPpiD+aOPpLkTt/SOU7QlLyDTvp4/uxWSP7vJCojqIRmyWUi/LVUbPOcwMznksb27bsnyjjb8vhhBb4J49M4W8GZ5fVdiSMLJIgGH4AxvEhTvd+dU1WndztRZo2Y+yq6kn6DN9pvtIVUldnj8VZNUYQsICkNGFhZgigNbXy3PvnO/BGEYhlNSk2ofiCkOhbU94Oz2EpdplEuog1bRJHuIkRJPFh3swAUu5Ibng9OMxfa3aB1GolmYUZZXkI9AXYtX5XjZjGJKYdOmGGQhLpQv5/3eOaXUbGVqvab64wSMKxmebCj/ACcm23VRpBaNFPg7QVRWy9rl083Q8VdDzVtHtjUGv2ggqrWQed3BF0eCPc5ExyDSs5pVJI64BtLNuruaubd3TiA0eHw9SlNqCSW9Sb6et3eKj17KSQeW6mgfj6414J54/D1+HpjsehJLAkLt4YtdAnoOAeeucW2LdfuoabsmWz6cf3zTDvZv1xUbViGWiR1rFKMdLqTaMx8KTh5qRvTiykdP54e7+6GJVecnQadAzA+ceIEHJHHNtx16D64g68t2aM5BOU7WtUyxcyoe84PEPufrkyCAbGIVW5I8x5ChbtRYs8/HpiNI/lcUCNpN0LB4A56gWcD3i3+LEfsDssTtZUJzjV5aak/shtYUAoK1RDEE2TXPQ+uVWOWlya4MiIStzQFEgAzIR4eFgxtLJwDBWDDy9QiGGFx3S6cu6oCoLEAFiFUE9LY8AZfRdxtQQCQF/wAV2AigsC7EgAL5DyLuxV5U97Gn4kQDiMlnaw8lr2eWlMce6QgtW1SLC3bU1EChfNZFZgCBRJPxA/Sjl2AxMIJRYMnv2HqA0qGBlaBA8qsaKIaAY2R/iHT3y4b7PdYGRHWBGd1RVaaPduboNquT+mVGowakeaKCsxgzQaLuXqJFgcmNEn8eiRewaYM0hcbeOFNUTfwxHdLu+msYI2r8KRmIWMRPISoXcXLClVRzdkVtOQajQCZ0XQqMDDaM+x+hzZf/AAXCumE/i6yYMs7K0EIMYWJ3RXkct5AQob5X7ZDfuYg7Og1O5jM8kZkSxSwTPJHEwFWCSnW/XB7Zp84U4VmvDP8AZGBV+I+o/rl7N3ZQ9sNo4wRH97MYs2RGreYk+tKDmsbutpBqNVui8OCXSQPDuDXA80iw7vNyNriz8L98F9drY7xK4NXOfFA/eH6/0wGdfc/TOla/TPo46hgj8cHs+JlMMcls0DGVaKn8TDkj65gu+Gnjj1+qSIARrO4UDoAG6D4A2PyzqVUVDHXWakiFDWUEgAMSTQFDkngDqcs9H3d1MrMiadyyuY2DFU2uFLFW3VRoE/llZ2P/ANYhv/tY/wDjXOodp6jR6wsJZoo77Rczqzqm9dMsyIw+EieEu6utnk9erVCwgALgJWRXuDrCxUpEjAoAHmj8zSAlFUg0zEA0LzMyMVYqVAYEggjkEGiOc6Ae0NOS51GshJGth1NQrI4KRx7Vgi8orbQUXQAGYHtLWeNNJLVGSR3r23sWr9c6i57pxD1XEBRl/L1yR2cPOnrR3Ee4XzH+Bxnwz7DFwllIIIBHwvg9RzmEbWs4GGrTp16bHtJOQS9Au6RPi4Nehrk38MlaNA6ncGIklX8PFGibJo8efIQUjkH6cdcUhIFBmAPUAkA/OsI7PrO7vqjpXtKnE568xH580/oJgGKsoZWdbJJWqJ83HwJ4yTpJA29jsO6W2DlR5eTuAsWfMemVvhjAF+GGdlvOrgoZtIMgYZief+nzSasn54CPn9Mdwic0zQHY9mT9VmioceMBFCxDA1dMDXvXNZKTUgXSmw5ZSWHBIA5AHPT4ZHTnoCfkCcXFGzXtUmutDpiLrW2Hzv5pylcXAypt5SlpOQu2l4um81gMKb4dMY37QRfUUeOou+vzAx6KBmBIArnqwBNCzQ9aGMBCwJ44Fn5WB/PIAs27581zjdOAkbst2X+ckJtaWUKeg9KUfWhz+eRcmajRBUJ3WRtsV03AsOfXgZDxy1dRcD2IgJe5bVa4dqc/GUMGFgxlLJ7BibwXl6hTuyZ1SeNnJVVcEkKGIAPNKTRPzzYz/aHG3PhOLAQ+diyxq0hVldiV38qa27etAZgCcHifPBNvQqmau7RG2tUpghh1VpJMhLyb5C5lJCkBS0ZssWZejHpQyLPKrTqUQIpZaUEkDkcWTeN6TXvE29OGAIvjoRR/TI7MScZe9sQD16dFVCd67R3h1scp7WJIWeCMwEcDfC0kckTfNTvX5FcrftAm8OdtSi6EeHqIpFkSQNq5NhX0DEAWOR7KM5UbPJNnAI8zG22EjPrLv7lbiXTu3+9+mCa6OKQELGi6UrZDGcONRRAryiRvoMzXdPtHRxabULNJLHNNUe6OMSEQcF1UkgKXPBPsvxzLFMLbhtoBrcI7uS7EttL3r0Z0ken/AM9/ZLMihJI4o3DyOyNIvJY0VsceoxE/2lOVeIQp938GOJIztDr4Owo5lVdz0yE0ePNmPSI+x+mGV/uxk9izeoxFanW9/wAtO2oi0sMM7eKTKpmZ90ysjNZYAEbiRQ4OV+o736qWEwvJvUoUZnG6RkMgloyNbGmA/hlL+Y+t/wAMUrj3/Q4QpNG5dJV6O+eutiNTIpcKGKkKWCLsWyBfA9cpDF7nB44+P6f1wfePh+v/ACwmtjQLpReFh7Mkdm6d55Y4Ywu+Rgi2aFk0LPpl/ou4Ooe90kUf+ctphd8zKpYAUv4SRtB9yMhz2t+YroKzIUYvw/h+mbHs37P9ygyyz7/2AeKGHe6NqFdwGtwAFVVJNcbxmN7U0wjmljVxIqSOocdGCsVDD51eQ17Xkgbl0FIMw/sY7BEzglVuvio/IAmz+WQv6fx/98suy4eLCNuCvtf92yCAoFckk++YtTaFUNkQtS2s2VKga6evoU1pEMhoFQSQAGJsk+goHCiQEFmbaLCil3EsRddRjkPkiVlCEmyWJG5DZACjd14B6HrhdnagLyXULdlCLZuPTymva7GLuvK7phyZp2tFuAPGuZ1jPTeNO7mm9EoZqbcQSANtCrNWSQeMf02lsOQpkp9oFkUvPmO38vrjXZ02zzW9g3tAO1q6bjY4v4HFaafaqgqdysWB3ACyFHIok1XpkONw+YxHzU0fZmBuON/D99+o3KPAeD8/6Yp8TGlCsURmxUpPdbhoGeSx2PAqYipOiO3zksPNQC/vEUSDyOOR74nSt59x4I3tz7gE1XveIjlZQQGYA9QDQ/TEEf2bP8czxs+qZmAn/bmNDcIOWf168FOSQLD+7+F6N+YMx27QL9ubrIaONjDmztAr2uzf0GJJxiR/j+uWN2bh+ZyCpfl0Q3QRyhWHamqDLQJIBJFitq0AFHv65V4ZH64WO2tFlFpawylbmu+u/G8R13o8GCsGNJZHh4MGXKEBjhhI61hYMJgxGFByVt2R3Um1IuOiLI4I9P8AaIxXeTulLoVjMykeLu28ofwbb/Cxr8QwYMxGXVV12aRPwgkeUrUrUabKLSG5kAzn+Y5Kni8xAVbJ6At/7ZIg0MrxyyrGCkO3xDY8u47V4LWefa8LBmo92HlzMLPhH2joJYBEZAo8aJZUrafIxIBNDg+U8ZodH3Blb7iXnCrrt2wgFijbdyBhYvdY5HTBgxepVcGgjfPKUQCf7P7hptDTNK7LpjqJIozGGppjDGqyP5eiuxPsAALPDUndbTSxhtM0h8TXxadC9AqskQZ1YAUSr2Nw67fjgwZW2q8yZ0XQo32g9jQQTxtpgVgljJUEkkNHI8Mn4ufxJf55lxgwY3QJLBKE6o8PBgy5QrjuhrEi12mkkO1EmVmNE0B1NDk5pu8ffeGWBEhZhIJdPMSAR+1USNOQT672WvlgwZU6i17sR3KQYCh6n7QWEs8kQceLro9SCX2/s49wELbfQgge3GZXXT+JK71t3uzVd1uJNXxdXgwYAaGGAFxKa8P4n9Bir4rkj2JNfTpgwZAtaI/iFPav4oBB7DFjBgy0Ma3QIJJQxJkGDBlFxVNNshHTaHGCjVrxMktHCwZVWquFAPGphHTYC+CndHTttYlSTQpQefjZ4xII8ME7iW3VRAA211Fc/XBgzGfXql0Fx6la1OlT7OcInP1bx8SnTof2XiEWu1ub/f3Uor5c41G5MRWgRuQDhQQTuJ5qzdYMGLBxcCTuKcq0m03MDMsTJP1B/CX2hKSACePEehZNBaAA9hkPBgzb2aP+I+Kx9pEmuZ4D0QvBgwZorOX/2Q=="/>
          <p:cNvSpPr>
            <a:spLocks noChangeAspect="1" noChangeArrowheads="1"/>
          </p:cNvSpPr>
          <p:nvPr/>
        </p:nvSpPr>
        <p:spPr bwMode="auto">
          <a:xfrm>
            <a:off x="673100" y="4524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sp>
        <p:nvSpPr>
          <p:cNvPr id="9" name="AutoShape 14" descr="data:image/jpeg;base64,/9j/4AAQSkZJRgABAQAAAQABAAD/2wCEAAkGBhQSERQUExQWFRQVFBcXFxUYGBQVFhcVFRcVFRUVGBUYGyYeFxwjGhYVHy8gIycpLCwsFh4xNTAqNSYrLCkBCQoKDgwOGg8PGi8kHyUxLTAsLDQsMSwtLC8sNjQpLCwyLy40LCwpKS0vLywqLCwsLCwtLCwyLCwsLC0sKSwsKf/AABEIALcBEwMBIgACEQEDEQH/xAAcAAAABwEBAAAAAAAAAAAAAAAAAQIDBAUGBwj/xABIEAACAgEDAQYDBQYBCAgHAAABAgMRAAQSITEFBhMiQVFhcZEHFDKBoSNCscHR8FIVJDNicpKy4SU0U4Kis8LxFhd0g5PT4v/EABoBAAIDAQEAAAAAAAAAAAAAAAIEAQMFAAb/xAA1EQABAwIDBQUIAwADAQAAAAABAAIRAwQSITEFQVGh8BNhcZGxFBUiMoHB0eFCUvEjU6Ik/9oADAMBAAIRAxEAPwDkwXFYdYKz08pVSuyj+1X8/wDhOd47G7uHWdk6ZVlaJ18SiCdpDSSBgyj8Qq88/RyFTamiPXNN2T9pvaGmjWKKcBFulMcTVZLHkrfUnMa9sKletjEREc5WnRvRStxTb8wdindpC67o+6smj0GrMkzODppAsfIRBsZro/vWT0zh/bpAljJ5A6j3G7kfTNDqfth7QkieJ2iZZEZG/ZAGmBBoqRR5zHazUtKQWrgVwD8/fKLWwq0LhryPhAO9XPv21beo15+JxB04LonensvXHU6/UxMPuksBIkYgxSadwnhxR8Eb+gAAFEHkXza9vdjgdnfdA8RbRx6aUxqwMyyhm+8l0qwu2ZebPTOR+NJtC722g2F3NtB9wt0Dj8PaM6uzrK4dwVdg7bmVvxBj1YGhwfbNM0TAz07uGiypXWO9sCSDtaaMAOkQ0sq+pdJoGhevXdGa+ceI7zd2Nmm0SeCB901GljL0pEonCeKT7gTeXn3zmcfeDVBpWErbpiplJIbxCjB0LbhyQwBx7T96NUjyvvtpmV5CwVtzJIJVaiKBDgHjKxRc2IOnj3D8qcQWx7yaddWmvUQQpJpdakULxIsZZZJXhET7eGPCm8g/aP3di04gMCbFXfp5DRG+WHYTJz13Brv1o5XT/aRq3eNn8M+HMJtoiVFeVfwvIEouQeevXIOv75zzwNDOxlBlEqu5dmQgMpVCTQUhjx9MljHtIzEDdP0/a6Qq2Jj75OhmYeuQIZxlhBKuMPXBS45WPVVP5DF+X1jU/lX8MOKZPfJFr7jFyjUGRE/wV+ZyT2p3SkihEzKAtIWUOjOgkFxl4x5kDDpeCZB7jNN2jBBPOZjrERNS8AaIMQQtoZVmugqJsJB5s7awS8tIUQFi37pajxViEUhleMSqgAJMZFhuD7enXKvW9ntE7JIrI6mmVgVYHryDnV9brYtZJ4unlBc6fWwAOUhYFiHhUW34QJGUN7Ae2Yfvuf2sKFg8kWlhjldWDgyKGJG8fiKqVW/9XDpVnOMFCWhZho6xG3JR/v6nH9IaLN6qho8cE0oPPzxCttCpTe4ADJO0rRtQDOJVdgGXLU0qbqvZZulBYqWW+grlcTNAC8asFUmt22tvLECqNdB6e+ANrO3tV52ZkS12+PT88iqkYNxyw1sNMB4fhn25+vOIbSDarepYivgAvP6/plo2mxw+Jv3S7rF7SQDp4hQt5xIbnJ+s0iBAybuSRTV1ABNUenOQI1s1jlvWp1WFzRAS9ak+k/C45p8aw5KftjcKKqOb4FG/U9epyMdF8cek7KZRZrn4g8+xo8HEC6xccxHmmWe1gHDMb04vaAIArgEn61f8Mf8AvoIUdNoP6km/T3/TIz9mulbhXthtomBogg+xBH6YBpWbvldz/KIvumziHDd5eisY9YCwO8qQoG7qbAr39ch9qyhnsdD0ONfdW/8Ae8blQr1w6FtRZUDmOnyQVrmq9hY8b53p2OXjCxgNgx/Ck5SKwiuLwY8qkrTaUu20GuCbPwyYewHq7Wrr169f54nsn/Sj5H+WafVdoeJuYgBn2ghRsUBao0DySR6j455vae0ri3r4KcRAXp9lbMoXNDHUBmSNfBZj/Isn+r9f+WMTaQoaarq+uaQZWy6Az6uKIGjI0aX7bmq/1w9nbSrXFbBUiIJ0RbU2TQtaHaU5mQNf0qsR/L6jDERzX9o6Xs5nkgiSSGSKZURy7P8AeAJBHIGFVGepB6ZayfZoEl1PiI6QrPCmnbep3LJOI2vqb2EdazaNdo1y6H5XmMK56Ij7HCKH2P0zfz/Z6lQtG70+skgkBKkrGNQ8Eci8f6oBu+WHTK/Q9yzJFrZBIR93eRY1oXKYtzOL9KQA8e+CK7DnPWinCsYRgrJt4Ky+VEKGBkrSnHAg9hjixD2wSVICPxMQ8+OiEe2H93HtleSmCoMsxyO8x9zlm+nGOT92pqjPgygS/wCj8jef1pOPNx7YUtGqiCqBiff+GDxCPb6ZObsptu7a23nzbTXBAPPTgkD8xjD6Mg0eD8QRh5KM00J/76+pP88f02u235Qwbgg3XBsdDeM/dz6c4cWnYmgCT7Dk5m1adm5xxHPfmU3TqXDYw/TJSptcGYMyjpRAJF1wOTdUKH5YmTWKzAkEKABQPNAV1I65GkhN1Rv9cQ6E+mV+yWZ0d/6Vpu7jORv4KbPqFO0LYVRXJUnkk3x8/wBMeg1KXHfRCbPHJJJuvp9MqSh9sIqfbIOz6BEB/MLhfVQ7ERw3cI/AVj2lOW6yGSh+I2Pf3yDpx5h/fpjWKGOULYUaZY0zKWrVjVfjI6+qtVFkDjkgfl75YPC24X+9NZ/Tafz830zOBjjqyn0OZj9lvOjh5J6lftaCC0+a0RTzx+UrbFircm7F3wP8OGD5l/EAEZrP4hdj6jjM/wDfHBuzfvzeOp2rJu3bjfvZv65Qdl1RoQmRtOnOYOo4bo8OCvGkqQHeQQo81WeQOov1vKztp/2rfM/oaxpO2XUk+p6k0T+t5F1Op3mz1+v8svtbKpSqhztIS11eMq0y1s5mes+u9GDgxsHDzXhZacwYLwYygT+hnCPbdKPpfXLMdrRf4j/ut/TKeOFnO1VLE9AoJPHPQc44ezZR1ikHzRx/LMy62ZSuX43EgrWs9r1rSn2bACNc5/Kt17Tj/wAf6N/TIGp7Q2zpLGeUKMp9mU2P1yG2mYdVYfkRidpzrXZlO2qdo0k5RmivNsVbun2bwAJnKfytXre+enYs6aJUmlkR5XL+Jyrh28FWX9luI5PPXHdD37RZ9VK0bVqNRFKFDA7RHP4xXnqSOPTMfgx7sWREevW5ZOIroOj+0eNJtO+x9iNqPFXyncs85nXbz+JTtPNcrj3Zv2haeIwp4O5PFmkmdgd6nUO4bwwGo/s2C+bOcqccVj75WbZh3ddFTiKlzFdzbDa2dt8HbfFj5ViQcaLHEo5vLl0qUuOrkKVuMPTyH3yIXSrFcURkRJsc8Y/3WDCmU9xYvpfI+HqM6Lp0nGvEjSp92l1MbRAsrb1VHKNEBewIvDfh9uc5i+o+X6/1yLNqTlT6RepxBdNWeNm7PAFw6770JUHFfePAEq/92VSw+Qzn3bnaJ1Gpklbgu5IHoqjyoo+AUAfllYdYw6HGzqj8MOnSwGetZUFwT9cYavRJBI+IyMs5w/vH98f0zIrWNZz3OA1PFP07mm1oHBWU7ftuW2lQo3ckgqoF8c3eJ1xtxZ3EKtsfXgtfPPrkUdoHduIBNVyqm/n7n44iXW2ST1PwA+FdcVGz7gEfDzCcfe0i10HUzv8A8U6GMFogR6FmPuLP6Uv8cNkuRN+2jVldoUi/gB7HIcXadMCQDS7aN1toiuD8Thv2gCwJUAAUFF1XPF3fqcE2VwD8qIXVAt13jlGvke9P9qJSrwoamJ21XsOhr3yrg6jJeq1gcUBQC0ByfW/5nIkPBvNa0pPZbua4Z5rNuqjH18TTll1uVgIBYFdTWSJtCm8KoZfNVt86scDjI+n1ahlPUBgSOPfJn31CU5Ztt2SBfPr+I9OOPhmO5lw05B3NaNLsHNMkajh1/iQezkJTbdN71Yo0Twfn9Mbn7PQVVkEXzwepHQE+2O+Ku5drEBQPNXN2TdX8cPVagM17r4As9SfU1kB9wDq7mpe23LTAE5fvf4/lIXslSfMaAUG+T+KqFD55B1+lEbFfYkfTjLmKVCWskC1qwxtV6jgdemU/aUlvfz/Uk45Y1azqsPJiEreUqTacsAmePj+kwMGAYM2llJzBgwYwhV53LH+eR/J/+Bs6tp9LY6E8E9DQAPXj8V8is5V3I/64n+y//Cc6rptRt+HFevIJHB9q68Yhe9ph/wCPXrr1ylK1MPafFwQmiAurBq6ph1PselD45g+9ujE2v0sRJAk2ISOoDyEEi83szjmuSeCbboD+V3x6emYLvNrRD2lpZHvZH4btQs0sjE0PU8YNpjw5zPf1x6iF1OO1yUjV9wtMNTFp0fVqz6jwi0kIWPaA5Zkfox8or3BOQO7vcZdSiMZWTfq5IPwhqWOBpt/4hzxVfHLXWd89P95h1C6nWTBNT4ngSqojRG3hth3HkBqAxzs3vPo9I0EcUskkazT6h5Wj2kNJCYo0CdTXFnphYqwbvnw8e7wT8BVg+z5JfBbS6jxI5JJEZpI2h8Pwk8R3IJNqF9R60PXIHbfdVIYkng1A1ELOYy4UoUkA3bWVvccg5odH39SRNOdU7M9aqGZgtFYdQqBHUABSQR065T9s6jTw6MaXTzHUF5/Gkk2NGo2oY0QBuSeSSclrquIB3p474/C6AszsxQixN4YONKE54AOLTSDEK2PxtgElTASl0fxwzo/ji1asVvwJKmAoz6P45aav7P8AVIQGRbYkACSMmwrObAax5VJ5yCzZ0PtXWQ/fEm36II0jL4sbkznxIJIg0vNbQzCyOlDKqlV7SI710Bc80XczUTANHHuBTeDuRRs3mO/MR++CMrNd2U0MjRyKVdDTKasH8s6G3aEOm0zQS+BqWj00SNGJCY2Z9Y8pCutFiqsGNe2ZPvlOH12oZXDqZPKwIIK0u0AjigKH5ZZSqvc4g6KC0LPjT4uLQs5oVx15AHt1PGOL0/PJEKExvQu2UUBz+8fy6DMitfVmucA7fwC0qNrTfEjd9pUT7g5bbXm9rH8emIOifdtrze3U/plqwp5iwJFBaHBIsAEWDxS4iOMJI/WlVva+VC1fS/NlI2lX48k0dnUpGusa7pPd3H8Krl0TqaIo+3riTpj7ZZLtjkHXbsv03AOv0sbsckkVHjq9oS/Td59xv2vzfoMP3lX7vJU+wUs5MZx6fvyVQ0RHUYlRfTLDtKqQC6CWLq/MS3NfMZE0y+bNShcuqUDUOufJZ9agKdXsx3ICFvbFqjD0yfphbr6+b9BycmpIXaMsb4ZrPPlF19NpzNdtOoNwT1PZ7Hj5j1H5VOgPtiZY79D9Ms9UTustu4B3VVgixxjq+UkgcrGvNA+ZtvNH55HvJ+sBR7A2SJOXXWaoTCfY4nZzmlH424HLqvRT77uOl8ZQax/O1e+N2l66u/CRGSoubQUWzM5kItmDEb8GaEFIpeEMPBeMoElsNWPufqc0HcPsWPV6+GCazG+/dtO0+WN3HPzUZ1rU/Y/2ZGpdzIiqLLNNQA+JIxWvdU6Rh6NrC7RcIWZv8Tf7zf1wMd3LEn5kn+Odu7N+zHsjUX4MjybeoWbkfEgi6+Oc8+1Lu3D2fqo4oA21oQ53sWO4u69eOKUYFG6pVnYWBE+k6mYcIKyoAxQrBDpJWikmVAY42RXa/wAJksIK3Wb2noPTJU3YepTwN0NfeQDDyPOGKgV5uL3L1rrjJDdEGaiE/wB84kufc/U5a9pd1NZBsEun2+I4jSmVgZD0S0cgH4GsYk7u6kSTRmHz6dC8q2CUQUSxpuRRB4vrggs1BCnNQPEPufrilkPufritVopIhGXQKJUEic3uQllDcNxyrDnnjGPE+A/8X9cOAdFGakeMfc/XH4tQ3+I5DD36D9f648h+A/XBLQizUwatv8RxL65h+8f0xkX8P1weHeBhCnNPDVsfX+H9MYeZiev8P6YAuPaXRu+8ooPhoXbmqQEAnk/EZ2QXZqIwb3/hjTX7/wAM0Wu7n6yM08IHEh4dG/0S75Bwx8wWzt60DlPrtI8TKsi7SyK4F87XG5Sa6WCDR55zmvadCoIKh+KRio9Sw6Ej5Ej+GBoueuEIvjiTq1pJlvJMtZXEEHmlrrGBsFgelhj09sJNWwNgkH3BN/XHk7PO5gSF2/iJuhyB6Wepwz2f5ypI4FlvNVUDfv0I9Mq7ex/ryV4oXeWZ1471HbUEmyST73zhGc/H65K/yf5gtrRXdu81bau/fp8MI9m+YDcCCu7dzW0WSeRfofTO9osf68lBt7rnx39b1GMl9cUvHOLn0uwjkEEWCLoj88SBjbH0TSJYPhSr2VG1Id8yVHrSCCOCPl/CskDtV7BvpdcJVHqK21XwyL4GPxaInaLHmsg+lC7J+h+mIufY64U1T9r0aT59dyS/aBY2f5D4VQGPRdpspJ62BdhW6dOCMS+hpgCy0Re7mq9+l/pjg7N8xBZQAAd3mrzVXpfNj0wTUsf6+qMMu5mc549d+aTH2wwse5sk7Sb9wSOD8sgTG2OWUfZVkiwCG283y3sK+XrlXIaY/DGLU2xeexGcKi4FcNHanLd90YXBhg4MeSaO8K8K8TjSBbL7JT/0tpv/ALv/AJMmda+1Ls+WXSL4QLBJNzqtkldpAah1AJ/W84N3a7xNodVHqEVXaPdSsSAdyMnJHP715t2+3/V+mn04/wDyn/1DMi/tKld3wjKE5aXHs7xU4FWX2Z9lzHWpIqsI0Db2IIWipAS/UkkcfDKn7ez/AJ/F/wDTL/5kmK/+fut/7DTfSb/9mY7vh3wm7RmWaVY0ZUCAIHAoFmvzMTfmOV7Psals+XBX3997W/GRG5a6Pue8Oikg3hl1mo0AhkFASBg7PQsnybuT8Mve1p4NS8RhmEn3PtHTgLsZPChcxwbLbhxvjDbhxyc4zuJoE8Dp8MWF+X0x80HEyTn4DuHoEhiC6t2X29pTq5USNootPqJ9bPJI/ibpIt6JsUAUN7hqHJqsfftVIvE10Uqz7+z4wxI2eLJBPHFIGjJJXclcH3zkR/L6YQc/D6ZBtQeK7Etj9ooiEmlWBt0S6NNh4JCtLM6g10IDAHMicAJ+H0xYf5fTL2NLGwokIlOOq2N+Ifh9MMTn4fQYRldIUhXxW/GPvbfD6DC+9t8PoMHCVOIJ4tmq7B08UeklnMybpInhaIsodXM0WzavUqUBYt0FHMd95b3/AEGEZj74L6ZcIXYgt/2n3xj/AMoKsKRxxDXmWSXezibefCeRixpVMZbgcc5ke8Ov8bVzSWCGkbbXTYp2oB8AoUD5ZWb/AInC3fE4LKIZmBuhdiT/AK/nggHIuvxC79B75HL/AN8Ykvma7Zr3EmQnW3bRGWitkUv4tEElx1Ki1tjfJF+mGHJlbaVPUecrtKigLsgegyp3cYlpOMr90v8A7BMe8hA+E+fifv3q7kUF3pl/0YC+ZQv7qkdaHRuPlhIAXcBhYjCi2UAnygiyar8X0yk8TFiTO90uH8uSk7TaTODfOvj3d/oputI3UDe1VHWxwADXwu8Zjb+P9cjs2JVj6XmhTtS2j2U/VZ9Svjq9pCnX06ZNidSQAwFRECzQ3G7F+3mOU6u3x/XFh2+P64k7Zc/z5JmnfYD8quImXe3mQ0oC7iNtjaD/AOqsOFlJO51/EhPJraLsDjqOBlNvf3b9Ridz+5+v/PA91j/s5K4bSM/Jx38VeJINt7udzmubJIpa498oph5jirb+yP642x5xu1tG0HEh0pS5uTWABbEI7wYnBj6TSg2LvGAcUHy8oU5DDvcLdX6/lf8ALLjVdzpY7D2pABYbQSob8O8BvIT7NRxnuj2c+o1sEUZUOzHaW6AqrNzwfbO1a7uRqpGdgYEaQuzeeYgPIoWQoAooHrR3V75ibRu69GoG0zlHDxWvYUrV7JrcTvjhH3XEh2Af8f8A4f8A+sh6/RiIgFibF/hr/wBWdiX7Hp/+3h+kn9Mw3f7us+h1emjYrMXVWCgEA/tNuw37kV+eUWF5dVawbVOWe4Ju+o7PZRJoH4suKyn3VgFOySn/AAnYQG/2T+9+WKETWo8OS2NKNp8xuiFFcm+KGdcOqeeclZJ1EWu0jTaTUoCIW8dVUaeVTtABNV6rjugCSv2fC1CQaufUxMfUw6w+LH/3oyzD4xjNQ3RjMdRKwcC5HD2fJIrskMrBPxlVLBP9ohePzxmHSsyu6o7KgBdgLVAeAWIFC/jnU9DBO8nZ407zpCWnMjwKGC6ozvvM4by1tr8fp0vF91+y40gfTvLGrdoT6pNreV5ETxIITGoG0VKC1cD2zjdQCY63+i7Auap2HqDF44085hot4uxtm0Gid9VVg84cnYeoWAag6eUQHpKVIQ2aBuuhPr0za6jtyLRaXSCQTtP9wljEasog/aS6iMmQHkkHd9BkvtKKVZtZqWb/AKOk0LJEdwMbq0SLBEiX+IN6VxRzjXdw4/WMo8V2ELE6rulrI0DyaSVUJUBiKFuQFF16kgfnie1+6+q0qh9Rp3iVm2gsVotRNcfAH6Z0TtbXQmbXrGuyVZdEsrmTcsqGWEMFQ0EqhZF9D0vM79pmmHiNIIYIw2okPiR6gSyS7ixDNGGOwGiegomsinXc5wBGv6PHv/SktCxFj2/X/lh2Pb9Tjd4Lx2EKd08DSOqIu5nYKqiySzGgBz6k5dS9yNUJI02xHxBIQ6yo0SiKvF3yBtqbLF37j3yr7GnCaiFjIYgsqN4qjcY6YHeF/errXwzea/tPSHdG8umWbUQzxvPphJ93Xc0LwvIleVmKOG2jgEXi9V72uAb9ypACzKdxdQXdSYFCLG3iNMqxOsxIjZJLprIIyj12keGR4pF2ujFWU+jA0R1zd6jWaB45YRqIoVaPShmjinKM8Mkxl2JRPIK0TV2D71ju8/ao1OsmmQEK7kqD12gBVv40oJ+JzqTnuPxDlHD9riAoQX+NYEjv61gD/H34xellCspboGBI9wCOMwH16smHHzK1GU6ZgEBOeAquytuZVJHloE0avkH2w5tOqSEEEqpPQgH09a9/h6YvSyhWY+Iyi+qhvMLsjjp+eMTS7mY9LJP1N1lQfWcdTzTDm0WskATPd1w1TmoiAalutoNXZ5ANWOvX2xwaTzqFUv5VJXnqQCRY54vI88wZmNUD06cDJH39S0hYGnAFKQCKIocj/VGdhrkaHmuBoYjmNeWf6/Cj9pIFelFcCxZNNQJHPPBxrT8nETsCeOmHA1XmxTY8WmEgzz1WZUe03BcNJ+ik7fhkuPTjeAqqaQEhuFsi+SSOOR65BEo/u8ljtJbNoDuUAjzD8PQ8H5cfDMl1tXOjSnqVWiPmI6+h7tylJCpd9oTgCgeE3HaD1P8AtVzh6FP2hvZ1oqQOl8hR78ZD0/aAW+AbIPN8EXR4I98OPtDbfAs35iLIvrRvjrg+xV8xhV4u6EtdO8k5KZC4CfhHIdjYB4HC0T0o5Qt1OWDdp0u2uKq6UGrurq6vK0nnNOwtqlJzi8arPvK7KgaGbk4MGJwZppBNA4V4VYCMZQLQ9w+2Y9Lr4J5iRHGzFtoLHmN1FAdeSM7E/wBuXZw6feD8oh/Nxnn5VJ6c4591f/A3+639MSuLanVdieVYwu0AXd3+3rQDpFqT/wByIfxlzmn2nd9Yu0p4pIUkQRxFDv2gk7y1jaT75lRoZP8AA30OJfSsv4lI+fH8cCjb0ab5Y7PxROFSJIy8FZanvdrJBGH1MzCNgyXIfKy/hYEc2PQnkZEPak5KN4sm6MsUO9rQsdzFT+6SeTXrkfw/iP8AeX+uGPmPr/TGw1o0+yrkp2PtCVAyrI6q5tgHYBiObYA8nGm1LkgliSvQlmJHN8G+OeeMBI9x+v8ATEgj3H65MBRmjLsepv52fj6nFc1V8e3NYQYe/wDHFhLBIDEDqQpofM9BnZKc0gfl9MPdXtjg07E0Ee9u6tp/ABZb/ZoXfTH5OyZRCJjDKIjwJSpCE/BqrIkcV2aieIf7GEZDgBHx+o/pgLD2/X/lkrs0YJ9ziTfufrj2kgMkiIgG52VVs8bmIA59OTltp+6M7pKw2VC8qN5mvdAhdwABzwOPc4LnNbqugqhrBWavT9wXJYSajTwsjQxsH8Q1NOrMkJKoQGAXn0BPXrmZ1mneKR43FOjsjDjhlJUj6jIa9jjAXQU0WwbjjgT4epyR2cF3AMoYMwHO7gEizwR75nO2k1sw1OU7NzyBOqhE4MstOqjcQoa5AqhhYCm/qfw4pWCmVlA4NJYBAtj6Hi6GUnax3M5phuzcgS7ju4T+PRVdYYQnoMtX2GSUEhOgBIPBBF8KOCaP1wnIEzDcUrygqLNil9x1o+uB71edGjmiOzgP5b43d/lpvVWVrrilXJPajftnv0Nf7vl/ljUR64+Llxtu13/tJPohtc05yBKVFp2Y0oJPtivu7AkEdOvwyZ2fHfieVm8oXavXkj1o1+H2xSUkjoVtSwHJI4BsNY9K5zJO0a0kCPJaLbCnga47/wBxu4j9KPDoWJI4FddxC8noPniodHuJFgEXwSeSLsCh8MlQNutiwA8UM1lQaFkEDqTz6ZEglAsk87W+e4iv55X7bXdPxclYbSgzDI1nfu65ol0YZS1gEC9vmuhQv29cr8tp5ajAUiiBYCndfU21dL9LynzRsKtSoXF58Fn3lOmzCGcM+pPW5L3YMRh5ppFGuHtwlxW7LlEKT2an7Vfmf4HOhd2O576nZIxA0/iFZGDDctUfwnnm1F89c572cf2q/n/A5ve6nehdGZCyvJuUAIJNkd+7rXm9vkTnldrx7S3Fw+5XrdkdqLJ/Za4vsFK7z9zzAGmRo/BL0i77kCnpYPUj1A5HqB6YiTTq+s06MLVpIlYdLVpACLHwOarvN3qXVrBaqjxoVZgR5iSKr1qhfPqxzHavX+HqIpVpvDKPV8Eo+6iR8sp2a3/6pbpBV20XP9giqfikevPit5D9nMJfWIWgIbVQRxeHJ4kkCPqdjBh+62w1zfIyLpl0msOoiXRxQfdZYmidb3PH94SF0mJPnLBr+eZVO+MynVMiqramZJiw3ExtHKZl2en4vcHpkjXd/Z5AdsMEJaRJZWijKtM8bb1MhLGxu5oULz0HZ1N54b/Dr/V5CQtxqO5+meXUlFUQT6zSxCgAYXTUSxamJT+5dKePR1zO9vTtqNHq2ZNKq6fUKiRLH4c0C+J4aruVQGVh1DEnyk5mpe9GpZZk30s8/juAAP2oYsGU9U59vYe2Odqd8NZqIzHLLuRq3ALGu8qQQzlVBZrUeY88ZLKLwRJnT7LpC2nY8AHZkEkJH31dNqjAtc7PGHjyoa5kCWFH+0R0yR2PNOkughjB/wAnvow8/luJw6O2pkkaq3KbHJsbR75zaDtadTEVldTDu8Ihtpj3G22kciyTih2zqBE0PjSeExJaPe+wkmySt0bPOS6gTOes859PyuxLqTeG8ddJdN2OfnJBPpiD+aOPpLkTt/SOU7QlLyDTvp4/uxWSP7vJCojqIRmyWUi/LVUbPOcwMznksb27bsnyjjb8vhhBb4J49M4W8GZ5fVdiSMLJIgGH4AxvEhTvd+dU1WndztRZo2Y+yq6kn6DN9pvtIVUldnj8VZNUYQsICkNGFhZgigNbXy3PvnO/BGEYhlNSk2ofiCkOhbU94Oz2EpdplEuog1bRJHuIkRJPFh3swAUu5Ibng9OMxfa3aB1GolmYUZZXkI9AXYtX5XjZjGJKYdOmGGQhLpQv5/3eOaXUbGVqvab64wSMKxmebCj/ACcm23VRpBaNFPg7QVRWy9rl083Q8VdDzVtHtjUGv2ggqrWQed3BF0eCPc5ExyDSs5pVJI64BtLNuruaubd3TiA0eHw9SlNqCSW9Sb6et3eKj17KSQeW6mgfj6414J54/D1+HpjsehJLAkLt4YtdAnoOAeeucW2LdfuoabsmWz6cf3zTDvZv1xUbViGWiR1rFKMdLqTaMx8KTh5qRvTiykdP54e7+6GJVecnQadAzA+ceIEHJHHNtx16D64g68t2aM5BOU7WtUyxcyoe84PEPufrkyCAbGIVW5I8x5ChbtRYs8/HpiNI/lcUCNpN0LB4A56gWcD3i3+LEfsDssTtZUJzjV5aak/shtYUAoK1RDEE2TXPQ+uVWOWlya4MiIStzQFEgAzIR4eFgxtLJwDBWDDy9QiGGFx3S6cu6oCoLEAFiFUE9LY8AZfRdxtQQCQF/wAV2AigsC7EgAL5DyLuxV5U97Gn4kQDiMlnaw8lr2eWlMce6QgtW1SLC3bU1EChfNZFZgCBRJPxA/Sjl2AxMIJRYMnv2HqA0qGBlaBA8qsaKIaAY2R/iHT3y4b7PdYGRHWBGd1RVaaPduboNquT+mVGowakeaKCsxgzQaLuXqJFgcmNEn8eiRewaYM0hcbeOFNUTfwxHdLu+msYI2r8KRmIWMRPISoXcXLClVRzdkVtOQajQCZ0XQqMDDaM+x+hzZf/AAXCumE/i6yYMs7K0EIMYWJ3RXkct5AQob5X7ZDfuYg7Og1O5jM8kZkSxSwTPJHEwFWCSnW/XB7Zp84U4VmvDP8AZGBV+I+o/rl7N3ZQ9sNo4wRH97MYs2RGreYk+tKDmsbutpBqNVui8OCXSQPDuDXA80iw7vNyNriz8L98F9drY7xK4NXOfFA/eH6/0wGdfc/TOla/TPo46hgj8cHs+JlMMcls0DGVaKn8TDkj65gu+Gnjj1+qSIARrO4UDoAG6D4A2PyzqVUVDHXWakiFDWUEgAMSTQFDkngDqcs9H3d1MrMiadyyuY2DFU2uFLFW3VRoE/llZ2P/ANYhv/tY/wDjXOodp6jR6wsJZoo77Rczqzqm9dMsyIw+EieEu6utnk9erVCwgALgJWRXuDrCxUpEjAoAHmj8zSAlFUg0zEA0LzMyMVYqVAYEggjkEGiOc6Ae0NOS51GshJGth1NQrI4KRx7Vgi8orbQUXQAGYHtLWeNNJLVGSR3r23sWr9c6i57pxD1XEBRl/L1yR2cPOnrR3Ee4XzH+Bxnwz7DFwllIIIBHwvg9RzmEbWs4GGrTp16bHtJOQS9Au6RPi4Nehrk38MlaNA6ncGIklX8PFGibJo8efIQUjkH6cdcUhIFBmAPUAkA/OsI7PrO7vqjpXtKnE568xH580/oJgGKsoZWdbJJWqJ83HwJ4yTpJA29jsO6W2DlR5eTuAsWfMemVvhjAF+GGdlvOrgoZtIMgYZief+nzSasn54CPn9Mdwic0zQHY9mT9VmioceMBFCxDA1dMDXvXNZKTUgXSmw5ZSWHBIA5AHPT4ZHTnoCfkCcXFGzXtUmutDpiLrW2Hzv5pylcXAypt5SlpOQu2l4um81gMKb4dMY37QRfUUeOou+vzAx6KBmBIArnqwBNCzQ9aGMBCwJ44Fn5WB/PIAs27581zjdOAkbst2X+ckJtaWUKeg9KUfWhz+eRcmajRBUJ3WRtsV03AsOfXgZDxy1dRcD2IgJe5bVa4dqc/GUMGFgxlLJ7BibwXl6hTuyZ1SeNnJVVcEkKGIAPNKTRPzzYz/aHG3PhOLAQ+diyxq0hVldiV38qa27etAZgCcHifPBNvQqmau7RG2tUpghh1VpJMhLyb5C5lJCkBS0ZssWZejHpQyLPKrTqUQIpZaUEkDkcWTeN6TXvE29OGAIvjoRR/TI7MScZe9sQD16dFVCd67R3h1scp7WJIWeCMwEcDfC0kckTfNTvX5FcrftAm8OdtSi6EeHqIpFkSQNq5NhX0DEAWOR7KM5UbPJNnAI8zG22EjPrLv7lbiXTu3+9+mCa6OKQELGi6UrZDGcONRRAryiRvoMzXdPtHRxabULNJLHNNUe6OMSEQcF1UkgKXPBPsvxzLFMLbhtoBrcI7uS7EttL3r0Z0ken/AM9/ZLMihJI4o3DyOyNIvJY0VsceoxE/2lOVeIQp938GOJIztDr4Owo5lVdz0yE0ePNmPSI+x+mGV/uxk9izeoxFanW9/wAtO2oi0sMM7eKTKpmZ90ysjNZYAEbiRQ4OV+o736qWEwvJvUoUZnG6RkMgloyNbGmA/hlL+Y+t/wAMUrj3/Q4QpNG5dJV6O+eutiNTIpcKGKkKWCLsWyBfA9cpDF7nB44+P6f1wfePh+v/ACwmtjQLpReFh7Mkdm6d55Y4Ywu+Rgi2aFk0LPpl/ou4Ooe90kUf+ctphd8zKpYAUv4SRtB9yMhz2t+YroKzIUYvw/h+mbHs37P9ygyyz7/2AeKGHe6NqFdwGtwAFVVJNcbxmN7U0wjmljVxIqSOocdGCsVDD51eQ17Xkgbl0FIMw/sY7BEzglVuvio/IAmz+WQv6fx/98suy4eLCNuCvtf92yCAoFckk++YtTaFUNkQtS2s2VKga6evoU1pEMhoFQSQAGJsk+goHCiQEFmbaLCil3EsRddRjkPkiVlCEmyWJG5DZACjd14B6HrhdnagLyXULdlCLZuPTymva7GLuvK7phyZp2tFuAPGuZ1jPTeNO7mm9EoZqbcQSANtCrNWSQeMf02lsOQpkp9oFkUvPmO38vrjXZ02zzW9g3tAO1q6bjY4v4HFaafaqgqdysWB3ACyFHIok1XpkONw+YxHzU0fZmBuON/D99+o3KPAeD8/6Yp8TGlCsURmxUpPdbhoGeSx2PAqYipOiO3zksPNQC/vEUSDyOOR74nSt59x4I3tz7gE1XveIjlZQQGYA9QDQ/TEEf2bP8czxs+qZmAn/bmNDcIOWf168FOSQLD+7+F6N+YMx27QL9ubrIaONjDmztAr2uzf0GJJxiR/j+uWN2bh+ZyCpfl0Q3QRyhWHamqDLQJIBJFitq0AFHv65V4ZH64WO2tFlFpawylbmu+u/G8R13o8GCsGNJZHh4MGXKEBjhhI61hYMJgxGFByVt2R3Um1IuOiLI4I9P8AaIxXeTulLoVjMykeLu28ofwbb/Cxr8QwYMxGXVV12aRPwgkeUrUrUabKLSG5kAzn+Y5Kni8xAVbJ6At/7ZIg0MrxyyrGCkO3xDY8u47V4LWefa8LBmo92HlzMLPhH2joJYBEZAo8aJZUrafIxIBNDg+U8ZodH3Blb7iXnCrrt2wgFijbdyBhYvdY5HTBgxepVcGgjfPKUQCf7P7hptDTNK7LpjqJIozGGppjDGqyP5eiuxPsAALPDUndbTSxhtM0h8TXxadC9AqskQZ1YAUSr2Nw67fjgwZW2q8yZ0XQo32g9jQQTxtpgVgljJUEkkNHI8Mn4ufxJf55lxgwY3QJLBKE6o8PBgy5QrjuhrEi12mkkO1EmVmNE0B1NDk5pu8ffeGWBEhZhIJdPMSAR+1USNOQT672WvlgwZU6i17sR3KQYCh6n7QWEs8kQceLro9SCX2/s49wELbfQgge3GZXXT+JK71t3uzVd1uJNXxdXgwYAaGGAFxKa8P4n9Bir4rkj2JNfTpgwZAtaI/iFPav4oBB7DFjBgy0Ma3QIJJQxJkGDBlFxVNNshHTaHGCjVrxMktHCwZVWquFAPGphHTYC+CndHTttYlSTQpQefjZ4xII8ME7iW3VRAA211Fc/XBgzGfXql0Fx6la1OlT7OcInP1bx8SnTof2XiEWu1ub/f3Uor5c41G5MRWgRuQDhQQTuJ5qzdYMGLBxcCTuKcq0m03MDMsTJP1B/CX2hKSACePEehZNBaAA9hkPBgzb2aP+I+Kx9pEmuZ4D0QvBgwZorOX/2Q=="/>
          <p:cNvSpPr>
            <a:spLocks noChangeAspect="1" noChangeArrowheads="1"/>
          </p:cNvSpPr>
          <p:nvPr/>
        </p:nvSpPr>
        <p:spPr bwMode="auto">
          <a:xfrm>
            <a:off x="825500" y="6048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HK" altLang="en-US"/>
          </a:p>
        </p:txBody>
      </p:sp>
      <p:pic>
        <p:nvPicPr>
          <p:cNvPr id="4112" name="Picture 16" descr="https://encrypted-tbn0.gstatic.com/images?q=tbn:ANd9GcSdkvMkLQfv9z5ZdHAEsFhcn2C0ob9SXHRdCFqxIOvxjaJ5Xk_m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725143"/>
            <a:ext cx="2741947" cy="1830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49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PE</a:t>
            </a:r>
            <a:r>
              <a:rPr lang="en-US" altLang="zh-HK" b="1" dirty="0">
                <a:solidFill>
                  <a:srgbClr val="FF0000"/>
                </a:solidFill>
              </a:rPr>
              <a:t>S</a:t>
            </a:r>
            <a:r>
              <a:rPr lang="en-US" altLang="zh-HK" dirty="0"/>
              <a:t>TEL - </a:t>
            </a:r>
            <a:r>
              <a:rPr lang="en-US" altLang="zh-HK" dirty="0" smtClean="0"/>
              <a:t>Social</a:t>
            </a:r>
            <a:endParaRPr lang="zh-HK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HK" dirty="0" smtClean="0"/>
              <a:t> Social factors include</a:t>
            </a:r>
          </a:p>
          <a:p>
            <a:pPr lvl="1"/>
            <a:r>
              <a:rPr lang="en-US" altLang="zh-HK" dirty="0" smtClean="0"/>
              <a:t>Cultural aspects </a:t>
            </a:r>
          </a:p>
          <a:p>
            <a:pPr lvl="1"/>
            <a:r>
              <a:rPr lang="en-US" altLang="zh-HK" dirty="0" smtClean="0"/>
              <a:t>health consciousness,</a:t>
            </a:r>
          </a:p>
          <a:p>
            <a:pPr lvl="1"/>
            <a:r>
              <a:rPr lang="en-US" altLang="zh-HK" dirty="0" smtClean="0"/>
              <a:t>population growth rate, </a:t>
            </a:r>
          </a:p>
          <a:p>
            <a:pPr lvl="1"/>
            <a:r>
              <a:rPr lang="en-US" altLang="zh-HK" dirty="0" smtClean="0"/>
              <a:t>age distribution, </a:t>
            </a:r>
          </a:p>
          <a:p>
            <a:pPr lvl="1"/>
            <a:r>
              <a:rPr lang="en-US" altLang="zh-HK" dirty="0" smtClean="0"/>
              <a:t>career attitudes and </a:t>
            </a:r>
          </a:p>
          <a:p>
            <a:pPr lvl="1"/>
            <a:r>
              <a:rPr lang="en-US" altLang="zh-HK" dirty="0" smtClean="0"/>
              <a:t>emphasis on safety.</a:t>
            </a:r>
          </a:p>
          <a:p>
            <a:r>
              <a:rPr lang="en-US" altLang="zh-HK" dirty="0" smtClean="0"/>
              <a:t>Trends in social factors affect the demand for a company's products and how that company operates. </a:t>
            </a:r>
          </a:p>
        </p:txBody>
      </p:sp>
    </p:spTree>
    <p:extLst>
      <p:ext uri="{BB962C8B-B14F-4D97-AF65-F5344CB8AC3E}">
        <p14:creationId xmlns:p14="http://schemas.microsoft.com/office/powerpoint/2010/main" val="84637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6492</TotalTime>
  <Words>752</Words>
  <Application>Microsoft Office PowerPoint</Application>
  <PresentationFormat>On-screen Show (4:3)</PresentationFormat>
  <Paragraphs>132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ELEC3844 Engineering Management and Society  Decision making tool PESTEL Analysis</vt:lpstr>
      <vt:lpstr> PESTEL Analysis</vt:lpstr>
      <vt:lpstr>PESTEL Analysis</vt:lpstr>
      <vt:lpstr>PESTEL Analysis</vt:lpstr>
      <vt:lpstr>PESTEL - Political </vt:lpstr>
      <vt:lpstr>PESTEL - Political </vt:lpstr>
      <vt:lpstr>PESTEL - Economic</vt:lpstr>
      <vt:lpstr>PESTEL - Economic</vt:lpstr>
      <vt:lpstr>PESTEL - Social</vt:lpstr>
      <vt:lpstr>PESTEL - Social</vt:lpstr>
      <vt:lpstr>PESTEL - Social</vt:lpstr>
      <vt:lpstr>PESTEL - Technological </vt:lpstr>
      <vt:lpstr>PESTEL - Technological </vt:lpstr>
      <vt:lpstr>PESTEL - Environmental</vt:lpstr>
      <vt:lpstr>PESTEL - Environmental</vt:lpstr>
      <vt:lpstr>PESTEL - Legal</vt:lpstr>
      <vt:lpstr>Use PESTEL analysis to discuss how any of these factor(s) may your business</vt:lpstr>
      <vt:lpstr>Applicability of the factors</vt:lpstr>
      <vt:lpstr>Applicability of the factors</vt:lpstr>
      <vt:lpstr>Applicability of the factors</vt:lpstr>
      <vt:lpstr>LONGPESTEL analysis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Wilton</dc:creator>
  <cp:lastModifiedBy>wilton</cp:lastModifiedBy>
  <cp:revision>22</cp:revision>
  <cp:lastPrinted>2014-01-27T08:15:48Z</cp:lastPrinted>
  <dcterms:created xsi:type="dcterms:W3CDTF">2013-01-14T09:12:21Z</dcterms:created>
  <dcterms:modified xsi:type="dcterms:W3CDTF">2017-09-21T07:53:52Z</dcterms:modified>
</cp:coreProperties>
</file>