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26"/>
  </p:handoutMasterIdLst>
  <p:sldIdLst>
    <p:sldId id="256" r:id="rId2"/>
    <p:sldId id="279" r:id="rId3"/>
    <p:sldId id="257" r:id="rId4"/>
    <p:sldId id="376" r:id="rId5"/>
    <p:sldId id="373" r:id="rId6"/>
    <p:sldId id="374" r:id="rId7"/>
    <p:sldId id="375" r:id="rId8"/>
    <p:sldId id="379" r:id="rId9"/>
    <p:sldId id="380" r:id="rId10"/>
    <p:sldId id="381" r:id="rId11"/>
    <p:sldId id="372" r:id="rId12"/>
    <p:sldId id="411" r:id="rId13"/>
    <p:sldId id="412" r:id="rId14"/>
    <p:sldId id="413" r:id="rId15"/>
    <p:sldId id="414" r:id="rId16"/>
    <p:sldId id="418" r:id="rId17"/>
    <p:sldId id="355" r:id="rId18"/>
    <p:sldId id="288" r:id="rId19"/>
    <p:sldId id="340" r:id="rId20"/>
    <p:sldId id="341" r:id="rId21"/>
    <p:sldId id="289" r:id="rId22"/>
    <p:sldId id="338" r:id="rId23"/>
    <p:sldId id="382" r:id="rId24"/>
    <p:sldId id="377" r:id="rId25"/>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4567" autoAdjust="0"/>
    <p:restoredTop sz="98757" autoAdjust="0"/>
  </p:normalViewPr>
  <p:slideViewPr>
    <p:cSldViewPr>
      <p:cViewPr>
        <p:scale>
          <a:sx n="85" d="100"/>
          <a:sy n="85" d="100"/>
        </p:scale>
        <p:origin x="-432" y="-72"/>
      </p:cViewPr>
      <p:guideLst>
        <p:guide orient="horz" pos="2160"/>
        <p:guide pos="2880"/>
      </p:guideLst>
    </p:cSldViewPr>
  </p:slideViewPr>
  <p:outlineViewPr>
    <p:cViewPr>
      <p:scale>
        <a:sx n="33" d="100"/>
        <a:sy n="33" d="100"/>
      </p:scale>
      <p:origin x="0" y="12120"/>
    </p:cViewPr>
  </p:outlineViewPr>
  <p:notesTextViewPr>
    <p:cViewPr>
      <p:scale>
        <a:sx n="100" d="100"/>
        <a:sy n="100" d="100"/>
      </p:scale>
      <p:origin x="0" y="0"/>
    </p:cViewPr>
  </p:notesTextViewPr>
  <p:sorterViewPr>
    <p:cViewPr>
      <p:scale>
        <a:sx n="100" d="100"/>
        <a:sy n="100" d="100"/>
      </p:scale>
      <p:origin x="0" y="16044"/>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89F7019-C5BF-4AAE-94FC-B3F7900F1B5F}" type="datetimeFigureOut">
              <a:rPr lang="zh-TW" altLang="en-US" smtClean="0"/>
              <a:pPr/>
              <a:t>2017/9/21</a:t>
            </a:fld>
            <a:endParaRPr lang="zh-TW" alt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8042F46-F5AC-483A-8500-F818C4417ACC}" type="slidenum">
              <a:rPr lang="zh-TW" altLang="en-US" smtClean="0"/>
              <a:pPr/>
              <a:t>‹#›</a:t>
            </a:fld>
            <a:endParaRPr lang="zh-TW" altLang="en-US"/>
          </a:p>
        </p:txBody>
      </p:sp>
    </p:spTree>
    <p:extLst>
      <p:ext uri="{BB962C8B-B14F-4D97-AF65-F5344CB8AC3E}">
        <p14:creationId xmlns:p14="http://schemas.microsoft.com/office/powerpoint/2010/main" val="505561296"/>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ltLang="zh-TW" smtClean="0"/>
              <a:t>Click to edit Master title style</a:t>
            </a:r>
            <a:endParaRPr lang="zh-TW" alt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TW" smtClean="0"/>
              <a:t>Click to edit Master subtitle style</a:t>
            </a:r>
            <a:endParaRPr lang="zh-TW" altLang="en-US"/>
          </a:p>
        </p:txBody>
      </p:sp>
      <p:sp>
        <p:nvSpPr>
          <p:cNvPr id="4" name="Date Placeholder 3"/>
          <p:cNvSpPr>
            <a:spLocks noGrp="1"/>
          </p:cNvSpPr>
          <p:nvPr>
            <p:ph type="dt" sz="half" idx="10"/>
          </p:nvPr>
        </p:nvSpPr>
        <p:spPr/>
        <p:txBody>
          <a:bodyPr/>
          <a:lstStyle/>
          <a:p>
            <a:fld id="{B4646729-8152-4E94-826E-D15885469CBB}" type="datetimeFigureOut">
              <a:rPr lang="zh-TW" altLang="en-US" smtClean="0"/>
              <a:pPr/>
              <a:t>2017/9/21</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696B225A-84B3-4578-97B0-35853D52F35B}" type="slidenum">
              <a:rPr lang="zh-TW" altLang="en-US" smtClean="0"/>
              <a:pPr/>
              <a:t>‹#›</a:t>
            </a:fld>
            <a:endParaRPr lang="zh-TW"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smtClean="0"/>
              <a:t>Click to edit Master title style</a:t>
            </a:r>
            <a:endParaRPr lang="zh-TW" altLang="en-US"/>
          </a:p>
        </p:txBody>
      </p:sp>
      <p:sp>
        <p:nvSpPr>
          <p:cNvPr id="3" name="Vertical Text Placeholder 2"/>
          <p:cNvSpPr>
            <a:spLocks noGrp="1"/>
          </p:cNvSpPr>
          <p:nvPr>
            <p:ph type="body" orient="vert" idx="1"/>
          </p:nvPr>
        </p:nvSpPr>
        <p:spPr/>
        <p:txBody>
          <a:bodyPr vert="eaVert"/>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zh-TW" altLang="en-US"/>
          </a:p>
        </p:txBody>
      </p:sp>
      <p:sp>
        <p:nvSpPr>
          <p:cNvPr id="4" name="Date Placeholder 3"/>
          <p:cNvSpPr>
            <a:spLocks noGrp="1"/>
          </p:cNvSpPr>
          <p:nvPr>
            <p:ph type="dt" sz="half" idx="10"/>
          </p:nvPr>
        </p:nvSpPr>
        <p:spPr/>
        <p:txBody>
          <a:bodyPr/>
          <a:lstStyle/>
          <a:p>
            <a:fld id="{B4646729-8152-4E94-826E-D15885469CBB}" type="datetimeFigureOut">
              <a:rPr lang="zh-TW" altLang="en-US" smtClean="0"/>
              <a:pPr/>
              <a:t>2017/9/21</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696B225A-84B3-4578-97B0-35853D52F35B}"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ltLang="zh-TW" smtClean="0"/>
              <a:t>Click to edit Master title style</a:t>
            </a:r>
            <a:endParaRPr lang="zh-TW" alt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zh-TW" altLang="en-US"/>
          </a:p>
        </p:txBody>
      </p:sp>
      <p:sp>
        <p:nvSpPr>
          <p:cNvPr id="4" name="Date Placeholder 3"/>
          <p:cNvSpPr>
            <a:spLocks noGrp="1"/>
          </p:cNvSpPr>
          <p:nvPr>
            <p:ph type="dt" sz="half" idx="10"/>
          </p:nvPr>
        </p:nvSpPr>
        <p:spPr/>
        <p:txBody>
          <a:bodyPr/>
          <a:lstStyle/>
          <a:p>
            <a:fld id="{B4646729-8152-4E94-826E-D15885469CBB}" type="datetimeFigureOut">
              <a:rPr lang="zh-TW" altLang="en-US" smtClean="0"/>
              <a:pPr/>
              <a:t>2017/9/21</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696B225A-84B3-4578-97B0-35853D52F35B}"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06090"/>
          </a:xfrm>
        </p:spPr>
        <p:txBody>
          <a:bodyPr/>
          <a:lstStyle/>
          <a:p>
            <a:r>
              <a:rPr lang="en-US" altLang="zh-TW" dirty="0" smtClean="0"/>
              <a:t>Click to edit Master title style</a:t>
            </a:r>
            <a:endParaRPr lang="zh-TW" altLang="en-US" dirty="0"/>
          </a:p>
        </p:txBody>
      </p:sp>
      <p:sp>
        <p:nvSpPr>
          <p:cNvPr id="3" name="Content Placeholder 2"/>
          <p:cNvSpPr>
            <a:spLocks noGrp="1"/>
          </p:cNvSpPr>
          <p:nvPr>
            <p:ph idx="1"/>
          </p:nvPr>
        </p:nvSpPr>
        <p:spPr>
          <a:xfrm>
            <a:off x="457200" y="1412776"/>
            <a:ext cx="8229600" cy="4525963"/>
          </a:xfrm>
        </p:spPr>
        <p:txBody>
          <a:bodyPr/>
          <a:lstStyle/>
          <a:p>
            <a:pPr lvl="0"/>
            <a:r>
              <a:rPr lang="en-US" altLang="zh-TW" dirty="0" smtClean="0"/>
              <a:t>Click to edit Master text styles</a:t>
            </a:r>
          </a:p>
          <a:p>
            <a:pPr lvl="1"/>
            <a:r>
              <a:rPr lang="en-US" altLang="zh-TW" dirty="0" smtClean="0"/>
              <a:t>Second level</a:t>
            </a:r>
          </a:p>
          <a:p>
            <a:pPr lvl="2"/>
            <a:r>
              <a:rPr lang="en-US" altLang="zh-TW" dirty="0" smtClean="0"/>
              <a:t>Third level</a:t>
            </a:r>
          </a:p>
          <a:p>
            <a:pPr lvl="3"/>
            <a:r>
              <a:rPr lang="en-US" altLang="zh-TW" dirty="0" smtClean="0"/>
              <a:t>Fourth level</a:t>
            </a:r>
          </a:p>
          <a:p>
            <a:pPr lvl="4"/>
            <a:r>
              <a:rPr lang="en-US" altLang="zh-TW" dirty="0" smtClean="0"/>
              <a:t>Fifth level</a:t>
            </a:r>
            <a:endParaRPr lang="zh-TW" altLang="en-US" dirty="0"/>
          </a:p>
        </p:txBody>
      </p:sp>
      <p:sp>
        <p:nvSpPr>
          <p:cNvPr id="4" name="Date Placeholder 3"/>
          <p:cNvSpPr>
            <a:spLocks noGrp="1"/>
          </p:cNvSpPr>
          <p:nvPr>
            <p:ph type="dt" sz="half" idx="10"/>
          </p:nvPr>
        </p:nvSpPr>
        <p:spPr/>
        <p:txBody>
          <a:bodyPr/>
          <a:lstStyle/>
          <a:p>
            <a:fld id="{B4646729-8152-4E94-826E-D15885469CBB}" type="datetimeFigureOut">
              <a:rPr lang="zh-TW" altLang="en-US" smtClean="0"/>
              <a:pPr/>
              <a:t>2017/9/21</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696B225A-84B3-4578-97B0-35853D52F35B}" type="slidenum">
              <a:rPr lang="zh-TW" altLang="en-US" smtClean="0"/>
              <a:pPr/>
              <a:t>‹#›</a:t>
            </a:fld>
            <a:endParaRPr lang="zh-TW" altLang="en-US"/>
          </a:p>
        </p:txBody>
      </p:sp>
      <p:sp>
        <p:nvSpPr>
          <p:cNvPr id="7" name="Rectangle 6"/>
          <p:cNvSpPr/>
          <p:nvPr userDrawn="1"/>
        </p:nvSpPr>
        <p:spPr>
          <a:xfrm>
            <a:off x="179512" y="1124744"/>
            <a:ext cx="8712968" cy="1440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zh-TW" smtClean="0"/>
              <a:t>Click to edit Master title style</a:t>
            </a:r>
            <a:endParaRPr lang="zh-TW" alt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TW" smtClean="0"/>
              <a:t>Click to edit Master text styles</a:t>
            </a:r>
          </a:p>
        </p:txBody>
      </p:sp>
      <p:sp>
        <p:nvSpPr>
          <p:cNvPr id="4" name="Date Placeholder 3"/>
          <p:cNvSpPr>
            <a:spLocks noGrp="1"/>
          </p:cNvSpPr>
          <p:nvPr>
            <p:ph type="dt" sz="half" idx="10"/>
          </p:nvPr>
        </p:nvSpPr>
        <p:spPr/>
        <p:txBody>
          <a:bodyPr/>
          <a:lstStyle/>
          <a:p>
            <a:fld id="{B4646729-8152-4E94-826E-D15885469CBB}" type="datetimeFigureOut">
              <a:rPr lang="zh-TW" altLang="en-US" smtClean="0"/>
              <a:pPr/>
              <a:t>2017/9/21</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696B225A-84B3-4578-97B0-35853D52F35B}" type="slidenum">
              <a:rPr lang="zh-TW" altLang="en-US" smtClean="0"/>
              <a:pPr/>
              <a:t>‹#›</a:t>
            </a:fld>
            <a:endParaRPr lang="zh-TW"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smtClean="0"/>
              <a:t>Click to edit Master title style</a:t>
            </a:r>
            <a:endParaRPr lang="zh-TW" alt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zh-TW" alt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zh-TW" altLang="en-US"/>
          </a:p>
        </p:txBody>
      </p:sp>
      <p:sp>
        <p:nvSpPr>
          <p:cNvPr id="5" name="Date Placeholder 4"/>
          <p:cNvSpPr>
            <a:spLocks noGrp="1"/>
          </p:cNvSpPr>
          <p:nvPr>
            <p:ph type="dt" sz="half" idx="10"/>
          </p:nvPr>
        </p:nvSpPr>
        <p:spPr/>
        <p:txBody>
          <a:bodyPr/>
          <a:lstStyle/>
          <a:p>
            <a:fld id="{B4646729-8152-4E94-826E-D15885469CBB}" type="datetimeFigureOut">
              <a:rPr lang="zh-TW" altLang="en-US" smtClean="0"/>
              <a:pPr/>
              <a:t>2017/9/21</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696B225A-84B3-4578-97B0-35853D52F35B}" type="slidenum">
              <a:rPr lang="zh-TW" altLang="en-US"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ltLang="zh-TW" smtClean="0"/>
              <a:t>Click to edit Master title style</a:t>
            </a:r>
            <a:endParaRPr lang="zh-TW" alt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TW"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zh-TW" alt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TW"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zh-TW" altLang="en-US"/>
          </a:p>
        </p:txBody>
      </p:sp>
      <p:sp>
        <p:nvSpPr>
          <p:cNvPr id="7" name="Date Placeholder 6"/>
          <p:cNvSpPr>
            <a:spLocks noGrp="1"/>
          </p:cNvSpPr>
          <p:nvPr>
            <p:ph type="dt" sz="half" idx="10"/>
          </p:nvPr>
        </p:nvSpPr>
        <p:spPr/>
        <p:txBody>
          <a:bodyPr/>
          <a:lstStyle/>
          <a:p>
            <a:fld id="{B4646729-8152-4E94-826E-D15885469CBB}" type="datetimeFigureOut">
              <a:rPr lang="zh-TW" altLang="en-US" smtClean="0"/>
              <a:pPr/>
              <a:t>2017/9/21</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696B225A-84B3-4578-97B0-35853D52F35B}"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smtClean="0"/>
              <a:t>Click to edit Master title style</a:t>
            </a:r>
            <a:endParaRPr lang="zh-TW" altLang="en-US"/>
          </a:p>
        </p:txBody>
      </p:sp>
      <p:sp>
        <p:nvSpPr>
          <p:cNvPr id="3" name="Date Placeholder 2"/>
          <p:cNvSpPr>
            <a:spLocks noGrp="1"/>
          </p:cNvSpPr>
          <p:nvPr>
            <p:ph type="dt" sz="half" idx="10"/>
          </p:nvPr>
        </p:nvSpPr>
        <p:spPr/>
        <p:txBody>
          <a:bodyPr/>
          <a:lstStyle/>
          <a:p>
            <a:fld id="{B4646729-8152-4E94-826E-D15885469CBB}" type="datetimeFigureOut">
              <a:rPr lang="zh-TW" altLang="en-US" smtClean="0"/>
              <a:pPr/>
              <a:t>2017/9/21</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696B225A-84B3-4578-97B0-35853D52F35B}"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646729-8152-4E94-826E-D15885469CBB}" type="datetimeFigureOut">
              <a:rPr lang="zh-TW" altLang="en-US" smtClean="0"/>
              <a:pPr/>
              <a:t>2017/9/21</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696B225A-84B3-4578-97B0-35853D52F35B}"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zh-TW" smtClean="0"/>
              <a:t>Click to edit Master title style</a:t>
            </a:r>
            <a:endParaRPr lang="zh-TW" alt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zh-TW" alt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TW" smtClean="0"/>
              <a:t>Click to edit Master text styles</a:t>
            </a:r>
          </a:p>
        </p:txBody>
      </p:sp>
      <p:sp>
        <p:nvSpPr>
          <p:cNvPr id="5" name="Date Placeholder 4"/>
          <p:cNvSpPr>
            <a:spLocks noGrp="1"/>
          </p:cNvSpPr>
          <p:nvPr>
            <p:ph type="dt" sz="half" idx="10"/>
          </p:nvPr>
        </p:nvSpPr>
        <p:spPr/>
        <p:txBody>
          <a:bodyPr/>
          <a:lstStyle/>
          <a:p>
            <a:fld id="{B4646729-8152-4E94-826E-D15885469CBB}" type="datetimeFigureOut">
              <a:rPr lang="zh-TW" altLang="en-US" smtClean="0"/>
              <a:pPr/>
              <a:t>2017/9/21</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696B225A-84B3-4578-97B0-35853D52F35B}"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zh-TW" smtClean="0"/>
              <a:t>Click to edit Master title style</a:t>
            </a:r>
            <a:endParaRPr lang="zh-TW" alt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TW" smtClean="0"/>
              <a:t>Click to edit Master text styles</a:t>
            </a:r>
          </a:p>
        </p:txBody>
      </p:sp>
      <p:sp>
        <p:nvSpPr>
          <p:cNvPr id="5" name="Date Placeholder 4"/>
          <p:cNvSpPr>
            <a:spLocks noGrp="1"/>
          </p:cNvSpPr>
          <p:nvPr>
            <p:ph type="dt" sz="half" idx="10"/>
          </p:nvPr>
        </p:nvSpPr>
        <p:spPr/>
        <p:txBody>
          <a:bodyPr/>
          <a:lstStyle/>
          <a:p>
            <a:fld id="{B4646729-8152-4E94-826E-D15885469CBB}" type="datetimeFigureOut">
              <a:rPr lang="zh-TW" altLang="en-US" smtClean="0"/>
              <a:pPr/>
              <a:t>2017/9/21</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696B225A-84B3-4578-97B0-35853D52F35B}" type="slidenum">
              <a:rPr lang="zh-TW" altLang="en-US" smtClean="0"/>
              <a:pPr/>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ltLang="zh-TW" smtClean="0"/>
              <a:t>Click to edit Master title style</a:t>
            </a:r>
            <a:endParaRPr lang="zh-TW" alt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ltLang="zh-TW" smtClean="0"/>
              <a:t>Click to edit Master text styles</a:t>
            </a:r>
          </a:p>
          <a:p>
            <a:pPr lvl="1"/>
            <a:r>
              <a:rPr lang="en-US" altLang="zh-TW" smtClean="0"/>
              <a:t>Second level</a:t>
            </a:r>
          </a:p>
          <a:p>
            <a:pPr lvl="2"/>
            <a:r>
              <a:rPr lang="en-US" altLang="zh-TW" smtClean="0"/>
              <a:t>Third level</a:t>
            </a:r>
          </a:p>
          <a:p>
            <a:pPr lvl="3"/>
            <a:r>
              <a:rPr lang="en-US" altLang="zh-TW" smtClean="0"/>
              <a:t>Fourth level</a:t>
            </a:r>
          </a:p>
          <a:p>
            <a:pPr lvl="4"/>
            <a:r>
              <a:rPr lang="en-US" altLang="zh-TW" smtClean="0"/>
              <a:t>Fifth level</a:t>
            </a:r>
            <a:endParaRPr lang="zh-TW" alt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646729-8152-4E94-826E-D15885469CBB}" type="datetimeFigureOut">
              <a:rPr lang="zh-TW" altLang="en-US" smtClean="0"/>
              <a:pPr/>
              <a:t>2017/9/21</a:t>
            </a:fld>
            <a:endParaRPr lang="zh-TW" alt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6B225A-84B3-4578-97B0-35853D52F35B}"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5576" y="1628800"/>
            <a:ext cx="7772400" cy="1470025"/>
          </a:xfrm>
        </p:spPr>
        <p:txBody>
          <a:bodyPr>
            <a:normAutofit fontScale="90000"/>
          </a:bodyPr>
          <a:lstStyle/>
          <a:p>
            <a:r>
              <a:rPr lang="en-US" altLang="zh-HK" dirty="0" smtClean="0"/>
              <a:t>ELEC3844 </a:t>
            </a:r>
            <a:r>
              <a:rPr lang="en-US" altLang="zh-HK" dirty="0" smtClean="0"/>
              <a:t>Engineering Management and Society </a:t>
            </a:r>
            <a:br>
              <a:rPr lang="en-US" altLang="zh-HK" dirty="0" smtClean="0"/>
            </a:br>
            <a:r>
              <a:rPr lang="en-US" altLang="zh-HK" dirty="0"/>
              <a:t/>
            </a:r>
            <a:br>
              <a:rPr lang="en-US" altLang="zh-HK" dirty="0"/>
            </a:br>
            <a:r>
              <a:rPr lang="en-US" altLang="zh-TW" dirty="0" smtClean="0"/>
              <a:t>SWOT Analysis</a:t>
            </a:r>
            <a:endParaRPr lang="zh-TW" altLang="en-US" dirty="0"/>
          </a:p>
        </p:txBody>
      </p:sp>
      <p:sp>
        <p:nvSpPr>
          <p:cNvPr id="3" name="Subtitle 2"/>
          <p:cNvSpPr>
            <a:spLocks noGrp="1"/>
          </p:cNvSpPr>
          <p:nvPr>
            <p:ph type="subTitle" idx="1"/>
          </p:nvPr>
        </p:nvSpPr>
        <p:spPr/>
        <p:txBody>
          <a:bodyPr/>
          <a:lstStyle/>
          <a:p>
            <a:r>
              <a:rPr lang="en-US" altLang="zh-TW" dirty="0" smtClean="0">
                <a:solidFill>
                  <a:schemeClr val="tx1"/>
                </a:solidFill>
              </a:rPr>
              <a:t>Dr. Wilton </a:t>
            </a:r>
            <a:r>
              <a:rPr lang="en-US" altLang="zh-TW" dirty="0" err="1" smtClean="0">
                <a:solidFill>
                  <a:schemeClr val="tx1"/>
                </a:solidFill>
              </a:rPr>
              <a:t>Fok</a:t>
            </a:r>
            <a:endParaRPr lang="zh-TW" altLang="en-US" dirty="0">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zh-HK" sz="4400" b="1" kern="1200" dirty="0" smtClean="0">
                <a:solidFill>
                  <a:schemeClr val="tx1"/>
                </a:solidFill>
                <a:effectLst/>
                <a:latin typeface="+mj-lt"/>
                <a:ea typeface="+mj-ea"/>
                <a:cs typeface="+mj-cs"/>
              </a:rPr>
              <a:t>SWOT</a:t>
            </a:r>
            <a:r>
              <a:rPr lang="en-US" altLang="zh-HK" sz="4400" b="1" kern="1200" baseline="0" dirty="0" smtClean="0">
                <a:solidFill>
                  <a:schemeClr val="tx1"/>
                </a:solidFill>
                <a:effectLst/>
                <a:latin typeface="+mj-lt"/>
                <a:ea typeface="+mj-ea"/>
                <a:cs typeface="+mj-cs"/>
              </a:rPr>
              <a:t> analysis for</a:t>
            </a:r>
            <a:r>
              <a:rPr lang="en-US" altLang="zh-HK" sz="4400" b="1" kern="1200" dirty="0" smtClean="0">
                <a:solidFill>
                  <a:schemeClr val="tx1"/>
                </a:solidFill>
                <a:effectLst/>
                <a:latin typeface="+mj-lt"/>
                <a:ea typeface="+mj-ea"/>
                <a:cs typeface="+mj-cs"/>
              </a:rPr>
              <a:t> Marketing</a:t>
            </a:r>
            <a:endParaRPr lang="zh-HK" altLang="en-US" dirty="0"/>
          </a:p>
        </p:txBody>
      </p:sp>
      <p:sp>
        <p:nvSpPr>
          <p:cNvPr id="3" name="Content Placeholder 2"/>
          <p:cNvSpPr>
            <a:spLocks noGrp="1"/>
          </p:cNvSpPr>
          <p:nvPr>
            <p:ph idx="1"/>
          </p:nvPr>
        </p:nvSpPr>
        <p:spPr/>
        <p:txBody>
          <a:bodyPr/>
          <a:lstStyle/>
          <a:p>
            <a:pPr rtl="0"/>
            <a:r>
              <a:rPr lang="en-US" altLang="zh-HK" sz="2400" dirty="0" smtClean="0"/>
              <a:t>How? Through marketing researches:</a:t>
            </a:r>
          </a:p>
          <a:p>
            <a:pPr lvl="1"/>
            <a:r>
              <a:rPr lang="en-US" altLang="zh-HK" sz="2000" dirty="0" smtClean="0"/>
              <a:t>Qualitative marketing research, such as focus groups</a:t>
            </a:r>
          </a:p>
          <a:p>
            <a:pPr lvl="1"/>
            <a:r>
              <a:rPr lang="en-US" altLang="zh-HK" sz="2000" dirty="0" smtClean="0"/>
              <a:t>Quantitative marketing research, such as statistical surveys</a:t>
            </a:r>
          </a:p>
          <a:p>
            <a:pPr lvl="1"/>
            <a:r>
              <a:rPr lang="en-US" altLang="zh-HK" sz="2000" dirty="0" smtClean="0"/>
              <a:t>Experimental techniques such as test markets</a:t>
            </a:r>
          </a:p>
          <a:p>
            <a:pPr lvl="1"/>
            <a:r>
              <a:rPr lang="en-US" altLang="zh-HK" sz="2000" dirty="0" smtClean="0"/>
              <a:t>Observational techniques</a:t>
            </a:r>
            <a:endParaRPr lang="en-US" altLang="zh-HK" sz="2400" dirty="0" smtClean="0"/>
          </a:p>
          <a:p>
            <a:endParaRPr lang="zh-HK" altLang="en-US" dirty="0"/>
          </a:p>
        </p:txBody>
      </p:sp>
    </p:spTree>
    <p:extLst>
      <p:ext uri="{BB962C8B-B14F-4D97-AF65-F5344CB8AC3E}">
        <p14:creationId xmlns:p14="http://schemas.microsoft.com/office/powerpoint/2010/main" val="308159428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zh-HK" dirty="0" smtClean="0"/>
              <a:t>Example</a:t>
            </a:r>
            <a:endParaRPr lang="zh-HK" altLang="en-US" dirty="0"/>
          </a:p>
        </p:txBody>
      </p:sp>
      <p:sp>
        <p:nvSpPr>
          <p:cNvPr id="3" name="Content Placeholder 2"/>
          <p:cNvSpPr>
            <a:spLocks noGrp="1"/>
          </p:cNvSpPr>
          <p:nvPr>
            <p:ph idx="1"/>
          </p:nvPr>
        </p:nvSpPr>
        <p:spPr>
          <a:xfrm>
            <a:off x="457200" y="1412776"/>
            <a:ext cx="6059016" cy="4525963"/>
          </a:xfrm>
        </p:spPr>
        <p:txBody>
          <a:bodyPr/>
          <a:lstStyle/>
          <a:p>
            <a:r>
              <a:rPr lang="en-US" altLang="zh-HK" dirty="0" smtClean="0"/>
              <a:t>The Hong Kong Institution of Engineers also uses SWOT analysis for their development plan</a:t>
            </a:r>
            <a:endParaRPr lang="zh-HK" altLang="en-US" dirty="0"/>
          </a:p>
        </p:txBody>
      </p:sp>
      <p:pic>
        <p:nvPicPr>
          <p:cNvPr id="4098" name="Picture 2" descr="http://ts1.mm.bing.net/th?id=H.4909427642664280&amp;pid=15.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60232" y="1700808"/>
            <a:ext cx="1872208" cy="19451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7353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altLang="zh-HK" b="1" dirty="0" smtClean="0"/>
              <a:t>e.g. SWOT for HKIE: Strengths </a:t>
            </a:r>
            <a:r>
              <a:rPr lang="en-US" altLang="zh-HK" dirty="0" smtClean="0"/>
              <a:t>		</a:t>
            </a:r>
            <a:endParaRPr lang="zh-HK" altLang="en-US" dirty="0"/>
          </a:p>
        </p:txBody>
      </p:sp>
      <p:sp>
        <p:nvSpPr>
          <p:cNvPr id="3" name="Content Placeholder 2"/>
          <p:cNvSpPr>
            <a:spLocks noGrp="1"/>
          </p:cNvSpPr>
          <p:nvPr>
            <p:ph idx="1"/>
          </p:nvPr>
        </p:nvSpPr>
        <p:spPr/>
        <p:txBody>
          <a:bodyPr>
            <a:normAutofit fontScale="70000" lnSpcReduction="20000"/>
          </a:bodyPr>
          <a:lstStyle/>
          <a:p>
            <a:r>
              <a:rPr lang="en-US" altLang="zh-HK" dirty="0" smtClean="0"/>
              <a:t>1. Internationally recognized qualifications </a:t>
            </a:r>
          </a:p>
          <a:p>
            <a:r>
              <a:rPr lang="en-US" altLang="zh-HK" dirty="0" smtClean="0"/>
              <a:t>2. Single Institution with multi-disciplines </a:t>
            </a:r>
          </a:p>
          <a:p>
            <a:r>
              <a:rPr lang="en-US" altLang="zh-HK" dirty="0" smtClean="0"/>
              <a:t>3. Empowered by Ordinance, with long history, well established and financially strong with own premises </a:t>
            </a:r>
          </a:p>
          <a:p>
            <a:r>
              <a:rPr lang="en-US" altLang="zh-HK" dirty="0" smtClean="0"/>
              <a:t>4. Appreciable/increasing media coverage </a:t>
            </a:r>
          </a:p>
          <a:p>
            <a:r>
              <a:rPr lang="en-US" altLang="zh-HK" dirty="0" smtClean="0"/>
              <a:t>5. Continuously establishing new disciplines to cater most members from different engineering industries </a:t>
            </a:r>
          </a:p>
          <a:p>
            <a:r>
              <a:rPr lang="en-US" altLang="zh-HK" dirty="0" smtClean="0"/>
              <a:t>6. Strong connection with overseas professional engineering institutions </a:t>
            </a:r>
          </a:p>
          <a:p>
            <a:r>
              <a:rPr lang="en-US" altLang="zh-HK" dirty="0" smtClean="0"/>
              <a:t>7. Well established membership system, including Scheme “A” training for emerging engineers </a:t>
            </a:r>
          </a:p>
          <a:p>
            <a:r>
              <a:rPr lang="en-US" altLang="zh-HK" dirty="0" smtClean="0"/>
              <a:t>8. Increased initiatives for development in professionalism, e.g. </a:t>
            </a:r>
            <a:r>
              <a:rPr lang="en-US" altLang="zh-HK" dirty="0" err="1" smtClean="0"/>
              <a:t>Veneree</a:t>
            </a:r>
            <a:r>
              <a:rPr lang="en-US" altLang="zh-HK" dirty="0" smtClean="0"/>
              <a:t> Club, President’s Protégé Scheme and School Ambassador </a:t>
            </a:r>
            <a:r>
              <a:rPr lang="en-US" altLang="zh-HK" dirty="0" err="1" smtClean="0"/>
              <a:t>Programme</a:t>
            </a:r>
            <a:r>
              <a:rPr lang="en-US" altLang="zh-HK" dirty="0" smtClean="0"/>
              <a:t> </a:t>
            </a:r>
          </a:p>
        </p:txBody>
      </p:sp>
      <p:sp>
        <p:nvSpPr>
          <p:cNvPr id="4" name="TextBox 3"/>
          <p:cNvSpPr txBox="1"/>
          <p:nvPr/>
        </p:nvSpPr>
        <p:spPr>
          <a:xfrm rot="2230138">
            <a:off x="7009006" y="730609"/>
            <a:ext cx="1918282" cy="369332"/>
          </a:xfrm>
          <a:prstGeom prst="rect">
            <a:avLst/>
          </a:prstGeom>
          <a:noFill/>
        </p:spPr>
        <p:txBody>
          <a:bodyPr wrap="none" rtlCol="0">
            <a:spAutoFit/>
          </a:bodyPr>
          <a:lstStyle/>
          <a:p>
            <a:r>
              <a:rPr lang="en-US" altLang="zh-HK" b="1" dirty="0" smtClean="0">
                <a:solidFill>
                  <a:srgbClr val="FF0000"/>
                </a:solidFill>
              </a:rPr>
              <a:t>For reference only</a:t>
            </a:r>
            <a:endParaRPr lang="zh-HK" altLang="en-US" b="1" dirty="0">
              <a:solidFill>
                <a:srgbClr val="FF0000"/>
              </a:solidFill>
            </a:endParaRPr>
          </a:p>
        </p:txBody>
      </p:sp>
    </p:spTree>
    <p:extLst>
      <p:ext uri="{BB962C8B-B14F-4D97-AF65-F5344CB8AC3E}">
        <p14:creationId xmlns:p14="http://schemas.microsoft.com/office/powerpoint/2010/main" val="23426059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512" y="274638"/>
            <a:ext cx="8229600" cy="706090"/>
          </a:xfrm>
        </p:spPr>
        <p:txBody>
          <a:bodyPr>
            <a:normAutofit fontScale="90000"/>
          </a:bodyPr>
          <a:lstStyle/>
          <a:p>
            <a:pPr lvl="0"/>
            <a:r>
              <a:rPr lang="en-US" altLang="zh-HK" b="1" dirty="0" smtClean="0"/>
              <a:t> </a:t>
            </a:r>
            <a:r>
              <a:rPr lang="en-US" altLang="zh-HK" b="1" dirty="0"/>
              <a:t>e.g. </a:t>
            </a:r>
            <a:r>
              <a:rPr lang="en-US" altLang="zh-HK" b="1" dirty="0" smtClean="0"/>
              <a:t>SWOT </a:t>
            </a:r>
            <a:r>
              <a:rPr lang="en-US" altLang="zh-HK" b="1" dirty="0"/>
              <a:t>for HKIE </a:t>
            </a:r>
            <a:r>
              <a:rPr lang="en-US" altLang="zh-HK" b="1" dirty="0" smtClean="0"/>
              <a:t>: </a:t>
            </a:r>
            <a:r>
              <a:rPr lang="en-US" altLang="zh-HK" b="1" dirty="0"/>
              <a:t>Opportunities </a:t>
            </a:r>
            <a:endParaRPr lang="zh-HK" altLang="en-US" dirty="0"/>
          </a:p>
        </p:txBody>
      </p:sp>
      <p:sp>
        <p:nvSpPr>
          <p:cNvPr id="3" name="Content Placeholder 2"/>
          <p:cNvSpPr>
            <a:spLocks noGrp="1"/>
          </p:cNvSpPr>
          <p:nvPr>
            <p:ph idx="1"/>
          </p:nvPr>
        </p:nvSpPr>
        <p:spPr/>
        <p:txBody>
          <a:bodyPr>
            <a:noAutofit/>
          </a:bodyPr>
          <a:lstStyle/>
          <a:p>
            <a:r>
              <a:rPr lang="en-US" altLang="zh-HK" sz="1800" dirty="0" smtClean="0"/>
              <a:t>1. Ten Major Infrastructure Projects produce more employment opportunities for the industry and drive the demand for engineering graduates. The number of members of the Institution might increase because of this </a:t>
            </a:r>
          </a:p>
          <a:p>
            <a:r>
              <a:rPr lang="en-US" altLang="zh-HK" sz="1800" dirty="0" smtClean="0"/>
              <a:t>2. The HKIE may </a:t>
            </a:r>
            <a:r>
              <a:rPr lang="en-US" altLang="zh-HK" sz="1800" dirty="0" err="1" smtClean="0"/>
              <a:t>utilise</a:t>
            </a:r>
            <a:r>
              <a:rPr lang="en-US" altLang="zh-HK" sz="1800" dirty="0" smtClean="0"/>
              <a:t> the blooming atmosphere stimulated by the Ten Major Infrastructure Projects to promote the engineering profession to the public and attract more attention to the profession itself </a:t>
            </a:r>
          </a:p>
          <a:p>
            <a:r>
              <a:rPr lang="en-US" altLang="zh-HK" sz="1800" dirty="0" smtClean="0"/>
              <a:t>3. Enhancing mutual recognition agreement with engineering institutions in the Mainland may help to bring more opportunities to Hong Kong engineers, as well as promote the HKIE to the Mainland engineers </a:t>
            </a:r>
          </a:p>
          <a:p>
            <a:r>
              <a:rPr lang="en-US" altLang="zh-HK" sz="1800" dirty="0" smtClean="0"/>
              <a:t>4. Engineering industry can leverage on its unique advantages and functions through the National 12th Five-Year Plan to develop the six industries where Hong Kong enjoys competitive advantages </a:t>
            </a:r>
          </a:p>
          <a:p>
            <a:r>
              <a:rPr lang="en-US" altLang="zh-HK" sz="1800" dirty="0" smtClean="0"/>
              <a:t>5. Launching of new regulations (e.g. Buildings Energy Efficiency Ordinance) can increase the demand for registered professionals </a:t>
            </a:r>
          </a:p>
          <a:p>
            <a:r>
              <a:rPr lang="en-US" altLang="zh-HK" sz="1800" dirty="0" smtClean="0"/>
              <a:t>6. The HKIE can enhance its visibility to community through </a:t>
            </a:r>
            <a:r>
              <a:rPr lang="en-US" altLang="zh-HK" sz="1800" dirty="0" err="1" smtClean="0"/>
              <a:t>organising</a:t>
            </a:r>
            <a:r>
              <a:rPr lang="en-US" altLang="zh-HK" sz="1800" dirty="0" smtClean="0"/>
              <a:t> international conferences and public engagement </a:t>
            </a:r>
            <a:r>
              <a:rPr lang="en-US" altLang="zh-HK" sz="1800" dirty="0" err="1" smtClean="0"/>
              <a:t>programmes</a:t>
            </a:r>
            <a:r>
              <a:rPr lang="en-US" altLang="zh-HK" sz="1800" dirty="0" smtClean="0"/>
              <a:t> </a:t>
            </a:r>
          </a:p>
        </p:txBody>
      </p:sp>
      <p:sp>
        <p:nvSpPr>
          <p:cNvPr id="4" name="TextBox 3"/>
          <p:cNvSpPr txBox="1"/>
          <p:nvPr/>
        </p:nvSpPr>
        <p:spPr>
          <a:xfrm rot="2230138">
            <a:off x="7009006" y="730609"/>
            <a:ext cx="1918282" cy="369332"/>
          </a:xfrm>
          <a:prstGeom prst="rect">
            <a:avLst/>
          </a:prstGeom>
          <a:noFill/>
        </p:spPr>
        <p:txBody>
          <a:bodyPr wrap="none" rtlCol="0">
            <a:spAutoFit/>
          </a:bodyPr>
          <a:lstStyle/>
          <a:p>
            <a:r>
              <a:rPr lang="en-US" altLang="zh-HK" b="1" dirty="0" smtClean="0">
                <a:solidFill>
                  <a:srgbClr val="FF0000"/>
                </a:solidFill>
              </a:rPr>
              <a:t>For reference only</a:t>
            </a:r>
            <a:endParaRPr lang="zh-HK" altLang="en-US" b="1" dirty="0">
              <a:solidFill>
                <a:srgbClr val="FF0000"/>
              </a:solidFill>
            </a:endParaRPr>
          </a:p>
        </p:txBody>
      </p:sp>
    </p:spTree>
    <p:extLst>
      <p:ext uri="{BB962C8B-B14F-4D97-AF65-F5344CB8AC3E}">
        <p14:creationId xmlns:p14="http://schemas.microsoft.com/office/powerpoint/2010/main" val="24377194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altLang="zh-HK" sz="3200" b="1" dirty="0"/>
              <a:t>e.g. </a:t>
            </a:r>
            <a:r>
              <a:rPr lang="en-US" altLang="zh-HK" sz="3200" b="1" dirty="0" smtClean="0"/>
              <a:t>SWOT </a:t>
            </a:r>
            <a:r>
              <a:rPr lang="en-US" altLang="zh-HK" sz="3200" b="1" dirty="0"/>
              <a:t>for HKIE </a:t>
            </a:r>
            <a:r>
              <a:rPr lang="en-US" altLang="zh-HK" sz="3200" b="1" dirty="0" smtClean="0"/>
              <a:t>: </a:t>
            </a:r>
            <a:r>
              <a:rPr lang="en-US" altLang="zh-HK" sz="3200" b="1" i="0" u="none" strike="noStrike" kern="1200" baseline="0" dirty="0" smtClean="0">
                <a:solidFill>
                  <a:schemeClr val="tx1"/>
                </a:solidFill>
                <a:latin typeface="+mn-lt"/>
                <a:ea typeface="+mn-ea"/>
                <a:cs typeface="+mn-cs"/>
              </a:rPr>
              <a:t>Weaknesses </a:t>
            </a:r>
            <a:r>
              <a:rPr lang="en-US" altLang="zh-HK" sz="3200" b="0" i="0" u="none" strike="noStrike" kern="1200" baseline="0" dirty="0" smtClean="0">
                <a:solidFill>
                  <a:schemeClr val="tx1"/>
                </a:solidFill>
                <a:latin typeface="+mn-lt"/>
                <a:ea typeface="+mn-ea"/>
                <a:cs typeface="+mn-cs"/>
              </a:rPr>
              <a:t>		</a:t>
            </a:r>
            <a:endParaRPr lang="zh-HK" altLang="en-US" dirty="0"/>
          </a:p>
        </p:txBody>
      </p:sp>
      <p:sp>
        <p:nvSpPr>
          <p:cNvPr id="3" name="Content Placeholder 2"/>
          <p:cNvSpPr>
            <a:spLocks noGrp="1"/>
          </p:cNvSpPr>
          <p:nvPr>
            <p:ph idx="1"/>
          </p:nvPr>
        </p:nvSpPr>
        <p:spPr/>
        <p:txBody>
          <a:bodyPr>
            <a:normAutofit fontScale="70000" lnSpcReduction="20000"/>
          </a:bodyPr>
          <a:lstStyle/>
          <a:p>
            <a:r>
              <a:rPr lang="en-US" altLang="zh-HK" sz="3200" b="0" i="0" u="none" strike="noStrike" kern="1200" baseline="0" dirty="0" smtClean="0">
                <a:solidFill>
                  <a:schemeClr val="tx1"/>
                </a:solidFill>
                <a:latin typeface="+mn-lt"/>
                <a:ea typeface="+mn-ea"/>
                <a:cs typeface="+mn-cs"/>
              </a:rPr>
              <a:t>1. Less recognition received from the public on the engineering industry </a:t>
            </a:r>
          </a:p>
          <a:p>
            <a:r>
              <a:rPr lang="en-US" altLang="zh-HK" sz="3200" b="0" i="0" u="none" strike="noStrike" kern="1200" baseline="0" dirty="0" smtClean="0">
                <a:solidFill>
                  <a:schemeClr val="tx1"/>
                </a:solidFill>
                <a:latin typeface="+mn-lt"/>
                <a:ea typeface="+mn-ea"/>
                <a:cs typeface="+mn-cs"/>
              </a:rPr>
              <a:t>2. The relatively more stringent requirements on professional review discourage some experienced engineers from choosing to be registered engineers in the HKIE. Instead, they may choose to charter at some overseas institutions </a:t>
            </a:r>
          </a:p>
          <a:p>
            <a:r>
              <a:rPr lang="en-US" altLang="zh-HK" sz="3200" b="0" i="0" u="none" strike="noStrike" kern="1200" baseline="0" dirty="0" smtClean="0">
                <a:solidFill>
                  <a:schemeClr val="tx1"/>
                </a:solidFill>
                <a:latin typeface="+mn-lt"/>
                <a:ea typeface="+mn-ea"/>
                <a:cs typeface="+mn-cs"/>
              </a:rPr>
              <a:t>3. The mechanism of the HKIE spokesmen to respond to queries from the media and the public on specific engineering topics is less effective </a:t>
            </a:r>
          </a:p>
          <a:p>
            <a:r>
              <a:rPr lang="en-US" altLang="zh-HK" sz="3200" b="0" i="0" u="none" strike="noStrike" kern="1200" baseline="0" dirty="0" smtClean="0">
                <a:solidFill>
                  <a:schemeClr val="tx1"/>
                </a:solidFill>
                <a:latin typeface="+mn-lt"/>
                <a:ea typeface="+mn-ea"/>
                <a:cs typeface="+mn-cs"/>
              </a:rPr>
              <a:t>4. The engineering profession is not well understood by the public </a:t>
            </a:r>
          </a:p>
          <a:p>
            <a:r>
              <a:rPr lang="en-US" altLang="zh-HK" sz="3200" b="0" i="0" u="none" strike="noStrike" kern="1200" baseline="0" dirty="0" smtClean="0">
                <a:solidFill>
                  <a:schemeClr val="tx1"/>
                </a:solidFill>
                <a:latin typeface="+mn-lt"/>
                <a:ea typeface="+mn-ea"/>
                <a:cs typeface="+mn-cs"/>
              </a:rPr>
              <a:t>5. Inadequate and insufficient large-scale promotion activities for the HKIE </a:t>
            </a:r>
            <a:endParaRPr lang="zh-HK" altLang="en-US" dirty="0"/>
          </a:p>
        </p:txBody>
      </p:sp>
      <p:sp>
        <p:nvSpPr>
          <p:cNvPr id="4" name="TextBox 3"/>
          <p:cNvSpPr txBox="1"/>
          <p:nvPr/>
        </p:nvSpPr>
        <p:spPr>
          <a:xfrm rot="2230138">
            <a:off x="7009006" y="730609"/>
            <a:ext cx="1918282" cy="369332"/>
          </a:xfrm>
          <a:prstGeom prst="rect">
            <a:avLst/>
          </a:prstGeom>
          <a:noFill/>
        </p:spPr>
        <p:txBody>
          <a:bodyPr wrap="none" rtlCol="0">
            <a:spAutoFit/>
          </a:bodyPr>
          <a:lstStyle/>
          <a:p>
            <a:r>
              <a:rPr lang="en-US" altLang="zh-HK" b="1" dirty="0" smtClean="0">
                <a:solidFill>
                  <a:srgbClr val="FF0000"/>
                </a:solidFill>
              </a:rPr>
              <a:t>For reference only</a:t>
            </a:r>
            <a:endParaRPr lang="zh-HK" altLang="en-US" b="1" dirty="0">
              <a:solidFill>
                <a:srgbClr val="FF0000"/>
              </a:solidFill>
            </a:endParaRPr>
          </a:p>
        </p:txBody>
      </p:sp>
    </p:spTree>
    <p:extLst>
      <p:ext uri="{BB962C8B-B14F-4D97-AF65-F5344CB8AC3E}">
        <p14:creationId xmlns:p14="http://schemas.microsoft.com/office/powerpoint/2010/main" val="28435085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7504" y="332656"/>
            <a:ext cx="8229600" cy="706090"/>
          </a:xfrm>
        </p:spPr>
        <p:txBody>
          <a:bodyPr>
            <a:normAutofit fontScale="90000"/>
          </a:bodyPr>
          <a:lstStyle/>
          <a:p>
            <a:pPr lvl="0"/>
            <a:r>
              <a:rPr lang="en-US" altLang="zh-HK" b="1" dirty="0"/>
              <a:t>e.g. </a:t>
            </a:r>
            <a:r>
              <a:rPr lang="en-US" altLang="zh-HK" b="1" dirty="0" smtClean="0"/>
              <a:t>SWOT </a:t>
            </a:r>
            <a:r>
              <a:rPr lang="en-US" altLang="zh-HK" b="1" dirty="0"/>
              <a:t>for HKIE </a:t>
            </a:r>
            <a:r>
              <a:rPr lang="en-US" altLang="zh-HK" b="1" dirty="0" smtClean="0"/>
              <a:t>: </a:t>
            </a:r>
            <a:r>
              <a:rPr lang="en-US" altLang="zh-HK" b="1" dirty="0"/>
              <a:t>Threats </a:t>
            </a:r>
            <a:endParaRPr lang="zh-HK" altLang="en-US" dirty="0"/>
          </a:p>
        </p:txBody>
      </p:sp>
      <p:sp>
        <p:nvSpPr>
          <p:cNvPr id="3" name="Content Placeholder 2"/>
          <p:cNvSpPr>
            <a:spLocks noGrp="1"/>
          </p:cNvSpPr>
          <p:nvPr>
            <p:ph idx="1"/>
          </p:nvPr>
        </p:nvSpPr>
        <p:spPr/>
        <p:txBody>
          <a:bodyPr>
            <a:normAutofit fontScale="70000" lnSpcReduction="20000"/>
          </a:bodyPr>
          <a:lstStyle/>
          <a:p>
            <a:r>
              <a:rPr lang="en-US" altLang="zh-HK" sz="3200" b="0" i="0" u="none" strike="noStrike" kern="1200" baseline="0" dirty="0" smtClean="0">
                <a:solidFill>
                  <a:schemeClr val="tx1"/>
                </a:solidFill>
                <a:latin typeface="+mn-lt"/>
                <a:ea typeface="+mn-ea"/>
                <a:cs typeface="+mn-cs"/>
              </a:rPr>
              <a:t>1. Talented youths choose to study in business but not in engineering, which may hinder the development of the Institution as well as the industry. Social status of engineers is less attractive than other professionals </a:t>
            </a:r>
          </a:p>
          <a:p>
            <a:r>
              <a:rPr lang="en-US" altLang="zh-HK" sz="3200" b="0" i="0" u="none" strike="noStrike" kern="1200" baseline="0" dirty="0" smtClean="0">
                <a:solidFill>
                  <a:schemeClr val="tx1"/>
                </a:solidFill>
                <a:latin typeface="+mn-lt"/>
                <a:ea typeface="+mn-ea"/>
                <a:cs typeface="+mn-cs"/>
              </a:rPr>
              <a:t>2. Potential difficulty in sustaining the growth of membership in the long term despite the bloom of new-comers due to the Ten Major Infrastructure Projects implemented in recent years </a:t>
            </a:r>
          </a:p>
          <a:p>
            <a:r>
              <a:rPr lang="en-US" altLang="zh-HK" sz="3200" b="0" i="0" u="none" strike="noStrike" kern="1200" baseline="0" dirty="0" smtClean="0">
                <a:solidFill>
                  <a:schemeClr val="tx1"/>
                </a:solidFill>
                <a:latin typeface="+mn-lt"/>
                <a:ea typeface="+mn-ea"/>
                <a:cs typeface="+mn-cs"/>
              </a:rPr>
              <a:t>3. Fluctuating demand of industry impairs the career prospect of professionals </a:t>
            </a:r>
          </a:p>
          <a:p>
            <a:r>
              <a:rPr lang="en-US" altLang="zh-HK" sz="3200" b="0" i="0" u="none" strike="noStrike" kern="1200" baseline="0" dirty="0" smtClean="0">
                <a:solidFill>
                  <a:schemeClr val="tx1"/>
                </a:solidFill>
                <a:latin typeface="+mn-lt"/>
                <a:ea typeface="+mn-ea"/>
                <a:cs typeface="+mn-cs"/>
              </a:rPr>
              <a:t>4. Limitation of available conference rooms at the HKIE Headquarters makes it difficult for Divisions/ Committees to </a:t>
            </a:r>
            <a:r>
              <a:rPr lang="en-US" altLang="zh-HK" sz="3200" b="0" i="0" u="none" strike="noStrike" kern="1200" baseline="0" dirty="0" err="1" smtClean="0">
                <a:solidFill>
                  <a:schemeClr val="tx1"/>
                </a:solidFill>
                <a:latin typeface="+mn-lt"/>
                <a:ea typeface="+mn-ea"/>
                <a:cs typeface="+mn-cs"/>
              </a:rPr>
              <a:t>organise</a:t>
            </a:r>
            <a:r>
              <a:rPr lang="en-US" altLang="zh-HK" sz="3200" b="0" i="0" u="none" strike="noStrike" kern="1200" baseline="0" dirty="0" smtClean="0">
                <a:solidFill>
                  <a:schemeClr val="tx1"/>
                </a:solidFill>
                <a:latin typeface="+mn-lt"/>
                <a:ea typeface="+mn-ea"/>
                <a:cs typeface="+mn-cs"/>
              </a:rPr>
              <a:t> activities/ seminars </a:t>
            </a:r>
          </a:p>
          <a:p>
            <a:r>
              <a:rPr lang="en-US" altLang="zh-HK" sz="3200" b="0" i="0" u="none" strike="noStrike" kern="1200" baseline="0" dirty="0" smtClean="0">
                <a:solidFill>
                  <a:schemeClr val="tx1"/>
                </a:solidFill>
                <a:latin typeface="+mn-lt"/>
                <a:ea typeface="+mn-ea"/>
                <a:cs typeface="+mn-cs"/>
              </a:rPr>
              <a:t>5. Expansion of other engineering institution disciplines in Hong Kong may dilute the role of the HKIE and cast threat to membership</a:t>
            </a:r>
          </a:p>
        </p:txBody>
      </p:sp>
      <p:sp>
        <p:nvSpPr>
          <p:cNvPr id="4" name="TextBox 3"/>
          <p:cNvSpPr txBox="1"/>
          <p:nvPr/>
        </p:nvSpPr>
        <p:spPr>
          <a:xfrm rot="2230138">
            <a:off x="7009006" y="730609"/>
            <a:ext cx="1918282" cy="369332"/>
          </a:xfrm>
          <a:prstGeom prst="rect">
            <a:avLst/>
          </a:prstGeom>
          <a:noFill/>
        </p:spPr>
        <p:txBody>
          <a:bodyPr wrap="none" rtlCol="0">
            <a:spAutoFit/>
          </a:bodyPr>
          <a:lstStyle/>
          <a:p>
            <a:r>
              <a:rPr lang="en-US" altLang="zh-HK" b="1" dirty="0" smtClean="0">
                <a:solidFill>
                  <a:srgbClr val="FF0000"/>
                </a:solidFill>
              </a:rPr>
              <a:t>For reference only</a:t>
            </a:r>
            <a:endParaRPr lang="zh-HK" altLang="en-US" b="1" dirty="0">
              <a:solidFill>
                <a:srgbClr val="FF0000"/>
              </a:solidFill>
            </a:endParaRPr>
          </a:p>
        </p:txBody>
      </p:sp>
    </p:spTree>
    <p:extLst>
      <p:ext uri="{BB962C8B-B14F-4D97-AF65-F5344CB8AC3E}">
        <p14:creationId xmlns:p14="http://schemas.microsoft.com/office/powerpoint/2010/main" val="26986800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HK" sz="2800" dirty="0" smtClean="0"/>
              <a:t>Discussion</a:t>
            </a:r>
            <a:r>
              <a:rPr lang="en-US" altLang="zh-HK" sz="2800" dirty="0" smtClean="0"/>
              <a:t>:</a:t>
            </a:r>
            <a:endParaRPr lang="zh-HK" altLang="en-US" sz="2800" dirty="0"/>
          </a:p>
        </p:txBody>
      </p:sp>
      <p:sp>
        <p:nvSpPr>
          <p:cNvPr id="3" name="Content Placeholder 2"/>
          <p:cNvSpPr>
            <a:spLocks noGrp="1"/>
          </p:cNvSpPr>
          <p:nvPr>
            <p:ph idx="1"/>
          </p:nvPr>
        </p:nvSpPr>
        <p:spPr>
          <a:xfrm>
            <a:off x="457200" y="1340768"/>
            <a:ext cx="8229600" cy="4525963"/>
          </a:xfrm>
        </p:spPr>
        <p:txBody>
          <a:bodyPr>
            <a:normAutofit/>
          </a:bodyPr>
          <a:lstStyle/>
          <a:p>
            <a:r>
              <a:rPr lang="en-US" altLang="zh-HK" sz="2800" dirty="0" smtClean="0">
                <a:effectLst/>
              </a:rPr>
              <a:t>Download and install </a:t>
            </a:r>
            <a:r>
              <a:rPr lang="en-US" altLang="zh-HK" sz="2800" dirty="0" smtClean="0"/>
              <a:t>“</a:t>
            </a:r>
            <a:r>
              <a:rPr lang="en-US" altLang="zh-HK" sz="2800" dirty="0" err="1" smtClean="0">
                <a:effectLst/>
              </a:rPr>
              <a:t>iClass</a:t>
            </a:r>
            <a:r>
              <a:rPr lang="en-US" altLang="zh-HK" sz="2800" dirty="0" smtClean="0">
                <a:effectLst/>
              </a:rPr>
              <a:t> - Interactive Class on Cloud” from </a:t>
            </a:r>
            <a:r>
              <a:rPr lang="en-US" altLang="zh-HK" sz="2800" dirty="0" err="1" smtClean="0">
                <a:effectLst/>
              </a:rPr>
              <a:t>Appstore</a:t>
            </a:r>
            <a:r>
              <a:rPr lang="en-US" altLang="zh-HK" sz="2800" dirty="0" smtClean="0">
                <a:effectLst/>
              </a:rPr>
              <a:t>”, Setting&gt; School: [HKU]</a:t>
            </a:r>
          </a:p>
          <a:p>
            <a:r>
              <a:rPr lang="en-US" altLang="zh-HK" sz="2800" dirty="0" smtClean="0"/>
              <a:t>For other devices: </a:t>
            </a:r>
            <a:r>
              <a:rPr lang="en-US" altLang="zh-HK" sz="2800" u="sng" dirty="0" smtClean="0"/>
              <a:t>hku.iclass.hk</a:t>
            </a:r>
          </a:p>
          <a:p>
            <a:r>
              <a:rPr lang="en-US" altLang="zh-HK" sz="2800" dirty="0" smtClean="0"/>
              <a:t>Login using your portal ID (Login through HKU Portal)</a:t>
            </a:r>
          </a:p>
          <a:p>
            <a:r>
              <a:rPr lang="en-US" altLang="zh-HK" sz="2800" b="1" dirty="0"/>
              <a:t>Join the course</a:t>
            </a:r>
            <a:r>
              <a:rPr lang="en-US" altLang="zh-HK" sz="2800" b="1" dirty="0" smtClean="0"/>
              <a:t>: </a:t>
            </a:r>
            <a:r>
              <a:rPr lang="en-US" sz="2800" b="1" dirty="0"/>
              <a:t>GR5182</a:t>
            </a:r>
            <a:endParaRPr lang="en-US" altLang="zh-HK" sz="2800" b="1" dirty="0"/>
          </a:p>
          <a:p>
            <a:r>
              <a:rPr lang="en-US" altLang="zh-HK" sz="2800" dirty="0"/>
              <a:t>Click the question </a:t>
            </a:r>
            <a:r>
              <a:rPr lang="en-US" altLang="zh-HK" sz="2800" dirty="0" smtClean="0"/>
              <a:t>“Use SWOT analysis to analysis your start-up idea”</a:t>
            </a:r>
            <a:endParaRPr lang="en-US" altLang="zh-HK" sz="2800" dirty="0" smtClean="0"/>
          </a:p>
          <a:p>
            <a:r>
              <a:rPr lang="en-US" altLang="zh-HK" sz="2800" dirty="0" smtClean="0"/>
              <a:t>Wipe </a:t>
            </a:r>
            <a:r>
              <a:rPr lang="en-US" altLang="zh-HK" sz="2800" dirty="0"/>
              <a:t>the </a:t>
            </a:r>
            <a:r>
              <a:rPr lang="en-US" altLang="zh-HK" sz="2800" dirty="0" smtClean="0"/>
              <a:t>screen (Left and right) </a:t>
            </a:r>
            <a:r>
              <a:rPr lang="en-US" altLang="zh-HK" sz="2800" dirty="0"/>
              <a:t>for next </a:t>
            </a:r>
            <a:r>
              <a:rPr lang="en-US" altLang="zh-HK" sz="2800" dirty="0" smtClean="0"/>
              <a:t>category</a:t>
            </a:r>
            <a:endParaRPr lang="en-US" altLang="zh-HK" sz="2800" dirty="0"/>
          </a:p>
          <a:p>
            <a:r>
              <a:rPr lang="en-US" altLang="zh-HK" sz="2800" dirty="0"/>
              <a:t>Submit word and click submit</a:t>
            </a:r>
          </a:p>
          <a:p>
            <a:endParaRPr lang="en-US" altLang="zh-HK" sz="2800" dirty="0" smtClean="0"/>
          </a:p>
        </p:txBody>
      </p:sp>
      <p:pic>
        <p:nvPicPr>
          <p:cNvPr id="2050" name="Picture 2" descr="iClass - Interactive Class on Clou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02137" y="1700808"/>
            <a:ext cx="720080" cy="72008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20072" y="5301208"/>
            <a:ext cx="1072671" cy="10081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77033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zh-HK" dirty="0"/>
              <a:t>4 </a:t>
            </a:r>
            <a:r>
              <a:rPr lang="en-US" altLang="zh-HK" dirty="0" smtClean="0"/>
              <a:t>scenarios in SWOT</a:t>
            </a:r>
            <a:endParaRPr lang="zh-HK" altLang="en-US" dirty="0"/>
          </a:p>
        </p:txBody>
      </p:sp>
      <p:sp>
        <p:nvSpPr>
          <p:cNvPr id="3" name="Content Placeholder 2"/>
          <p:cNvSpPr>
            <a:spLocks noGrp="1"/>
          </p:cNvSpPr>
          <p:nvPr>
            <p:ph idx="1"/>
          </p:nvPr>
        </p:nvSpPr>
        <p:spPr>
          <a:xfrm>
            <a:off x="457200" y="1268760"/>
            <a:ext cx="8147248" cy="4525963"/>
          </a:xfrm>
        </p:spPr>
        <p:txBody>
          <a:bodyPr>
            <a:normAutofit/>
          </a:bodyPr>
          <a:lstStyle/>
          <a:p>
            <a:r>
              <a:rPr lang="en-US" altLang="zh-HK" sz="2800" dirty="0" smtClean="0"/>
              <a:t>There are 4 scenarios: </a:t>
            </a:r>
            <a:endParaRPr lang="en-US" altLang="zh-HK" sz="2800" dirty="0" smtClean="0">
              <a:effectLst/>
            </a:endParaRPr>
          </a:p>
          <a:p>
            <a:pPr lvl="1"/>
            <a:r>
              <a:rPr lang="en-US" altLang="zh-HK" sz="2400" dirty="0" smtClean="0"/>
              <a:t>Strengths and Opportunities</a:t>
            </a:r>
          </a:p>
          <a:p>
            <a:pPr lvl="1"/>
            <a:r>
              <a:rPr lang="en-US" altLang="zh-HK" sz="2400" dirty="0" smtClean="0"/>
              <a:t>Weaknesses and Threats</a:t>
            </a:r>
          </a:p>
          <a:p>
            <a:pPr lvl="1"/>
            <a:r>
              <a:rPr lang="en-US" altLang="zh-HK" sz="2400" dirty="0" smtClean="0"/>
              <a:t>Strengths and Weaknesses</a:t>
            </a:r>
          </a:p>
          <a:p>
            <a:pPr lvl="1"/>
            <a:r>
              <a:rPr lang="en-US" altLang="zh-HK" sz="2400" dirty="0" smtClean="0"/>
              <a:t>Opportunities and Threats</a:t>
            </a:r>
          </a:p>
          <a:p>
            <a:r>
              <a:rPr lang="en-US" altLang="zh-HK" sz="2800" dirty="0"/>
              <a:t>What/how should we do/react in different factors?</a:t>
            </a:r>
            <a:endParaRPr lang="en-US" altLang="zh-HK" sz="2800" dirty="0" smtClean="0"/>
          </a:p>
          <a:p>
            <a:pPr lvl="2"/>
            <a:endParaRPr lang="en-US" altLang="zh-HK" sz="2000" dirty="0" smtClean="0">
              <a:effectLst/>
            </a:endParaRPr>
          </a:p>
          <a:p>
            <a:endParaRPr lang="zh-HK" altLang="en-US" sz="2800" dirty="0"/>
          </a:p>
        </p:txBody>
      </p:sp>
      <p:pic>
        <p:nvPicPr>
          <p:cNvPr id="5" name="Picture 2" descr="SWOT Matrix"/>
          <p:cNvPicPr>
            <a:picLocks noChangeAspect="1" noChangeArrowheads="1"/>
          </p:cNvPicPr>
          <p:nvPr/>
        </p:nvPicPr>
        <p:blipFill>
          <a:blip r:embed="rId2" cstate="print">
            <a:extLst>
              <a:ext uri="{28A0092B-C50C-407E-A947-70E740481C1C}">
                <a14:useLocalDpi xmlns:a14="http://schemas.microsoft.com/office/drawing/2010/main" val="0"/>
              </a:ext>
            </a:extLst>
          </a:blip>
          <a:srcRect t="21013"/>
          <a:stretch>
            <a:fillRect/>
          </a:stretch>
        </p:blipFill>
        <p:spPr bwMode="auto">
          <a:xfrm>
            <a:off x="1547664" y="4077072"/>
            <a:ext cx="5472608" cy="267138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3506282" y="5113544"/>
            <a:ext cx="1641782" cy="6917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S-O</a:t>
            </a:r>
            <a:endParaRPr lang="zh-TW" altLang="en-US" dirty="0"/>
          </a:p>
        </p:txBody>
      </p:sp>
      <p:sp>
        <p:nvSpPr>
          <p:cNvPr id="7" name="Rectangle 6"/>
          <p:cNvSpPr/>
          <p:nvPr/>
        </p:nvSpPr>
        <p:spPr>
          <a:xfrm>
            <a:off x="3506282" y="5917592"/>
            <a:ext cx="1641782" cy="6917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S-T</a:t>
            </a:r>
            <a:endParaRPr lang="zh-TW" altLang="en-US" dirty="0"/>
          </a:p>
        </p:txBody>
      </p:sp>
      <p:sp>
        <p:nvSpPr>
          <p:cNvPr id="8" name="Rectangle 7"/>
          <p:cNvSpPr/>
          <p:nvPr/>
        </p:nvSpPr>
        <p:spPr>
          <a:xfrm>
            <a:off x="5292080" y="5113544"/>
            <a:ext cx="1641782" cy="6917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W-O</a:t>
            </a:r>
            <a:endParaRPr lang="zh-TW" altLang="en-US" dirty="0"/>
          </a:p>
        </p:txBody>
      </p:sp>
      <p:sp>
        <p:nvSpPr>
          <p:cNvPr id="9" name="Rectangle 8"/>
          <p:cNvSpPr/>
          <p:nvPr/>
        </p:nvSpPr>
        <p:spPr>
          <a:xfrm>
            <a:off x="5292080" y="5917592"/>
            <a:ext cx="1641782" cy="6917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W-T</a:t>
            </a:r>
            <a:endParaRPr lang="zh-TW" altLang="en-US" dirty="0"/>
          </a:p>
        </p:txBody>
      </p:sp>
    </p:spTree>
    <p:extLst>
      <p:ext uri="{BB962C8B-B14F-4D97-AF65-F5344CB8AC3E}">
        <p14:creationId xmlns:p14="http://schemas.microsoft.com/office/powerpoint/2010/main" val="6798218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rtl="0" eaLnBrk="1" latinLnBrk="0" hangingPunct="1"/>
            <a:r>
              <a:rPr lang="en-US" altLang="zh-HK" sz="4400" kern="1200" dirty="0" smtClean="0">
                <a:solidFill>
                  <a:schemeClr val="tx1"/>
                </a:solidFill>
                <a:effectLst/>
                <a:latin typeface="+mj-lt"/>
                <a:ea typeface="+mj-ea"/>
                <a:cs typeface="+mj-cs"/>
              </a:rPr>
              <a:t>S-</a:t>
            </a:r>
            <a:r>
              <a:rPr lang="en-US" altLang="zh-HK" dirty="0" smtClean="0"/>
              <a:t>O: </a:t>
            </a:r>
            <a:r>
              <a:rPr lang="en-US" altLang="zh-HK" sz="4400" kern="1200" dirty="0" smtClean="0">
                <a:solidFill>
                  <a:schemeClr val="tx1"/>
                </a:solidFill>
                <a:effectLst/>
                <a:latin typeface="+mj-lt"/>
                <a:ea typeface="+mj-ea"/>
                <a:cs typeface="+mj-cs"/>
              </a:rPr>
              <a:t>Helpful </a:t>
            </a:r>
            <a:endParaRPr lang="zh-HK" altLang="en-US" dirty="0"/>
          </a:p>
        </p:txBody>
      </p:sp>
      <p:sp>
        <p:nvSpPr>
          <p:cNvPr id="3" name="Content Placeholder 2"/>
          <p:cNvSpPr>
            <a:spLocks noGrp="1"/>
          </p:cNvSpPr>
          <p:nvPr>
            <p:ph idx="1"/>
          </p:nvPr>
        </p:nvSpPr>
        <p:spPr/>
        <p:txBody>
          <a:bodyPr>
            <a:normAutofit/>
          </a:bodyPr>
          <a:lstStyle/>
          <a:p>
            <a:pPr lvl="0" rtl="0" eaLnBrk="1" latinLnBrk="0" hangingPunct="1"/>
            <a:r>
              <a:rPr lang="en-US" altLang="zh-HK" sz="4000" kern="1200" dirty="0" smtClean="0">
                <a:solidFill>
                  <a:schemeClr val="tx1"/>
                </a:solidFill>
                <a:effectLst/>
                <a:latin typeface="+mj-lt"/>
                <a:ea typeface="+mj-ea"/>
                <a:cs typeface="+mj-cs"/>
              </a:rPr>
              <a:t>Strengths and Opportunities</a:t>
            </a:r>
          </a:p>
          <a:p>
            <a:pPr lvl="1"/>
            <a:r>
              <a:rPr lang="en-US" altLang="zh-HK" sz="3600" dirty="0" smtClean="0">
                <a:latin typeface="+mj-lt"/>
                <a:ea typeface="+mj-ea"/>
                <a:cs typeface="+mj-cs"/>
              </a:rPr>
              <a:t>How do you leverage your strengths to benefit from opportunities?</a:t>
            </a:r>
            <a:endParaRPr lang="zh-HK" altLang="zh-HK" sz="3600" dirty="0" smtClean="0">
              <a:effectLst/>
            </a:endParaRPr>
          </a:p>
          <a:p>
            <a:endParaRPr lang="zh-HK" altLang="en-US" sz="2800" dirty="0"/>
          </a:p>
        </p:txBody>
      </p:sp>
      <p:pic>
        <p:nvPicPr>
          <p:cNvPr id="4" name="Picture 2" descr="SWOT Matrix"/>
          <p:cNvPicPr>
            <a:picLocks noChangeAspect="1" noChangeArrowheads="1"/>
          </p:cNvPicPr>
          <p:nvPr/>
        </p:nvPicPr>
        <p:blipFill>
          <a:blip r:embed="rId2" cstate="print">
            <a:extLst>
              <a:ext uri="{28A0092B-C50C-407E-A947-70E740481C1C}">
                <a14:useLocalDpi xmlns:a14="http://schemas.microsoft.com/office/drawing/2010/main" val="0"/>
              </a:ext>
            </a:extLst>
          </a:blip>
          <a:srcRect t="21013"/>
          <a:stretch>
            <a:fillRect/>
          </a:stretch>
        </p:blipFill>
        <p:spPr bwMode="auto">
          <a:xfrm>
            <a:off x="1475656" y="3694524"/>
            <a:ext cx="6480720" cy="3163476"/>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3720697" y="5854764"/>
            <a:ext cx="1944216" cy="8640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S-T</a:t>
            </a:r>
            <a:endParaRPr lang="zh-TW" altLang="en-US" dirty="0"/>
          </a:p>
        </p:txBody>
      </p:sp>
      <p:sp>
        <p:nvSpPr>
          <p:cNvPr id="7" name="Rectangle 6"/>
          <p:cNvSpPr/>
          <p:nvPr/>
        </p:nvSpPr>
        <p:spPr>
          <a:xfrm>
            <a:off x="5808929" y="4846652"/>
            <a:ext cx="1944216" cy="8640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W-O</a:t>
            </a:r>
            <a:endParaRPr lang="zh-TW" altLang="en-US" dirty="0"/>
          </a:p>
        </p:txBody>
      </p:sp>
      <p:sp>
        <p:nvSpPr>
          <p:cNvPr id="8" name="Rectangle 7"/>
          <p:cNvSpPr/>
          <p:nvPr/>
        </p:nvSpPr>
        <p:spPr>
          <a:xfrm>
            <a:off x="5808929" y="5854764"/>
            <a:ext cx="1944216" cy="8640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W-T</a:t>
            </a:r>
            <a:endParaRPr lang="zh-TW" altLang="en-US" dirty="0"/>
          </a:p>
        </p:txBody>
      </p:sp>
    </p:spTree>
    <p:extLst>
      <p:ext uri="{BB962C8B-B14F-4D97-AF65-F5344CB8AC3E}">
        <p14:creationId xmlns:p14="http://schemas.microsoft.com/office/powerpoint/2010/main" val="38867623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zh-HK" sz="4400" kern="1200" dirty="0" smtClean="0">
                <a:solidFill>
                  <a:schemeClr val="tx1"/>
                </a:solidFill>
                <a:effectLst/>
                <a:latin typeface="+mj-lt"/>
                <a:ea typeface="+mj-ea"/>
                <a:cs typeface="+mj-cs"/>
              </a:rPr>
              <a:t>W-</a:t>
            </a:r>
            <a:r>
              <a:rPr lang="en-US" altLang="zh-HK" dirty="0" smtClean="0"/>
              <a:t>O: </a:t>
            </a:r>
            <a:r>
              <a:rPr lang="en-US" altLang="zh-HK" sz="4400" kern="1200" dirty="0" smtClean="0">
                <a:solidFill>
                  <a:schemeClr val="tx1"/>
                </a:solidFill>
                <a:effectLst/>
                <a:latin typeface="+mj-lt"/>
                <a:ea typeface="+mj-ea"/>
                <a:cs typeface="+mj-cs"/>
              </a:rPr>
              <a:t>Catch the opportunity</a:t>
            </a:r>
            <a:endParaRPr lang="zh-HK" altLang="en-US" dirty="0"/>
          </a:p>
        </p:txBody>
      </p:sp>
      <p:sp>
        <p:nvSpPr>
          <p:cNvPr id="3" name="Content Placeholder 2"/>
          <p:cNvSpPr>
            <a:spLocks noGrp="1"/>
          </p:cNvSpPr>
          <p:nvPr>
            <p:ph idx="1"/>
          </p:nvPr>
        </p:nvSpPr>
        <p:spPr/>
        <p:txBody>
          <a:bodyPr/>
          <a:lstStyle/>
          <a:p>
            <a:pPr lvl="0"/>
            <a:r>
              <a:rPr lang="en-US" altLang="zh-HK" sz="4400" kern="1200" dirty="0" smtClean="0">
                <a:solidFill>
                  <a:schemeClr val="tx1"/>
                </a:solidFill>
                <a:effectLst/>
                <a:latin typeface="+mj-lt"/>
                <a:ea typeface="+mj-ea"/>
                <a:cs typeface="+mj-cs"/>
              </a:rPr>
              <a:t>Weakness and Opportunities</a:t>
            </a:r>
          </a:p>
          <a:p>
            <a:pPr lvl="1"/>
            <a:r>
              <a:rPr lang="en-US" altLang="zh-HK" dirty="0" smtClean="0">
                <a:latin typeface="+mj-lt"/>
                <a:ea typeface="+mj-ea"/>
                <a:cs typeface="+mj-cs"/>
              </a:rPr>
              <a:t>How do you ensure your weaknesses will not stop you from opportunities?</a:t>
            </a:r>
            <a:endParaRPr lang="zh-HK" altLang="en-US" dirty="0"/>
          </a:p>
        </p:txBody>
      </p:sp>
      <p:pic>
        <p:nvPicPr>
          <p:cNvPr id="8" name="Picture 2" descr="SWOT Matrix"/>
          <p:cNvPicPr>
            <a:picLocks noChangeAspect="1" noChangeArrowheads="1"/>
          </p:cNvPicPr>
          <p:nvPr/>
        </p:nvPicPr>
        <p:blipFill>
          <a:blip r:embed="rId2" cstate="print">
            <a:extLst>
              <a:ext uri="{28A0092B-C50C-407E-A947-70E740481C1C}">
                <a14:useLocalDpi xmlns:a14="http://schemas.microsoft.com/office/drawing/2010/main" val="0"/>
              </a:ext>
            </a:extLst>
          </a:blip>
          <a:srcRect t="21013"/>
          <a:stretch>
            <a:fillRect/>
          </a:stretch>
        </p:blipFill>
        <p:spPr bwMode="auto">
          <a:xfrm>
            <a:off x="1619672" y="3356992"/>
            <a:ext cx="6480720" cy="3163476"/>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3864713" y="4509120"/>
            <a:ext cx="1944216" cy="8640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S-O</a:t>
            </a:r>
            <a:endParaRPr lang="zh-TW" altLang="en-US" dirty="0"/>
          </a:p>
        </p:txBody>
      </p:sp>
      <p:sp>
        <p:nvSpPr>
          <p:cNvPr id="10" name="Rectangle 9"/>
          <p:cNvSpPr/>
          <p:nvPr/>
        </p:nvSpPr>
        <p:spPr>
          <a:xfrm>
            <a:off x="3864713" y="5517232"/>
            <a:ext cx="1944216" cy="8640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S-T</a:t>
            </a:r>
            <a:endParaRPr lang="zh-TW" altLang="en-US" dirty="0"/>
          </a:p>
        </p:txBody>
      </p:sp>
      <p:sp>
        <p:nvSpPr>
          <p:cNvPr id="12" name="Rectangle 11"/>
          <p:cNvSpPr/>
          <p:nvPr/>
        </p:nvSpPr>
        <p:spPr>
          <a:xfrm>
            <a:off x="5952945" y="5517232"/>
            <a:ext cx="1944216" cy="8640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W-T</a:t>
            </a:r>
            <a:endParaRPr lang="zh-TW" altLang="en-US" dirty="0"/>
          </a:p>
        </p:txBody>
      </p:sp>
    </p:spTree>
    <p:extLst>
      <p:ext uri="{BB962C8B-B14F-4D97-AF65-F5344CB8AC3E}">
        <p14:creationId xmlns:p14="http://schemas.microsoft.com/office/powerpoint/2010/main" val="42283893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zh-HK" dirty="0" smtClean="0"/>
              <a:t>Contents</a:t>
            </a:r>
            <a:endParaRPr lang="zh-HK" altLang="en-US" dirty="0"/>
          </a:p>
        </p:txBody>
      </p:sp>
      <p:sp>
        <p:nvSpPr>
          <p:cNvPr id="3" name="Content Placeholder 2"/>
          <p:cNvSpPr>
            <a:spLocks noGrp="1"/>
          </p:cNvSpPr>
          <p:nvPr>
            <p:ph idx="1"/>
          </p:nvPr>
        </p:nvSpPr>
        <p:spPr/>
        <p:txBody>
          <a:bodyPr/>
          <a:lstStyle/>
          <a:p>
            <a:r>
              <a:rPr lang="en-US" altLang="zh-HK" dirty="0" smtClean="0"/>
              <a:t>SWOT Analysis</a:t>
            </a:r>
          </a:p>
          <a:p>
            <a:r>
              <a:rPr lang="en-US" altLang="zh-HK" dirty="0" smtClean="0"/>
              <a:t>Internal and external factors</a:t>
            </a:r>
          </a:p>
          <a:p>
            <a:r>
              <a:rPr lang="en-US" altLang="zh-HK" dirty="0" smtClean="0"/>
              <a:t>Application example</a:t>
            </a:r>
          </a:p>
          <a:p>
            <a:r>
              <a:rPr lang="en-US" altLang="zh-HK" dirty="0"/>
              <a:t>4 scenarios in SWOT</a:t>
            </a:r>
            <a:endParaRPr lang="en-US" altLang="zh-HK" dirty="0" smtClean="0"/>
          </a:p>
          <a:p>
            <a:r>
              <a:rPr lang="en-US" altLang="zh-HK" dirty="0" smtClean="0"/>
              <a:t>Matching and converting</a:t>
            </a:r>
          </a:p>
          <a:p>
            <a:r>
              <a:rPr lang="en-US" altLang="zh-HK" dirty="0" smtClean="0"/>
              <a:t>Applying SWOT analysis to study the competitive industries in Hong Kong</a:t>
            </a:r>
          </a:p>
          <a:p>
            <a:pPr lvl="1"/>
            <a:endParaRPr lang="en-US" altLang="zh-HK" dirty="0" smtClean="0"/>
          </a:p>
        </p:txBody>
      </p:sp>
    </p:spTree>
    <p:extLst>
      <p:ext uri="{BB962C8B-B14F-4D97-AF65-F5344CB8AC3E}">
        <p14:creationId xmlns:p14="http://schemas.microsoft.com/office/powerpoint/2010/main" val="6437087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rtl="0" eaLnBrk="1" latinLnBrk="0" hangingPunct="1"/>
            <a:r>
              <a:rPr lang="en-US" altLang="zh-HK" sz="4400" kern="1200" dirty="0" smtClean="0">
                <a:solidFill>
                  <a:schemeClr val="tx1"/>
                </a:solidFill>
                <a:effectLst/>
                <a:latin typeface="+mj-lt"/>
                <a:ea typeface="+mj-ea"/>
                <a:cs typeface="+mj-cs"/>
              </a:rPr>
              <a:t>S-T: Avoid</a:t>
            </a:r>
            <a:r>
              <a:rPr lang="en-US" altLang="zh-HK" sz="4400" kern="1200" baseline="0" dirty="0" smtClean="0">
                <a:solidFill>
                  <a:schemeClr val="tx1"/>
                </a:solidFill>
                <a:effectLst/>
                <a:latin typeface="+mj-lt"/>
                <a:ea typeface="+mj-ea"/>
                <a:cs typeface="+mj-cs"/>
              </a:rPr>
              <a:t> the threats</a:t>
            </a:r>
            <a:endParaRPr lang="zh-HK" altLang="en-US" dirty="0"/>
          </a:p>
        </p:txBody>
      </p:sp>
      <p:sp>
        <p:nvSpPr>
          <p:cNvPr id="3" name="Content Placeholder 2"/>
          <p:cNvSpPr>
            <a:spLocks noGrp="1"/>
          </p:cNvSpPr>
          <p:nvPr>
            <p:ph idx="1"/>
          </p:nvPr>
        </p:nvSpPr>
        <p:spPr>
          <a:xfrm>
            <a:off x="457200" y="1340768"/>
            <a:ext cx="8229600" cy="4525963"/>
          </a:xfrm>
        </p:spPr>
        <p:txBody>
          <a:bodyPr>
            <a:normAutofit/>
          </a:bodyPr>
          <a:lstStyle/>
          <a:p>
            <a:pPr lvl="0" rtl="0" eaLnBrk="1" latinLnBrk="0" hangingPunct="1"/>
            <a:r>
              <a:rPr lang="en-US" altLang="zh-HK" sz="4000" kern="1200" dirty="0" smtClean="0">
                <a:solidFill>
                  <a:schemeClr val="tx1"/>
                </a:solidFill>
                <a:effectLst/>
                <a:latin typeface="+mj-lt"/>
                <a:ea typeface="+mj-ea"/>
                <a:cs typeface="+mj-cs"/>
              </a:rPr>
              <a:t>Strengths and Threats</a:t>
            </a:r>
          </a:p>
          <a:p>
            <a:pPr lvl="1"/>
            <a:r>
              <a:rPr lang="en-US" altLang="zh-HK" sz="3600" dirty="0" smtClean="0">
                <a:latin typeface="+mj-lt"/>
                <a:ea typeface="+mj-ea"/>
                <a:cs typeface="+mj-cs"/>
              </a:rPr>
              <a:t>How do you use your strengths to minimize the impact of treats?</a:t>
            </a:r>
            <a:endParaRPr lang="en-US" altLang="zh-HK" sz="3600" kern="1200" dirty="0" smtClean="0">
              <a:solidFill>
                <a:schemeClr val="tx1"/>
              </a:solidFill>
              <a:effectLst/>
              <a:latin typeface="+mj-lt"/>
              <a:ea typeface="+mj-ea"/>
              <a:cs typeface="+mj-cs"/>
            </a:endParaRPr>
          </a:p>
          <a:p>
            <a:pPr lvl="1"/>
            <a:endParaRPr lang="zh-HK" altLang="en-US" sz="2400" dirty="0"/>
          </a:p>
        </p:txBody>
      </p:sp>
      <p:pic>
        <p:nvPicPr>
          <p:cNvPr id="4" name="Picture 2" descr="SWOT Matrix"/>
          <p:cNvPicPr>
            <a:picLocks noChangeAspect="1" noChangeArrowheads="1"/>
          </p:cNvPicPr>
          <p:nvPr/>
        </p:nvPicPr>
        <p:blipFill>
          <a:blip r:embed="rId2" cstate="print">
            <a:extLst>
              <a:ext uri="{28A0092B-C50C-407E-A947-70E740481C1C}">
                <a14:useLocalDpi xmlns:a14="http://schemas.microsoft.com/office/drawing/2010/main" val="0"/>
              </a:ext>
            </a:extLst>
          </a:blip>
          <a:srcRect t="21013"/>
          <a:stretch>
            <a:fillRect/>
          </a:stretch>
        </p:blipFill>
        <p:spPr bwMode="auto">
          <a:xfrm>
            <a:off x="1331640" y="3501008"/>
            <a:ext cx="6480720" cy="3163476"/>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3576681" y="4653136"/>
            <a:ext cx="1944216" cy="8640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S-O</a:t>
            </a:r>
            <a:endParaRPr lang="zh-TW" altLang="en-US" dirty="0"/>
          </a:p>
        </p:txBody>
      </p:sp>
      <p:sp>
        <p:nvSpPr>
          <p:cNvPr id="7" name="Rectangle 6"/>
          <p:cNvSpPr/>
          <p:nvPr/>
        </p:nvSpPr>
        <p:spPr>
          <a:xfrm>
            <a:off x="5664913" y="4653136"/>
            <a:ext cx="1944216" cy="8640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W-O</a:t>
            </a:r>
            <a:endParaRPr lang="zh-TW" altLang="en-US" dirty="0"/>
          </a:p>
        </p:txBody>
      </p:sp>
      <p:sp>
        <p:nvSpPr>
          <p:cNvPr id="8" name="Rectangle 7"/>
          <p:cNvSpPr/>
          <p:nvPr/>
        </p:nvSpPr>
        <p:spPr>
          <a:xfrm>
            <a:off x="5664913" y="5661248"/>
            <a:ext cx="1944216" cy="8640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W-T</a:t>
            </a:r>
            <a:endParaRPr lang="zh-TW" altLang="en-US" dirty="0"/>
          </a:p>
        </p:txBody>
      </p:sp>
    </p:spTree>
    <p:extLst>
      <p:ext uri="{BB962C8B-B14F-4D97-AF65-F5344CB8AC3E}">
        <p14:creationId xmlns:p14="http://schemas.microsoft.com/office/powerpoint/2010/main" val="22211956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rtl="0" eaLnBrk="1" latinLnBrk="0" hangingPunct="1"/>
            <a:r>
              <a:rPr lang="en-US" altLang="zh-HK" sz="4400" kern="1200" dirty="0" smtClean="0">
                <a:solidFill>
                  <a:schemeClr val="tx1"/>
                </a:solidFill>
                <a:effectLst/>
                <a:latin typeface="+mj-lt"/>
                <a:ea typeface="+mj-ea"/>
                <a:cs typeface="+mj-cs"/>
              </a:rPr>
              <a:t>W-T: Harmful</a:t>
            </a:r>
            <a:endParaRPr lang="zh-HK" altLang="en-US" dirty="0"/>
          </a:p>
        </p:txBody>
      </p:sp>
      <p:sp>
        <p:nvSpPr>
          <p:cNvPr id="3" name="Content Placeholder 2"/>
          <p:cNvSpPr>
            <a:spLocks noGrp="1"/>
          </p:cNvSpPr>
          <p:nvPr>
            <p:ph idx="1"/>
          </p:nvPr>
        </p:nvSpPr>
        <p:spPr/>
        <p:txBody>
          <a:bodyPr/>
          <a:lstStyle/>
          <a:p>
            <a:pPr lvl="0" rtl="0" eaLnBrk="1" latinLnBrk="0" hangingPunct="1"/>
            <a:r>
              <a:rPr lang="en-US" altLang="zh-HK" sz="4400" kern="1200" dirty="0" smtClean="0">
                <a:solidFill>
                  <a:schemeClr val="tx1"/>
                </a:solidFill>
                <a:effectLst/>
                <a:latin typeface="+mj-lt"/>
                <a:ea typeface="+mj-ea"/>
                <a:cs typeface="+mj-cs"/>
              </a:rPr>
              <a:t>Weaknesses and Threats</a:t>
            </a:r>
          </a:p>
          <a:p>
            <a:pPr lvl="1"/>
            <a:r>
              <a:rPr lang="en-US" altLang="zh-HK" dirty="0" smtClean="0">
                <a:latin typeface="+mj-lt"/>
                <a:ea typeface="+mj-ea"/>
                <a:cs typeface="+mj-cs"/>
              </a:rPr>
              <a:t>How will you fix weaknesses that can make treats have a real impact?</a:t>
            </a:r>
            <a:endParaRPr lang="zh-HK" altLang="zh-HK" dirty="0" smtClean="0">
              <a:effectLst/>
            </a:endParaRPr>
          </a:p>
          <a:p>
            <a:endParaRPr lang="zh-HK" altLang="en-US" dirty="0"/>
          </a:p>
        </p:txBody>
      </p:sp>
      <p:pic>
        <p:nvPicPr>
          <p:cNvPr id="4" name="Picture 2" descr="SWOT Matrix"/>
          <p:cNvPicPr>
            <a:picLocks noChangeAspect="1" noChangeArrowheads="1"/>
          </p:cNvPicPr>
          <p:nvPr/>
        </p:nvPicPr>
        <p:blipFill>
          <a:blip r:embed="rId2" cstate="print">
            <a:extLst>
              <a:ext uri="{28A0092B-C50C-407E-A947-70E740481C1C}">
                <a14:useLocalDpi xmlns:a14="http://schemas.microsoft.com/office/drawing/2010/main" val="0"/>
              </a:ext>
            </a:extLst>
          </a:blip>
          <a:srcRect t="21013"/>
          <a:stretch>
            <a:fillRect/>
          </a:stretch>
        </p:blipFill>
        <p:spPr bwMode="auto">
          <a:xfrm>
            <a:off x="1403648" y="3501008"/>
            <a:ext cx="6480720" cy="3163476"/>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3648689" y="4653136"/>
            <a:ext cx="1944216" cy="8640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S-O</a:t>
            </a:r>
            <a:endParaRPr lang="zh-TW" altLang="en-US" dirty="0"/>
          </a:p>
        </p:txBody>
      </p:sp>
      <p:sp>
        <p:nvSpPr>
          <p:cNvPr id="6" name="Rectangle 5"/>
          <p:cNvSpPr/>
          <p:nvPr/>
        </p:nvSpPr>
        <p:spPr>
          <a:xfrm>
            <a:off x="3648689" y="5661248"/>
            <a:ext cx="1944216" cy="8640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S-T</a:t>
            </a:r>
            <a:endParaRPr lang="zh-TW" altLang="en-US" dirty="0"/>
          </a:p>
        </p:txBody>
      </p:sp>
      <p:sp>
        <p:nvSpPr>
          <p:cNvPr id="7" name="Rectangle 6"/>
          <p:cNvSpPr/>
          <p:nvPr/>
        </p:nvSpPr>
        <p:spPr>
          <a:xfrm>
            <a:off x="5736921" y="4653136"/>
            <a:ext cx="1944216" cy="8640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W-O</a:t>
            </a:r>
            <a:endParaRPr lang="zh-TW" altLang="en-US" dirty="0"/>
          </a:p>
        </p:txBody>
      </p:sp>
    </p:spTree>
    <p:extLst>
      <p:ext uri="{BB962C8B-B14F-4D97-AF65-F5344CB8AC3E}">
        <p14:creationId xmlns:p14="http://schemas.microsoft.com/office/powerpoint/2010/main" val="11673135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zh-HK" dirty="0" smtClean="0"/>
              <a:t>Summary of the suggestion actions for different scenario </a:t>
            </a:r>
            <a:endParaRPr lang="zh-HK" altLang="en-US" dirty="0"/>
          </a:p>
        </p:txBody>
      </p:sp>
      <p:sp>
        <p:nvSpPr>
          <p:cNvPr id="3" name="Content Placeholder 2"/>
          <p:cNvSpPr>
            <a:spLocks noGrp="1"/>
          </p:cNvSpPr>
          <p:nvPr>
            <p:ph idx="1"/>
          </p:nvPr>
        </p:nvSpPr>
        <p:spPr/>
        <p:txBody>
          <a:bodyPr>
            <a:normAutofit/>
          </a:bodyPr>
          <a:lstStyle/>
          <a:p>
            <a:endParaRPr lang="zh-HK" altLang="en-US" dirty="0" smtClean="0"/>
          </a:p>
        </p:txBody>
      </p:sp>
      <p:pic>
        <p:nvPicPr>
          <p:cNvPr id="2050" name="Picture 2" descr="SWOT Matrix"/>
          <p:cNvPicPr>
            <a:picLocks noChangeAspect="1" noChangeArrowheads="1"/>
          </p:cNvPicPr>
          <p:nvPr/>
        </p:nvPicPr>
        <p:blipFill>
          <a:blip r:embed="rId2" cstate="print">
            <a:extLst>
              <a:ext uri="{28A0092B-C50C-407E-A947-70E740481C1C}">
                <a14:useLocalDpi xmlns:a14="http://schemas.microsoft.com/office/drawing/2010/main" val="0"/>
              </a:ext>
            </a:extLst>
          </a:blip>
          <a:srcRect t="21013"/>
          <a:stretch>
            <a:fillRect/>
          </a:stretch>
        </p:blipFill>
        <p:spPr bwMode="auto">
          <a:xfrm>
            <a:off x="886799" y="2204864"/>
            <a:ext cx="6480720" cy="31634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05638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zh-HK" b="1" dirty="0" smtClean="0"/>
              <a:t>Matching and converting</a:t>
            </a:r>
            <a:endParaRPr lang="zh-HK" altLang="en-US" dirty="0"/>
          </a:p>
        </p:txBody>
      </p:sp>
      <p:sp>
        <p:nvSpPr>
          <p:cNvPr id="3" name="Content Placeholder 2"/>
          <p:cNvSpPr>
            <a:spLocks noGrp="1"/>
          </p:cNvSpPr>
          <p:nvPr>
            <p:ph idx="1"/>
          </p:nvPr>
        </p:nvSpPr>
        <p:spPr>
          <a:xfrm>
            <a:off x="29898" y="1268760"/>
            <a:ext cx="6048672" cy="4525963"/>
          </a:xfrm>
        </p:spPr>
        <p:txBody>
          <a:bodyPr>
            <a:noAutofit/>
          </a:bodyPr>
          <a:lstStyle/>
          <a:p>
            <a:r>
              <a:rPr lang="en-US" altLang="zh-HK" sz="2200" dirty="0"/>
              <a:t>The SWOT analysis is used to </a:t>
            </a:r>
            <a:r>
              <a:rPr lang="en-US" altLang="zh-HK" sz="2200" b="1" dirty="0"/>
              <a:t>match</a:t>
            </a:r>
            <a:r>
              <a:rPr lang="en-US" altLang="zh-HK" sz="2200" dirty="0"/>
              <a:t> strengths to opportunities and </a:t>
            </a:r>
            <a:r>
              <a:rPr lang="en-US" altLang="zh-HK" sz="2200" b="1" dirty="0"/>
              <a:t>convert</a:t>
            </a:r>
            <a:r>
              <a:rPr lang="en-US" altLang="zh-HK" sz="2200" dirty="0"/>
              <a:t> weaknesses or threats into strengths or opportunities:</a:t>
            </a:r>
          </a:p>
          <a:p>
            <a:pPr rtl="0"/>
            <a:r>
              <a:rPr lang="en-US" altLang="zh-HK" sz="2200" dirty="0" smtClean="0"/>
              <a:t>Matching</a:t>
            </a:r>
          </a:p>
          <a:p>
            <a:pPr lvl="1"/>
            <a:r>
              <a:rPr lang="en-US" altLang="zh-HK" sz="2200" dirty="0" smtClean="0"/>
              <a:t>to find </a:t>
            </a:r>
            <a:r>
              <a:rPr lang="en-US" altLang="zh-HK" sz="2200" i="1" dirty="0" smtClean="0"/>
              <a:t>competitive advantages</a:t>
            </a:r>
            <a:r>
              <a:rPr lang="en-US" altLang="zh-HK" sz="2200" dirty="0" smtClean="0"/>
              <a:t> by matching the strengths to opportunities. </a:t>
            </a:r>
          </a:p>
          <a:p>
            <a:r>
              <a:rPr lang="en-US" altLang="zh-HK" sz="2200" dirty="0" smtClean="0"/>
              <a:t>Converting (Transforming)</a:t>
            </a:r>
          </a:p>
          <a:p>
            <a:pPr lvl="1"/>
            <a:r>
              <a:rPr lang="en-US" altLang="zh-HK" sz="2200" dirty="0" smtClean="0"/>
              <a:t>to apply conversion strategies to convert weaknesses or threats into strengths or opportunities. E.g. to find new markets.</a:t>
            </a:r>
          </a:p>
          <a:p>
            <a:r>
              <a:rPr lang="en-US" altLang="zh-HK" sz="2200" dirty="0" smtClean="0"/>
              <a:t>Avoid</a:t>
            </a:r>
          </a:p>
          <a:p>
            <a:pPr lvl="1"/>
            <a:r>
              <a:rPr lang="en-US" altLang="zh-HK" sz="2200" dirty="0" smtClean="0"/>
              <a:t>If the threats or weaknesses cannot be converted a company should try to </a:t>
            </a:r>
            <a:r>
              <a:rPr lang="en-US" altLang="zh-HK" sz="2200" i="1" dirty="0" smtClean="0"/>
              <a:t>minimize</a:t>
            </a:r>
            <a:r>
              <a:rPr lang="en-US" altLang="zh-HK" sz="2200" dirty="0" smtClean="0"/>
              <a:t> or </a:t>
            </a:r>
            <a:r>
              <a:rPr lang="en-US" altLang="zh-HK" sz="2200" i="1" dirty="0" smtClean="0"/>
              <a:t>avoid</a:t>
            </a:r>
            <a:r>
              <a:rPr lang="en-US" altLang="zh-HK" sz="2200" dirty="0" smtClean="0"/>
              <a:t> them.</a:t>
            </a:r>
          </a:p>
        </p:txBody>
      </p:sp>
      <p:pic>
        <p:nvPicPr>
          <p:cNvPr id="4" name="Picture 2" descr="http://upload.wikimedia.org/wikipedia/en/f/fa/Swot_analysi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2160" y="2113958"/>
            <a:ext cx="2880320" cy="32583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06314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rtl="0"/>
            <a:r>
              <a:rPr lang="en-US" altLang="zh-HK" dirty="0" smtClean="0"/>
              <a:t>Tips of using SWOT analysis</a:t>
            </a:r>
            <a:endParaRPr lang="zh-HK" altLang="en-US" dirty="0"/>
          </a:p>
        </p:txBody>
      </p:sp>
      <p:sp>
        <p:nvSpPr>
          <p:cNvPr id="3" name="Content Placeholder 2"/>
          <p:cNvSpPr>
            <a:spLocks noGrp="1"/>
          </p:cNvSpPr>
          <p:nvPr>
            <p:ph idx="1"/>
          </p:nvPr>
        </p:nvSpPr>
        <p:spPr>
          <a:xfrm>
            <a:off x="457200" y="1412776"/>
            <a:ext cx="6491064" cy="4525963"/>
          </a:xfrm>
        </p:spPr>
        <p:txBody>
          <a:bodyPr/>
          <a:lstStyle/>
          <a:p>
            <a:pPr rtl="0"/>
            <a:r>
              <a:rPr lang="en-US" altLang="zh-HK" dirty="0" smtClean="0"/>
              <a:t>Weak opportunities may appear to balance strong threats.</a:t>
            </a:r>
          </a:p>
          <a:p>
            <a:pPr rtl="0"/>
            <a:r>
              <a:rPr lang="en-US" altLang="zh-HK" dirty="0" smtClean="0"/>
              <a:t>A SWOT item that produces valuable strategies is important. </a:t>
            </a:r>
          </a:p>
          <a:p>
            <a:pPr rtl="0"/>
            <a:r>
              <a:rPr lang="en-US" altLang="zh-HK" dirty="0" smtClean="0"/>
              <a:t>A SWOT item that generates no strategies is not important.</a:t>
            </a:r>
            <a:endParaRPr lang="zh-HK" altLang="en-US" dirty="0"/>
          </a:p>
        </p:txBody>
      </p:sp>
    </p:spTree>
    <p:extLst>
      <p:ext uri="{BB962C8B-B14F-4D97-AF65-F5344CB8AC3E}">
        <p14:creationId xmlns:p14="http://schemas.microsoft.com/office/powerpoint/2010/main" val="42628344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zh-HK" dirty="0" smtClean="0"/>
              <a:t>SWOT Analysis</a:t>
            </a:r>
            <a:endParaRPr lang="zh-HK" altLang="en-US" dirty="0"/>
          </a:p>
        </p:txBody>
      </p:sp>
      <p:sp>
        <p:nvSpPr>
          <p:cNvPr id="3" name="Content Placeholder 2"/>
          <p:cNvSpPr>
            <a:spLocks noGrp="1"/>
          </p:cNvSpPr>
          <p:nvPr>
            <p:ph idx="1"/>
          </p:nvPr>
        </p:nvSpPr>
        <p:spPr/>
        <p:txBody>
          <a:bodyPr>
            <a:normAutofit fontScale="92500" lnSpcReduction="20000"/>
          </a:bodyPr>
          <a:lstStyle/>
          <a:p>
            <a:r>
              <a:rPr lang="en-US" altLang="zh-HK" dirty="0" smtClean="0">
                <a:effectLst/>
              </a:rPr>
              <a:t>A SWOT analysis is a strategic planning tool used to evaluate the followings i</a:t>
            </a:r>
            <a:r>
              <a:rPr lang="en-US" altLang="zh-HK" dirty="0" smtClean="0"/>
              <a:t>n </a:t>
            </a:r>
            <a:r>
              <a:rPr lang="en-US" altLang="zh-HK" dirty="0"/>
              <a:t>a project or </a:t>
            </a:r>
            <a:r>
              <a:rPr lang="en-US" altLang="zh-HK" dirty="0" smtClean="0"/>
              <a:t>business</a:t>
            </a:r>
            <a:endParaRPr lang="en-US" altLang="zh-HK" dirty="0" smtClean="0">
              <a:effectLst/>
            </a:endParaRPr>
          </a:p>
          <a:p>
            <a:pPr lvl="1"/>
            <a:r>
              <a:rPr lang="en-US" altLang="zh-HK" dirty="0" smtClean="0">
                <a:effectLst/>
              </a:rPr>
              <a:t> Strengths,</a:t>
            </a:r>
          </a:p>
          <a:p>
            <a:pPr lvl="1"/>
            <a:r>
              <a:rPr lang="en-US" altLang="zh-HK" dirty="0" smtClean="0">
                <a:effectLst/>
              </a:rPr>
              <a:t>Weaknesses, </a:t>
            </a:r>
          </a:p>
          <a:p>
            <a:pPr lvl="1"/>
            <a:r>
              <a:rPr lang="en-US" altLang="zh-HK" dirty="0" smtClean="0">
                <a:effectLst/>
              </a:rPr>
              <a:t>Opportunities, and</a:t>
            </a:r>
          </a:p>
          <a:p>
            <a:pPr lvl="1"/>
            <a:r>
              <a:rPr lang="en-US" altLang="zh-HK" dirty="0" smtClean="0">
                <a:effectLst/>
              </a:rPr>
              <a:t> Threats </a:t>
            </a:r>
          </a:p>
          <a:p>
            <a:pPr lvl="2"/>
            <a:endParaRPr lang="en-US" altLang="zh-HK" dirty="0" smtClean="0">
              <a:effectLst/>
            </a:endParaRPr>
          </a:p>
          <a:p>
            <a:r>
              <a:rPr lang="en-US" altLang="zh-HK" dirty="0" smtClean="0">
                <a:effectLst/>
              </a:rPr>
              <a:t>It involves specifying the objective and then identifying the </a:t>
            </a:r>
            <a:r>
              <a:rPr lang="en-US" altLang="zh-HK" u="sng" dirty="0" smtClean="0">
                <a:effectLst/>
              </a:rPr>
              <a:t>internal</a:t>
            </a:r>
            <a:r>
              <a:rPr lang="en-US" altLang="zh-HK" dirty="0" smtClean="0">
                <a:effectLst/>
              </a:rPr>
              <a:t> and </a:t>
            </a:r>
            <a:r>
              <a:rPr lang="en-US" altLang="zh-HK" u="sng" dirty="0" smtClean="0">
                <a:effectLst/>
              </a:rPr>
              <a:t>external</a:t>
            </a:r>
            <a:r>
              <a:rPr lang="en-US" altLang="zh-HK" dirty="0" smtClean="0">
                <a:effectLst/>
              </a:rPr>
              <a:t> factors that are </a:t>
            </a:r>
            <a:r>
              <a:rPr lang="en-US" altLang="zh-HK" u="sng" dirty="0" smtClean="0">
                <a:effectLst/>
              </a:rPr>
              <a:t>favorable</a:t>
            </a:r>
            <a:r>
              <a:rPr lang="en-US" altLang="zh-HK" dirty="0" smtClean="0">
                <a:effectLst/>
              </a:rPr>
              <a:t> and </a:t>
            </a:r>
            <a:r>
              <a:rPr lang="en-US" altLang="zh-HK" u="sng" dirty="0" smtClean="0">
                <a:effectLst/>
              </a:rPr>
              <a:t>unfavorable</a:t>
            </a:r>
            <a:r>
              <a:rPr lang="en-US" altLang="zh-HK" dirty="0" smtClean="0">
                <a:effectLst/>
              </a:rPr>
              <a:t> to achieve that objective.</a:t>
            </a:r>
          </a:p>
          <a:p>
            <a:endParaRPr lang="zh-HK" altLang="en-US" dirty="0"/>
          </a:p>
        </p:txBody>
      </p:sp>
    </p:spTree>
    <p:extLst>
      <p:ext uri="{BB962C8B-B14F-4D97-AF65-F5344CB8AC3E}">
        <p14:creationId xmlns:p14="http://schemas.microsoft.com/office/powerpoint/2010/main" val="27516476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zh-TW" sz="4400" kern="1200" dirty="0" smtClean="0">
                <a:solidFill>
                  <a:schemeClr val="tx1"/>
                </a:solidFill>
                <a:latin typeface="+mj-lt"/>
                <a:ea typeface="+mj-ea"/>
                <a:cs typeface="+mj-cs"/>
              </a:rPr>
              <a:t>SWOT Analysis</a:t>
            </a:r>
            <a:endParaRPr lang="zh-TW" altLang="en-US" dirty="0"/>
          </a:p>
        </p:txBody>
      </p:sp>
      <p:sp>
        <p:nvSpPr>
          <p:cNvPr id="3" name="Content Placeholder 2"/>
          <p:cNvSpPr>
            <a:spLocks noGrp="1"/>
          </p:cNvSpPr>
          <p:nvPr>
            <p:ph idx="1"/>
          </p:nvPr>
        </p:nvSpPr>
        <p:spPr>
          <a:xfrm>
            <a:off x="457200" y="1600200"/>
            <a:ext cx="6491064" cy="4525963"/>
          </a:xfrm>
        </p:spPr>
        <p:txBody>
          <a:bodyPr>
            <a:normAutofit fontScale="77500" lnSpcReduction="20000"/>
          </a:bodyPr>
          <a:lstStyle/>
          <a:p>
            <a:r>
              <a:rPr lang="en-US" altLang="zh-TW" b="1" dirty="0" smtClean="0"/>
              <a:t>S</a:t>
            </a:r>
            <a:r>
              <a:rPr lang="en-US" altLang="zh-TW" dirty="0" smtClean="0"/>
              <a:t>trengths</a:t>
            </a:r>
          </a:p>
          <a:p>
            <a:pPr lvl="1"/>
            <a:r>
              <a:rPr lang="en-US" altLang="zh-TW" dirty="0" smtClean="0"/>
              <a:t>characteristics of the business, or project team that give it an advantage over others</a:t>
            </a:r>
          </a:p>
          <a:p>
            <a:r>
              <a:rPr lang="en-US" altLang="zh-TW" b="1" dirty="0" smtClean="0"/>
              <a:t>W</a:t>
            </a:r>
            <a:r>
              <a:rPr lang="en-US" altLang="zh-TW" dirty="0" smtClean="0"/>
              <a:t>eaknesses</a:t>
            </a:r>
          </a:p>
          <a:p>
            <a:pPr lvl="1"/>
            <a:r>
              <a:rPr lang="en-US" altLang="zh-TW" dirty="0" smtClean="0"/>
              <a:t>(or Limitations): are characteristics that place the team at a disadvantage relative to others</a:t>
            </a:r>
          </a:p>
          <a:p>
            <a:r>
              <a:rPr lang="en-US" altLang="zh-TW" b="1" dirty="0" smtClean="0"/>
              <a:t>O</a:t>
            </a:r>
            <a:r>
              <a:rPr lang="en-US" altLang="zh-TW" dirty="0" smtClean="0"/>
              <a:t>pportunities</a:t>
            </a:r>
          </a:p>
          <a:p>
            <a:pPr lvl="1"/>
            <a:r>
              <a:rPr lang="en-US" altLang="zh-TW" i="1" dirty="0" smtClean="0"/>
              <a:t>external</a:t>
            </a:r>
            <a:r>
              <a:rPr lang="en-US" altLang="zh-TW" dirty="0" smtClean="0"/>
              <a:t> chances to improve performance (e.g. make greater profits) in the environment</a:t>
            </a:r>
          </a:p>
          <a:p>
            <a:r>
              <a:rPr lang="en-US" altLang="zh-TW" b="1" dirty="0" smtClean="0"/>
              <a:t>T</a:t>
            </a:r>
            <a:r>
              <a:rPr lang="en-US" altLang="zh-TW" dirty="0" smtClean="0"/>
              <a:t>hreats</a:t>
            </a:r>
          </a:p>
          <a:p>
            <a:pPr lvl="1"/>
            <a:r>
              <a:rPr lang="en-US" altLang="zh-TW" i="1" dirty="0" smtClean="0"/>
              <a:t>external</a:t>
            </a:r>
            <a:r>
              <a:rPr lang="en-US" altLang="zh-TW" dirty="0" smtClean="0"/>
              <a:t> elements in the environment that could cause trouble for the business or project</a:t>
            </a:r>
            <a:endParaRPr lang="zh-TW" altLang="en-US" dirty="0"/>
          </a:p>
        </p:txBody>
      </p:sp>
      <p:pic>
        <p:nvPicPr>
          <p:cNvPr id="71682" name="Picture 2" descr="http://ts3.mm.bing.net/images/thumbnail.aspx?q=4576764893200654&amp;id=b042170e8372388d6b92b5351867b020"/>
          <p:cNvPicPr>
            <a:picLocks noChangeAspect="1" noChangeArrowheads="1"/>
          </p:cNvPicPr>
          <p:nvPr/>
        </p:nvPicPr>
        <p:blipFill>
          <a:blip r:embed="rId2" cstate="print"/>
          <a:srcRect/>
          <a:stretch>
            <a:fillRect/>
          </a:stretch>
        </p:blipFill>
        <p:spPr bwMode="auto">
          <a:xfrm>
            <a:off x="6876256" y="2204864"/>
            <a:ext cx="2066925" cy="2828925"/>
          </a:xfrm>
          <a:prstGeom prst="rect">
            <a:avLst/>
          </a:prstGeom>
          <a:noFill/>
        </p:spPr>
      </p:pic>
    </p:spTree>
    <p:extLst>
      <p:ext uri="{BB962C8B-B14F-4D97-AF65-F5344CB8AC3E}">
        <p14:creationId xmlns:p14="http://schemas.microsoft.com/office/powerpoint/2010/main" val="13142257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rtl="0"/>
            <a:r>
              <a:rPr lang="en-US" altLang="zh-HK" b="1" dirty="0" smtClean="0"/>
              <a:t>Internal and external factors</a:t>
            </a:r>
            <a:endParaRPr lang="zh-HK" altLang="en-US" dirty="0"/>
          </a:p>
        </p:txBody>
      </p:sp>
      <p:sp>
        <p:nvSpPr>
          <p:cNvPr id="3" name="Content Placeholder 2"/>
          <p:cNvSpPr>
            <a:spLocks noGrp="1"/>
          </p:cNvSpPr>
          <p:nvPr>
            <p:ph idx="1"/>
          </p:nvPr>
        </p:nvSpPr>
        <p:spPr>
          <a:xfrm>
            <a:off x="97160" y="1412776"/>
            <a:ext cx="5050904" cy="4525963"/>
          </a:xfrm>
        </p:spPr>
        <p:txBody>
          <a:bodyPr>
            <a:noAutofit/>
          </a:bodyPr>
          <a:lstStyle/>
          <a:p>
            <a:pPr rtl="0"/>
            <a:r>
              <a:rPr lang="en-US" altLang="zh-HK" sz="2800" dirty="0" smtClean="0"/>
              <a:t>Aim  SWOT analysis: to identify the key internal and external factors that are important to achieving the </a:t>
            </a:r>
            <a:r>
              <a:rPr lang="en-US" altLang="zh-HK" sz="2800" u="sng" dirty="0" smtClean="0"/>
              <a:t>objective</a:t>
            </a:r>
            <a:r>
              <a:rPr lang="en-US" altLang="zh-HK" sz="2800" dirty="0" smtClean="0"/>
              <a:t>.</a:t>
            </a:r>
          </a:p>
          <a:p>
            <a:pPr rtl="0"/>
            <a:endParaRPr lang="en-US" altLang="zh-HK" sz="2800" dirty="0" smtClean="0"/>
          </a:p>
          <a:p>
            <a:pPr lvl="1" rtl="0"/>
            <a:r>
              <a:rPr lang="en-US" altLang="zh-HK" sz="2400" dirty="0" smtClean="0"/>
              <a:t>Internal factors – The </a:t>
            </a:r>
            <a:r>
              <a:rPr lang="en-US" altLang="zh-HK" sz="2400" i="1" dirty="0" smtClean="0"/>
              <a:t>strengths</a:t>
            </a:r>
            <a:r>
              <a:rPr lang="en-US" altLang="zh-HK" sz="2400" dirty="0" smtClean="0"/>
              <a:t> and </a:t>
            </a:r>
            <a:r>
              <a:rPr lang="en-US" altLang="zh-HK" sz="2400" i="1" dirty="0" smtClean="0"/>
              <a:t>weaknesses</a:t>
            </a:r>
            <a:r>
              <a:rPr lang="en-US" altLang="zh-HK" sz="2400" dirty="0" smtClean="0"/>
              <a:t> internal to the organization.</a:t>
            </a:r>
          </a:p>
          <a:p>
            <a:pPr lvl="1" rtl="0"/>
            <a:r>
              <a:rPr lang="en-US" altLang="zh-HK" sz="2400" dirty="0" smtClean="0"/>
              <a:t>External factors – The </a:t>
            </a:r>
            <a:r>
              <a:rPr lang="en-US" altLang="zh-HK" sz="2400" i="1" dirty="0" smtClean="0"/>
              <a:t>opportunities</a:t>
            </a:r>
            <a:r>
              <a:rPr lang="en-US" altLang="zh-HK" sz="2400" dirty="0" smtClean="0"/>
              <a:t> and </a:t>
            </a:r>
            <a:r>
              <a:rPr lang="en-US" altLang="zh-HK" sz="2400" i="1" dirty="0" smtClean="0"/>
              <a:t>threats</a:t>
            </a:r>
            <a:r>
              <a:rPr lang="en-US" altLang="zh-HK" sz="2400" dirty="0" smtClean="0"/>
              <a:t> presented by the external environment to the organization.</a:t>
            </a:r>
          </a:p>
        </p:txBody>
      </p:sp>
      <p:pic>
        <p:nvPicPr>
          <p:cNvPr id="4" name="Picture 2" descr="http://business-docs.co.uk/wp-content/uploads/2011/10/28-SWOT-Analysis-01-850.jpg"/>
          <p:cNvPicPr>
            <a:picLocks noChangeAspect="1" noChangeArrowheads="1"/>
          </p:cNvPicPr>
          <p:nvPr/>
        </p:nvPicPr>
        <p:blipFill rotWithShape="1">
          <a:blip r:embed="rId2">
            <a:extLst>
              <a:ext uri="{28A0092B-C50C-407E-A947-70E740481C1C}">
                <a14:useLocalDpi xmlns:a14="http://schemas.microsoft.com/office/drawing/2010/main" val="0"/>
              </a:ext>
            </a:extLst>
          </a:blip>
          <a:srcRect t="16319" b="6131"/>
          <a:stretch/>
        </p:blipFill>
        <p:spPr bwMode="auto">
          <a:xfrm>
            <a:off x="4895438" y="2017752"/>
            <a:ext cx="4013849" cy="23473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87596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zh-HK" sz="4400" kern="1200" dirty="0" smtClean="0">
                <a:solidFill>
                  <a:schemeClr val="tx1"/>
                </a:solidFill>
                <a:effectLst/>
                <a:latin typeface="+mj-lt"/>
                <a:ea typeface="+mj-ea"/>
                <a:cs typeface="+mj-cs"/>
              </a:rPr>
              <a:t>Internal factors</a:t>
            </a:r>
            <a:endParaRPr lang="zh-HK" altLang="en-US" dirty="0"/>
          </a:p>
        </p:txBody>
      </p:sp>
      <p:sp>
        <p:nvSpPr>
          <p:cNvPr id="3" name="Content Placeholder 2"/>
          <p:cNvSpPr>
            <a:spLocks noGrp="1"/>
          </p:cNvSpPr>
          <p:nvPr>
            <p:ph idx="1"/>
          </p:nvPr>
        </p:nvSpPr>
        <p:spPr/>
        <p:txBody>
          <a:bodyPr>
            <a:normAutofit/>
          </a:bodyPr>
          <a:lstStyle/>
          <a:p>
            <a:pPr rtl="0"/>
            <a:r>
              <a:rPr lang="en-US" altLang="zh-HK" sz="2800" dirty="0" smtClean="0"/>
              <a:t>The internal factors are the strengths or weaknesses depending upon their effect on the organization's objectives. </a:t>
            </a:r>
          </a:p>
          <a:p>
            <a:pPr rtl="0"/>
            <a:r>
              <a:rPr lang="en-US" altLang="zh-HK" sz="2800" dirty="0" smtClean="0"/>
              <a:t>What may represent strengths with respect to one objective may be weaknesses for another objective.</a:t>
            </a:r>
          </a:p>
          <a:p>
            <a:pPr lvl="1"/>
            <a:r>
              <a:rPr lang="en-US" altLang="zh-HK" sz="2400" dirty="0" smtClean="0"/>
              <a:t>E.g. 4Ps in marketing;  personnel, finance, manufacturing capabilities…etc</a:t>
            </a:r>
            <a:r>
              <a:rPr lang="en-US" altLang="zh-HK" sz="2400" dirty="0"/>
              <a:t>.</a:t>
            </a:r>
            <a:endParaRPr lang="en-US" altLang="zh-HK" sz="2400" dirty="0" smtClean="0"/>
          </a:p>
        </p:txBody>
      </p:sp>
    </p:spTree>
    <p:extLst>
      <p:ext uri="{BB962C8B-B14F-4D97-AF65-F5344CB8AC3E}">
        <p14:creationId xmlns:p14="http://schemas.microsoft.com/office/powerpoint/2010/main" val="31215530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rtl="0"/>
            <a:r>
              <a:rPr lang="en-US" altLang="zh-HK" sz="3200" kern="1200" dirty="0" smtClean="0">
                <a:solidFill>
                  <a:schemeClr val="tx1"/>
                </a:solidFill>
                <a:effectLst/>
                <a:latin typeface="+mn-lt"/>
                <a:ea typeface="+mn-ea"/>
                <a:cs typeface="+mn-cs"/>
              </a:rPr>
              <a:t>External factors </a:t>
            </a:r>
            <a:endParaRPr lang="zh-HK" altLang="en-US" dirty="0"/>
          </a:p>
        </p:txBody>
      </p:sp>
      <p:sp>
        <p:nvSpPr>
          <p:cNvPr id="3" name="Content Placeholder 2"/>
          <p:cNvSpPr>
            <a:spLocks noGrp="1"/>
          </p:cNvSpPr>
          <p:nvPr>
            <p:ph idx="1"/>
          </p:nvPr>
        </p:nvSpPr>
        <p:spPr/>
        <p:txBody>
          <a:bodyPr>
            <a:normAutofit/>
          </a:bodyPr>
          <a:lstStyle/>
          <a:p>
            <a:pPr rtl="0"/>
            <a:r>
              <a:rPr lang="en-US" altLang="zh-HK" sz="2800" dirty="0" smtClean="0"/>
              <a:t>Factors belong the control by the organization be may affect the decision</a:t>
            </a:r>
          </a:p>
          <a:p>
            <a:pPr rtl="0"/>
            <a:r>
              <a:rPr lang="en-US" altLang="zh-HK" sz="2800" dirty="0" smtClean="0"/>
              <a:t>E.g. </a:t>
            </a:r>
          </a:p>
          <a:p>
            <a:pPr lvl="1"/>
            <a:r>
              <a:rPr lang="en-US" altLang="zh-HK" sz="2400" dirty="0" smtClean="0"/>
              <a:t>macroeconomic matters, </a:t>
            </a:r>
          </a:p>
          <a:p>
            <a:pPr lvl="1"/>
            <a:r>
              <a:rPr lang="en-US" altLang="zh-HK" sz="2400" dirty="0" smtClean="0"/>
              <a:t>technological change, </a:t>
            </a:r>
          </a:p>
          <a:p>
            <a:pPr lvl="1"/>
            <a:r>
              <a:rPr lang="en-US" altLang="zh-HK" sz="2400" dirty="0" smtClean="0"/>
              <a:t>legislation, and </a:t>
            </a:r>
          </a:p>
          <a:p>
            <a:pPr lvl="1"/>
            <a:r>
              <a:rPr lang="en-US" altLang="zh-HK" sz="2400" dirty="0" smtClean="0"/>
              <a:t>socio-cultural changes, </a:t>
            </a:r>
          </a:p>
          <a:p>
            <a:pPr lvl="1"/>
            <a:r>
              <a:rPr lang="en-US" altLang="zh-HK" sz="2400" dirty="0" smtClean="0"/>
              <a:t>marketplace or competitive position</a:t>
            </a:r>
          </a:p>
        </p:txBody>
      </p:sp>
    </p:spTree>
    <p:extLst>
      <p:ext uri="{BB962C8B-B14F-4D97-AF65-F5344CB8AC3E}">
        <p14:creationId xmlns:p14="http://schemas.microsoft.com/office/powerpoint/2010/main" val="1807251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rtl="0"/>
            <a:r>
              <a:rPr lang="en-US" altLang="zh-HK" b="1" dirty="0" smtClean="0"/>
              <a:t>Use of SWOT analysis</a:t>
            </a:r>
            <a:endParaRPr lang="zh-HK" altLang="en-US" dirty="0"/>
          </a:p>
        </p:txBody>
      </p:sp>
      <p:sp>
        <p:nvSpPr>
          <p:cNvPr id="3" name="Content Placeholder 2"/>
          <p:cNvSpPr>
            <a:spLocks noGrp="1"/>
          </p:cNvSpPr>
          <p:nvPr>
            <p:ph idx="1"/>
          </p:nvPr>
        </p:nvSpPr>
        <p:spPr/>
        <p:txBody>
          <a:bodyPr>
            <a:normAutofit fontScale="92500" lnSpcReduction="10000"/>
          </a:bodyPr>
          <a:lstStyle/>
          <a:p>
            <a:r>
              <a:rPr lang="en-US" altLang="zh-HK" dirty="0" smtClean="0"/>
              <a:t>SWOT analysis may be used by</a:t>
            </a:r>
            <a:r>
              <a:rPr lang="en-US" altLang="zh-HK" dirty="0"/>
              <a:t> </a:t>
            </a:r>
            <a:r>
              <a:rPr lang="en-US" altLang="zh-HK" dirty="0" smtClean="0"/>
              <a:t>any organization  when a desired objective has been defined. </a:t>
            </a:r>
          </a:p>
          <a:p>
            <a:pPr lvl="1"/>
            <a:r>
              <a:rPr lang="en-US" altLang="zh-HK" dirty="0" smtClean="0"/>
              <a:t>E.g. non-profit organizations, governmental units, </a:t>
            </a:r>
          </a:p>
          <a:p>
            <a:pPr marL="914400" lvl="2" indent="0">
              <a:buNone/>
            </a:pPr>
            <a:r>
              <a:rPr lang="en-US" altLang="zh-HK" sz="3000" dirty="0" smtClean="0"/>
              <a:t>Student society, Individuals</a:t>
            </a:r>
          </a:p>
          <a:p>
            <a:r>
              <a:rPr lang="en-US" altLang="zh-HK" dirty="0" smtClean="0"/>
              <a:t>Use for</a:t>
            </a:r>
          </a:p>
          <a:p>
            <a:pPr lvl="1"/>
            <a:r>
              <a:rPr lang="en-US" altLang="zh-HK" dirty="0" smtClean="0"/>
              <a:t>decision-making </a:t>
            </a:r>
          </a:p>
          <a:p>
            <a:pPr lvl="1"/>
            <a:r>
              <a:rPr lang="en-US" altLang="zh-HK" dirty="0" smtClean="0"/>
              <a:t>pre-crisis planning and </a:t>
            </a:r>
          </a:p>
          <a:p>
            <a:pPr lvl="1"/>
            <a:r>
              <a:rPr lang="en-US" altLang="zh-HK" dirty="0" smtClean="0"/>
              <a:t>preventive crisis management</a:t>
            </a:r>
          </a:p>
          <a:p>
            <a:pPr lvl="1"/>
            <a:r>
              <a:rPr lang="en-US" altLang="zh-HK" dirty="0" smtClean="0"/>
              <a:t>creating a recommendation during a viability study/survey.</a:t>
            </a:r>
          </a:p>
        </p:txBody>
      </p:sp>
    </p:spTree>
    <p:extLst>
      <p:ext uri="{BB962C8B-B14F-4D97-AF65-F5344CB8AC3E}">
        <p14:creationId xmlns:p14="http://schemas.microsoft.com/office/powerpoint/2010/main" val="298428541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rtl="0"/>
            <a:r>
              <a:rPr lang="en-US" altLang="zh-HK" b="1" dirty="0" smtClean="0"/>
              <a:t>SWOT</a:t>
            </a:r>
            <a:r>
              <a:rPr lang="en-US" altLang="zh-HK" b="1" baseline="0" dirty="0" smtClean="0"/>
              <a:t> analysis for</a:t>
            </a:r>
            <a:r>
              <a:rPr lang="en-US" altLang="zh-HK" b="1" dirty="0" smtClean="0"/>
              <a:t> Marketing</a:t>
            </a:r>
            <a:endParaRPr lang="zh-HK" altLang="en-US" dirty="0"/>
          </a:p>
        </p:txBody>
      </p:sp>
      <p:sp>
        <p:nvSpPr>
          <p:cNvPr id="3" name="Content Placeholder 2"/>
          <p:cNvSpPr>
            <a:spLocks noGrp="1"/>
          </p:cNvSpPr>
          <p:nvPr>
            <p:ph idx="1"/>
          </p:nvPr>
        </p:nvSpPr>
        <p:spPr/>
        <p:txBody>
          <a:bodyPr>
            <a:noAutofit/>
          </a:bodyPr>
          <a:lstStyle/>
          <a:p>
            <a:pPr rtl="0"/>
            <a:r>
              <a:rPr lang="en-US" altLang="zh-HK" sz="2400" dirty="0" smtClean="0"/>
              <a:t>To build detailed profiles of each competitor in the market</a:t>
            </a:r>
          </a:p>
          <a:p>
            <a:pPr lvl="1"/>
            <a:r>
              <a:rPr lang="en-US" altLang="zh-HK" sz="2000" dirty="0" smtClean="0"/>
              <a:t>focusing especially on their relative competitive strengths and weaknesses using SWOT analysis. </a:t>
            </a:r>
          </a:p>
          <a:p>
            <a:pPr lvl="1"/>
            <a:r>
              <a:rPr lang="en-US" altLang="zh-HK" sz="2000" dirty="0" smtClean="0"/>
              <a:t>Examine their cost structure, sources of profits, resources and competencies, competitive positioning and product differentiation, degree of vertical integration, historical responses to industry developments, and other factors.</a:t>
            </a:r>
          </a:p>
          <a:p>
            <a:r>
              <a:rPr lang="en-US" altLang="zh-HK" sz="2400" dirty="0" smtClean="0"/>
              <a:t>To perform </a:t>
            </a:r>
            <a:r>
              <a:rPr lang="en-US" altLang="zh-HK" sz="2400" u="sng" dirty="0" smtClean="0"/>
              <a:t>environmental </a:t>
            </a:r>
            <a:r>
              <a:rPr lang="en-US" altLang="zh-HK" sz="2400" u="sng" dirty="0"/>
              <a:t>scanning</a:t>
            </a:r>
            <a:r>
              <a:rPr lang="en-US" altLang="zh-HK" sz="2400" dirty="0"/>
              <a:t> and </a:t>
            </a:r>
            <a:r>
              <a:rPr lang="en-US" altLang="zh-HK" sz="2400" u="sng" dirty="0"/>
              <a:t>competitive intelligence</a:t>
            </a:r>
            <a:r>
              <a:rPr lang="en-US" altLang="zh-HK" sz="2400" dirty="0"/>
              <a:t> processes to help identify trends and inform the company's marketing analysis</a:t>
            </a:r>
            <a:r>
              <a:rPr lang="en-US" altLang="zh-HK" sz="2400" dirty="0" smtClean="0"/>
              <a:t>.</a:t>
            </a:r>
            <a:endParaRPr lang="en-US" altLang="zh-HK" sz="2400" dirty="0"/>
          </a:p>
        </p:txBody>
      </p:sp>
    </p:spTree>
    <p:extLst>
      <p:ext uri="{BB962C8B-B14F-4D97-AF65-F5344CB8AC3E}">
        <p14:creationId xmlns:p14="http://schemas.microsoft.com/office/powerpoint/2010/main" val="239043281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13994</TotalTime>
  <Words>1306</Words>
  <Application>Microsoft Office PowerPoint</Application>
  <PresentationFormat>On-screen Show (4:3)</PresentationFormat>
  <Paragraphs>153</Paragraphs>
  <Slides>24</Slides>
  <Notes>0</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Office Theme</vt:lpstr>
      <vt:lpstr>ELEC3844 Engineering Management and Society   SWOT Analysis</vt:lpstr>
      <vt:lpstr>Contents</vt:lpstr>
      <vt:lpstr>SWOT Analysis</vt:lpstr>
      <vt:lpstr>SWOT Analysis</vt:lpstr>
      <vt:lpstr>Internal and external factors</vt:lpstr>
      <vt:lpstr>Internal factors</vt:lpstr>
      <vt:lpstr>External factors </vt:lpstr>
      <vt:lpstr>Use of SWOT analysis</vt:lpstr>
      <vt:lpstr>SWOT analysis for Marketing</vt:lpstr>
      <vt:lpstr>SWOT analysis for Marketing</vt:lpstr>
      <vt:lpstr>Example</vt:lpstr>
      <vt:lpstr>e.g. SWOT for HKIE: Strengths   </vt:lpstr>
      <vt:lpstr> e.g. SWOT for HKIE : Opportunities </vt:lpstr>
      <vt:lpstr>e.g. SWOT for HKIE : Weaknesses   </vt:lpstr>
      <vt:lpstr>e.g. SWOT for HKIE : Threats </vt:lpstr>
      <vt:lpstr>Discussion:</vt:lpstr>
      <vt:lpstr>4 scenarios in SWOT</vt:lpstr>
      <vt:lpstr>S-O: Helpful </vt:lpstr>
      <vt:lpstr>W-O: Catch the opportunity</vt:lpstr>
      <vt:lpstr>S-T: Avoid the threats</vt:lpstr>
      <vt:lpstr>W-T: Harmful</vt:lpstr>
      <vt:lpstr>Summary of the suggestion actions for different scenario </vt:lpstr>
      <vt:lpstr>Matching and converting</vt:lpstr>
      <vt:lpstr>Tips of using SWOT analysis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ELEC2814 Engineering Management and Society   Decision Making</dc:title>
  <dc:creator>Wilton Fok</dc:creator>
  <cp:lastModifiedBy>wilton</cp:lastModifiedBy>
  <cp:revision>77</cp:revision>
  <cp:lastPrinted>2013-09-12T07:11:23Z</cp:lastPrinted>
  <dcterms:created xsi:type="dcterms:W3CDTF">2012-03-13T03:06:18Z</dcterms:created>
  <dcterms:modified xsi:type="dcterms:W3CDTF">2017-09-21T07:57:42Z</dcterms:modified>
</cp:coreProperties>
</file>