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3"/>
  </p:sldMasterIdLst>
  <p:notesMasterIdLst>
    <p:notesMasterId r:id="rId20"/>
  </p:notesMasterIdLst>
  <p:handoutMasterIdLst>
    <p:handoutMasterId r:id="rId21"/>
  </p:handoutMasterIdLst>
  <p:sldIdLst>
    <p:sldId id="256" r:id="rId4"/>
    <p:sldId id="258" r:id="rId5"/>
    <p:sldId id="264" r:id="rId6"/>
    <p:sldId id="292" r:id="rId7"/>
    <p:sldId id="379" r:id="rId8"/>
    <p:sldId id="367" r:id="rId9"/>
    <p:sldId id="368" r:id="rId10"/>
    <p:sldId id="369" r:id="rId11"/>
    <p:sldId id="374" r:id="rId12"/>
    <p:sldId id="375" r:id="rId13"/>
    <p:sldId id="377" r:id="rId14"/>
    <p:sldId id="378" r:id="rId15"/>
    <p:sldId id="376" r:id="rId16"/>
    <p:sldId id="372" r:id="rId17"/>
    <p:sldId id="373" r:id="rId18"/>
    <p:sldId id="366" r:id="rId19"/>
  </p:sldIdLst>
  <p:sldSz cx="24384000" cy="13716000"/>
  <p:notesSz cx="6858000" cy="9144000"/>
  <p:embeddedFontLst>
    <p:embeddedFont>
      <p:font typeface="Dava Sans" pitchFamily="2" charset="77"/>
      <p:regular r:id="rId22"/>
      <p:bold r:id="rId23"/>
      <p:italic r:id="rId24"/>
      <p:boldItalic r:id="rId25"/>
    </p:embeddedFont>
    <p:embeddedFont>
      <p:font typeface="Dava Sans Med" pitchFamily="2" charset="77"/>
      <p:regular r:id="rId26"/>
      <p:bold r:id="rId27"/>
      <p:italic r:id="rId28"/>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640"/>
    <a:srgbClr val="758087"/>
    <a:srgbClr val="BABFC3"/>
    <a:srgbClr val="FFFFFF"/>
    <a:srgbClr val="30404B"/>
    <a:srgbClr val="8C959B"/>
    <a:srgbClr val="D1D5D7"/>
    <a:srgbClr val="122B38"/>
    <a:srgbClr val="FF4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Poppins Bold"/>
          <a:ea typeface="Poppins Bold"/>
          <a:cs typeface="Poppi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Poppins Bold"/>
          <a:ea typeface="Poppins Bold"/>
          <a:cs typeface="Poppi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Poppins Bold"/>
          <a:ea typeface="Poppins Bold"/>
          <a:cs typeface="Poppins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
          <a:latin typeface="Poppins Bold"/>
          <a:ea typeface="Poppins Bold"/>
          <a:cs typeface="Poppins Bold"/>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Poppins Bold"/>
          <a:ea typeface="Poppins Bold"/>
          <a:cs typeface="Poppins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Poppins Bold"/>
          <a:ea typeface="Poppins Bold"/>
          <a:cs typeface="Poppins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Poppins Bold"/>
          <a:ea typeface="Poppins Bold"/>
          <a:cs typeface="Poppins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5"/>
    <p:restoredTop sz="94703"/>
  </p:normalViewPr>
  <p:slideViewPr>
    <p:cSldViewPr snapToGrid="0">
      <p:cViewPr varScale="1">
        <p:scale>
          <a:sx n="47" d="100"/>
          <a:sy n="47" d="100"/>
        </p:scale>
        <p:origin x="320" y="952"/>
      </p:cViewPr>
      <p:guideLst>
        <p:guide orient="horz" pos="4320"/>
        <p:guide pos="7680"/>
      </p:guideLst>
    </p:cSldViewPr>
  </p:slideViewPr>
  <p:notesTextViewPr>
    <p:cViewPr>
      <p:scale>
        <a:sx n="1" d="1"/>
        <a:sy n="1" d="1"/>
      </p:scale>
      <p:origin x="0" y="0"/>
    </p:cViewPr>
  </p:notesTextViewPr>
  <p:notesViewPr>
    <p:cSldViewPr snapToGrid="0">
      <p:cViewPr varScale="1">
        <p:scale>
          <a:sx n="168" d="100"/>
          <a:sy n="168" d="100"/>
        </p:scale>
        <p:origin x="5432"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5.fntdata"/><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E6D5C2-E810-C572-C13C-9D14F07696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a:extLst>
              <a:ext uri="{FF2B5EF4-FFF2-40B4-BE49-F238E27FC236}">
                <a16:creationId xmlns:a16="http://schemas.microsoft.com/office/drawing/2014/main" id="{46FBF47C-D32B-CAA2-A5A4-50B6BEB4A9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2A5286-0306-B143-BA49-3E397476CCE1}" type="datetimeFigureOut">
              <a:rPr lang="en-RO" smtClean="0"/>
              <a:t>30.06.2025</a:t>
            </a:fld>
            <a:endParaRPr lang="en-RO"/>
          </a:p>
        </p:txBody>
      </p:sp>
      <p:sp>
        <p:nvSpPr>
          <p:cNvPr id="4" name="Footer Placeholder 3">
            <a:extLst>
              <a:ext uri="{FF2B5EF4-FFF2-40B4-BE49-F238E27FC236}">
                <a16:creationId xmlns:a16="http://schemas.microsoft.com/office/drawing/2014/main" id="{4589B6D8-A221-B327-F05B-6C599FD2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5" name="Slide Number Placeholder 4">
            <a:extLst>
              <a:ext uri="{FF2B5EF4-FFF2-40B4-BE49-F238E27FC236}">
                <a16:creationId xmlns:a16="http://schemas.microsoft.com/office/drawing/2014/main" id="{48D1AC45-1C47-9DDA-6253-17E727D225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6B202A-81CE-954E-9ACC-87922C02C77C}" type="slidenum">
              <a:rPr lang="en-RO" smtClean="0"/>
              <a:t>‹#›</a:t>
            </a:fld>
            <a:endParaRPr lang="en-RO"/>
          </a:p>
        </p:txBody>
      </p:sp>
    </p:spTree>
    <p:extLst>
      <p:ext uri="{BB962C8B-B14F-4D97-AF65-F5344CB8AC3E}">
        <p14:creationId xmlns:p14="http://schemas.microsoft.com/office/powerpoint/2010/main" val="1849955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200" latinLnBrk="0">
      <a:lnSpc>
        <a:spcPct val="117999"/>
      </a:lnSpc>
      <a:defRPr sz="2200" b="0" i="0">
        <a:latin typeface="Dava Sans" pitchFamily="2" charset="77"/>
        <a:ea typeface="+mn-ea"/>
        <a:cs typeface="+mn-cs"/>
        <a:sym typeface="Poppins Regular"/>
      </a:defRPr>
    </a:lvl1pPr>
    <a:lvl2pPr indent="228600" defTabSz="457200" latinLnBrk="0">
      <a:lnSpc>
        <a:spcPct val="117999"/>
      </a:lnSpc>
      <a:defRPr sz="2200">
        <a:latin typeface="+mn-lt"/>
        <a:ea typeface="+mn-ea"/>
        <a:cs typeface="+mn-cs"/>
        <a:sym typeface="Poppins Regular"/>
      </a:defRPr>
    </a:lvl2pPr>
    <a:lvl3pPr indent="457200" defTabSz="457200" latinLnBrk="0">
      <a:lnSpc>
        <a:spcPct val="117999"/>
      </a:lnSpc>
      <a:defRPr sz="2200">
        <a:latin typeface="+mn-lt"/>
        <a:ea typeface="+mn-ea"/>
        <a:cs typeface="+mn-cs"/>
        <a:sym typeface="Poppins Regular"/>
      </a:defRPr>
    </a:lvl3pPr>
    <a:lvl4pPr indent="685800" defTabSz="457200" latinLnBrk="0">
      <a:lnSpc>
        <a:spcPct val="117999"/>
      </a:lnSpc>
      <a:defRPr sz="2200">
        <a:latin typeface="+mn-lt"/>
        <a:ea typeface="+mn-ea"/>
        <a:cs typeface="+mn-cs"/>
        <a:sym typeface="Poppins Regular"/>
      </a:defRPr>
    </a:lvl4pPr>
    <a:lvl5pPr indent="914400" defTabSz="457200" latinLnBrk="0">
      <a:lnSpc>
        <a:spcPct val="117999"/>
      </a:lnSpc>
      <a:defRPr sz="2200">
        <a:latin typeface="+mn-lt"/>
        <a:ea typeface="+mn-ea"/>
        <a:cs typeface="+mn-cs"/>
        <a:sym typeface="Poppins Regular"/>
      </a:defRPr>
    </a:lvl5pPr>
    <a:lvl6pPr indent="1143000" defTabSz="457200" latinLnBrk="0">
      <a:lnSpc>
        <a:spcPct val="117999"/>
      </a:lnSpc>
      <a:defRPr sz="2200">
        <a:latin typeface="+mn-lt"/>
        <a:ea typeface="+mn-ea"/>
        <a:cs typeface="+mn-cs"/>
        <a:sym typeface="Poppins Regular"/>
      </a:defRPr>
    </a:lvl6pPr>
    <a:lvl7pPr indent="1371600" defTabSz="457200" latinLnBrk="0">
      <a:lnSpc>
        <a:spcPct val="117999"/>
      </a:lnSpc>
      <a:defRPr sz="2200">
        <a:latin typeface="+mn-lt"/>
        <a:ea typeface="+mn-ea"/>
        <a:cs typeface="+mn-cs"/>
        <a:sym typeface="Poppins Regular"/>
      </a:defRPr>
    </a:lvl7pPr>
    <a:lvl8pPr indent="1600200" defTabSz="457200" latinLnBrk="0">
      <a:lnSpc>
        <a:spcPct val="117999"/>
      </a:lnSpc>
      <a:defRPr sz="2200">
        <a:latin typeface="+mn-lt"/>
        <a:ea typeface="+mn-ea"/>
        <a:cs typeface="+mn-cs"/>
        <a:sym typeface="Poppins Regular"/>
      </a:defRPr>
    </a:lvl8pPr>
    <a:lvl9pPr indent="1828800" defTabSz="457200" latinLnBrk="0">
      <a:lnSpc>
        <a:spcPct val="117999"/>
      </a:lnSpc>
      <a:defRPr sz="2200">
        <a:latin typeface="+mn-lt"/>
        <a:ea typeface="+mn-ea"/>
        <a:cs typeface="+mn-cs"/>
        <a:sym typeface="Poppins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39" name="Shape 239"/>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Agenda</a:t>
            </a:r>
          </a:p>
          <a:p>
            <a:r>
              <a:rPr dirty="0"/>
              <a:t>General Template Guidance: Information to help you make good presentations.</a:t>
            </a:r>
          </a:p>
          <a:p>
            <a:r>
              <a:rPr dirty="0"/>
              <a:t>Standard / Static Slides: Some key Endava slides/lockups that, in general, should only be modified by marketing.</a:t>
            </a:r>
          </a:p>
          <a:p>
            <a:r>
              <a:rPr dirty="0"/>
              <a:t>Template Slides: A selection of template slides for use in Endava presentations.</a:t>
            </a:r>
          </a:p>
          <a:p>
            <a:r>
              <a:rPr dirty="0"/>
              <a:t>Larger Format Template Slides: Template slides with larger content.</a:t>
            </a:r>
          </a:p>
          <a:p>
            <a:r>
              <a:rPr dirty="0"/>
              <a:t>Icon Library: A selection of hundreds of icons to use in Endava presentations.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A649A-CC55-013F-6B07-D5C50AB35762}"/>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242C1280-7A73-1372-38A7-E2A421D39CE4}"/>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1AE58EAD-F21E-E31E-7AC7-E7451F30825F}"/>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183798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2B56C-FCE9-BF31-FF44-BFC6D9200FA8}"/>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D13DBFB7-01AA-4523-58F8-D7E5C1718548}"/>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9C71A6E7-171C-C64C-B842-3BF6A6193FCE}"/>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990961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A8E0-5C9E-2F71-8D8D-93F3A31E2A09}"/>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772BEBB8-5A5C-C5ED-6C5B-C04D6D492B51}"/>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9D82A7B5-268A-9DE6-BE9A-1789CB57E4F9}"/>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232205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4935-48AC-427E-F321-BE007794C7DD}"/>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8738A2C8-AB73-7CD4-1E73-5B44F77A1832}"/>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13A8C4DF-C314-28F3-F8D3-64137936425D}"/>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9701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Shape 49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03F82-963F-009E-32BF-89D493954169}"/>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248CB7E8-219B-982F-B2A1-511F36696004}"/>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A34A188E-B9E6-06B9-D7FA-ACCF5C7E35AF}"/>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713210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8D3D6-D9A2-5DFF-F892-3DC8F5BAA4C2}"/>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04F6A996-3CFE-DB73-2F85-348C08010BF2}"/>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51AEADD1-E36A-FDDD-D08F-CF726E0F2177}"/>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54275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09ECB-711A-F154-66FC-911DBCF6EAC7}"/>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9B17390A-0CE6-CD67-2176-0F5CEBE6EBDC}"/>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FD5E4904-C331-CFA1-EBCD-83ED6A8382F8}"/>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2796925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6B068-C0FE-6128-BC01-96ADEE942D1B}"/>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3C8B0E16-4B7E-19A6-F99D-7B2986D72E17}"/>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54EF4128-8583-B0C7-28CD-E67D3023DC2F}"/>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2454603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059DE-FE69-5C02-DDCE-6ED798BE7D15}"/>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BEB68B96-12E0-1D75-6747-8FE81325C08D}"/>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27F0E77C-1260-BE45-698A-8527B1F9AB6F}"/>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35810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ADB90-C4B6-E8AA-3F54-5BF10FB42361}"/>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408F1798-7A27-DF72-D481-D180520275E9}"/>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B8BDAB8B-848D-B690-A76D-4CB3F626CC10}"/>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1200367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A2B07-AC2F-DD78-9013-83FED8F5583E}"/>
            </a:ext>
          </a:extLst>
        </p:cNvPr>
        <p:cNvGrpSpPr/>
        <p:nvPr/>
      </p:nvGrpSpPr>
      <p:grpSpPr>
        <a:xfrm>
          <a:off x="0" y="0"/>
          <a:ext cx="0" cy="0"/>
          <a:chOff x="0" y="0"/>
          <a:chExt cx="0" cy="0"/>
        </a:xfrm>
      </p:grpSpPr>
      <p:sp>
        <p:nvSpPr>
          <p:cNvPr id="491" name="Shape 491">
            <a:extLst>
              <a:ext uri="{FF2B5EF4-FFF2-40B4-BE49-F238E27FC236}">
                <a16:creationId xmlns:a16="http://schemas.microsoft.com/office/drawing/2014/main" id="{4EB7F430-0B36-53EC-43E6-2E1E9B3E29E1}"/>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492" name="Shape 492">
            <a:extLst>
              <a:ext uri="{FF2B5EF4-FFF2-40B4-BE49-F238E27FC236}">
                <a16:creationId xmlns:a16="http://schemas.microsoft.com/office/drawing/2014/main" id="{9FB68738-119D-FAE6-579F-467AF9912324}"/>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260826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79332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39" name="Agenda"/>
          <p:cNvSpPr txBox="1"/>
          <p:nvPr/>
        </p:nvSpPr>
        <p:spPr>
          <a:xfrm>
            <a:off x="2590800" y="1700307"/>
            <a:ext cx="3357490" cy="9643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lvl1pPr defTabSz="470262">
              <a:lnSpc>
                <a:spcPct val="100000"/>
              </a:lnSpc>
              <a:spcBef>
                <a:spcPts val="3000"/>
              </a:spcBef>
              <a:defRPr sz="5600" spc="0"/>
            </a:lvl1pPr>
          </a:lstStyle>
          <a:p>
            <a:r>
              <a:rPr>
                <a:latin typeface="+mj-lt"/>
              </a:rPr>
              <a:t>Agenda</a:t>
            </a:r>
          </a:p>
        </p:txBody>
      </p:sp>
      <p:sp>
        <p:nvSpPr>
          <p:cNvPr id="40"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91" name="Insert chapter name"/>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sp>
        <p:nvSpPr>
          <p:cNvPr id="93"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52" r:id="rId4"/>
    <p:sldLayoutId id="2147483656" r:id="rId5"/>
    <p:sldLayoutId id="2147483663" r:id="rId6"/>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endava_logo_pos_RGB.png" descr="endava_logo_pos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6750" y="6625907"/>
            <a:ext cx="2730500" cy="46418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5EB8B-29FC-F52A-C8FB-0A336A7A6048}"/>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9B78B67D-5630-593D-8A6C-33CB55BFA970}"/>
              </a:ext>
            </a:extLst>
          </p:cNvPr>
          <p:cNvSpPr>
            <a:spLocks noGrp="1"/>
          </p:cNvSpPr>
          <p:nvPr>
            <p:ph type="body" sz="quarter" idx="21"/>
          </p:nvPr>
        </p:nvSpPr>
        <p:spPr>
          <a:xfrm>
            <a:off x="609599" y="207804"/>
            <a:ext cx="2285610" cy="405189"/>
          </a:xfrm>
          <a:prstGeom prst="roundRect">
            <a:avLst>
              <a:gd name="adj" fmla="val 50000"/>
            </a:avLst>
          </a:prstGeom>
        </p:spPr>
        <p:txBody>
          <a:bodyPr/>
          <a:lstStyle/>
          <a:p>
            <a:r>
              <a:rPr lang="en-US" dirty="0"/>
              <a:t>RAG Fusion combined</a:t>
            </a:r>
            <a:endParaRPr dirty="0"/>
          </a:p>
        </p:txBody>
      </p:sp>
      <p:sp>
        <p:nvSpPr>
          <p:cNvPr id="487" name="Slide Number">
            <a:extLst>
              <a:ext uri="{FF2B5EF4-FFF2-40B4-BE49-F238E27FC236}">
                <a16:creationId xmlns:a16="http://schemas.microsoft.com/office/drawing/2014/main" id="{EFD37D35-5468-9119-00AD-92F123E079C7}"/>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10</a:t>
            </a:fld>
            <a:endParaRPr dirty="0"/>
          </a:p>
        </p:txBody>
      </p:sp>
      <p:pic>
        <p:nvPicPr>
          <p:cNvPr id="3" name="Picture 2" descr="A screenshot of a computer&#10;&#10;AI-generated content may be incorrect.">
            <a:extLst>
              <a:ext uri="{FF2B5EF4-FFF2-40B4-BE49-F238E27FC236}">
                <a16:creationId xmlns:a16="http://schemas.microsoft.com/office/drawing/2014/main" id="{955479A7-10FC-FC6B-659E-CAEF8944F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815" y="207803"/>
            <a:ext cx="12993633" cy="13173003"/>
          </a:xfrm>
          <a:prstGeom prst="rect">
            <a:avLst/>
          </a:prstGeom>
        </p:spPr>
      </p:pic>
    </p:spTree>
    <p:extLst>
      <p:ext uri="{BB962C8B-B14F-4D97-AF65-F5344CB8AC3E}">
        <p14:creationId xmlns:p14="http://schemas.microsoft.com/office/powerpoint/2010/main" val="25101505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08BED-7B49-6EA9-A4BC-A96F7FA52F36}"/>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5A67B3DF-19B6-B57B-9C19-47FFF97B9FB3}"/>
              </a:ext>
            </a:extLst>
          </p:cNvPr>
          <p:cNvSpPr>
            <a:spLocks noGrp="1"/>
          </p:cNvSpPr>
          <p:nvPr>
            <p:ph type="body" sz="quarter" idx="21"/>
          </p:nvPr>
        </p:nvSpPr>
        <p:spPr>
          <a:xfrm>
            <a:off x="609599" y="207804"/>
            <a:ext cx="1437697" cy="405189"/>
          </a:xfrm>
          <a:prstGeom prst="roundRect">
            <a:avLst>
              <a:gd name="adj" fmla="val 50000"/>
            </a:avLst>
          </a:prstGeom>
        </p:spPr>
        <p:txBody>
          <a:bodyPr/>
          <a:lstStyle/>
          <a:p>
            <a:r>
              <a:rPr lang="en-US" dirty="0"/>
              <a:t>Agentic RAG</a:t>
            </a:r>
            <a:endParaRPr dirty="0"/>
          </a:p>
        </p:txBody>
      </p:sp>
      <p:sp>
        <p:nvSpPr>
          <p:cNvPr id="487" name="Slide Number">
            <a:extLst>
              <a:ext uri="{FF2B5EF4-FFF2-40B4-BE49-F238E27FC236}">
                <a16:creationId xmlns:a16="http://schemas.microsoft.com/office/drawing/2014/main" id="{D4264DA7-FBA9-331C-FC6E-633E23501544}"/>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11</a:t>
            </a:fld>
            <a:endParaRPr dirty="0"/>
          </a:p>
        </p:txBody>
      </p:sp>
      <p:pic>
        <p:nvPicPr>
          <p:cNvPr id="3" name="Picture 2" descr="A diagram of a business&#10;&#10;AI-generated content may be incorrect.">
            <a:extLst>
              <a:ext uri="{FF2B5EF4-FFF2-40B4-BE49-F238E27FC236}">
                <a16:creationId xmlns:a16="http://schemas.microsoft.com/office/drawing/2014/main" id="{4FFABE9E-F8CD-7188-9F01-6748B413C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003300"/>
            <a:ext cx="7331710" cy="9055100"/>
          </a:xfrm>
          <a:prstGeom prst="rect">
            <a:avLst/>
          </a:prstGeom>
        </p:spPr>
      </p:pic>
      <p:pic>
        <p:nvPicPr>
          <p:cNvPr id="5" name="Picture 4" descr="A diagram of a computer program&#10;&#10;AI-generated content may be incorrect.">
            <a:extLst>
              <a:ext uri="{FF2B5EF4-FFF2-40B4-BE49-F238E27FC236}">
                <a16:creationId xmlns:a16="http://schemas.microsoft.com/office/drawing/2014/main" id="{0F04FB65-4F2C-BF2D-742D-FC650611A4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259" y="784008"/>
            <a:ext cx="8143480" cy="12724188"/>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8F05CD8C-9A65-910A-4F5E-0109476E8B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5084" y="410398"/>
            <a:ext cx="8862973" cy="12926782"/>
          </a:xfrm>
          <a:prstGeom prst="rect">
            <a:avLst/>
          </a:prstGeom>
        </p:spPr>
      </p:pic>
    </p:spTree>
    <p:extLst>
      <p:ext uri="{BB962C8B-B14F-4D97-AF65-F5344CB8AC3E}">
        <p14:creationId xmlns:p14="http://schemas.microsoft.com/office/powerpoint/2010/main" val="31833973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93FFC-D386-87B6-1FBF-36C08AE09C47}"/>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5400D88A-575B-EB6A-DE03-78732AD8F53F}"/>
              </a:ext>
            </a:extLst>
          </p:cNvPr>
          <p:cNvSpPr>
            <a:spLocks noGrp="1"/>
          </p:cNvSpPr>
          <p:nvPr>
            <p:ph type="body" sz="quarter" idx="21"/>
          </p:nvPr>
        </p:nvSpPr>
        <p:spPr>
          <a:xfrm>
            <a:off x="609599" y="207804"/>
            <a:ext cx="1437697" cy="405189"/>
          </a:xfrm>
          <a:prstGeom prst="roundRect">
            <a:avLst>
              <a:gd name="adj" fmla="val 50000"/>
            </a:avLst>
          </a:prstGeom>
        </p:spPr>
        <p:txBody>
          <a:bodyPr/>
          <a:lstStyle/>
          <a:p>
            <a:r>
              <a:rPr lang="en-US" dirty="0"/>
              <a:t>Agentic RAG</a:t>
            </a:r>
            <a:endParaRPr dirty="0"/>
          </a:p>
        </p:txBody>
      </p:sp>
      <p:sp>
        <p:nvSpPr>
          <p:cNvPr id="487" name="Slide Number">
            <a:extLst>
              <a:ext uri="{FF2B5EF4-FFF2-40B4-BE49-F238E27FC236}">
                <a16:creationId xmlns:a16="http://schemas.microsoft.com/office/drawing/2014/main" id="{DDD79D24-93C9-F5D0-5792-DB6EC67A1DF4}"/>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12</a:t>
            </a:fld>
            <a:endParaRPr dirty="0"/>
          </a:p>
        </p:txBody>
      </p:sp>
      <p:pic>
        <p:nvPicPr>
          <p:cNvPr id="5" name="Picture 4" descr="A diagram of a diagram&#10;&#10;AI-generated content may be incorrect.">
            <a:extLst>
              <a:ext uri="{FF2B5EF4-FFF2-40B4-BE49-F238E27FC236}">
                <a16:creationId xmlns:a16="http://schemas.microsoft.com/office/drawing/2014/main" id="{0C090F18-0BC7-46E8-4DE5-81641D82F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296" y="844549"/>
            <a:ext cx="10670640" cy="1149985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3792BD56-79E0-E0D3-CDD2-B6A4C0F40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4000" y="1085850"/>
            <a:ext cx="9553944" cy="12634422"/>
          </a:xfrm>
          <a:prstGeom prst="rect">
            <a:avLst/>
          </a:prstGeom>
        </p:spPr>
      </p:pic>
    </p:spTree>
    <p:extLst>
      <p:ext uri="{BB962C8B-B14F-4D97-AF65-F5344CB8AC3E}">
        <p14:creationId xmlns:p14="http://schemas.microsoft.com/office/powerpoint/2010/main" val="39364727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8AD64-CEA2-AC41-7C4A-7ADCF40B7D2C}"/>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7C73F7EF-F9E0-0F50-13AD-D32B6CDDE0F3}"/>
              </a:ext>
            </a:extLst>
          </p:cNvPr>
          <p:cNvSpPr>
            <a:spLocks noGrp="1"/>
          </p:cNvSpPr>
          <p:nvPr>
            <p:ph type="body" sz="quarter" idx="21"/>
          </p:nvPr>
        </p:nvSpPr>
        <p:spPr>
          <a:xfrm>
            <a:off x="609599" y="207804"/>
            <a:ext cx="1437697" cy="405189"/>
          </a:xfrm>
          <a:prstGeom prst="roundRect">
            <a:avLst>
              <a:gd name="adj" fmla="val 50000"/>
            </a:avLst>
          </a:prstGeom>
        </p:spPr>
        <p:txBody>
          <a:bodyPr/>
          <a:lstStyle/>
          <a:p>
            <a:r>
              <a:rPr lang="en-US" dirty="0"/>
              <a:t>Agentic RAG</a:t>
            </a:r>
            <a:endParaRPr dirty="0"/>
          </a:p>
        </p:txBody>
      </p:sp>
      <p:sp>
        <p:nvSpPr>
          <p:cNvPr id="487" name="Slide Number">
            <a:extLst>
              <a:ext uri="{FF2B5EF4-FFF2-40B4-BE49-F238E27FC236}">
                <a16:creationId xmlns:a16="http://schemas.microsoft.com/office/drawing/2014/main" id="{1BBC008F-236D-8C2E-8DF1-0BDC3AB17E63}"/>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13</a:t>
            </a:fld>
            <a:endParaRPr dirty="0"/>
          </a:p>
        </p:txBody>
      </p:sp>
      <p:pic>
        <p:nvPicPr>
          <p:cNvPr id="5" name="Picture 4" descr="A diagram of a software process&#10;&#10;AI-generated content may be incorrect.">
            <a:extLst>
              <a:ext uri="{FF2B5EF4-FFF2-40B4-BE49-F238E27FC236}">
                <a16:creationId xmlns:a16="http://schemas.microsoft.com/office/drawing/2014/main" id="{B1F5A4FC-9F2D-542A-2EE8-A0CDC4379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447" y="945979"/>
            <a:ext cx="13946357" cy="12188607"/>
          </a:xfrm>
          <a:prstGeom prst="rect">
            <a:avLst/>
          </a:prstGeom>
        </p:spPr>
      </p:pic>
    </p:spTree>
    <p:extLst>
      <p:ext uri="{BB962C8B-B14F-4D97-AF65-F5344CB8AC3E}">
        <p14:creationId xmlns:p14="http://schemas.microsoft.com/office/powerpoint/2010/main" val="42499941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D795C-8754-57B2-9A72-BEC4956E79D6}"/>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59EA4614-F020-B736-764B-FC0159DB6BA3}"/>
              </a:ext>
            </a:extLst>
          </p:cNvPr>
          <p:cNvSpPr>
            <a:spLocks noGrp="1"/>
          </p:cNvSpPr>
          <p:nvPr>
            <p:ph type="body" sz="quarter" idx="21"/>
          </p:nvPr>
        </p:nvSpPr>
        <p:spPr>
          <a:xfrm>
            <a:off x="609599" y="207804"/>
            <a:ext cx="1991235" cy="405189"/>
          </a:xfrm>
          <a:prstGeom prst="roundRect">
            <a:avLst>
              <a:gd name="adj" fmla="val 50000"/>
            </a:avLst>
          </a:prstGeom>
        </p:spPr>
        <p:txBody>
          <a:bodyPr/>
          <a:lstStyle/>
          <a:p>
            <a:r>
              <a:rPr lang="en-US" dirty="0"/>
              <a:t>Testing framework</a:t>
            </a:r>
            <a:endParaRPr dirty="0"/>
          </a:p>
        </p:txBody>
      </p:sp>
      <p:sp>
        <p:nvSpPr>
          <p:cNvPr id="487" name="Slide Number">
            <a:extLst>
              <a:ext uri="{FF2B5EF4-FFF2-40B4-BE49-F238E27FC236}">
                <a16:creationId xmlns:a16="http://schemas.microsoft.com/office/drawing/2014/main" id="{7704AB69-A27A-5CA6-46C5-AD6046B203E5}"/>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14</a:t>
            </a:fld>
            <a:endParaRPr dirty="0"/>
          </a:p>
        </p:txBody>
      </p:sp>
      <p:sp>
        <p:nvSpPr>
          <p:cNvPr id="3" name="TextBox 2">
            <a:extLst>
              <a:ext uri="{FF2B5EF4-FFF2-40B4-BE49-F238E27FC236}">
                <a16:creationId xmlns:a16="http://schemas.microsoft.com/office/drawing/2014/main" id="{AA94AF1C-0CB5-3BD3-3F11-DCD59EE44CA6}"/>
              </a:ext>
            </a:extLst>
          </p:cNvPr>
          <p:cNvSpPr txBox="1"/>
          <p:nvPr/>
        </p:nvSpPr>
        <p:spPr>
          <a:xfrm>
            <a:off x="609599" y="2034705"/>
            <a:ext cx="6654833" cy="5693866"/>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spcBef>
                <a:spcPts val="750"/>
              </a:spcBef>
              <a:buFont typeface="Arial" panose="020B0604020202020204" pitchFamily="34" charset="0"/>
              <a:buChar char="•"/>
            </a:pPr>
            <a:r>
              <a:rPr lang="en-GB" sz="3200" b="0" i="0" dirty="0">
                <a:solidFill>
                  <a:srgbClr val="292A2E"/>
                </a:solidFill>
                <a:effectLst/>
              </a:rPr>
              <a:t>Rouge Metric</a:t>
            </a:r>
          </a:p>
          <a:p>
            <a:pPr algn="l">
              <a:spcBef>
                <a:spcPts val="300"/>
              </a:spcBef>
              <a:buFont typeface="Arial" panose="020B0604020202020204" pitchFamily="34" charset="0"/>
              <a:buChar char="•"/>
            </a:pPr>
            <a:r>
              <a:rPr lang="en-GB" sz="3200" b="0" i="0" dirty="0">
                <a:solidFill>
                  <a:srgbClr val="292A2E"/>
                </a:solidFill>
                <a:effectLst/>
              </a:rPr>
              <a:t>BERT Score</a:t>
            </a:r>
          </a:p>
          <a:p>
            <a:pPr algn="l">
              <a:spcBef>
                <a:spcPts val="300"/>
              </a:spcBef>
              <a:buFont typeface="Arial" panose="020B0604020202020204" pitchFamily="34" charset="0"/>
              <a:buChar char="•"/>
            </a:pPr>
            <a:r>
              <a:rPr lang="en-GB" sz="3200" b="0" i="0" dirty="0">
                <a:solidFill>
                  <a:srgbClr val="292A2E"/>
                </a:solidFill>
                <a:effectLst/>
              </a:rPr>
              <a:t>Bias</a:t>
            </a:r>
          </a:p>
          <a:p>
            <a:pPr algn="l">
              <a:spcBef>
                <a:spcPts val="300"/>
              </a:spcBef>
              <a:buFont typeface="Arial" panose="020B0604020202020204" pitchFamily="34" charset="0"/>
              <a:buChar char="•"/>
            </a:pPr>
            <a:r>
              <a:rPr lang="en-GB" sz="3200" b="0" i="0" dirty="0">
                <a:solidFill>
                  <a:srgbClr val="292A2E"/>
                </a:solidFill>
                <a:effectLst/>
              </a:rPr>
              <a:t>Toxicity</a:t>
            </a:r>
          </a:p>
          <a:p>
            <a:pPr algn="l">
              <a:spcBef>
                <a:spcPts val="300"/>
              </a:spcBef>
              <a:buFont typeface="Arial" panose="020B0604020202020204" pitchFamily="34" charset="0"/>
              <a:buChar char="•"/>
            </a:pPr>
            <a:r>
              <a:rPr lang="en-GB" sz="3200" b="0" i="0" dirty="0">
                <a:solidFill>
                  <a:srgbClr val="292A2E"/>
                </a:solidFill>
                <a:effectLst/>
              </a:rPr>
              <a:t>Faithfulness</a:t>
            </a:r>
          </a:p>
          <a:p>
            <a:pPr algn="l">
              <a:spcBef>
                <a:spcPts val="300"/>
              </a:spcBef>
              <a:buFont typeface="Arial" panose="020B0604020202020204" pitchFamily="34" charset="0"/>
              <a:buChar char="•"/>
            </a:pPr>
            <a:r>
              <a:rPr lang="en-GB" sz="3200" b="0" i="0" dirty="0">
                <a:solidFill>
                  <a:srgbClr val="292A2E"/>
                </a:solidFill>
                <a:effectLst/>
              </a:rPr>
              <a:t>Answer Relevancy</a:t>
            </a:r>
          </a:p>
          <a:p>
            <a:pPr algn="l">
              <a:spcBef>
                <a:spcPts val="300"/>
              </a:spcBef>
              <a:buFont typeface="Arial" panose="020B0604020202020204" pitchFamily="34" charset="0"/>
              <a:buChar char="•"/>
            </a:pPr>
            <a:r>
              <a:rPr lang="en-GB" sz="3200" b="0" i="0" dirty="0">
                <a:solidFill>
                  <a:srgbClr val="292A2E"/>
                </a:solidFill>
                <a:effectLst/>
              </a:rPr>
              <a:t>Contextual Precision</a:t>
            </a:r>
          </a:p>
          <a:p>
            <a:pPr algn="l">
              <a:spcBef>
                <a:spcPts val="300"/>
              </a:spcBef>
              <a:buFont typeface="Arial" panose="020B0604020202020204" pitchFamily="34" charset="0"/>
              <a:buChar char="•"/>
            </a:pPr>
            <a:r>
              <a:rPr lang="en-GB" sz="3200" b="0" i="0" dirty="0">
                <a:solidFill>
                  <a:srgbClr val="292A2E"/>
                </a:solidFill>
                <a:effectLst/>
              </a:rPr>
              <a:t>Contextual Recall</a:t>
            </a:r>
          </a:p>
          <a:p>
            <a:pPr algn="l">
              <a:spcBef>
                <a:spcPts val="300"/>
              </a:spcBef>
              <a:buFont typeface="Arial" panose="020B0604020202020204" pitchFamily="34" charset="0"/>
              <a:buChar char="•"/>
            </a:pPr>
            <a:r>
              <a:rPr lang="en-GB" sz="3200" b="0" i="0" dirty="0">
                <a:solidFill>
                  <a:srgbClr val="292A2E"/>
                </a:solidFill>
                <a:effectLst/>
              </a:rPr>
              <a:t>Contextual Relevancy</a:t>
            </a:r>
          </a:p>
        </p:txBody>
      </p:sp>
      <p:pic>
        <p:nvPicPr>
          <p:cNvPr id="5" name="Picture 4" descr="A diagram of a map parallel step&#10;&#10;AI-generated content may be incorrect.">
            <a:extLst>
              <a:ext uri="{FF2B5EF4-FFF2-40B4-BE49-F238E27FC236}">
                <a16:creationId xmlns:a16="http://schemas.microsoft.com/office/drawing/2014/main" id="{F70D871F-CD11-3E03-4F6F-756E56F0B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22" y="8596664"/>
            <a:ext cx="6300409" cy="4236482"/>
          </a:xfrm>
          <a:prstGeom prst="rect">
            <a:avLst/>
          </a:prstGeom>
        </p:spPr>
      </p:pic>
      <p:sp>
        <p:nvSpPr>
          <p:cNvPr id="7" name="TextBox 6">
            <a:extLst>
              <a:ext uri="{FF2B5EF4-FFF2-40B4-BE49-F238E27FC236}">
                <a16:creationId xmlns:a16="http://schemas.microsoft.com/office/drawing/2014/main" id="{22443B19-FF65-3A5D-ECB4-D31C7001A712}"/>
              </a:ext>
            </a:extLst>
          </p:cNvPr>
          <p:cNvSpPr txBox="1"/>
          <p:nvPr/>
        </p:nvSpPr>
        <p:spPr>
          <a:xfrm>
            <a:off x="7632729" y="2034705"/>
            <a:ext cx="7048471" cy="4924425"/>
          </a:xfrm>
          <a:prstGeom prst="rect">
            <a:avLst/>
          </a:prstGeom>
          <a:solidFill>
            <a:schemeClr val="tx1">
              <a:lumMod val="10000"/>
              <a:lumOff val="9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RO" dirty="0"/>
              <a:t>{</a:t>
            </a:r>
          </a:p>
          <a:p>
            <a:r>
              <a:rPr lang="en-RO" dirty="0"/>
              <a:t>  "key": "test-suites/dp-test-suite-2.xlsx",</a:t>
            </a:r>
          </a:p>
          <a:p>
            <a:r>
              <a:rPr lang="en-RO" dirty="0"/>
              <a:t>  "target": {</a:t>
            </a:r>
          </a:p>
          <a:p>
            <a:r>
              <a:rPr lang="en-RO" dirty="0"/>
              <a:t>    "stepFunctionArn": "arn:aws:states:eu-west-2:420498525515:stateMachine:CombinedRagFusionChatRagFusionChatStateMachine7FADB45B-TcTnLbpEm5Ns",</a:t>
            </a:r>
          </a:p>
          <a:p>
            <a:r>
              <a:rPr lang="en-RO" dirty="0"/>
              <a:t>    "metric": "BERT Score"</a:t>
            </a:r>
          </a:p>
          <a:p>
            <a:r>
              <a:rPr lang="en-RO" dirty="0"/>
              <a:t>  }</a:t>
            </a:r>
          </a:p>
          <a:p>
            <a:r>
              <a:rPr lang="en-RO" dirty="0"/>
              <a:t>}</a:t>
            </a:r>
          </a:p>
        </p:txBody>
      </p:sp>
      <p:sp>
        <p:nvSpPr>
          <p:cNvPr id="9" name="TextBox 8">
            <a:extLst>
              <a:ext uri="{FF2B5EF4-FFF2-40B4-BE49-F238E27FC236}">
                <a16:creationId xmlns:a16="http://schemas.microsoft.com/office/drawing/2014/main" id="{C09F11A3-D32C-3463-4293-4C5F835127DB}"/>
              </a:ext>
            </a:extLst>
          </p:cNvPr>
          <p:cNvSpPr txBox="1"/>
          <p:nvPr/>
        </p:nvSpPr>
        <p:spPr>
          <a:xfrm>
            <a:off x="7632730" y="1376063"/>
            <a:ext cx="8496272" cy="658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200" b="1" dirty="0">
                <a:solidFill>
                  <a:srgbClr val="292A2E"/>
                </a:solidFill>
              </a:rPr>
              <a:t>EXAMPLE USE</a:t>
            </a:r>
            <a:endParaRPr lang="en-RO" sz="3200" dirty="0"/>
          </a:p>
        </p:txBody>
      </p:sp>
      <p:sp>
        <p:nvSpPr>
          <p:cNvPr id="11" name="TextBox 10">
            <a:extLst>
              <a:ext uri="{FF2B5EF4-FFF2-40B4-BE49-F238E27FC236}">
                <a16:creationId xmlns:a16="http://schemas.microsoft.com/office/drawing/2014/main" id="{847BCF65-2FA0-3528-69FB-0A29845B96CC}"/>
              </a:ext>
            </a:extLst>
          </p:cNvPr>
          <p:cNvSpPr txBox="1"/>
          <p:nvPr/>
        </p:nvSpPr>
        <p:spPr>
          <a:xfrm>
            <a:off x="7525530" y="8228722"/>
            <a:ext cx="3352801" cy="658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200" b="1" dirty="0">
                <a:solidFill>
                  <a:srgbClr val="292A2E"/>
                </a:solidFill>
              </a:rPr>
              <a:t>TARGETS</a:t>
            </a:r>
            <a:endParaRPr lang="en-RO" sz="3200" dirty="0"/>
          </a:p>
        </p:txBody>
      </p:sp>
      <p:sp>
        <p:nvSpPr>
          <p:cNvPr id="12" name="TextBox 11">
            <a:extLst>
              <a:ext uri="{FF2B5EF4-FFF2-40B4-BE49-F238E27FC236}">
                <a16:creationId xmlns:a16="http://schemas.microsoft.com/office/drawing/2014/main" id="{96244FDE-FFE0-0D4C-B9CB-331AE5D7C160}"/>
              </a:ext>
            </a:extLst>
          </p:cNvPr>
          <p:cNvSpPr txBox="1"/>
          <p:nvPr/>
        </p:nvSpPr>
        <p:spPr>
          <a:xfrm>
            <a:off x="7632729" y="8887364"/>
            <a:ext cx="3245602" cy="2006703"/>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RO" sz="2800" b="1" dirty="0"/>
              <a:t>Lambda</a:t>
            </a:r>
          </a:p>
          <a:p>
            <a:r>
              <a:rPr lang="en-RO" sz="2800" b="1" dirty="0"/>
              <a:t>Step Function</a:t>
            </a:r>
          </a:p>
          <a:p>
            <a:r>
              <a:rPr lang="en-RO" sz="2800" b="1" dirty="0"/>
              <a:t>Bedrock Agent</a:t>
            </a:r>
          </a:p>
        </p:txBody>
      </p:sp>
      <p:sp>
        <p:nvSpPr>
          <p:cNvPr id="13" name="TextBox 12">
            <a:extLst>
              <a:ext uri="{FF2B5EF4-FFF2-40B4-BE49-F238E27FC236}">
                <a16:creationId xmlns:a16="http://schemas.microsoft.com/office/drawing/2014/main" id="{3FCD84DC-866A-79CD-718A-5DDDFDCE83F9}"/>
              </a:ext>
            </a:extLst>
          </p:cNvPr>
          <p:cNvSpPr txBox="1"/>
          <p:nvPr/>
        </p:nvSpPr>
        <p:spPr>
          <a:xfrm>
            <a:off x="609599" y="1376063"/>
            <a:ext cx="6654832" cy="6586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200" b="1" dirty="0">
                <a:solidFill>
                  <a:srgbClr val="292A2E"/>
                </a:solidFill>
              </a:rPr>
              <a:t>METRICS</a:t>
            </a:r>
            <a:endParaRPr lang="en-RO" sz="3200" dirty="0"/>
          </a:p>
        </p:txBody>
      </p:sp>
      <p:pic>
        <p:nvPicPr>
          <p:cNvPr id="15" name="Picture 14" descr="A screenshot of a computer&#10;&#10;AI-generated content may be incorrect.">
            <a:extLst>
              <a:ext uri="{FF2B5EF4-FFF2-40B4-BE49-F238E27FC236}">
                <a16:creationId xmlns:a16="http://schemas.microsoft.com/office/drawing/2014/main" id="{33822F73-0ACA-DAA1-C154-570D67E86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51591" y="1121318"/>
            <a:ext cx="6654832" cy="12475440"/>
          </a:xfrm>
          <a:prstGeom prst="rect">
            <a:avLst/>
          </a:prstGeom>
        </p:spPr>
      </p:pic>
    </p:spTree>
    <p:extLst>
      <p:ext uri="{BB962C8B-B14F-4D97-AF65-F5344CB8AC3E}">
        <p14:creationId xmlns:p14="http://schemas.microsoft.com/office/powerpoint/2010/main" val="41347523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C02D2-DE70-309D-7B18-3D0EAA7CD395}"/>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C3B8C435-2932-09A6-0DA5-8E0FC746365A}"/>
              </a:ext>
            </a:extLst>
          </p:cNvPr>
          <p:cNvSpPr>
            <a:spLocks noGrp="1"/>
          </p:cNvSpPr>
          <p:nvPr>
            <p:ph type="body" sz="quarter" idx="21"/>
          </p:nvPr>
        </p:nvSpPr>
        <p:spPr>
          <a:xfrm>
            <a:off x="609599" y="207804"/>
            <a:ext cx="1467319" cy="405189"/>
          </a:xfrm>
          <a:prstGeom prst="roundRect">
            <a:avLst>
              <a:gd name="adj" fmla="val 50000"/>
            </a:avLst>
          </a:prstGeom>
        </p:spPr>
        <p:txBody>
          <a:bodyPr/>
          <a:lstStyle/>
          <a:p>
            <a:r>
              <a:rPr lang="en-US" dirty="0"/>
              <a:t>What’s next?</a:t>
            </a:r>
            <a:endParaRPr dirty="0"/>
          </a:p>
        </p:txBody>
      </p:sp>
      <p:sp>
        <p:nvSpPr>
          <p:cNvPr id="487" name="Slide Number">
            <a:extLst>
              <a:ext uri="{FF2B5EF4-FFF2-40B4-BE49-F238E27FC236}">
                <a16:creationId xmlns:a16="http://schemas.microsoft.com/office/drawing/2014/main" id="{5DF8443A-DB9E-03FB-D3FC-F75AB3308FF0}"/>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15</a:t>
            </a:fld>
            <a:endParaRPr dirty="0"/>
          </a:p>
        </p:txBody>
      </p:sp>
      <p:sp>
        <p:nvSpPr>
          <p:cNvPr id="3" name="TextBox 2">
            <a:extLst>
              <a:ext uri="{FF2B5EF4-FFF2-40B4-BE49-F238E27FC236}">
                <a16:creationId xmlns:a16="http://schemas.microsoft.com/office/drawing/2014/main" id="{5BB48E4B-CA58-D547-AA87-9B3FA54F3F24}"/>
              </a:ext>
            </a:extLst>
          </p:cNvPr>
          <p:cNvSpPr txBox="1"/>
          <p:nvPr/>
        </p:nvSpPr>
        <p:spPr>
          <a:xfrm>
            <a:off x="609599" y="2478986"/>
            <a:ext cx="24307801" cy="6472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RO" sz="4200" b="0" i="0" u="none" strike="noStrike" cap="none" spc="0" normalizeH="0" baseline="0" dirty="0">
                <a:ln>
                  <a:noFill/>
                </a:ln>
                <a:solidFill>
                  <a:srgbClr val="192B37"/>
                </a:solidFill>
                <a:effectLst/>
                <a:uFillTx/>
                <a:latin typeface="+mn-lt"/>
                <a:ea typeface="+mn-ea"/>
                <a:cs typeface="+mn-cs"/>
                <a:sym typeface="Poppins Regular"/>
              </a:rPr>
              <a:t>UAT / Production</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RO" sz="4200" dirty="0"/>
              <a:t>System prompt improvements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RO" sz="4200" b="0" i="0" u="none" strike="noStrike" cap="none" spc="0" normalizeH="0" baseline="0" dirty="0">
                <a:ln>
                  <a:noFill/>
                </a:ln>
                <a:solidFill>
                  <a:srgbClr val="192B37"/>
                </a:solidFill>
                <a:effectLst/>
                <a:uFillTx/>
                <a:latin typeface="+mn-lt"/>
                <a:ea typeface="+mn-ea"/>
                <a:cs typeface="+mn-cs"/>
                <a:sym typeface="Poppins Regular"/>
              </a:rPr>
              <a:t>Evolving testing framework (adopt RAGAS, SQL-specific m</a:t>
            </a:r>
            <a:r>
              <a:rPr lang="en-RO" sz="4200" dirty="0"/>
              <a:t>etrics)</a:t>
            </a:r>
            <a:endParaRPr kumimoji="0" lang="en-RO" sz="4200" b="0" i="0" u="none" strike="noStrike" cap="none" spc="0" normalizeH="0" baseline="0" dirty="0">
              <a:ln>
                <a:noFill/>
              </a:ln>
              <a:solidFill>
                <a:srgbClr val="192B37"/>
              </a:solidFill>
              <a:effectLst/>
              <a:uFillTx/>
              <a:latin typeface="+mn-lt"/>
              <a:ea typeface="+mn-ea"/>
              <a:cs typeface="+mn-cs"/>
              <a:sym typeface="Poppins Regular"/>
            </a:endParaRP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RO" sz="4200" dirty="0"/>
              <a:t>Agentic approach for both structured &amp; unstructured data ( reflection, tools discovery)</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RO" sz="4200" dirty="0"/>
              <a:t>Knowledge base optimization (chunking, embeddings, vector DB type)</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RO" sz="4200" dirty="0"/>
              <a:t>Graph RAG (to leverage metadata)</a:t>
            </a:r>
          </a:p>
          <a:p>
            <a:pPr marL="0" marR="0" indent="0" algn="l" defTabSz="821531" rtl="0" fontAlgn="auto" latinLnBrk="0" hangingPunct="0">
              <a:lnSpc>
                <a:spcPct val="120000"/>
              </a:lnSpc>
              <a:spcBef>
                <a:spcPts val="1500"/>
              </a:spcBef>
              <a:spcAft>
                <a:spcPts val="0"/>
              </a:spcAft>
              <a:buClrTx/>
              <a:buSzTx/>
              <a:buFontTx/>
              <a:buNone/>
              <a:tabLst/>
            </a:pPr>
            <a:endParaRPr kumimoji="0" lang="en-RO" sz="2000" b="0" i="0" u="none" strike="noStrike" cap="none" spc="0" normalizeH="0" baseline="0" dirty="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303711876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4" name="endava_logo_pos_RGB.png" descr="endava_logo_pos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6750" y="6625907"/>
            <a:ext cx="2730500" cy="46418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Insert presentation…"/>
          <p:cNvSpPr txBox="1">
            <a:spLocks noGrp="1"/>
          </p:cNvSpPr>
          <p:nvPr>
            <p:ph type="title"/>
          </p:nvPr>
        </p:nvSpPr>
        <p:spPr>
          <a:prstGeom prst="rect">
            <a:avLst/>
          </a:prstGeom>
        </p:spPr>
        <p:txBody>
          <a:bodyPr/>
          <a:lstStyle/>
          <a:p>
            <a:pPr>
              <a:lnSpc>
                <a:spcPct val="100000"/>
              </a:lnSpc>
            </a:pPr>
            <a:r>
              <a:rPr lang="en-US" dirty="0"/>
              <a:t>Lhasa Gen AI</a:t>
            </a:r>
            <a:br>
              <a:rPr lang="en-US" dirty="0"/>
            </a:br>
            <a:r>
              <a:rPr lang="en-US" dirty="0"/>
              <a:t>			POC</a:t>
            </a:r>
            <a:r>
              <a:rPr dirty="0">
                <a:solidFill>
                  <a:srgbClr val="FF5640"/>
                </a:solidFill>
              </a:rPr>
              <a:t>.</a:t>
            </a:r>
          </a:p>
        </p:txBody>
      </p:sp>
      <p:sp>
        <p:nvSpPr>
          <p:cNvPr id="194" name="Insert subtitle here if needed"/>
          <p:cNvSpPr txBox="1"/>
          <p:nvPr/>
        </p:nvSpPr>
        <p:spPr>
          <a:xfrm>
            <a:off x="2605937" y="5784070"/>
            <a:ext cx="12949128" cy="42062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0" anchor="ctr">
            <a:spAutoFit/>
          </a:bodyPr>
          <a:lstStyle>
            <a:lvl1pPr>
              <a:lnSpc>
                <a:spcPct val="100000"/>
              </a:lnSpc>
              <a:spcBef>
                <a:spcPts val="0"/>
              </a:spcBef>
              <a:defRPr sz="2400"/>
            </a:lvl1pPr>
          </a:lstStyle>
          <a:p>
            <a:r>
              <a:rPr lang="en-US" dirty="0">
                <a:solidFill>
                  <a:srgbClr val="FF0000"/>
                </a:solidFill>
              </a:rPr>
              <a:t>From simple retrieval augmented generation to Agentic RAG</a:t>
            </a:r>
            <a:endParaRPr dirty="0">
              <a:solidFill>
                <a:srgbClr val="FF0000"/>
              </a:solidFill>
            </a:endParaRPr>
          </a:p>
        </p:txBody>
      </p:sp>
      <p:pic>
        <p:nvPicPr>
          <p:cNvPr id="2" name="arrow.svg" descr="arrow.svg">
            <a:extLst>
              <a:ext uri="{FF2B5EF4-FFF2-40B4-BE49-F238E27FC236}">
                <a16:creationId xmlns:a16="http://schemas.microsoft.com/office/drawing/2014/main" id="{893F0B7C-CCFC-8EEC-CCF2-1208FD9263DE}"/>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pic>
        <p:nvPicPr>
          <p:cNvPr id="1026" name="Picture 2" descr="Lhasa | UK QSAR and Cheminformatics Group">
            <a:extLst>
              <a:ext uri="{FF2B5EF4-FFF2-40B4-BE49-F238E27FC236}">
                <a16:creationId xmlns:a16="http://schemas.microsoft.com/office/drawing/2014/main" id="{E623AD9E-8D4E-1EC1-11E2-009306C98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641" y="513390"/>
            <a:ext cx="1793802" cy="858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 name="Insert short chapter name…"/>
          <p:cNvSpPr txBox="1">
            <a:spLocks noGrp="1"/>
          </p:cNvSpPr>
          <p:nvPr>
            <p:ph type="body" sz="quarter" idx="21"/>
          </p:nvPr>
        </p:nvSpPr>
        <p:spPr>
          <a:xfrm>
            <a:off x="4715448" y="3283339"/>
            <a:ext cx="12849538" cy="7309693"/>
          </a:xfrm>
          <a:prstGeom prst="rect">
            <a:avLst/>
          </a:prstGeom>
        </p:spPr>
        <p:txBody>
          <a:bodyPr/>
          <a:lstStyle/>
          <a:p>
            <a:pPr marL="0" indent="0" defTabSz="470262">
              <a:lnSpc>
                <a:spcPct val="150000"/>
              </a:lnSpc>
              <a:spcBef>
                <a:spcPts val="0"/>
              </a:spcBef>
              <a:buClrTx/>
              <a:buSzTx/>
              <a:buNone/>
              <a:defRPr sz="4000"/>
            </a:pPr>
            <a:r>
              <a:rPr lang="en-US" dirty="0"/>
              <a:t>Introduction</a:t>
            </a:r>
            <a:endParaRPr dirty="0"/>
          </a:p>
          <a:p>
            <a:pPr marL="0" indent="0" defTabSz="470262">
              <a:lnSpc>
                <a:spcPct val="150000"/>
              </a:lnSpc>
              <a:spcBef>
                <a:spcPts val="0"/>
              </a:spcBef>
              <a:buClrTx/>
              <a:buSzTx/>
              <a:buNone/>
              <a:defRPr sz="4000"/>
            </a:pPr>
            <a:r>
              <a:rPr lang="en-US" dirty="0"/>
              <a:t>Knowledge Base for unstructured data</a:t>
            </a:r>
            <a:endParaRPr dirty="0"/>
          </a:p>
          <a:p>
            <a:pPr marL="0" indent="0" defTabSz="470262">
              <a:lnSpc>
                <a:spcPct val="150000"/>
              </a:lnSpc>
              <a:spcBef>
                <a:spcPts val="0"/>
              </a:spcBef>
              <a:buClrTx/>
              <a:buSzTx/>
              <a:buNone/>
              <a:defRPr sz="4000"/>
            </a:pPr>
            <a:r>
              <a:rPr lang="en-US" dirty="0"/>
              <a:t>Structured data exploration agent</a:t>
            </a:r>
            <a:endParaRPr dirty="0"/>
          </a:p>
          <a:p>
            <a:pPr marL="0" indent="0" defTabSz="470262">
              <a:lnSpc>
                <a:spcPct val="150000"/>
              </a:lnSpc>
              <a:spcBef>
                <a:spcPts val="0"/>
              </a:spcBef>
              <a:buClrTx/>
              <a:buSzTx/>
              <a:buNone/>
              <a:defRPr sz="4000"/>
            </a:pPr>
            <a:r>
              <a:rPr lang="en-US" dirty="0"/>
              <a:t>RAG Fusion</a:t>
            </a:r>
            <a:endParaRPr dirty="0"/>
          </a:p>
          <a:p>
            <a:pPr marL="0" indent="0" defTabSz="470262">
              <a:lnSpc>
                <a:spcPct val="150000"/>
              </a:lnSpc>
              <a:spcBef>
                <a:spcPts val="0"/>
              </a:spcBef>
              <a:buClrTx/>
              <a:buSzTx/>
              <a:buNone/>
              <a:defRPr sz="4000"/>
            </a:pPr>
            <a:r>
              <a:rPr lang="en-US" dirty="0"/>
              <a:t>RAG Fusion combined </a:t>
            </a:r>
          </a:p>
          <a:p>
            <a:pPr marL="0" indent="0" defTabSz="470262">
              <a:lnSpc>
                <a:spcPct val="150000"/>
              </a:lnSpc>
              <a:spcBef>
                <a:spcPts val="0"/>
              </a:spcBef>
              <a:buClrTx/>
              <a:buSzTx/>
              <a:buNone/>
              <a:defRPr sz="4000"/>
            </a:pPr>
            <a:r>
              <a:rPr lang="en-US" dirty="0"/>
              <a:t>Agentic RAG </a:t>
            </a:r>
          </a:p>
          <a:p>
            <a:pPr marL="0" indent="0" defTabSz="470262">
              <a:lnSpc>
                <a:spcPct val="150000"/>
              </a:lnSpc>
              <a:spcBef>
                <a:spcPts val="0"/>
              </a:spcBef>
              <a:buClrTx/>
              <a:buSzTx/>
              <a:buNone/>
              <a:defRPr sz="4000"/>
            </a:pPr>
            <a:r>
              <a:rPr lang="en-US" dirty="0"/>
              <a:t>Testing framework</a:t>
            </a:r>
          </a:p>
          <a:p>
            <a:pPr marL="0" indent="0" defTabSz="470262">
              <a:lnSpc>
                <a:spcPct val="150000"/>
              </a:lnSpc>
              <a:spcBef>
                <a:spcPts val="0"/>
              </a:spcBef>
              <a:buClrTx/>
              <a:buSzTx/>
              <a:buNone/>
              <a:defRPr sz="4000"/>
            </a:pPr>
            <a:r>
              <a:rPr lang="en-US" dirty="0"/>
              <a:t>What’s next?</a:t>
            </a:r>
            <a:endParaRPr dirty="0"/>
          </a:p>
        </p:txBody>
      </p:sp>
      <p:sp>
        <p:nvSpPr>
          <p:cNvPr id="237" name="01…"/>
          <p:cNvSpPr txBox="1">
            <a:spLocks noGrp="1"/>
          </p:cNvSpPr>
          <p:nvPr>
            <p:ph type="body" sz="quarter" idx="23"/>
          </p:nvPr>
        </p:nvSpPr>
        <p:spPr>
          <a:xfrm>
            <a:off x="2739656" y="3283339"/>
            <a:ext cx="1328093" cy="7309693"/>
          </a:xfrm>
          <a:prstGeom prst="rect">
            <a:avLst/>
          </a:prstGeom>
        </p:spPr>
        <p:txBody>
          <a:bodyPr/>
          <a:lstStyle/>
          <a:p>
            <a:pPr marL="0" indent="0" defTabSz="470262">
              <a:lnSpc>
                <a:spcPct val="150000"/>
              </a:lnSpc>
              <a:spcBef>
                <a:spcPts val="0"/>
              </a:spcBef>
              <a:buSzTx/>
              <a:buNone/>
              <a:defRPr sz="4000">
                <a:solidFill>
                  <a:srgbClr val="FF5640"/>
                </a:solidFill>
              </a:defRPr>
            </a:pPr>
            <a:r>
              <a:rPr dirty="0"/>
              <a:t>01</a:t>
            </a:r>
          </a:p>
          <a:p>
            <a:pPr marL="0" indent="0" defTabSz="470262">
              <a:lnSpc>
                <a:spcPct val="150000"/>
              </a:lnSpc>
              <a:spcBef>
                <a:spcPts val="0"/>
              </a:spcBef>
              <a:buSzTx/>
              <a:buNone/>
              <a:defRPr sz="4000">
                <a:solidFill>
                  <a:srgbClr val="FF5640"/>
                </a:solidFill>
              </a:defRPr>
            </a:pPr>
            <a:r>
              <a:rPr dirty="0"/>
              <a:t>02</a:t>
            </a:r>
          </a:p>
          <a:p>
            <a:pPr marL="0" indent="0" defTabSz="470262">
              <a:lnSpc>
                <a:spcPct val="150000"/>
              </a:lnSpc>
              <a:spcBef>
                <a:spcPts val="0"/>
              </a:spcBef>
              <a:buSzTx/>
              <a:buNone/>
              <a:defRPr sz="4000">
                <a:solidFill>
                  <a:srgbClr val="FF5640"/>
                </a:solidFill>
              </a:defRPr>
            </a:pPr>
            <a:r>
              <a:rPr dirty="0"/>
              <a:t>03</a:t>
            </a:r>
          </a:p>
          <a:p>
            <a:pPr marL="0" indent="0" defTabSz="470262">
              <a:lnSpc>
                <a:spcPct val="150000"/>
              </a:lnSpc>
              <a:spcBef>
                <a:spcPts val="0"/>
              </a:spcBef>
              <a:buSzTx/>
              <a:buNone/>
              <a:defRPr sz="4000">
                <a:solidFill>
                  <a:srgbClr val="FF5640"/>
                </a:solidFill>
              </a:defRPr>
            </a:pPr>
            <a:r>
              <a:rPr dirty="0"/>
              <a:t>04</a:t>
            </a:r>
          </a:p>
          <a:p>
            <a:pPr marL="0" indent="0" defTabSz="470262">
              <a:lnSpc>
                <a:spcPct val="150000"/>
              </a:lnSpc>
              <a:spcBef>
                <a:spcPts val="0"/>
              </a:spcBef>
              <a:buSzTx/>
              <a:buNone/>
              <a:defRPr sz="4000">
                <a:solidFill>
                  <a:srgbClr val="FF5640"/>
                </a:solidFill>
              </a:defRPr>
            </a:pPr>
            <a:r>
              <a:rPr dirty="0"/>
              <a:t>05</a:t>
            </a:r>
            <a:endParaRPr lang="en-US" dirty="0"/>
          </a:p>
          <a:p>
            <a:pPr marL="0" indent="0" defTabSz="470262">
              <a:lnSpc>
                <a:spcPct val="150000"/>
              </a:lnSpc>
              <a:spcBef>
                <a:spcPts val="0"/>
              </a:spcBef>
              <a:buSzTx/>
              <a:buNone/>
              <a:defRPr sz="4000">
                <a:solidFill>
                  <a:srgbClr val="FF5640"/>
                </a:solidFill>
              </a:defRPr>
            </a:pPr>
            <a:r>
              <a:rPr lang="en-US" dirty="0"/>
              <a:t>06</a:t>
            </a:r>
          </a:p>
          <a:p>
            <a:pPr marL="0" indent="0" defTabSz="470262">
              <a:lnSpc>
                <a:spcPct val="150000"/>
              </a:lnSpc>
              <a:spcBef>
                <a:spcPts val="0"/>
              </a:spcBef>
              <a:buSzTx/>
              <a:buNone/>
              <a:defRPr sz="4000">
                <a:solidFill>
                  <a:srgbClr val="FF5640"/>
                </a:solidFill>
              </a:defRPr>
            </a:pPr>
            <a:r>
              <a:rPr lang="en-US" dirty="0"/>
              <a:t>07</a:t>
            </a:r>
          </a:p>
          <a:p>
            <a:pPr marL="0" indent="0" defTabSz="470262">
              <a:lnSpc>
                <a:spcPct val="150000"/>
              </a:lnSpc>
              <a:spcBef>
                <a:spcPts val="0"/>
              </a:spcBef>
              <a:buSzTx/>
              <a:buNone/>
              <a:defRPr sz="4000">
                <a:solidFill>
                  <a:srgbClr val="FF5640"/>
                </a:solidFill>
              </a:defRPr>
            </a:pPr>
            <a:r>
              <a:rPr lang="en-US" dirty="0"/>
              <a:t>08</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Insert chapter name"/>
          <p:cNvSpPr>
            <a:spLocks noGrp="1"/>
          </p:cNvSpPr>
          <p:nvPr>
            <p:ph type="body" sz="quarter" idx="21"/>
          </p:nvPr>
        </p:nvSpPr>
        <p:spPr>
          <a:xfrm>
            <a:off x="609599" y="207804"/>
            <a:ext cx="1428984" cy="405189"/>
          </a:xfrm>
          <a:prstGeom prst="roundRect">
            <a:avLst>
              <a:gd name="adj" fmla="val 50000"/>
            </a:avLst>
          </a:prstGeom>
        </p:spPr>
        <p:txBody>
          <a:bodyPr/>
          <a:lstStyle/>
          <a:p>
            <a:r>
              <a:rPr lang="en-US" dirty="0"/>
              <a:t>Introduction</a:t>
            </a:r>
            <a:endParaRPr dirty="0"/>
          </a:p>
        </p:txBody>
      </p:sp>
      <p:sp>
        <p:nvSpPr>
          <p:cNvPr id="487" name="Slide Numbe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a:t>
            </a:fld>
            <a:endParaRPr dirty="0"/>
          </a:p>
        </p:txBody>
      </p:sp>
      <p:sp>
        <p:nvSpPr>
          <p:cNvPr id="4" name="TextBox 3">
            <a:extLst>
              <a:ext uri="{FF2B5EF4-FFF2-40B4-BE49-F238E27FC236}">
                <a16:creationId xmlns:a16="http://schemas.microsoft.com/office/drawing/2014/main" id="{6232911E-1FBE-305B-C8C2-CD6B762D9D9D}"/>
              </a:ext>
            </a:extLst>
          </p:cNvPr>
          <p:cNvSpPr txBox="1"/>
          <p:nvPr/>
        </p:nvSpPr>
        <p:spPr>
          <a:xfrm>
            <a:off x="1215655" y="1187609"/>
            <a:ext cx="23168345" cy="8120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RO" sz="2800" dirty="0"/>
              <a:t>Build a Retrieval Augmented Generation system for unstructured (literature) and structured (Vitic DB) content from Lhasa.</a:t>
            </a:r>
            <a:endParaRPr kumimoji="0" lang="en-RO" sz="28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5" name="TextBox 4">
            <a:extLst>
              <a:ext uri="{FF2B5EF4-FFF2-40B4-BE49-F238E27FC236}">
                <a16:creationId xmlns:a16="http://schemas.microsoft.com/office/drawing/2014/main" id="{5E0E2632-2DAF-53C4-91CB-C71F474B673D}"/>
              </a:ext>
            </a:extLst>
          </p:cNvPr>
          <p:cNvSpPr txBox="1"/>
          <p:nvPr/>
        </p:nvSpPr>
        <p:spPr>
          <a:xfrm>
            <a:off x="14550655" y="4226313"/>
            <a:ext cx="7269126" cy="2510944"/>
          </a:xfrm>
          <a:prstGeom prst="rect">
            <a:avLst/>
          </a:prstGeom>
          <a:solidFill>
            <a:schemeClr val="tx2">
              <a:lumMod val="10000"/>
              <a:lumOff val="9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rgbClr val="00B050"/>
                </a:solidFill>
              </a:rPr>
              <a:t>Vitic </a:t>
            </a:r>
            <a:r>
              <a:rPr lang="en-GB" sz="2400" dirty="0"/>
              <a:t>is an advanced, structure-searchable chemical toxicity database designed to support </a:t>
            </a:r>
            <a:r>
              <a:rPr lang="en-GB" sz="2400" b="1" dirty="0">
                <a:solidFill>
                  <a:srgbClr val="0070C0"/>
                </a:solidFill>
              </a:rPr>
              <a:t>chemical risk assessments</a:t>
            </a:r>
            <a:r>
              <a:rPr lang="en-GB" sz="2400" dirty="0"/>
              <a:t> across the </a:t>
            </a:r>
            <a:r>
              <a:rPr lang="en-GB" sz="2400" b="1" dirty="0">
                <a:solidFill>
                  <a:schemeClr val="bg1">
                    <a:lumMod val="50000"/>
                  </a:schemeClr>
                </a:solidFill>
              </a:rPr>
              <a:t>pharmaceutical</a:t>
            </a:r>
            <a:r>
              <a:rPr lang="en-GB" sz="2400" dirty="0"/>
              <a:t>, </a:t>
            </a:r>
            <a:r>
              <a:rPr lang="en-GB" sz="2400" b="1" dirty="0">
                <a:solidFill>
                  <a:schemeClr val="bg1">
                    <a:lumMod val="50000"/>
                  </a:schemeClr>
                </a:solidFill>
              </a:rPr>
              <a:t>cosmetic</a:t>
            </a:r>
            <a:r>
              <a:rPr lang="en-GB" sz="2400" dirty="0"/>
              <a:t>, and </a:t>
            </a:r>
            <a:r>
              <a:rPr lang="en-GB" sz="2400" b="1" dirty="0">
                <a:solidFill>
                  <a:schemeClr val="bg1">
                    <a:lumMod val="50000"/>
                  </a:schemeClr>
                </a:solidFill>
              </a:rPr>
              <a:t>agrochemical industries</a:t>
            </a:r>
            <a:r>
              <a:rPr lang="en-GB" sz="2400" dirty="0"/>
              <a:t>. </a:t>
            </a:r>
          </a:p>
        </p:txBody>
      </p:sp>
      <p:sp>
        <p:nvSpPr>
          <p:cNvPr id="7" name="TextBox 6">
            <a:extLst>
              <a:ext uri="{FF2B5EF4-FFF2-40B4-BE49-F238E27FC236}">
                <a16:creationId xmlns:a16="http://schemas.microsoft.com/office/drawing/2014/main" id="{39436C4C-D34F-5396-EABE-B688F5CFA794}"/>
              </a:ext>
            </a:extLst>
          </p:cNvPr>
          <p:cNvSpPr txBox="1"/>
          <p:nvPr/>
        </p:nvSpPr>
        <p:spPr>
          <a:xfrm>
            <a:off x="14550655" y="7334782"/>
            <a:ext cx="7485322" cy="1846659"/>
          </a:xfrm>
          <a:prstGeom prst="rect">
            <a:avLst/>
          </a:prstGeom>
          <a:solidFill>
            <a:schemeClr val="accent1">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6000"/>
            <a:r>
              <a:rPr lang="en-GB" sz="2400" b="1" dirty="0">
                <a:solidFill>
                  <a:srgbClr val="00B050"/>
                </a:solidFill>
              </a:rPr>
              <a:t>Vitic</a:t>
            </a:r>
            <a:r>
              <a:rPr lang="en-GB" sz="2400" dirty="0"/>
              <a:t> contains over </a:t>
            </a:r>
            <a:r>
              <a:rPr lang="en-GB" sz="2400" b="1" dirty="0">
                <a:solidFill>
                  <a:srgbClr val="FF0000"/>
                </a:solidFill>
              </a:rPr>
              <a:t>574,000</a:t>
            </a:r>
            <a:r>
              <a:rPr lang="en-GB" sz="2400" dirty="0"/>
              <a:t> expertly curated and peer-reviewed data records, including information on </a:t>
            </a:r>
            <a:r>
              <a:rPr lang="en-GB" sz="2400" b="1" dirty="0">
                <a:solidFill>
                  <a:srgbClr val="7030A0"/>
                </a:solidFill>
              </a:rPr>
              <a:t>carcinogenicity</a:t>
            </a:r>
            <a:r>
              <a:rPr lang="en-GB" sz="2400" dirty="0"/>
              <a:t>, </a:t>
            </a:r>
            <a:r>
              <a:rPr lang="en-GB" sz="2400" b="1" dirty="0">
                <a:solidFill>
                  <a:srgbClr val="7030A0"/>
                </a:solidFill>
              </a:rPr>
              <a:t>genotoxicity</a:t>
            </a:r>
            <a:r>
              <a:rPr lang="en-GB" sz="2400" dirty="0"/>
              <a:t>, and </a:t>
            </a:r>
            <a:r>
              <a:rPr lang="en-GB" sz="2400" b="1" dirty="0">
                <a:solidFill>
                  <a:srgbClr val="7030A0"/>
                </a:solidFill>
              </a:rPr>
              <a:t>skin sensitisation</a:t>
            </a:r>
            <a:r>
              <a:rPr lang="en-GB" sz="2400" dirty="0"/>
              <a:t>.</a:t>
            </a:r>
            <a:endParaRPr kumimoji="0" lang="en-RO" sz="24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8" name="Can 7">
            <a:extLst>
              <a:ext uri="{FF2B5EF4-FFF2-40B4-BE49-F238E27FC236}">
                <a16:creationId xmlns:a16="http://schemas.microsoft.com/office/drawing/2014/main" id="{6BC2D055-137B-46F8-33BF-C7A5F0F9D74D}"/>
              </a:ext>
            </a:extLst>
          </p:cNvPr>
          <p:cNvSpPr/>
          <p:nvPr/>
        </p:nvSpPr>
        <p:spPr>
          <a:xfrm>
            <a:off x="12799827" y="3668325"/>
            <a:ext cx="914400" cy="1216152"/>
          </a:xfrm>
          <a:prstGeom prst="can">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RO" sz="1600" b="0" i="0" u="none" strike="noStrike" cap="none" spc="0" normalizeH="0" baseline="0">
              <a:ln>
                <a:noFill/>
              </a:ln>
              <a:solidFill>
                <a:srgbClr val="192B37"/>
              </a:solidFill>
              <a:effectLst/>
              <a:uFillTx/>
              <a:latin typeface="+mn-lt"/>
              <a:ea typeface="+mn-ea"/>
              <a:cs typeface="+mn-cs"/>
              <a:sym typeface="Poppins Regular"/>
            </a:endParaRPr>
          </a:p>
        </p:txBody>
      </p:sp>
      <p:pic>
        <p:nvPicPr>
          <p:cNvPr id="11" name="Graphic 10" descr="Folder outline">
            <a:extLst>
              <a:ext uri="{FF2B5EF4-FFF2-40B4-BE49-F238E27FC236}">
                <a16:creationId xmlns:a16="http://schemas.microsoft.com/office/drawing/2014/main" id="{CBAD6CED-11DC-DD7D-A2A4-D0AAD80D81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5655" y="3568149"/>
            <a:ext cx="1316328" cy="1316328"/>
          </a:xfrm>
          <a:prstGeom prst="rect">
            <a:avLst/>
          </a:prstGeom>
        </p:spPr>
      </p:pic>
      <p:sp>
        <p:nvSpPr>
          <p:cNvPr id="12" name="TextBox 11">
            <a:extLst>
              <a:ext uri="{FF2B5EF4-FFF2-40B4-BE49-F238E27FC236}">
                <a16:creationId xmlns:a16="http://schemas.microsoft.com/office/drawing/2014/main" id="{3495DA97-40AF-B811-563D-23299F9F0D4B}"/>
              </a:ext>
            </a:extLst>
          </p:cNvPr>
          <p:cNvSpPr txBox="1"/>
          <p:nvPr/>
        </p:nvSpPr>
        <p:spPr>
          <a:xfrm>
            <a:off x="2909639" y="4276401"/>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Cosmetic Ingredient Review documents</a:t>
            </a:r>
            <a:endParaRPr lang="en-GB" sz="2400" dirty="0">
              <a:solidFill>
                <a:schemeClr val="bg1">
                  <a:lumMod val="50000"/>
                </a:schemeClr>
              </a:solidFill>
            </a:endParaRPr>
          </a:p>
        </p:txBody>
      </p:sp>
      <p:sp>
        <p:nvSpPr>
          <p:cNvPr id="13" name="TextBox 12">
            <a:extLst>
              <a:ext uri="{FF2B5EF4-FFF2-40B4-BE49-F238E27FC236}">
                <a16:creationId xmlns:a16="http://schemas.microsoft.com/office/drawing/2014/main" id="{1D6E05C3-4B12-7F0D-3574-F9D37752AAFB}"/>
              </a:ext>
            </a:extLst>
          </p:cNvPr>
          <p:cNvSpPr txBox="1"/>
          <p:nvPr/>
        </p:nvSpPr>
        <p:spPr>
          <a:xfrm>
            <a:off x="2909639" y="5495577"/>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DOI – Journal papers</a:t>
            </a:r>
            <a:endParaRPr lang="en-GB" sz="2400" dirty="0">
              <a:solidFill>
                <a:schemeClr val="bg1">
                  <a:lumMod val="50000"/>
                </a:schemeClr>
              </a:solidFill>
            </a:endParaRPr>
          </a:p>
        </p:txBody>
      </p:sp>
      <p:sp>
        <p:nvSpPr>
          <p:cNvPr id="14" name="TextBox 13">
            <a:extLst>
              <a:ext uri="{FF2B5EF4-FFF2-40B4-BE49-F238E27FC236}">
                <a16:creationId xmlns:a16="http://schemas.microsoft.com/office/drawing/2014/main" id="{FD969ED1-9CA1-22EF-287D-B16F12B12292}"/>
              </a:ext>
            </a:extLst>
          </p:cNvPr>
          <p:cNvSpPr txBox="1"/>
          <p:nvPr/>
        </p:nvSpPr>
        <p:spPr>
          <a:xfrm>
            <a:off x="2909639" y="6756909"/>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PUBMED articles</a:t>
            </a:r>
            <a:endParaRPr lang="en-GB" sz="2400" dirty="0">
              <a:solidFill>
                <a:schemeClr val="bg1">
                  <a:lumMod val="50000"/>
                </a:schemeClr>
              </a:solidFill>
            </a:endParaRPr>
          </a:p>
        </p:txBody>
      </p:sp>
      <p:sp>
        <p:nvSpPr>
          <p:cNvPr id="15" name="TextBox 14">
            <a:extLst>
              <a:ext uri="{FF2B5EF4-FFF2-40B4-BE49-F238E27FC236}">
                <a16:creationId xmlns:a16="http://schemas.microsoft.com/office/drawing/2014/main" id="{7A8B949F-1EAA-30F9-7434-2C92C80A39A0}"/>
              </a:ext>
            </a:extLst>
          </p:cNvPr>
          <p:cNvSpPr txBox="1"/>
          <p:nvPr/>
        </p:nvSpPr>
        <p:spPr>
          <a:xfrm>
            <a:off x="2909639" y="8000092"/>
            <a:ext cx="7269126" cy="1181349"/>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Scientific Committee on Consumer Safety documents</a:t>
            </a:r>
            <a:endParaRPr lang="en-GB" sz="2400" dirty="0">
              <a:solidFill>
                <a:schemeClr val="bg1">
                  <a:lumMod val="50000"/>
                </a:schemeClr>
              </a:solidFill>
            </a:endParaRPr>
          </a:p>
        </p:txBody>
      </p:sp>
      <p:sp>
        <p:nvSpPr>
          <p:cNvPr id="16" name="TextBox 15">
            <a:extLst>
              <a:ext uri="{FF2B5EF4-FFF2-40B4-BE49-F238E27FC236}">
                <a16:creationId xmlns:a16="http://schemas.microsoft.com/office/drawing/2014/main" id="{CDD2453D-53B5-D0C2-8D1E-051B5D5169A1}"/>
              </a:ext>
            </a:extLst>
          </p:cNvPr>
          <p:cNvSpPr txBox="1"/>
          <p:nvPr/>
        </p:nvSpPr>
        <p:spPr>
          <a:xfrm>
            <a:off x="2909639" y="9638077"/>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Zotero-Papers documents</a:t>
            </a:r>
            <a:endParaRPr lang="en-GB" sz="2400" dirty="0">
              <a:solidFill>
                <a:schemeClr val="bg1">
                  <a:lumMod val="50000"/>
                </a:schemeClr>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322A6-63B9-F70F-17E7-A4DAAA49FF88}"/>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6B4E7D5A-EA81-8005-5CB1-8C170556B21A}"/>
              </a:ext>
            </a:extLst>
          </p:cNvPr>
          <p:cNvSpPr>
            <a:spLocks noGrp="1"/>
          </p:cNvSpPr>
          <p:nvPr>
            <p:ph type="body" sz="quarter" idx="21"/>
          </p:nvPr>
        </p:nvSpPr>
        <p:spPr>
          <a:xfrm>
            <a:off x="609599" y="207804"/>
            <a:ext cx="1428984" cy="405189"/>
          </a:xfrm>
          <a:prstGeom prst="roundRect">
            <a:avLst>
              <a:gd name="adj" fmla="val 50000"/>
            </a:avLst>
          </a:prstGeom>
        </p:spPr>
        <p:txBody>
          <a:bodyPr/>
          <a:lstStyle/>
          <a:p>
            <a:r>
              <a:rPr lang="en-US" dirty="0"/>
              <a:t>Introduction</a:t>
            </a:r>
            <a:endParaRPr dirty="0"/>
          </a:p>
        </p:txBody>
      </p:sp>
      <p:sp>
        <p:nvSpPr>
          <p:cNvPr id="487" name="Slide Number">
            <a:extLst>
              <a:ext uri="{FF2B5EF4-FFF2-40B4-BE49-F238E27FC236}">
                <a16:creationId xmlns:a16="http://schemas.microsoft.com/office/drawing/2014/main" id="{0C1521E0-5703-B05B-8696-DAEDF544C7C1}"/>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5</a:t>
            </a:fld>
            <a:endParaRPr dirty="0"/>
          </a:p>
        </p:txBody>
      </p:sp>
      <p:sp>
        <p:nvSpPr>
          <p:cNvPr id="4" name="TextBox 3">
            <a:extLst>
              <a:ext uri="{FF2B5EF4-FFF2-40B4-BE49-F238E27FC236}">
                <a16:creationId xmlns:a16="http://schemas.microsoft.com/office/drawing/2014/main" id="{1A7438F4-718F-91B6-7997-4F1BDD61080A}"/>
              </a:ext>
            </a:extLst>
          </p:cNvPr>
          <p:cNvSpPr txBox="1"/>
          <p:nvPr/>
        </p:nvSpPr>
        <p:spPr>
          <a:xfrm>
            <a:off x="1215656" y="1058343"/>
            <a:ext cx="3273218" cy="1070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RO" sz="4200" dirty="0"/>
              <a:t>Process</a:t>
            </a:r>
            <a:endParaRPr kumimoji="0" lang="en-RO" sz="42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9" name="Rounded Rectangle 8">
            <a:extLst>
              <a:ext uri="{FF2B5EF4-FFF2-40B4-BE49-F238E27FC236}">
                <a16:creationId xmlns:a16="http://schemas.microsoft.com/office/drawing/2014/main" id="{FB2F5EB2-5D8C-28D6-003B-21F71E266B92}"/>
              </a:ext>
            </a:extLst>
          </p:cNvPr>
          <p:cNvSpPr/>
          <p:nvPr/>
        </p:nvSpPr>
        <p:spPr>
          <a:xfrm>
            <a:off x="5798251" y="3146829"/>
            <a:ext cx="3759200" cy="199136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RO" sz="3200" b="0" i="0" u="none" strike="noStrike" cap="none" spc="0" normalizeH="0" baseline="0" dirty="0">
                <a:ln>
                  <a:noFill/>
                </a:ln>
                <a:solidFill>
                  <a:srgbClr val="192B37"/>
                </a:solidFill>
                <a:effectLst/>
                <a:uFillTx/>
                <a:latin typeface="+mn-lt"/>
                <a:ea typeface="+mn-ea"/>
                <a:cs typeface="+mn-cs"/>
                <a:sym typeface="Poppins Regular"/>
              </a:rPr>
              <a:t>Build with Amazon Bedrock</a:t>
            </a:r>
          </a:p>
        </p:txBody>
      </p:sp>
      <p:sp>
        <p:nvSpPr>
          <p:cNvPr id="17" name="Rounded Rectangle 16">
            <a:extLst>
              <a:ext uri="{FF2B5EF4-FFF2-40B4-BE49-F238E27FC236}">
                <a16:creationId xmlns:a16="http://schemas.microsoft.com/office/drawing/2014/main" id="{AE60AD38-823F-6B1A-DAA1-C9EC553D20A5}"/>
              </a:ext>
            </a:extLst>
          </p:cNvPr>
          <p:cNvSpPr/>
          <p:nvPr/>
        </p:nvSpPr>
        <p:spPr>
          <a:xfrm>
            <a:off x="1215656" y="3146829"/>
            <a:ext cx="3759200" cy="199136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RO" sz="3200" b="0" i="0" u="none" strike="noStrike" cap="none" spc="0" normalizeH="0" baseline="0" dirty="0">
                <a:ln>
                  <a:noFill/>
                </a:ln>
                <a:solidFill>
                  <a:srgbClr val="192B37"/>
                </a:solidFill>
                <a:effectLst/>
                <a:uFillTx/>
                <a:latin typeface="+mn-lt"/>
                <a:ea typeface="+mn-ea"/>
                <a:cs typeface="+mn-cs"/>
                <a:sym typeface="Poppins Regular"/>
              </a:rPr>
              <a:t>Quick </a:t>
            </a:r>
          </a:p>
          <a:p>
            <a:pPr marL="0" marR="0" indent="0" algn="ctr" defTabSz="825500" rtl="0" fontAlgn="auto" latinLnBrk="0" hangingPunct="0">
              <a:lnSpc>
                <a:spcPct val="100000"/>
              </a:lnSpc>
              <a:spcBef>
                <a:spcPts val="0"/>
              </a:spcBef>
              <a:spcAft>
                <a:spcPts val="0"/>
              </a:spcAft>
              <a:buClrTx/>
              <a:buSzTx/>
              <a:buFontTx/>
              <a:buNone/>
              <a:tabLst/>
            </a:pPr>
            <a:r>
              <a:rPr kumimoji="0" lang="en-RO" sz="3200" b="0" i="0" u="none" strike="noStrike" cap="none" spc="0" normalizeH="0" baseline="0" dirty="0">
                <a:ln>
                  <a:noFill/>
                </a:ln>
                <a:solidFill>
                  <a:srgbClr val="192B37"/>
                </a:solidFill>
                <a:effectLst/>
                <a:uFillTx/>
                <a:latin typeface="+mn-lt"/>
                <a:ea typeface="+mn-ea"/>
                <a:cs typeface="+mn-cs"/>
                <a:sym typeface="Poppins Regular"/>
              </a:rPr>
              <a:t>prototype</a:t>
            </a:r>
          </a:p>
        </p:txBody>
      </p:sp>
      <p:sp>
        <p:nvSpPr>
          <p:cNvPr id="18" name="Rounded Rectangle 17">
            <a:extLst>
              <a:ext uri="{FF2B5EF4-FFF2-40B4-BE49-F238E27FC236}">
                <a16:creationId xmlns:a16="http://schemas.microsoft.com/office/drawing/2014/main" id="{392BD972-51F7-6377-B865-8F7E84ACC70E}"/>
              </a:ext>
            </a:extLst>
          </p:cNvPr>
          <p:cNvSpPr/>
          <p:nvPr/>
        </p:nvSpPr>
        <p:spPr>
          <a:xfrm>
            <a:off x="10380848" y="3146829"/>
            <a:ext cx="3759200" cy="199136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RO" sz="3200" b="0" i="0" u="none" strike="noStrike" cap="none" spc="0" normalizeH="0" baseline="0" dirty="0">
                <a:ln>
                  <a:noFill/>
                </a:ln>
                <a:solidFill>
                  <a:srgbClr val="192B37"/>
                </a:solidFill>
                <a:effectLst/>
                <a:uFillTx/>
                <a:latin typeface="+mn-lt"/>
                <a:ea typeface="+mn-ea"/>
                <a:cs typeface="+mn-cs"/>
                <a:sym typeface="Poppins Regular"/>
              </a:rPr>
              <a:t>Build for Production</a:t>
            </a:r>
          </a:p>
        </p:txBody>
      </p:sp>
      <p:sp>
        <p:nvSpPr>
          <p:cNvPr id="19" name="TextBox 18">
            <a:extLst>
              <a:ext uri="{FF2B5EF4-FFF2-40B4-BE49-F238E27FC236}">
                <a16:creationId xmlns:a16="http://schemas.microsoft.com/office/drawing/2014/main" id="{563D92E3-1E34-0942-B32F-8BF85F2E8C40}"/>
              </a:ext>
            </a:extLst>
          </p:cNvPr>
          <p:cNvSpPr txBox="1"/>
          <p:nvPr/>
        </p:nvSpPr>
        <p:spPr>
          <a:xfrm>
            <a:off x="1215657" y="5458691"/>
            <a:ext cx="3759200" cy="1787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LangChain</a:t>
            </a:r>
          </a:p>
          <a:p>
            <a:pPr marL="0" marR="0" indent="0" algn="l" defTabSz="821531" rtl="0" fontAlgn="auto" latinLnBrk="0" hangingPunct="0">
              <a:lnSpc>
                <a:spcPct val="120000"/>
              </a:lnSpc>
              <a:spcBef>
                <a:spcPts val="1500"/>
              </a:spcBef>
              <a:spcAft>
                <a:spcPts val="0"/>
              </a:spcAft>
              <a:buClrTx/>
              <a:buSzTx/>
              <a:buFontTx/>
              <a:buNone/>
              <a:tabLst/>
            </a:pPr>
            <a:r>
              <a:rPr lang="en-RO" dirty="0"/>
              <a:t>LangGraph</a:t>
            </a:r>
          </a:p>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SageMaker Studio</a:t>
            </a:r>
          </a:p>
        </p:txBody>
      </p:sp>
      <p:sp>
        <p:nvSpPr>
          <p:cNvPr id="20" name="TextBox 19">
            <a:extLst>
              <a:ext uri="{FF2B5EF4-FFF2-40B4-BE49-F238E27FC236}">
                <a16:creationId xmlns:a16="http://schemas.microsoft.com/office/drawing/2014/main" id="{9E0F6785-3427-DA13-9784-4B4F6BCA0DE6}"/>
              </a:ext>
            </a:extLst>
          </p:cNvPr>
          <p:cNvSpPr txBox="1"/>
          <p:nvPr/>
        </p:nvSpPr>
        <p:spPr>
          <a:xfrm>
            <a:off x="5798251" y="5458691"/>
            <a:ext cx="3759200" cy="1787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Bedrock Agents</a:t>
            </a:r>
          </a:p>
          <a:p>
            <a:pPr marL="0" marR="0" indent="0" algn="l" defTabSz="821531" rtl="0" fontAlgn="auto" latinLnBrk="0" hangingPunct="0">
              <a:lnSpc>
                <a:spcPct val="120000"/>
              </a:lnSpc>
              <a:spcBef>
                <a:spcPts val="1500"/>
              </a:spcBef>
              <a:spcAft>
                <a:spcPts val="0"/>
              </a:spcAft>
              <a:buClrTx/>
              <a:buSzTx/>
              <a:buFontTx/>
              <a:buNone/>
              <a:tabLst/>
            </a:pPr>
            <a:r>
              <a:rPr lang="en-RO" dirty="0"/>
              <a:t>Agents collaboration</a:t>
            </a:r>
          </a:p>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Action Groups</a:t>
            </a:r>
          </a:p>
        </p:txBody>
      </p:sp>
      <p:sp>
        <p:nvSpPr>
          <p:cNvPr id="21" name="TextBox 20">
            <a:extLst>
              <a:ext uri="{FF2B5EF4-FFF2-40B4-BE49-F238E27FC236}">
                <a16:creationId xmlns:a16="http://schemas.microsoft.com/office/drawing/2014/main" id="{2C37DD96-D9D4-09D8-D118-96C5C23853AB}"/>
              </a:ext>
            </a:extLst>
          </p:cNvPr>
          <p:cNvSpPr txBox="1"/>
          <p:nvPr/>
        </p:nvSpPr>
        <p:spPr>
          <a:xfrm>
            <a:off x="10380847" y="5458691"/>
            <a:ext cx="4474383" cy="122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Lambda invoke Bedrock Agents</a:t>
            </a:r>
          </a:p>
          <a:p>
            <a:pPr marL="0" marR="0" indent="0" algn="l" defTabSz="821531" rtl="0" fontAlgn="auto" latinLnBrk="0" hangingPunct="0">
              <a:lnSpc>
                <a:spcPct val="120000"/>
              </a:lnSpc>
              <a:spcBef>
                <a:spcPts val="1500"/>
              </a:spcBef>
              <a:spcAft>
                <a:spcPts val="0"/>
              </a:spcAft>
              <a:buClrTx/>
              <a:buSzTx/>
              <a:buFontTx/>
              <a:buNone/>
              <a:tabLst/>
            </a:pPr>
            <a:r>
              <a:rPr lang="en-RO" dirty="0"/>
              <a:t>Step Functions orchestration</a:t>
            </a:r>
            <a:endParaRPr kumimoji="0" lang="en-RO" sz="20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22" name="Rounded Rectangle 21">
            <a:extLst>
              <a:ext uri="{FF2B5EF4-FFF2-40B4-BE49-F238E27FC236}">
                <a16:creationId xmlns:a16="http://schemas.microsoft.com/office/drawing/2014/main" id="{068DD3E4-C6B6-3E3D-DA0E-E55218E75EF9}"/>
              </a:ext>
            </a:extLst>
          </p:cNvPr>
          <p:cNvSpPr/>
          <p:nvPr/>
        </p:nvSpPr>
        <p:spPr>
          <a:xfrm>
            <a:off x="15055525" y="3146829"/>
            <a:ext cx="3759200" cy="199136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RO" sz="3200" b="0" i="0" u="none" strike="noStrike" cap="none" spc="0" normalizeH="0" baseline="0" dirty="0">
                <a:ln>
                  <a:noFill/>
                </a:ln>
                <a:solidFill>
                  <a:srgbClr val="192B37"/>
                </a:solidFill>
                <a:effectLst/>
                <a:uFillTx/>
                <a:latin typeface="+mn-lt"/>
                <a:ea typeface="+mn-ea"/>
                <a:cs typeface="+mn-cs"/>
                <a:sym typeface="Poppins Regular"/>
              </a:rPr>
              <a:t>Evaluate</a:t>
            </a:r>
          </a:p>
        </p:txBody>
      </p:sp>
      <p:sp>
        <p:nvSpPr>
          <p:cNvPr id="23" name="TextBox 22">
            <a:extLst>
              <a:ext uri="{FF2B5EF4-FFF2-40B4-BE49-F238E27FC236}">
                <a16:creationId xmlns:a16="http://schemas.microsoft.com/office/drawing/2014/main" id="{BFCA93E0-FD44-EF2E-9B03-A34E5C05479D}"/>
              </a:ext>
            </a:extLst>
          </p:cNvPr>
          <p:cNvSpPr txBox="1"/>
          <p:nvPr/>
        </p:nvSpPr>
        <p:spPr>
          <a:xfrm>
            <a:off x="15055525" y="5458691"/>
            <a:ext cx="4474383" cy="122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RO" dirty="0"/>
              <a:t>Benckmark tests</a:t>
            </a:r>
          </a:p>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Testing framework</a:t>
            </a:r>
          </a:p>
        </p:txBody>
      </p:sp>
      <p:sp>
        <p:nvSpPr>
          <p:cNvPr id="24" name="Rounded Rectangle 23">
            <a:extLst>
              <a:ext uri="{FF2B5EF4-FFF2-40B4-BE49-F238E27FC236}">
                <a16:creationId xmlns:a16="http://schemas.microsoft.com/office/drawing/2014/main" id="{FD7632B0-BE3A-C490-6037-08E24EE828F7}"/>
              </a:ext>
            </a:extLst>
          </p:cNvPr>
          <p:cNvSpPr/>
          <p:nvPr/>
        </p:nvSpPr>
        <p:spPr>
          <a:xfrm>
            <a:off x="19730202" y="3146829"/>
            <a:ext cx="3759200" cy="1991360"/>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RO" sz="3200" b="0" i="0" u="none" strike="noStrike" cap="none" spc="0" normalizeH="0" baseline="0" dirty="0">
                <a:ln>
                  <a:noFill/>
                </a:ln>
                <a:solidFill>
                  <a:srgbClr val="192B37"/>
                </a:solidFill>
                <a:effectLst/>
                <a:uFillTx/>
                <a:latin typeface="+mn-lt"/>
                <a:ea typeface="+mn-ea"/>
                <a:cs typeface="+mn-cs"/>
                <a:sym typeface="Poppins Regular"/>
              </a:rPr>
              <a:t>Optimize</a:t>
            </a:r>
          </a:p>
        </p:txBody>
      </p:sp>
      <p:sp>
        <p:nvSpPr>
          <p:cNvPr id="25" name="TextBox 24">
            <a:extLst>
              <a:ext uri="{FF2B5EF4-FFF2-40B4-BE49-F238E27FC236}">
                <a16:creationId xmlns:a16="http://schemas.microsoft.com/office/drawing/2014/main" id="{864DCE09-6219-2339-AAAD-ED496D91707A}"/>
              </a:ext>
            </a:extLst>
          </p:cNvPr>
          <p:cNvSpPr txBox="1"/>
          <p:nvPr/>
        </p:nvSpPr>
        <p:spPr>
          <a:xfrm>
            <a:off x="19730202" y="5458691"/>
            <a:ext cx="4474383" cy="27186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System prompts optimization</a:t>
            </a:r>
          </a:p>
          <a:p>
            <a:pPr marL="0" marR="0" indent="0" algn="l" defTabSz="821531" rtl="0" fontAlgn="auto" latinLnBrk="0" hangingPunct="0">
              <a:lnSpc>
                <a:spcPct val="120000"/>
              </a:lnSpc>
              <a:spcBef>
                <a:spcPts val="1500"/>
              </a:spcBef>
              <a:spcAft>
                <a:spcPts val="0"/>
              </a:spcAft>
              <a:buClrTx/>
              <a:buSzTx/>
              <a:buFontTx/>
              <a:buNone/>
              <a:tabLst/>
            </a:pPr>
            <a:r>
              <a:rPr lang="en-RO" dirty="0"/>
              <a:t>Data Scientists feedback</a:t>
            </a:r>
          </a:p>
          <a:p>
            <a:pPr marL="0" marR="0" indent="0" algn="l" defTabSz="821531" rtl="0" fontAlgn="auto" latinLnBrk="0" hangingPunct="0">
              <a:lnSpc>
                <a:spcPct val="120000"/>
              </a:lnSpc>
              <a:spcBef>
                <a:spcPts val="1500"/>
              </a:spcBef>
              <a:spcAft>
                <a:spcPts val="0"/>
              </a:spcAft>
              <a:buClrTx/>
              <a:buSzTx/>
              <a:buFontTx/>
              <a:buNone/>
              <a:tabLst/>
            </a:pPr>
            <a:r>
              <a:rPr kumimoji="0" lang="en-RO" sz="2000" b="0" i="0" u="none" strike="noStrike" cap="none" spc="0" normalizeH="0" baseline="0" dirty="0">
                <a:ln>
                  <a:noFill/>
                </a:ln>
                <a:solidFill>
                  <a:srgbClr val="192B37"/>
                </a:solidFill>
                <a:effectLst/>
                <a:uFillTx/>
                <a:latin typeface="+mn-lt"/>
                <a:ea typeface="+mn-ea"/>
                <a:cs typeface="+mn-cs"/>
                <a:sym typeface="Poppins Regular"/>
              </a:rPr>
              <a:t>Refined flow (e.g. RAG Fusion -&gt; Agentic RAG)</a:t>
            </a:r>
          </a:p>
          <a:p>
            <a:pPr marL="0" marR="0" indent="0" algn="l" defTabSz="821531" rtl="0" fontAlgn="auto" latinLnBrk="0" hangingPunct="0">
              <a:lnSpc>
                <a:spcPct val="120000"/>
              </a:lnSpc>
              <a:spcBef>
                <a:spcPts val="1500"/>
              </a:spcBef>
              <a:spcAft>
                <a:spcPts val="0"/>
              </a:spcAft>
              <a:buClrTx/>
              <a:buSzTx/>
              <a:buFontTx/>
              <a:buNone/>
              <a:tabLst/>
            </a:pPr>
            <a:endParaRPr kumimoji="0" lang="en-RO" sz="20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26" name="Right Arrow 25">
            <a:extLst>
              <a:ext uri="{FF2B5EF4-FFF2-40B4-BE49-F238E27FC236}">
                <a16:creationId xmlns:a16="http://schemas.microsoft.com/office/drawing/2014/main" id="{FF1CEFFB-041C-B61D-3E59-10513328F9E1}"/>
              </a:ext>
            </a:extLst>
          </p:cNvPr>
          <p:cNvSpPr/>
          <p:nvPr/>
        </p:nvSpPr>
        <p:spPr>
          <a:xfrm>
            <a:off x="5135385" y="3783353"/>
            <a:ext cx="594419" cy="718311"/>
          </a:xfrm>
          <a:prstGeom prst="rightArrow">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RO" sz="1600" b="0" i="0" u="none" strike="noStrike" cap="none" spc="0" normalizeH="0" baseline="0">
              <a:ln>
                <a:noFill/>
              </a:ln>
              <a:solidFill>
                <a:srgbClr val="192B37"/>
              </a:solidFill>
              <a:effectLst/>
              <a:uFillTx/>
              <a:latin typeface="+mn-lt"/>
              <a:ea typeface="+mn-ea"/>
              <a:cs typeface="+mn-cs"/>
              <a:sym typeface="Poppins Regular"/>
            </a:endParaRPr>
          </a:p>
        </p:txBody>
      </p:sp>
      <p:sp>
        <p:nvSpPr>
          <p:cNvPr id="29" name="Right Arrow 28">
            <a:extLst>
              <a:ext uri="{FF2B5EF4-FFF2-40B4-BE49-F238E27FC236}">
                <a16:creationId xmlns:a16="http://schemas.microsoft.com/office/drawing/2014/main" id="{CA5B4B2D-24E6-33C8-5A96-72C19D9E3770}"/>
              </a:ext>
            </a:extLst>
          </p:cNvPr>
          <p:cNvSpPr/>
          <p:nvPr/>
        </p:nvSpPr>
        <p:spPr>
          <a:xfrm>
            <a:off x="9717980" y="3783353"/>
            <a:ext cx="594419" cy="718311"/>
          </a:xfrm>
          <a:prstGeom prst="rightArrow">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RO" sz="1600" b="0" i="0" u="none" strike="noStrike" cap="none" spc="0" normalizeH="0" baseline="0">
              <a:ln>
                <a:noFill/>
              </a:ln>
              <a:solidFill>
                <a:srgbClr val="192B37"/>
              </a:solidFill>
              <a:effectLst/>
              <a:uFillTx/>
              <a:latin typeface="+mn-lt"/>
              <a:ea typeface="+mn-ea"/>
              <a:cs typeface="+mn-cs"/>
              <a:sym typeface="Poppins Regular"/>
            </a:endParaRPr>
          </a:p>
        </p:txBody>
      </p:sp>
      <p:sp>
        <p:nvSpPr>
          <p:cNvPr id="30" name="Right Arrow 29">
            <a:extLst>
              <a:ext uri="{FF2B5EF4-FFF2-40B4-BE49-F238E27FC236}">
                <a16:creationId xmlns:a16="http://schemas.microsoft.com/office/drawing/2014/main" id="{C601906E-4495-ECCD-458D-4F4976D08B34}"/>
              </a:ext>
            </a:extLst>
          </p:cNvPr>
          <p:cNvSpPr/>
          <p:nvPr/>
        </p:nvSpPr>
        <p:spPr>
          <a:xfrm>
            <a:off x="14369026" y="3783353"/>
            <a:ext cx="594419" cy="718311"/>
          </a:xfrm>
          <a:prstGeom prst="rightArrow">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RO" sz="1600" b="0" i="0" u="none" strike="noStrike" cap="none" spc="0" normalizeH="0" baseline="0">
              <a:ln>
                <a:noFill/>
              </a:ln>
              <a:solidFill>
                <a:srgbClr val="192B37"/>
              </a:solidFill>
              <a:effectLst/>
              <a:uFillTx/>
              <a:latin typeface="+mn-lt"/>
              <a:ea typeface="+mn-ea"/>
              <a:cs typeface="+mn-cs"/>
              <a:sym typeface="Poppins Regular"/>
            </a:endParaRPr>
          </a:p>
        </p:txBody>
      </p:sp>
      <p:sp>
        <p:nvSpPr>
          <p:cNvPr id="31" name="Right Arrow 30">
            <a:extLst>
              <a:ext uri="{FF2B5EF4-FFF2-40B4-BE49-F238E27FC236}">
                <a16:creationId xmlns:a16="http://schemas.microsoft.com/office/drawing/2014/main" id="{4FAF812C-ABAA-3AA2-E291-CDCC07357FA3}"/>
              </a:ext>
            </a:extLst>
          </p:cNvPr>
          <p:cNvSpPr/>
          <p:nvPr/>
        </p:nvSpPr>
        <p:spPr>
          <a:xfrm>
            <a:off x="18975254" y="3783353"/>
            <a:ext cx="594419" cy="718311"/>
          </a:xfrm>
          <a:prstGeom prst="rightArrow">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RO"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39912953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F6C60-E6C1-D347-E379-B51D28D43DED}"/>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339986BB-5B49-9A84-7448-5DF463CDE22B}"/>
              </a:ext>
            </a:extLst>
          </p:cNvPr>
          <p:cNvSpPr>
            <a:spLocks noGrp="1"/>
          </p:cNvSpPr>
          <p:nvPr>
            <p:ph type="body" sz="quarter" idx="21"/>
          </p:nvPr>
        </p:nvSpPr>
        <p:spPr>
          <a:xfrm>
            <a:off x="609599" y="207804"/>
            <a:ext cx="3784084" cy="405189"/>
          </a:xfrm>
          <a:prstGeom prst="roundRect">
            <a:avLst>
              <a:gd name="adj" fmla="val 50000"/>
            </a:avLst>
          </a:prstGeom>
        </p:spPr>
        <p:txBody>
          <a:bodyPr/>
          <a:lstStyle/>
          <a:p>
            <a:r>
              <a:rPr lang="en-US" dirty="0"/>
              <a:t>Knowledge Base for unstructured data</a:t>
            </a:r>
            <a:endParaRPr dirty="0"/>
          </a:p>
        </p:txBody>
      </p:sp>
      <p:sp>
        <p:nvSpPr>
          <p:cNvPr id="487" name="Slide Number">
            <a:extLst>
              <a:ext uri="{FF2B5EF4-FFF2-40B4-BE49-F238E27FC236}">
                <a16:creationId xmlns:a16="http://schemas.microsoft.com/office/drawing/2014/main" id="{2945CD9E-6CE4-F635-E43F-902D2D5A0152}"/>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6</a:t>
            </a:fld>
            <a:endParaRPr dirty="0"/>
          </a:p>
        </p:txBody>
      </p:sp>
      <p:sp>
        <p:nvSpPr>
          <p:cNvPr id="2" name="TextBox 1">
            <a:extLst>
              <a:ext uri="{FF2B5EF4-FFF2-40B4-BE49-F238E27FC236}">
                <a16:creationId xmlns:a16="http://schemas.microsoft.com/office/drawing/2014/main" id="{2173B6C2-AECE-47C2-B3B0-0B42D281442F}"/>
              </a:ext>
            </a:extLst>
          </p:cNvPr>
          <p:cNvSpPr txBox="1"/>
          <p:nvPr/>
        </p:nvSpPr>
        <p:spPr>
          <a:xfrm>
            <a:off x="1452054" y="1890742"/>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Cosmetic Ingredient Review documents</a:t>
            </a:r>
            <a:endParaRPr lang="en-GB" sz="2400" dirty="0">
              <a:solidFill>
                <a:schemeClr val="bg1">
                  <a:lumMod val="50000"/>
                </a:schemeClr>
              </a:solidFill>
            </a:endParaRPr>
          </a:p>
        </p:txBody>
      </p:sp>
      <p:sp>
        <p:nvSpPr>
          <p:cNvPr id="3" name="TextBox 2">
            <a:extLst>
              <a:ext uri="{FF2B5EF4-FFF2-40B4-BE49-F238E27FC236}">
                <a16:creationId xmlns:a16="http://schemas.microsoft.com/office/drawing/2014/main" id="{BCCE4561-9910-839B-71EB-1FFB45242A43}"/>
              </a:ext>
            </a:extLst>
          </p:cNvPr>
          <p:cNvSpPr txBox="1"/>
          <p:nvPr/>
        </p:nvSpPr>
        <p:spPr>
          <a:xfrm>
            <a:off x="1452054" y="2761920"/>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DOI – Journal papers</a:t>
            </a:r>
            <a:endParaRPr lang="en-GB" sz="2400" dirty="0">
              <a:solidFill>
                <a:schemeClr val="bg1">
                  <a:lumMod val="50000"/>
                </a:schemeClr>
              </a:solidFill>
            </a:endParaRPr>
          </a:p>
        </p:txBody>
      </p:sp>
      <p:sp>
        <p:nvSpPr>
          <p:cNvPr id="4" name="TextBox 3">
            <a:extLst>
              <a:ext uri="{FF2B5EF4-FFF2-40B4-BE49-F238E27FC236}">
                <a16:creationId xmlns:a16="http://schemas.microsoft.com/office/drawing/2014/main" id="{847A6E30-2C94-EBDA-85CD-7F5CFC4EFFEA}"/>
              </a:ext>
            </a:extLst>
          </p:cNvPr>
          <p:cNvSpPr txBox="1"/>
          <p:nvPr/>
        </p:nvSpPr>
        <p:spPr>
          <a:xfrm>
            <a:off x="1452054" y="3636028"/>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PUBMED articles</a:t>
            </a:r>
            <a:endParaRPr lang="en-GB" sz="2400" dirty="0">
              <a:solidFill>
                <a:schemeClr val="bg1">
                  <a:lumMod val="50000"/>
                </a:schemeClr>
              </a:solidFill>
            </a:endParaRPr>
          </a:p>
        </p:txBody>
      </p:sp>
      <p:sp>
        <p:nvSpPr>
          <p:cNvPr id="5" name="TextBox 4">
            <a:extLst>
              <a:ext uri="{FF2B5EF4-FFF2-40B4-BE49-F238E27FC236}">
                <a16:creationId xmlns:a16="http://schemas.microsoft.com/office/drawing/2014/main" id="{DC77E7B7-368B-8F8A-BA5A-A1035A88D631}"/>
              </a:ext>
            </a:extLst>
          </p:cNvPr>
          <p:cNvSpPr txBox="1"/>
          <p:nvPr/>
        </p:nvSpPr>
        <p:spPr>
          <a:xfrm>
            <a:off x="1452054" y="4510136"/>
            <a:ext cx="7269126" cy="1181349"/>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Scientific Committee on Consumer Safety documents</a:t>
            </a:r>
            <a:endParaRPr lang="en-GB" sz="2400" dirty="0">
              <a:solidFill>
                <a:schemeClr val="bg1">
                  <a:lumMod val="50000"/>
                </a:schemeClr>
              </a:solidFill>
            </a:endParaRPr>
          </a:p>
        </p:txBody>
      </p:sp>
      <p:sp>
        <p:nvSpPr>
          <p:cNvPr id="6" name="TextBox 5">
            <a:extLst>
              <a:ext uri="{FF2B5EF4-FFF2-40B4-BE49-F238E27FC236}">
                <a16:creationId xmlns:a16="http://schemas.microsoft.com/office/drawing/2014/main" id="{DE2AECE0-1A65-6A43-9056-68E307FE4F64}"/>
              </a:ext>
            </a:extLst>
          </p:cNvPr>
          <p:cNvSpPr txBox="1"/>
          <p:nvPr/>
        </p:nvSpPr>
        <p:spPr>
          <a:xfrm>
            <a:off x="1452054" y="5817011"/>
            <a:ext cx="7269126" cy="738151"/>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6000"/>
            <a:r>
              <a:rPr lang="en-GB" sz="2400" b="1" dirty="0">
                <a:solidFill>
                  <a:schemeClr val="bg1">
                    <a:lumMod val="50000"/>
                  </a:schemeClr>
                </a:solidFill>
              </a:rPr>
              <a:t>Zotero-Papers documents</a:t>
            </a:r>
            <a:endParaRPr lang="en-GB" sz="2400" dirty="0">
              <a:solidFill>
                <a:schemeClr val="bg1">
                  <a:lumMod val="50000"/>
                </a:schemeClr>
              </a:solidFill>
            </a:endParaRPr>
          </a:p>
        </p:txBody>
      </p:sp>
      <p:sp>
        <p:nvSpPr>
          <p:cNvPr id="7" name="TextBox 6">
            <a:extLst>
              <a:ext uri="{FF2B5EF4-FFF2-40B4-BE49-F238E27FC236}">
                <a16:creationId xmlns:a16="http://schemas.microsoft.com/office/drawing/2014/main" id="{655094FB-4FC6-9418-F36A-9DEEA6DD1091}"/>
              </a:ext>
            </a:extLst>
          </p:cNvPr>
          <p:cNvSpPr txBox="1"/>
          <p:nvPr/>
        </p:nvSpPr>
        <p:spPr>
          <a:xfrm>
            <a:off x="1405187" y="848789"/>
            <a:ext cx="1407437" cy="1070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RO" sz="4200" u="sng" dirty="0"/>
              <a:t>Data</a:t>
            </a:r>
            <a:endParaRPr kumimoji="0" lang="en-RO" sz="4200" b="0" i="0" u="sng" strike="noStrike" cap="none" spc="0" normalizeH="0" baseline="0" dirty="0">
              <a:ln>
                <a:noFill/>
              </a:ln>
              <a:solidFill>
                <a:srgbClr val="192B37"/>
              </a:solidFill>
              <a:effectLst/>
              <a:uFillTx/>
              <a:latin typeface="+mn-lt"/>
              <a:ea typeface="+mn-ea"/>
              <a:cs typeface="+mn-cs"/>
              <a:sym typeface="Poppins Regular"/>
            </a:endParaRPr>
          </a:p>
        </p:txBody>
      </p:sp>
      <p:sp>
        <p:nvSpPr>
          <p:cNvPr id="8" name="TextBox 7">
            <a:extLst>
              <a:ext uri="{FF2B5EF4-FFF2-40B4-BE49-F238E27FC236}">
                <a16:creationId xmlns:a16="http://schemas.microsoft.com/office/drawing/2014/main" id="{E9E5B029-CEE0-62C4-7BF0-7BD24ADC4FAE}"/>
              </a:ext>
            </a:extLst>
          </p:cNvPr>
          <p:cNvSpPr txBox="1"/>
          <p:nvPr/>
        </p:nvSpPr>
        <p:spPr>
          <a:xfrm>
            <a:off x="8806109" y="1743009"/>
            <a:ext cx="1093248"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RO" sz="3200" dirty="0"/>
              <a:t>6,551</a:t>
            </a:r>
          </a:p>
        </p:txBody>
      </p:sp>
      <p:sp>
        <p:nvSpPr>
          <p:cNvPr id="9" name="TextBox 8">
            <a:extLst>
              <a:ext uri="{FF2B5EF4-FFF2-40B4-BE49-F238E27FC236}">
                <a16:creationId xmlns:a16="http://schemas.microsoft.com/office/drawing/2014/main" id="{5AF3A3FC-896E-A0E7-CC56-AD2C4F48C2E0}"/>
              </a:ext>
            </a:extLst>
          </p:cNvPr>
          <p:cNvSpPr txBox="1"/>
          <p:nvPr/>
        </p:nvSpPr>
        <p:spPr>
          <a:xfrm>
            <a:off x="8806109" y="2628893"/>
            <a:ext cx="860813"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RO" sz="3200" dirty="0"/>
              <a:t>345</a:t>
            </a:r>
          </a:p>
        </p:txBody>
      </p:sp>
      <p:sp>
        <p:nvSpPr>
          <p:cNvPr id="10" name="TextBox 9">
            <a:extLst>
              <a:ext uri="{FF2B5EF4-FFF2-40B4-BE49-F238E27FC236}">
                <a16:creationId xmlns:a16="http://schemas.microsoft.com/office/drawing/2014/main" id="{6B14B7E6-559A-EF3B-16D8-163BD55DA410}"/>
              </a:ext>
            </a:extLst>
          </p:cNvPr>
          <p:cNvSpPr txBox="1"/>
          <p:nvPr/>
        </p:nvSpPr>
        <p:spPr>
          <a:xfrm>
            <a:off x="8806109" y="3488295"/>
            <a:ext cx="1678345"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RO" sz="3200" dirty="0"/>
              <a:t>255,978</a:t>
            </a:r>
          </a:p>
        </p:txBody>
      </p:sp>
      <p:sp>
        <p:nvSpPr>
          <p:cNvPr id="11" name="TextBox 10">
            <a:extLst>
              <a:ext uri="{FF2B5EF4-FFF2-40B4-BE49-F238E27FC236}">
                <a16:creationId xmlns:a16="http://schemas.microsoft.com/office/drawing/2014/main" id="{630AE80E-6EA5-33E0-0F66-054698E64BB1}"/>
              </a:ext>
            </a:extLst>
          </p:cNvPr>
          <p:cNvSpPr txBox="1"/>
          <p:nvPr/>
        </p:nvSpPr>
        <p:spPr>
          <a:xfrm>
            <a:off x="8806109" y="4657868"/>
            <a:ext cx="1543100"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RO" sz="3200" dirty="0"/>
              <a:t>66</a:t>
            </a:r>
          </a:p>
        </p:txBody>
      </p:sp>
      <p:sp>
        <p:nvSpPr>
          <p:cNvPr id="12" name="TextBox 11">
            <a:extLst>
              <a:ext uri="{FF2B5EF4-FFF2-40B4-BE49-F238E27FC236}">
                <a16:creationId xmlns:a16="http://schemas.microsoft.com/office/drawing/2014/main" id="{A0294D6A-4296-4496-8BD6-96EE3B434399}"/>
              </a:ext>
            </a:extLst>
          </p:cNvPr>
          <p:cNvSpPr txBox="1"/>
          <p:nvPr/>
        </p:nvSpPr>
        <p:spPr>
          <a:xfrm>
            <a:off x="8806109" y="5669278"/>
            <a:ext cx="1596591" cy="885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RO" sz="3200" dirty="0"/>
              <a:t>7,647</a:t>
            </a:r>
          </a:p>
        </p:txBody>
      </p:sp>
      <p:sp>
        <p:nvSpPr>
          <p:cNvPr id="24" name="TextBox 23">
            <a:extLst>
              <a:ext uri="{FF2B5EF4-FFF2-40B4-BE49-F238E27FC236}">
                <a16:creationId xmlns:a16="http://schemas.microsoft.com/office/drawing/2014/main" id="{1ACBEC95-1A5F-655B-2904-A04926A30227}"/>
              </a:ext>
            </a:extLst>
          </p:cNvPr>
          <p:cNvSpPr txBox="1"/>
          <p:nvPr/>
        </p:nvSpPr>
        <p:spPr>
          <a:xfrm>
            <a:off x="13662234" y="912525"/>
            <a:ext cx="2568366" cy="1070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RO" sz="4200" b="0" i="0" u="sng" strike="noStrike" cap="none" spc="0" normalizeH="0" baseline="0" dirty="0">
                <a:ln>
                  <a:noFill/>
                </a:ln>
                <a:solidFill>
                  <a:srgbClr val="192B37"/>
                </a:solidFill>
                <a:effectLst/>
                <a:uFillTx/>
                <a:latin typeface="+mn-lt"/>
                <a:ea typeface="+mn-ea"/>
                <a:cs typeface="+mn-cs"/>
                <a:sym typeface="Poppins Regular"/>
              </a:rPr>
              <a:t>Models</a:t>
            </a:r>
          </a:p>
        </p:txBody>
      </p:sp>
      <p:pic>
        <p:nvPicPr>
          <p:cNvPr id="27" name="Picture 26" descr="A screenshot of a computer&#10;&#10;AI-generated content may be incorrect.">
            <a:extLst>
              <a:ext uri="{FF2B5EF4-FFF2-40B4-BE49-F238E27FC236}">
                <a16:creationId xmlns:a16="http://schemas.microsoft.com/office/drawing/2014/main" id="{DEE7795C-EFC4-A878-EE8F-19BEFCC27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2234" y="2005034"/>
            <a:ext cx="10119476" cy="4370365"/>
          </a:xfrm>
          <a:prstGeom prst="rect">
            <a:avLst/>
          </a:prstGeom>
        </p:spPr>
      </p:pic>
      <p:sp>
        <p:nvSpPr>
          <p:cNvPr id="28" name="TextBox 27">
            <a:extLst>
              <a:ext uri="{FF2B5EF4-FFF2-40B4-BE49-F238E27FC236}">
                <a16:creationId xmlns:a16="http://schemas.microsoft.com/office/drawing/2014/main" id="{30225ED3-5909-DD7E-5B7D-64D89C88CFBA}"/>
              </a:ext>
            </a:extLst>
          </p:cNvPr>
          <p:cNvSpPr txBox="1"/>
          <p:nvPr/>
        </p:nvSpPr>
        <p:spPr>
          <a:xfrm>
            <a:off x="1452054" y="8464938"/>
            <a:ext cx="18357590" cy="3501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GB" sz="2800" b="1" dirty="0"/>
              <a:t>OpenSearch serverless</a:t>
            </a:r>
            <a:r>
              <a:rPr lang="en-GB" sz="2800" dirty="0"/>
              <a:t> Vector Database service</a:t>
            </a:r>
          </a:p>
          <a:p>
            <a:r>
              <a:rPr lang="en-GB" sz="2800" b="1" dirty="0"/>
              <a:t>Titan Text Embeddings v2</a:t>
            </a:r>
            <a:r>
              <a:rPr lang="en-GB" sz="2800" dirty="0"/>
              <a:t> embedding model, floating point embeddings, 1024 vector dimension</a:t>
            </a:r>
          </a:p>
          <a:p>
            <a:r>
              <a:rPr lang="en-GB" sz="2800" b="1" dirty="0"/>
              <a:t>Data source</a:t>
            </a:r>
            <a:r>
              <a:rPr lang="en-GB" sz="2800" dirty="0"/>
              <a:t>: S3, indexed 129,952 files, 121,263 metadata (40 GB). 300 tokens chunks, 20% superposition.</a:t>
            </a:r>
          </a:p>
          <a:p>
            <a:r>
              <a:rPr lang="en-GB" sz="2800" b="1" dirty="0"/>
              <a:t>Anthropic Claude 3 Sonnet</a:t>
            </a:r>
            <a:r>
              <a:rPr lang="en-GB" sz="2800" dirty="0"/>
              <a:t> model (28K context window) model used with the Knowledge Base agent.</a:t>
            </a:r>
          </a:p>
          <a:p>
            <a:pPr marL="0" marR="0" indent="0" algn="l" defTabSz="821531" rtl="0" fontAlgn="auto" latinLnBrk="0" hangingPunct="0">
              <a:lnSpc>
                <a:spcPct val="120000"/>
              </a:lnSpc>
              <a:spcBef>
                <a:spcPts val="1500"/>
              </a:spcBef>
              <a:spcAft>
                <a:spcPts val="0"/>
              </a:spcAft>
              <a:buClrTx/>
              <a:buSzTx/>
              <a:buFontTx/>
              <a:buNone/>
              <a:tabLst/>
            </a:pPr>
            <a:endParaRPr kumimoji="0" lang="en-RO" sz="20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29" name="TextBox 28">
            <a:extLst>
              <a:ext uri="{FF2B5EF4-FFF2-40B4-BE49-F238E27FC236}">
                <a16:creationId xmlns:a16="http://schemas.microsoft.com/office/drawing/2014/main" id="{2D22A54D-78C5-0F14-E9F2-BE7B8E5B571D}"/>
              </a:ext>
            </a:extLst>
          </p:cNvPr>
          <p:cNvSpPr txBox="1"/>
          <p:nvPr/>
        </p:nvSpPr>
        <p:spPr>
          <a:xfrm>
            <a:off x="1452054" y="7666484"/>
            <a:ext cx="5050346" cy="1070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RO" sz="4200" u="sng" dirty="0"/>
              <a:t>Knowledge Base</a:t>
            </a:r>
            <a:endParaRPr kumimoji="0" lang="en-RO" sz="4200" b="0" i="0" u="sng" strike="noStrike" cap="none" spc="0" normalizeH="0" baseline="0" dirty="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22193931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81E4A-9CBB-9B59-2F00-65F8619DD6F4}"/>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D536C7AF-FC02-B338-728D-7B4761418EAC}"/>
              </a:ext>
            </a:extLst>
          </p:cNvPr>
          <p:cNvSpPr>
            <a:spLocks noGrp="1"/>
          </p:cNvSpPr>
          <p:nvPr>
            <p:ph type="body" sz="quarter" idx="21"/>
          </p:nvPr>
        </p:nvSpPr>
        <p:spPr>
          <a:xfrm>
            <a:off x="609599" y="207804"/>
            <a:ext cx="3431088" cy="405189"/>
          </a:xfrm>
          <a:prstGeom prst="roundRect">
            <a:avLst>
              <a:gd name="adj" fmla="val 50000"/>
            </a:avLst>
          </a:prstGeom>
        </p:spPr>
        <p:txBody>
          <a:bodyPr/>
          <a:lstStyle/>
          <a:p>
            <a:r>
              <a:rPr lang="en-US" dirty="0"/>
              <a:t>Structured Data Exploration agent</a:t>
            </a:r>
            <a:endParaRPr dirty="0"/>
          </a:p>
        </p:txBody>
      </p:sp>
      <p:sp>
        <p:nvSpPr>
          <p:cNvPr id="487" name="Slide Number">
            <a:extLst>
              <a:ext uri="{FF2B5EF4-FFF2-40B4-BE49-F238E27FC236}">
                <a16:creationId xmlns:a16="http://schemas.microsoft.com/office/drawing/2014/main" id="{5F5D353C-2C94-7FF3-289E-0F4D91CFF430}"/>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7</a:t>
            </a:fld>
            <a:endParaRPr dirty="0"/>
          </a:p>
        </p:txBody>
      </p:sp>
      <p:pic>
        <p:nvPicPr>
          <p:cNvPr id="5" name="Picture 4" descr="A screenshot of a computer&#10;&#10;AI-generated content may be incorrect.">
            <a:extLst>
              <a:ext uri="{FF2B5EF4-FFF2-40B4-BE49-F238E27FC236}">
                <a16:creationId xmlns:a16="http://schemas.microsoft.com/office/drawing/2014/main" id="{2F766B63-AD40-BC5E-D06B-F19C4A73D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87" y="970446"/>
            <a:ext cx="12504404" cy="12287250"/>
          </a:xfrm>
          <a:prstGeom prst="rect">
            <a:avLst/>
          </a:prstGeom>
        </p:spPr>
      </p:pic>
      <p:pic>
        <p:nvPicPr>
          <p:cNvPr id="6" name="Picture 5" descr="A diagram of a flowchart&#10;&#10;AI-generated content may be incorrect.">
            <a:extLst>
              <a:ext uri="{FF2B5EF4-FFF2-40B4-BE49-F238E27FC236}">
                <a16:creationId xmlns:a16="http://schemas.microsoft.com/office/drawing/2014/main" id="{8464E257-EA9F-B991-44DB-4D332B0CA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52599" y="207804"/>
            <a:ext cx="6539245" cy="13176091"/>
          </a:xfrm>
          <a:prstGeom prst="rect">
            <a:avLst/>
          </a:prstGeom>
        </p:spPr>
      </p:pic>
    </p:spTree>
    <p:extLst>
      <p:ext uri="{BB962C8B-B14F-4D97-AF65-F5344CB8AC3E}">
        <p14:creationId xmlns:p14="http://schemas.microsoft.com/office/powerpoint/2010/main" val="3570210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A2014-EC32-D960-B7A7-A5C7F6666104}"/>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F7E59C59-8A15-1144-2409-7E2F8CD217C5}"/>
              </a:ext>
            </a:extLst>
          </p:cNvPr>
          <p:cNvSpPr>
            <a:spLocks noGrp="1"/>
          </p:cNvSpPr>
          <p:nvPr>
            <p:ph type="body" sz="quarter" idx="21"/>
          </p:nvPr>
        </p:nvSpPr>
        <p:spPr>
          <a:xfrm>
            <a:off x="609599" y="207804"/>
            <a:ext cx="1325667" cy="405189"/>
          </a:xfrm>
          <a:prstGeom prst="roundRect">
            <a:avLst>
              <a:gd name="adj" fmla="val 50000"/>
            </a:avLst>
          </a:prstGeom>
        </p:spPr>
        <p:txBody>
          <a:bodyPr/>
          <a:lstStyle/>
          <a:p>
            <a:r>
              <a:rPr lang="en-US" dirty="0"/>
              <a:t>RAG Fusion</a:t>
            </a:r>
            <a:endParaRPr dirty="0"/>
          </a:p>
        </p:txBody>
      </p:sp>
      <p:sp>
        <p:nvSpPr>
          <p:cNvPr id="487" name="Slide Number">
            <a:extLst>
              <a:ext uri="{FF2B5EF4-FFF2-40B4-BE49-F238E27FC236}">
                <a16:creationId xmlns:a16="http://schemas.microsoft.com/office/drawing/2014/main" id="{3E21859F-FFE4-04A6-9BF5-F792D2407557}"/>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8</a:t>
            </a:fld>
            <a:endParaRPr dirty="0"/>
          </a:p>
        </p:txBody>
      </p:sp>
      <p:pic>
        <p:nvPicPr>
          <p:cNvPr id="3" name="Picture 2" descr="A diagram of a task&#10;&#10;AI-generated content may be incorrect.">
            <a:extLst>
              <a:ext uri="{FF2B5EF4-FFF2-40B4-BE49-F238E27FC236}">
                <a16:creationId xmlns:a16="http://schemas.microsoft.com/office/drawing/2014/main" id="{8E59DE64-E48E-228D-6946-A52907A54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987550"/>
            <a:ext cx="8324325" cy="758825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46699B90-5C6F-2D49-39C6-2AE29A497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9200" y="50800"/>
            <a:ext cx="9093200" cy="13477079"/>
          </a:xfrm>
          <a:prstGeom prst="rect">
            <a:avLst/>
          </a:prstGeom>
        </p:spPr>
      </p:pic>
    </p:spTree>
    <p:extLst>
      <p:ext uri="{BB962C8B-B14F-4D97-AF65-F5344CB8AC3E}">
        <p14:creationId xmlns:p14="http://schemas.microsoft.com/office/powerpoint/2010/main" val="18958092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CD9E3-BCBD-6330-2244-F90A6BA4B693}"/>
            </a:ext>
          </a:extLst>
        </p:cNvPr>
        <p:cNvGrpSpPr/>
        <p:nvPr/>
      </p:nvGrpSpPr>
      <p:grpSpPr>
        <a:xfrm>
          <a:off x="0" y="0"/>
          <a:ext cx="0" cy="0"/>
          <a:chOff x="0" y="0"/>
          <a:chExt cx="0" cy="0"/>
        </a:xfrm>
      </p:grpSpPr>
      <p:sp>
        <p:nvSpPr>
          <p:cNvPr id="486" name="Insert chapter name">
            <a:extLst>
              <a:ext uri="{FF2B5EF4-FFF2-40B4-BE49-F238E27FC236}">
                <a16:creationId xmlns:a16="http://schemas.microsoft.com/office/drawing/2014/main" id="{3045637B-1AB9-A3B5-8D51-2EFFD3D59731}"/>
              </a:ext>
            </a:extLst>
          </p:cNvPr>
          <p:cNvSpPr>
            <a:spLocks noGrp="1"/>
          </p:cNvSpPr>
          <p:nvPr>
            <p:ph type="body" sz="quarter" idx="21"/>
          </p:nvPr>
        </p:nvSpPr>
        <p:spPr>
          <a:xfrm>
            <a:off x="609599" y="207804"/>
            <a:ext cx="2285610" cy="405189"/>
          </a:xfrm>
          <a:prstGeom prst="roundRect">
            <a:avLst>
              <a:gd name="adj" fmla="val 50000"/>
            </a:avLst>
          </a:prstGeom>
        </p:spPr>
        <p:txBody>
          <a:bodyPr/>
          <a:lstStyle/>
          <a:p>
            <a:r>
              <a:rPr lang="en-US" dirty="0"/>
              <a:t>RAG Fusion combined</a:t>
            </a:r>
            <a:endParaRPr dirty="0"/>
          </a:p>
        </p:txBody>
      </p:sp>
      <p:sp>
        <p:nvSpPr>
          <p:cNvPr id="487" name="Slide Number">
            <a:extLst>
              <a:ext uri="{FF2B5EF4-FFF2-40B4-BE49-F238E27FC236}">
                <a16:creationId xmlns:a16="http://schemas.microsoft.com/office/drawing/2014/main" id="{1C157A7D-141E-D8A8-64E5-A2229B464FFD}"/>
              </a:ext>
            </a:extLst>
          </p:cNvPr>
          <p:cNvSpPr txBox="1">
            <a:spLocks noGrp="1"/>
          </p:cNvSpPr>
          <p:nvPr>
            <p:ph type="sldNum" sz="quarter" idx="2"/>
          </p:nvPr>
        </p:nvSpPr>
        <p:spPr>
          <a:prstGeom prst="rect">
            <a:avLst/>
          </a:prstGeom>
          <a:solidFill>
            <a:srgbClr val="000000">
              <a:alpha val="0"/>
            </a:srgbClr>
          </a:solidFill>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9</a:t>
            </a:fld>
            <a:endParaRPr dirty="0"/>
          </a:p>
        </p:txBody>
      </p:sp>
      <p:pic>
        <p:nvPicPr>
          <p:cNvPr id="4" name="Picture 3" descr="A diagram of a system&#10;&#10;AI-generated content may be incorrect.">
            <a:extLst>
              <a:ext uri="{FF2B5EF4-FFF2-40B4-BE49-F238E27FC236}">
                <a16:creationId xmlns:a16="http://schemas.microsoft.com/office/drawing/2014/main" id="{65654738-E53A-7476-CEA9-981B5EE1D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439" y="612993"/>
            <a:ext cx="13192393" cy="12521593"/>
          </a:xfrm>
          <a:prstGeom prst="rect">
            <a:avLst/>
          </a:prstGeom>
        </p:spPr>
      </p:pic>
    </p:spTree>
    <p:extLst>
      <p:ext uri="{BB962C8B-B14F-4D97-AF65-F5344CB8AC3E}">
        <p14:creationId xmlns:p14="http://schemas.microsoft.com/office/powerpoint/2010/main" val="1852068733"/>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oppins Medium"/>
        <a:ea typeface="Poppins Medium"/>
        <a:cs typeface="Poppins Medium"/>
      </a:majorFont>
      <a:minorFont>
        <a:latin typeface="Poppins Regular"/>
        <a:ea typeface="Poppins Regular"/>
        <a:cs typeface="Poppins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80604E87DF5041BD15CB4F557B211A" ma:contentTypeVersion="14" ma:contentTypeDescription="Create a new document." ma:contentTypeScope="" ma:versionID="a88e8bb0e7879107f0c07aadaf23de07">
  <xsd:schema xmlns:xsd="http://www.w3.org/2001/XMLSchema" xmlns:xs="http://www.w3.org/2001/XMLSchema" xmlns:p="http://schemas.microsoft.com/office/2006/metadata/properties" xmlns:ns2="78d364d5-28b3-46f0-8b40-ad8c9edf605c" xmlns:ns3="108da2a4-3037-4d7a-bf12-b2714ae87fcf" targetNamespace="http://schemas.microsoft.com/office/2006/metadata/properties" ma:root="true" ma:fieldsID="3b8936104071a705397c97e62d45e3af" ns2:_="" ns3:_="">
    <xsd:import namespace="78d364d5-28b3-46f0-8b40-ad8c9edf605c"/>
    <xsd:import namespace="108da2a4-3037-4d7a-bf12-b2714ae87fc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364d5-28b3-46f0-8b40-ad8c9edf605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d5cfa81-859d-4cbd-a437-cbff102c79b8}" ma:internalName="TaxCatchAll" ma:showField="CatchAllData" ma:web="78d364d5-28b3-46f0-8b40-ad8c9edf605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08da2a4-3037-4d7a-bf12-b2714ae87fc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da9fbb2-20ec-4b38-b475-624b7129167d"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4546E5-6158-445B-86FA-D0CB17A6BF05}">
  <ds:schemaRefs>
    <ds:schemaRef ds:uri="http://schemas.microsoft.com/sharepoint/v3/contenttype/forms"/>
  </ds:schemaRefs>
</ds:datastoreItem>
</file>

<file path=customXml/itemProps2.xml><?xml version="1.0" encoding="utf-8"?>
<ds:datastoreItem xmlns:ds="http://schemas.openxmlformats.org/officeDocument/2006/customXml" ds:itemID="{8AC872FA-4377-438C-B264-583FE67DC013}">
  <ds:schemaRefs>
    <ds:schemaRef ds:uri="108da2a4-3037-4d7a-bf12-b2714ae87fcf"/>
    <ds:schemaRef ds:uri="78d364d5-28b3-46f0-8b40-ad8c9edf60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23049</TotalTime>
  <Words>1468</Words>
  <Application>Microsoft Macintosh PowerPoint</Application>
  <PresentationFormat>Custom</PresentationFormat>
  <Paragraphs>157</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Dava Sans</vt:lpstr>
      <vt:lpstr>Arial</vt:lpstr>
      <vt:lpstr>Dava Sans Med</vt:lpstr>
      <vt:lpstr>Calibri</vt:lpstr>
      <vt:lpstr>White</vt:lpstr>
      <vt:lpstr>PowerPoint Presentation</vt:lpstr>
      <vt:lpstr>Lhasa Gen AI    POC.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Gabriel Preda</cp:lastModifiedBy>
  <cp:revision>9</cp:revision>
  <dcterms:modified xsi:type="dcterms:W3CDTF">2025-06-30T12:51:42Z</dcterms:modified>
</cp:coreProperties>
</file>