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76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26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91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3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3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73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9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3D7A-6F6D-4A76-9660-FA6A5976CB79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9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lint.org/" TargetMode="External"/><Relationship Id="rId2" Type="http://schemas.openxmlformats.org/officeDocument/2006/relationships/hyperlink" Target="https://www.sitepoint.com/comparison-javascript-linting-too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croz/js-trials/tree/master/tutos/coding-style" TargetMode="External"/><Relationship Id="rId4" Type="http://schemas.openxmlformats.org/officeDocument/2006/relationships/hyperlink" Target="https://standardj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dd/async-vari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.goodeggs.com/export-this-interface-design-patterns-for-node-js-modules-b48a3b1f8f40" TargetMode="External"/><Relationship Id="rId2" Type="http://schemas.openxmlformats.org/officeDocument/2006/relationships/hyperlink" Target="https://atlassian.hq.k.grp/confluence/pages/viewpage.action?pageId=1115260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Statements/async_function" TargetMode="External"/><Relationship Id="rId5" Type="http://schemas.openxmlformats.org/officeDocument/2006/relationships/hyperlink" Target="http://bevacqua.github.io/promisees/" TargetMode="External"/><Relationship Id="rId4" Type="http://schemas.openxmlformats.org/officeDocument/2006/relationships/hyperlink" Target="https://developer.mozilla.org/en-US/docs/Web/JavaScript/Guide/Using_promis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roz/js-trials/tree/master/tutos/is-node" TargetMode="External"/><Relationship Id="rId2" Type="http://schemas.openxmlformats.org/officeDocument/2006/relationships/hyperlink" Target="https://atlassian.hq.k.grp/confluence/pages/viewpage.action?pageId=11152602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oyrexus/10026630" TargetMode="External"/><Relationship Id="rId2" Type="http://schemas.openxmlformats.org/officeDocument/2006/relationships/hyperlink" Target="https://nodejs.org/api/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croz/js-trials/tree/master/recyclable/node/src/async" TargetMode="External"/><Relationship Id="rId4" Type="http://schemas.openxmlformats.org/officeDocument/2006/relationships/hyperlink" Target="https://community.risingstack.com/the-definitive-guide-to-object-streams-in-node-j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roz/js-trials/tree/master/tutos/fetch-jira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croz/js-trials/tree/master/tutos/zero-to-webpack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roz/js-trials/tree/master/recyclable/webnode/mylittle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roz/js-trials/tree/master/recyclable/webnode/wazaaa" TargetMode="External"/><Relationship Id="rId2" Type="http://schemas.openxmlformats.org/officeDocument/2006/relationships/hyperlink" Target="https://keymetrics.i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tlassian.hq.k.grp/confluence/download/attachments/111526027/node-js-training.zi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commander" TargetMode="External"/><Relationship Id="rId3" Type="http://schemas.openxmlformats.org/officeDocument/2006/relationships/hyperlink" Target="https://www.npmjs.com/package/q-io" TargetMode="External"/><Relationship Id="rId7" Type="http://schemas.openxmlformats.org/officeDocument/2006/relationships/hyperlink" Target="https://www.npmjs.com/package/optimist" TargetMode="External"/><Relationship Id="rId2" Type="http://schemas.openxmlformats.org/officeDocument/2006/relationships/hyperlink" Target="https://lodash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colors" TargetMode="External"/><Relationship Id="rId5" Type="http://schemas.openxmlformats.org/officeDocument/2006/relationships/hyperlink" Target="https://www.npmjs.com/package/nconf" TargetMode="External"/><Relationship Id="rId10" Type="http://schemas.openxmlformats.org/officeDocument/2006/relationships/hyperlink" Target="https://delicious-insights.com/fr/articles/libs-node-js/" TargetMode="External"/><Relationship Id="rId4" Type="http://schemas.openxmlformats.org/officeDocument/2006/relationships/hyperlink" Target="https://www.npmjs.com/package/debug" TargetMode="External"/><Relationship Id="rId9" Type="http://schemas.openxmlformats.org/officeDocument/2006/relationships/hyperlink" Target="https://www.npmjs.com/package/event-strea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roz/js-trials/tree/master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A_re-introduction_to_Java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0B1ENiZwmJ_J2a09DUmZROV9oSGc/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brikis98/nodejs-vs-play-frame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Strict_m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JavaScript and Node.JS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 </a:t>
            </a:r>
            <a:r>
              <a:rPr lang="fr-CH" dirty="0" err="1" smtClean="0"/>
              <a:t>brief</a:t>
            </a:r>
            <a:r>
              <a:rPr lang="fr-CH" dirty="0" smtClean="0"/>
              <a:t>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5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Coding</a:t>
            </a:r>
            <a:r>
              <a:rPr lang="fr-CH" dirty="0" smtClean="0"/>
              <a:t>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 smtClean="0"/>
              <a:t>Code </a:t>
            </a:r>
            <a:r>
              <a:rPr lang="en-GB" sz="2400" dirty="0" err="1" smtClean="0"/>
              <a:t>linting</a:t>
            </a:r>
            <a:r>
              <a:rPr lang="en-GB" sz="2400" dirty="0" smtClean="0"/>
              <a:t> = static analysis to find </a:t>
            </a:r>
            <a:r>
              <a:rPr lang="en-GB" sz="2400" dirty="0"/>
              <a:t>problematic patterns or code that doesn’t adhere to certain style guidelines.</a:t>
            </a:r>
          </a:p>
          <a:p>
            <a:r>
              <a:rPr lang="fr-CH" sz="2400" dirty="0" err="1" smtClean="0"/>
              <a:t>See</a:t>
            </a:r>
            <a:r>
              <a:rPr lang="fr-CH" sz="2400" dirty="0" smtClean="0"/>
              <a:t> </a:t>
            </a:r>
            <a:r>
              <a:rPr lang="en-GB" sz="2400" dirty="0" smtClean="0">
                <a:hlinkClick r:id="rId2"/>
              </a:rPr>
              <a:t>https://www.sitepoint.com/comparison-javascript-linting-tools/</a:t>
            </a:r>
            <a:endParaRPr lang="en-GB" sz="2400" dirty="0"/>
          </a:p>
          <a:p>
            <a:pPr lvl="1"/>
            <a:r>
              <a:rPr lang="fr-CH" sz="2400" dirty="0" smtClean="0"/>
              <a:t>The first </a:t>
            </a:r>
            <a:r>
              <a:rPr lang="en-GB" sz="2400" dirty="0" smtClean="0"/>
              <a:t>linter for JavaScript was </a:t>
            </a:r>
            <a:r>
              <a:rPr lang="en-GB" sz="2400" b="1" dirty="0" err="1" smtClean="0"/>
              <a:t>JSLint</a:t>
            </a:r>
            <a:r>
              <a:rPr lang="en-GB" sz="2400" dirty="0" smtClean="0"/>
              <a:t>. It is very opinionated.</a:t>
            </a:r>
            <a:endParaRPr lang="en-GB" sz="2400" dirty="0"/>
          </a:p>
          <a:p>
            <a:pPr lvl="1"/>
            <a:r>
              <a:rPr lang="en-GB" sz="2400" dirty="0" smtClean="0"/>
              <a:t>The next step to </a:t>
            </a:r>
            <a:r>
              <a:rPr lang="en-GB" sz="2400" dirty="0" err="1" smtClean="0"/>
              <a:t>JSLint</a:t>
            </a:r>
            <a:r>
              <a:rPr lang="en-GB" sz="2400" dirty="0" smtClean="0"/>
              <a:t> was </a:t>
            </a:r>
            <a:r>
              <a:rPr lang="en-GB" sz="2400" b="1" dirty="0" err="1" smtClean="0"/>
              <a:t>JSHint</a:t>
            </a:r>
            <a:r>
              <a:rPr lang="en-GB" sz="2400" dirty="0" smtClean="0"/>
              <a:t>. It allowed for more </a:t>
            </a:r>
            <a:r>
              <a:rPr lang="en-GB" sz="2400" dirty="0"/>
              <a:t>customization.</a:t>
            </a:r>
          </a:p>
          <a:p>
            <a:pPr lvl="1"/>
            <a:r>
              <a:rPr lang="en-GB" sz="2400" b="1" dirty="0" err="1"/>
              <a:t>ESLint</a:t>
            </a:r>
            <a:r>
              <a:rPr lang="en-GB" sz="2400" dirty="0"/>
              <a:t> </a:t>
            </a:r>
            <a:r>
              <a:rPr lang="en-GB" sz="2400" dirty="0" smtClean="0"/>
              <a:t>(</a:t>
            </a:r>
            <a:r>
              <a:rPr lang="en-GB" sz="2400" dirty="0" smtClean="0">
                <a:hlinkClick r:id="rId3"/>
              </a:rPr>
              <a:t>http://eslint.org/</a:t>
            </a:r>
            <a:r>
              <a:rPr lang="en-GB" sz="2400" dirty="0" smtClean="0"/>
              <a:t>) is </a:t>
            </a:r>
            <a:r>
              <a:rPr lang="en-GB" sz="2400" dirty="0"/>
              <a:t>the newest tool in </a:t>
            </a:r>
            <a:r>
              <a:rPr lang="en-GB" sz="2400" dirty="0" smtClean="0"/>
              <a:t>vogue.</a:t>
            </a:r>
            <a:br>
              <a:rPr lang="en-GB" sz="2400" dirty="0" smtClean="0"/>
            </a:br>
            <a:r>
              <a:rPr lang="en-GB" sz="2400" dirty="0" smtClean="0"/>
              <a:t>It </a:t>
            </a:r>
            <a:r>
              <a:rPr lang="en-GB" sz="2400" dirty="0"/>
              <a:t>has learned from </a:t>
            </a:r>
            <a:r>
              <a:rPr lang="en-GB" sz="2400" dirty="0" smtClean="0"/>
              <a:t>its </a:t>
            </a:r>
            <a:r>
              <a:rPr lang="en-GB" sz="2400" dirty="0"/>
              <a:t>predecessors and takes </a:t>
            </a:r>
            <a:r>
              <a:rPr lang="en-GB" sz="2400" dirty="0" err="1"/>
              <a:t>linting</a:t>
            </a:r>
            <a:r>
              <a:rPr lang="en-GB" sz="2400" dirty="0"/>
              <a:t> to the next level</a:t>
            </a:r>
            <a:r>
              <a:rPr lang="en-GB" sz="2400" dirty="0" smtClean="0"/>
              <a:t>.</a:t>
            </a:r>
          </a:p>
          <a:p>
            <a:r>
              <a:rPr lang="fr-CH" sz="2400" dirty="0" smtClean="0"/>
              <a:t>standard (</a:t>
            </a:r>
            <a:r>
              <a:rPr lang="fr-CH" sz="2400" dirty="0" smtClean="0">
                <a:hlinkClick r:id="rId4"/>
              </a:rPr>
              <a:t>https://standardjs.com/</a:t>
            </a:r>
            <a:r>
              <a:rPr lang="fr-CH" sz="2400" dirty="0" smtClean="0"/>
              <a:t>) </a:t>
            </a:r>
            <a:r>
              <a:rPr lang="fr-CH" sz="2400" dirty="0" err="1" smtClean="0"/>
              <a:t>powered</a:t>
            </a:r>
            <a:r>
              <a:rPr lang="fr-CH" sz="2400" dirty="0" smtClean="0"/>
              <a:t> by </a:t>
            </a:r>
            <a:r>
              <a:rPr lang="fr-CH" sz="2400" dirty="0" err="1"/>
              <a:t>E</a:t>
            </a:r>
            <a:r>
              <a:rPr lang="fr-CH" sz="2400" dirty="0" err="1" smtClean="0"/>
              <a:t>SLint</a:t>
            </a:r>
            <a:endParaRPr lang="fr-CH" sz="2400" dirty="0" smtClean="0"/>
          </a:p>
          <a:p>
            <a:pPr lvl="1"/>
            <a:r>
              <a:rPr lang="en-GB" sz="1900" dirty="0" smtClean="0"/>
              <a:t>One </a:t>
            </a:r>
            <a:r>
              <a:rPr lang="en-GB" sz="1900" dirty="0"/>
              <a:t>JavaScript Style to Rule Them </a:t>
            </a:r>
            <a:r>
              <a:rPr lang="en-GB" sz="1900" dirty="0" smtClean="0"/>
              <a:t>All</a:t>
            </a:r>
          </a:p>
          <a:p>
            <a:pPr lvl="2"/>
            <a:r>
              <a:rPr lang="en-GB" sz="1900" b="1" dirty="0"/>
              <a:t>No </a:t>
            </a:r>
            <a:r>
              <a:rPr lang="en-GB" sz="1900" b="1" dirty="0" smtClean="0"/>
              <a:t>configuration,</a:t>
            </a:r>
          </a:p>
          <a:p>
            <a:pPr lvl="2"/>
            <a:r>
              <a:rPr lang="en-GB" sz="1900" b="1" dirty="0" smtClean="0"/>
              <a:t>Automatically </a:t>
            </a:r>
            <a:r>
              <a:rPr lang="en-GB" sz="1900" b="1" dirty="0"/>
              <a:t>format </a:t>
            </a:r>
            <a:r>
              <a:rPr lang="en-GB" sz="1900" b="1" dirty="0" smtClean="0"/>
              <a:t>code,</a:t>
            </a:r>
          </a:p>
          <a:p>
            <a:pPr lvl="2"/>
            <a:r>
              <a:rPr lang="en-GB" sz="1900" b="1" dirty="0" smtClean="0"/>
              <a:t>Catch </a:t>
            </a:r>
            <a:r>
              <a:rPr lang="en-GB" sz="1900" b="1" dirty="0"/>
              <a:t>style issues &amp; programmer errors </a:t>
            </a:r>
            <a:r>
              <a:rPr lang="en-GB" sz="1900" b="1" dirty="0" smtClean="0"/>
              <a:t>early.</a:t>
            </a:r>
            <a:endParaRPr lang="en-GB" sz="1900" dirty="0"/>
          </a:p>
          <a:p>
            <a:pPr lvl="1"/>
            <a:r>
              <a:rPr lang="fr-CH" sz="1900" dirty="0" err="1" smtClean="0"/>
              <a:t>semistandard</a:t>
            </a:r>
            <a:r>
              <a:rPr lang="en-GB" sz="1900" dirty="0"/>
              <a:t> </a:t>
            </a:r>
            <a:r>
              <a:rPr lang="en-GB" sz="1900" dirty="0" smtClean="0"/>
              <a:t>- standard</a:t>
            </a:r>
            <a:r>
              <a:rPr lang="en-GB" sz="1900" dirty="0"/>
              <a:t>, with semicolons (if you must)</a:t>
            </a:r>
          </a:p>
          <a:p>
            <a:r>
              <a:rPr lang="fr-CH" sz="2400" dirty="0" err="1" smtClean="0"/>
              <a:t>ESLint</a:t>
            </a:r>
            <a:r>
              <a:rPr lang="fr-CH" sz="2400" dirty="0" smtClean="0"/>
              <a:t> &amp; standard </a:t>
            </a:r>
            <a:r>
              <a:rPr lang="fr-CH" sz="2400" dirty="0" err="1" smtClean="0"/>
              <a:t>well</a:t>
            </a:r>
            <a:r>
              <a:rPr lang="fr-CH" sz="2400" dirty="0" smtClean="0"/>
              <a:t> </a:t>
            </a:r>
            <a:r>
              <a:rPr lang="fr-CH" sz="2400" dirty="0" err="1" smtClean="0"/>
              <a:t>integrated</a:t>
            </a:r>
            <a:r>
              <a:rPr lang="fr-CH" sz="2400" dirty="0" smtClean="0"/>
              <a:t> </a:t>
            </a:r>
            <a:r>
              <a:rPr lang="fr-CH" sz="2400" dirty="0" err="1" smtClean="0"/>
              <a:t>with</a:t>
            </a:r>
            <a:r>
              <a:rPr lang="fr-CH" sz="2400" dirty="0" smtClean="0"/>
              <a:t> ST3, </a:t>
            </a:r>
            <a:r>
              <a:rPr lang="fr-CH" sz="2400" dirty="0" err="1" smtClean="0"/>
              <a:t>webpack</a:t>
            </a:r>
            <a:r>
              <a:rPr lang="fr-CH" sz="2400" dirty="0" smtClean="0"/>
              <a:t>…</a:t>
            </a:r>
          </a:p>
          <a:p>
            <a:r>
              <a:rPr lang="fr-CH" sz="2400" dirty="0" err="1" smtClean="0"/>
              <a:t>See</a:t>
            </a:r>
            <a:r>
              <a:rPr lang="fr-CH" sz="2400" dirty="0" smtClean="0"/>
              <a:t> </a:t>
            </a:r>
            <a:r>
              <a:rPr lang="fr-CH" sz="2400" dirty="0" smtClean="0">
                <a:hlinkClick r:id="rId5"/>
              </a:rPr>
              <a:t>https://github.com/ocroz/js-trials/tree/master/tutos/coding-style</a:t>
            </a:r>
            <a:endParaRPr lang="fr-CH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10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sz="3600" dirty="0" err="1" smtClean="0"/>
              <a:t>Async</a:t>
            </a:r>
            <a:r>
              <a:rPr lang="fr-CH" sz="3600" dirty="0" smtClean="0"/>
              <a:t>/</a:t>
            </a:r>
            <a:r>
              <a:rPr lang="fr-CH" sz="3600" dirty="0" err="1" smtClean="0"/>
              <a:t>Await</a:t>
            </a:r>
            <a:r>
              <a:rPr lang="fr-CH" sz="3600" dirty="0" smtClean="0"/>
              <a:t> vs Callback </a:t>
            </a:r>
            <a:r>
              <a:rPr lang="fr-CH" sz="3600" dirty="0" err="1" smtClean="0"/>
              <a:t>hell</a:t>
            </a:r>
            <a:r>
              <a:rPr lang="fr-CH" sz="3600" dirty="0"/>
              <a:t> </a:t>
            </a:r>
            <a:r>
              <a:rPr lang="fr-CH" sz="3600" dirty="0" smtClean="0"/>
              <a:t>or </a:t>
            </a:r>
            <a:r>
              <a:rPr lang="fr-CH" sz="3600" dirty="0" err="1" smtClean="0"/>
              <a:t>Pyramid</a:t>
            </a:r>
            <a:r>
              <a:rPr lang="fr-CH" sz="3600" dirty="0" smtClean="0"/>
              <a:t> of </a:t>
            </a:r>
            <a:r>
              <a:rPr lang="fr-CH" sz="3600" dirty="0" err="1" smtClean="0"/>
              <a:t>doom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https://github.com/tdd/async-variations</a:t>
            </a:r>
            <a:endParaRPr lang="en-GB" dirty="0" smtClean="0"/>
          </a:p>
          <a:p>
            <a:pPr lvl="1"/>
            <a:endParaRPr lang="fr-CH" sz="2000" dirty="0" smtClean="0"/>
          </a:p>
          <a:p>
            <a:pPr lvl="1"/>
            <a:r>
              <a:rPr lang="fr-CH" sz="2000" dirty="0" smtClean="0"/>
              <a:t>Callback </a:t>
            </a:r>
            <a:r>
              <a:rPr lang="fr-CH" sz="2000" dirty="0" err="1" smtClean="0"/>
              <a:t>hell</a:t>
            </a:r>
            <a:r>
              <a:rPr lang="fr-CH" sz="2000" dirty="0" smtClean="0"/>
              <a:t> or </a:t>
            </a:r>
            <a:r>
              <a:rPr lang="fr-CH" sz="2000" dirty="0" err="1" smtClean="0"/>
              <a:t>Pyramid</a:t>
            </a:r>
            <a:r>
              <a:rPr lang="fr-CH" sz="2000" dirty="0" smtClean="0"/>
              <a:t> of </a:t>
            </a:r>
            <a:r>
              <a:rPr lang="fr-CH" sz="2000" dirty="0" err="1" smtClean="0"/>
              <a:t>doom</a:t>
            </a:r>
            <a:endParaRPr lang="fr-CH" sz="2000" dirty="0" smtClean="0"/>
          </a:p>
          <a:p>
            <a:pPr lvl="1"/>
            <a:endParaRPr lang="fr-CH" sz="2000" dirty="0"/>
          </a:p>
          <a:p>
            <a:pPr lvl="1"/>
            <a:endParaRPr lang="fr-CH" sz="2000" dirty="0" smtClean="0"/>
          </a:p>
          <a:p>
            <a:pPr lvl="1"/>
            <a:endParaRPr lang="fr-CH" sz="2000" dirty="0" smtClean="0"/>
          </a:p>
          <a:p>
            <a:pPr lvl="1"/>
            <a:endParaRPr lang="fr-CH" sz="2000" dirty="0" smtClean="0"/>
          </a:p>
          <a:p>
            <a:pPr lvl="1"/>
            <a:r>
              <a:rPr lang="fr-CH" sz="2000" dirty="0" err="1" smtClean="0"/>
              <a:t>Async</a:t>
            </a:r>
            <a:r>
              <a:rPr lang="fr-CH" sz="2000" dirty="0" smtClean="0"/>
              <a:t>/</a:t>
            </a:r>
            <a:r>
              <a:rPr lang="fr-CH" sz="2000" dirty="0" err="1" smtClean="0"/>
              <a:t>Await</a:t>
            </a:r>
            <a:endParaRPr lang="fr-CH" sz="2000" dirty="0" smtClean="0"/>
          </a:p>
          <a:p>
            <a:pPr lvl="1"/>
            <a:endParaRPr lang="fr-CH" sz="2000" dirty="0"/>
          </a:p>
          <a:p>
            <a:pPr lvl="1"/>
            <a:endParaRPr lang="fr-CH" sz="2000" dirty="0" smtClean="0"/>
          </a:p>
          <a:p>
            <a:pPr lvl="1"/>
            <a:endParaRPr lang="fr-CH" sz="2000" dirty="0"/>
          </a:p>
          <a:p>
            <a:pPr lvl="1"/>
            <a:endParaRPr lang="en-GB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73726"/>
              </p:ext>
            </p:extLst>
          </p:nvPr>
        </p:nvGraphicFramePr>
        <p:xfrm>
          <a:off x="1547664" y="2996952"/>
          <a:ext cx="6840760" cy="967028"/>
        </p:xfrm>
        <a:graphic>
          <a:graphicData uri="http://schemas.openxmlformats.org/drawingml/2006/table">
            <a:tbl>
              <a:tblPr/>
              <a:tblGrid>
                <a:gridCol w="6840760"/>
              </a:tblGrid>
              <a:tr h="864096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init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() </a:t>
                      </a:r>
                      <a:r>
                        <a:rPr lang="en-GB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=&gt;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  </a:t>
                      </a:r>
                      <a:r>
                        <a:rPr lang="en-GB" sz="1200" dirty="0" err="1" smtClean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'add'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__filename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err="1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package.json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'package-</a:t>
                      </a:r>
                      <a:r>
                        <a:rPr lang="en-GB" sz="1200" dirty="0" err="1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lock.json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'.</a:t>
                      </a:r>
                      <a:r>
                        <a:rPr lang="en-GB" sz="1200" dirty="0" err="1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gitignore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() </a:t>
                      </a:r>
                      <a:r>
                        <a:rPr lang="en-GB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=&gt;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    </a:t>
                      </a:r>
                      <a:r>
                        <a:rPr lang="en-GB" sz="1200" dirty="0" err="1" smtClean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'commit'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'-m'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'"Initial import"'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})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})</a:t>
                      </a:r>
                    </a:p>
                  </a:txBody>
                  <a:tcPr marL="54820" marR="54820" marT="26314" marB="263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81859"/>
              </p:ext>
            </p:extLst>
          </p:nvPr>
        </p:nvGraphicFramePr>
        <p:xfrm>
          <a:off x="1547664" y="4869160"/>
          <a:ext cx="6840760" cy="1005840"/>
        </p:xfrm>
        <a:graphic>
          <a:graphicData uri="http://schemas.openxmlformats.org/drawingml/2006/table">
            <a:tbl>
              <a:tblPr/>
              <a:tblGrid>
                <a:gridCol w="6840760"/>
              </a:tblGrid>
              <a:tr h="864096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async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() </a:t>
                      </a:r>
                      <a:r>
                        <a:rPr lang="en-GB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=&gt;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await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sz="1200" dirty="0" err="1" smtClean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err="1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init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await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sz="1200" dirty="0" err="1" smtClean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'add'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__filename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err="1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package.json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'package-</a:t>
                      </a:r>
                      <a:r>
                        <a:rPr lang="en-GB" sz="1200" dirty="0" err="1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lock.json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'.</a:t>
                      </a:r>
                      <a:r>
                        <a:rPr lang="en-GB" sz="1200" dirty="0" err="1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gitignore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await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sz="1200" dirty="0" err="1" smtClean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'commit'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'-m'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'"Initial import"'</a:t>
                      </a: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})()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4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other</a:t>
            </a:r>
            <a:r>
              <a:rPr lang="fr-CH" dirty="0" smtClean="0"/>
              <a:t> 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No </a:t>
            </a:r>
            <a:r>
              <a:rPr lang="en-GB" dirty="0" smtClean="0"/>
              <a:t>shebang</a:t>
            </a:r>
          </a:p>
          <a:p>
            <a:pPr marL="457200" lvl="1" indent="0">
              <a:buNone/>
            </a:pPr>
            <a:r>
              <a:rPr lang="fr-CH" dirty="0" smtClean="0"/>
              <a:t>#!</a:t>
            </a:r>
            <a:r>
              <a:rPr lang="fr-CH" dirty="0" err="1" smtClean="0"/>
              <a:t>node</a:t>
            </a:r>
            <a:r>
              <a:rPr lang="fr-CH" dirty="0" smtClean="0"/>
              <a:t> // not </a:t>
            </a:r>
            <a:r>
              <a:rPr lang="fr-CH" dirty="0" err="1" smtClean="0"/>
              <a:t>runable</a:t>
            </a:r>
            <a:r>
              <a:rPr lang="fr-CH" dirty="0" smtClean="0"/>
              <a:t> </a:t>
            </a:r>
            <a:r>
              <a:rPr lang="fr-CH" dirty="0" err="1" smtClean="0"/>
              <a:t>under</a:t>
            </a:r>
            <a:r>
              <a:rPr lang="fr-CH" dirty="0" smtClean="0"/>
              <a:t> browser</a:t>
            </a:r>
          </a:p>
          <a:p>
            <a:pPr marL="457200" lvl="1" indent="0">
              <a:buNone/>
            </a:pPr>
            <a:r>
              <a:rPr lang="fr-CH" dirty="0" smtClean="0"/>
              <a:t>'use strict‘</a:t>
            </a:r>
          </a:p>
          <a:p>
            <a:pPr marL="1314450" lvl="3" indent="0">
              <a:buNone/>
            </a:pPr>
            <a:endParaRPr lang="en-GB" dirty="0"/>
          </a:p>
          <a:p>
            <a:r>
              <a:rPr lang="en-GB" dirty="0" smtClean="0"/>
              <a:t>A </a:t>
            </a:r>
            <a:r>
              <a:rPr lang="en-GB" dirty="0"/>
              <a:t>clean </a:t>
            </a:r>
            <a:r>
              <a:rPr lang="en-GB" dirty="0" err="1"/>
              <a:t>javascript</a:t>
            </a:r>
            <a:r>
              <a:rPr lang="en-GB" dirty="0"/>
              <a:t> has no </a:t>
            </a:r>
            <a:r>
              <a:rPr lang="en-GB" dirty="0" smtClean="0"/>
              <a:t>traditional loop anymore</a:t>
            </a:r>
          </a:p>
          <a:p>
            <a:pPr lvl="1"/>
            <a:r>
              <a:rPr lang="en-GB" sz="2000" dirty="0" err="1" smtClean="0"/>
              <a:t>array.sort</a:t>
            </a:r>
            <a:r>
              <a:rPr lang="en-GB" sz="2000" dirty="0" smtClean="0"/>
              <a:t>((</a:t>
            </a:r>
            <a:r>
              <a:rPr lang="en-GB" sz="2000" dirty="0" err="1" smtClean="0"/>
              <a:t>a,b</a:t>
            </a:r>
            <a:r>
              <a:rPr lang="en-GB" sz="2000" dirty="0" smtClean="0"/>
              <a:t>) =&gt; a-b) // sort alpha numeric</a:t>
            </a:r>
          </a:p>
          <a:p>
            <a:pPr lvl="1"/>
            <a:r>
              <a:rPr lang="en-GB" sz="2000" dirty="0" err="1" smtClean="0"/>
              <a:t>array.sort</a:t>
            </a:r>
            <a:r>
              <a:rPr lang="en-GB" sz="2000" dirty="0" smtClean="0"/>
              <a:t>((s1,s2) =&gt; s1.localCompare(s2)) // sort upper/lower case (-</a:t>
            </a:r>
            <a:r>
              <a:rPr lang="en-GB" sz="2000" dirty="0" err="1" smtClean="0"/>
              <a:t>i</a:t>
            </a:r>
            <a:r>
              <a:rPr lang="en-GB" sz="2000" dirty="0" smtClean="0"/>
              <a:t>)</a:t>
            </a:r>
          </a:p>
          <a:p>
            <a:pPr lvl="1"/>
            <a:endParaRPr lang="en-GB" sz="2000" dirty="0"/>
          </a:p>
          <a:p>
            <a:r>
              <a:rPr lang="en-GB" dirty="0" smtClean="0"/>
              <a:t>A </a:t>
            </a:r>
            <a:r>
              <a:rPr lang="en-GB" dirty="0"/>
              <a:t>clean </a:t>
            </a:r>
            <a:r>
              <a:rPr lang="en-GB" dirty="0" err="1"/>
              <a:t>javascript</a:t>
            </a:r>
            <a:r>
              <a:rPr lang="en-GB" dirty="0"/>
              <a:t> uses no </a:t>
            </a:r>
            <a:r>
              <a:rPr lang="en-GB" dirty="0" err="1"/>
              <a:t>jquery</a:t>
            </a:r>
            <a:r>
              <a:rPr lang="en-GB" dirty="0"/>
              <a:t> (use </a:t>
            </a:r>
            <a:r>
              <a:rPr lang="en-GB" dirty="0" smtClean="0"/>
              <a:t>react…) </a:t>
            </a:r>
            <a:r>
              <a:rPr lang="en-GB" dirty="0"/>
              <a:t>and no ajax (use </a:t>
            </a:r>
            <a:r>
              <a:rPr lang="en-GB" dirty="0" smtClean="0"/>
              <a:t>fetch…)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Language</a:t>
            </a:r>
            <a:r>
              <a:rPr lang="fr-CH" dirty="0"/>
              <a:t> news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Objects and </a:t>
            </a:r>
            <a:r>
              <a:rPr lang="en-GB" dirty="0" smtClean="0"/>
              <a:t>Classes: </a:t>
            </a:r>
            <a:r>
              <a:rPr lang="en-GB" dirty="0" smtClean="0">
                <a:solidFill>
                  <a:srgbClr val="00B0F0"/>
                </a:solidFill>
              </a:rPr>
              <a:t>classes more strict than objects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Class extends, super, and </a:t>
            </a:r>
            <a:r>
              <a:rPr lang="en-GB" dirty="0" smtClean="0"/>
              <a:t>static: </a:t>
            </a:r>
            <a:r>
              <a:rPr lang="en-GB" dirty="0" smtClean="0">
                <a:solidFill>
                  <a:srgbClr val="00B0F0"/>
                </a:solidFill>
              </a:rPr>
              <a:t>specific to classes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 err="1"/>
              <a:t>Concises</a:t>
            </a:r>
            <a:r>
              <a:rPr lang="en-GB" dirty="0"/>
              <a:t> properties and methods: </a:t>
            </a:r>
            <a:r>
              <a:rPr lang="en-GB" sz="2100" dirty="0">
                <a:hlinkClick r:id="rId2"/>
              </a:rPr>
              <a:t>https://</a:t>
            </a:r>
            <a:r>
              <a:rPr lang="en-GB" sz="2100" dirty="0" smtClean="0">
                <a:hlinkClick r:id="rId2"/>
              </a:rPr>
              <a:t>atlassian.hq.k.grp/confluence/pages/viewpage.action?pageId=111526027</a:t>
            </a:r>
            <a:r>
              <a:rPr lang="en-GB" sz="2100" dirty="0"/>
              <a:t> &gt; Concise property</a:t>
            </a:r>
            <a:endParaRPr lang="en-GB" dirty="0"/>
          </a:p>
          <a:p>
            <a:r>
              <a:rPr lang="en-GB" dirty="0" err="1" smtClean="0"/>
              <a:t>Destructurations</a:t>
            </a:r>
            <a:r>
              <a:rPr lang="en-GB" dirty="0"/>
              <a:t>: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smtClean="0">
                <a:solidFill>
                  <a:srgbClr val="00B0F0"/>
                </a:solidFill>
              </a:rPr>
              <a:t>{ Strategy: </a:t>
            </a:r>
            <a:r>
              <a:rPr lang="en-GB" dirty="0" err="1">
                <a:solidFill>
                  <a:srgbClr val="00B0F0"/>
                </a:solidFill>
              </a:rPr>
              <a:t>TwitterStrategy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00B0F0"/>
                </a:solidFill>
              </a:rPr>
              <a:t>} = require</a:t>
            </a:r>
            <a:r>
              <a:rPr lang="en-GB" dirty="0" smtClean="0">
                <a:solidFill>
                  <a:srgbClr val="00B0F0"/>
                </a:solidFill>
              </a:rPr>
              <a:t>('passport-twitter')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Spread and </a:t>
            </a:r>
            <a:r>
              <a:rPr lang="en-GB" dirty="0" smtClean="0"/>
              <a:t>Rest: </a:t>
            </a:r>
            <a:r>
              <a:rPr lang="en-GB" dirty="0">
                <a:solidFill>
                  <a:srgbClr val="00B0F0"/>
                </a:solidFill>
              </a:rPr>
              <a:t>function </a:t>
            </a:r>
            <a:r>
              <a:rPr lang="en-GB" dirty="0" smtClean="0">
                <a:solidFill>
                  <a:srgbClr val="00B0F0"/>
                </a:solidFill>
              </a:rPr>
              <a:t>rest (option, ...</a:t>
            </a:r>
            <a:r>
              <a:rPr lang="en-GB" dirty="0" err="1" smtClean="0">
                <a:solidFill>
                  <a:srgbClr val="00B0F0"/>
                </a:solidFill>
              </a:rPr>
              <a:t>arr</a:t>
            </a:r>
            <a:r>
              <a:rPr lang="en-GB" dirty="0" smtClean="0">
                <a:solidFill>
                  <a:srgbClr val="00B0F0"/>
                </a:solidFill>
              </a:rPr>
              <a:t>) { console.log(</a:t>
            </a:r>
            <a:r>
              <a:rPr lang="en-GB" dirty="0" err="1" smtClean="0">
                <a:solidFill>
                  <a:srgbClr val="00B0F0"/>
                </a:solidFill>
              </a:rPr>
              <a:t>arr</a:t>
            </a:r>
            <a:r>
              <a:rPr lang="en-GB" dirty="0" smtClean="0">
                <a:solidFill>
                  <a:srgbClr val="00B0F0"/>
                </a:solidFill>
              </a:rPr>
              <a:t>) }; rest(...array); // spread array to rest()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Default </a:t>
            </a:r>
            <a:r>
              <a:rPr lang="en-GB" dirty="0" smtClean="0"/>
              <a:t>value: </a:t>
            </a:r>
            <a:r>
              <a:rPr lang="en-GB" dirty="0" smtClean="0">
                <a:solidFill>
                  <a:srgbClr val="00B0F0"/>
                </a:solidFill>
              </a:rPr>
              <a:t>function (option = {}) { ... }; </a:t>
            </a:r>
            <a:r>
              <a:rPr lang="en-GB" dirty="0" err="1" smtClean="0">
                <a:solidFill>
                  <a:srgbClr val="00B0F0"/>
                </a:solidFill>
              </a:rPr>
              <a:t>Object.assign</a:t>
            </a:r>
            <a:r>
              <a:rPr lang="en-GB" dirty="0" smtClean="0">
                <a:solidFill>
                  <a:srgbClr val="00B0F0"/>
                </a:solidFill>
              </a:rPr>
              <a:t>(</a:t>
            </a:r>
            <a:r>
              <a:rPr lang="en-GB" dirty="0" err="1" smtClean="0">
                <a:solidFill>
                  <a:srgbClr val="00B0F0"/>
                </a:solidFill>
              </a:rPr>
              <a:t>defaultobject</a:t>
            </a:r>
            <a:r>
              <a:rPr lang="en-GB" dirty="0" smtClean="0">
                <a:solidFill>
                  <a:srgbClr val="00B0F0"/>
                </a:solidFill>
              </a:rPr>
              <a:t>, { </a:t>
            </a:r>
            <a:r>
              <a:rPr lang="en-GB" dirty="0" err="1" smtClean="0">
                <a:solidFill>
                  <a:srgbClr val="00B0F0"/>
                </a:solidFill>
              </a:rPr>
              <a:t>newprop</a:t>
            </a:r>
            <a:r>
              <a:rPr lang="en-GB" dirty="0" smtClean="0">
                <a:solidFill>
                  <a:srgbClr val="00B0F0"/>
                </a:solidFill>
              </a:rPr>
              <a:t>: true });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Template </a:t>
            </a:r>
            <a:r>
              <a:rPr lang="en-GB" dirty="0" smtClean="0"/>
              <a:t>string: </a:t>
            </a:r>
            <a:r>
              <a:rPr lang="en-GB" dirty="0" smtClean="0">
                <a:solidFill>
                  <a:srgbClr val="00B0F0"/>
                </a:solidFill>
              </a:rPr>
              <a:t>`this is a </a:t>
            </a:r>
            <a:r>
              <a:rPr lang="en-GB" dirty="0" err="1" smtClean="0">
                <a:solidFill>
                  <a:srgbClr val="00B0F0"/>
                </a:solidFill>
              </a:rPr>
              <a:t>multilines</a:t>
            </a:r>
            <a:r>
              <a:rPr lang="en-GB" dirty="0" smtClean="0">
                <a:solidFill>
                  <a:srgbClr val="00B0F0"/>
                </a:solidFill>
              </a:rPr>
              <a:t> \n text with \n variable ${string}.`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let and </a:t>
            </a:r>
            <a:r>
              <a:rPr lang="en-GB" dirty="0" err="1"/>
              <a:t>const</a:t>
            </a:r>
            <a:r>
              <a:rPr lang="en-GB" dirty="0"/>
              <a:t> (not </a:t>
            </a:r>
            <a:r>
              <a:rPr lang="en-GB" dirty="0" smtClean="0"/>
              <a:t>deep immutable</a:t>
            </a:r>
            <a:r>
              <a:rPr lang="en-GB" dirty="0"/>
              <a:t>)</a:t>
            </a:r>
          </a:p>
          <a:p>
            <a:r>
              <a:rPr lang="en-GB" dirty="0"/>
              <a:t>Arrow </a:t>
            </a:r>
            <a:r>
              <a:rPr lang="en-GB" dirty="0" smtClean="0"/>
              <a:t>functions: </a:t>
            </a:r>
            <a:r>
              <a:rPr lang="en-GB" dirty="0" smtClean="0">
                <a:solidFill>
                  <a:srgbClr val="00B0F0"/>
                </a:solidFill>
              </a:rPr>
              <a:t>(error, data) =&gt; { if (!error) console.log(data) }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Map and </a:t>
            </a:r>
            <a:r>
              <a:rPr lang="en-GB" dirty="0" smtClean="0"/>
              <a:t>Set: </a:t>
            </a:r>
            <a:r>
              <a:rPr lang="en-GB" dirty="0" err="1" smtClean="0">
                <a:solidFill>
                  <a:srgbClr val="00B0F0"/>
                </a:solidFill>
              </a:rPr>
              <a:t>myMap.map</a:t>
            </a:r>
            <a:r>
              <a:rPr lang="en-GB" dirty="0" smtClean="0">
                <a:solidFill>
                  <a:srgbClr val="00B0F0"/>
                </a:solidFill>
              </a:rPr>
              <a:t>(</a:t>
            </a:r>
            <a:r>
              <a:rPr lang="en-GB" dirty="0" err="1" smtClean="0">
                <a:solidFill>
                  <a:srgbClr val="00B0F0"/>
                </a:solidFill>
              </a:rPr>
              <a:t>key,val</a:t>
            </a:r>
            <a:r>
              <a:rPr lang="en-GB" dirty="0" smtClean="0">
                <a:solidFill>
                  <a:srgbClr val="00B0F0"/>
                </a:solidFill>
              </a:rPr>
              <a:t>); </a:t>
            </a:r>
            <a:r>
              <a:rPr lang="en-GB" dirty="0" err="1" smtClean="0">
                <a:solidFill>
                  <a:srgbClr val="00B0F0"/>
                </a:solidFill>
              </a:rPr>
              <a:t>mySet.set</a:t>
            </a:r>
            <a:r>
              <a:rPr lang="en-GB" dirty="0" smtClean="0">
                <a:solidFill>
                  <a:srgbClr val="00B0F0"/>
                </a:solidFill>
              </a:rPr>
              <a:t>(key); </a:t>
            </a:r>
            <a:r>
              <a:rPr lang="en-GB" dirty="0" err="1" smtClean="0">
                <a:solidFill>
                  <a:srgbClr val="00B0F0"/>
                </a:solidFill>
              </a:rPr>
              <a:t>myMap.get</a:t>
            </a:r>
            <a:r>
              <a:rPr lang="en-GB" dirty="0">
                <a:solidFill>
                  <a:srgbClr val="00B0F0"/>
                </a:solidFill>
              </a:rPr>
              <a:t>(key); for (let </a:t>
            </a:r>
            <a:r>
              <a:rPr lang="en-GB" dirty="0" err="1" smtClean="0">
                <a:solidFill>
                  <a:srgbClr val="00B0F0"/>
                </a:solidFill>
              </a:rPr>
              <a:t>thisSet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00B0F0"/>
                </a:solidFill>
              </a:rPr>
              <a:t>of </a:t>
            </a:r>
            <a:r>
              <a:rPr lang="en-GB" dirty="0" err="1" smtClean="0">
                <a:solidFill>
                  <a:srgbClr val="00B0F0"/>
                </a:solidFill>
              </a:rPr>
              <a:t>mySet</a:t>
            </a:r>
            <a:r>
              <a:rPr lang="en-GB" dirty="0" smtClean="0">
                <a:solidFill>
                  <a:srgbClr val="00B0F0"/>
                </a:solidFill>
              </a:rPr>
              <a:t>) { ... };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/>
              <a:t>Named </a:t>
            </a:r>
            <a:r>
              <a:rPr lang="en-GB" dirty="0" smtClean="0"/>
              <a:t>exports/imports [ES2018]: </a:t>
            </a:r>
            <a:r>
              <a:rPr lang="en-GB" dirty="0">
                <a:solidFill>
                  <a:srgbClr val="00B0F0"/>
                </a:solidFill>
              </a:rPr>
              <a:t>import { Strategy as </a:t>
            </a:r>
            <a:r>
              <a:rPr lang="en-GB" dirty="0" err="1">
                <a:solidFill>
                  <a:srgbClr val="00B0F0"/>
                </a:solidFill>
              </a:rPr>
              <a:t>TwitterStrategy</a:t>
            </a:r>
            <a:r>
              <a:rPr lang="en-GB" dirty="0">
                <a:solidFill>
                  <a:srgbClr val="00B0F0"/>
                </a:solidFill>
              </a:rPr>
              <a:t> } from 'passport-twitter'</a:t>
            </a:r>
          </a:p>
          <a:p>
            <a:r>
              <a:rPr lang="en-GB" dirty="0"/>
              <a:t>Configurable </a:t>
            </a:r>
            <a:r>
              <a:rPr lang="en-GB" dirty="0" smtClean="0"/>
              <a:t>modules</a:t>
            </a:r>
          </a:p>
          <a:p>
            <a:pPr lvl="1"/>
            <a:r>
              <a:rPr lang="en-GB" sz="2900" dirty="0">
                <a:hlinkClick r:id="rId3"/>
              </a:rPr>
              <a:t>https://</a:t>
            </a:r>
            <a:r>
              <a:rPr lang="en-GB" sz="2900" dirty="0" smtClean="0">
                <a:hlinkClick r:id="rId3"/>
              </a:rPr>
              <a:t>team.goodeggs.com/export-this-interface-design-patterns-for-node-js-modules-b48a3b1f8f40</a:t>
            </a:r>
            <a:endParaRPr lang="en-GB" sz="2400" dirty="0"/>
          </a:p>
          <a:p>
            <a:r>
              <a:rPr lang="en-GB" dirty="0" err="1" smtClean="0"/>
              <a:t>Promisees</a:t>
            </a:r>
            <a:r>
              <a:rPr lang="en-GB" dirty="0"/>
              <a:t>, error first, then/catch (error </a:t>
            </a:r>
            <a:r>
              <a:rPr lang="en-GB" dirty="0" smtClean="0"/>
              <a:t>neutralized </a:t>
            </a:r>
            <a:r>
              <a:rPr lang="en-GB" dirty="0"/>
              <a:t>when </a:t>
            </a:r>
            <a:r>
              <a:rPr lang="en-GB" dirty="0" err="1"/>
              <a:t>catched</a:t>
            </a:r>
            <a:r>
              <a:rPr lang="en-GB" dirty="0"/>
              <a:t> like a try/catch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sz="2900" dirty="0" smtClean="0">
                <a:hlinkClick r:id="rId4"/>
              </a:rPr>
              <a:t>https</a:t>
            </a:r>
            <a:r>
              <a:rPr lang="en-GB" sz="2900" dirty="0">
                <a:hlinkClick r:id="rId4"/>
              </a:rPr>
              <a:t>://</a:t>
            </a:r>
            <a:r>
              <a:rPr lang="en-GB" sz="2900" dirty="0" smtClean="0">
                <a:hlinkClick r:id="rId4"/>
              </a:rPr>
              <a:t>developer.mozilla.org/en-US/docs/Web/JavaScript/Guide/Using_promises</a:t>
            </a:r>
            <a:endParaRPr lang="en-GB" sz="2900" dirty="0"/>
          </a:p>
          <a:p>
            <a:pPr lvl="1"/>
            <a:r>
              <a:rPr lang="en-GB" sz="2900" dirty="0" smtClean="0">
                <a:hlinkClick r:id="rId5"/>
              </a:rPr>
              <a:t>http</a:t>
            </a:r>
            <a:r>
              <a:rPr lang="en-GB" sz="2900" dirty="0">
                <a:hlinkClick r:id="rId5"/>
              </a:rPr>
              <a:t>://bevacqua.github.io/promisees</a:t>
            </a:r>
            <a:r>
              <a:rPr lang="en-GB" sz="2900" dirty="0" smtClean="0">
                <a:hlinkClick r:id="rId5"/>
              </a:rPr>
              <a:t>/</a:t>
            </a:r>
            <a:r>
              <a:rPr lang="en-GB" sz="2900" dirty="0" smtClean="0"/>
              <a:t> (</a:t>
            </a:r>
            <a:r>
              <a:rPr lang="en-GB" sz="2900" dirty="0"/>
              <a:t>promise visualization playground for the adventurous)</a:t>
            </a:r>
            <a:endParaRPr lang="en-GB" sz="2400" dirty="0"/>
          </a:p>
          <a:p>
            <a:r>
              <a:rPr lang="en-GB" dirty="0" err="1" smtClean="0"/>
              <a:t>Async</a:t>
            </a:r>
            <a:r>
              <a:rPr lang="en-GB" dirty="0" smtClean="0"/>
              <a:t> </a:t>
            </a:r>
            <a:r>
              <a:rPr lang="en-GB" dirty="0"/>
              <a:t>functions best with ASYNC/AWAIT (ES2017</a:t>
            </a:r>
            <a:r>
              <a:rPr lang="en-GB" dirty="0" smtClean="0"/>
              <a:t>)</a:t>
            </a:r>
          </a:p>
          <a:p>
            <a:pPr lvl="1"/>
            <a:r>
              <a:rPr lang="en-GB" sz="2900" dirty="0" smtClean="0">
                <a:hlinkClick r:id="rId6"/>
              </a:rPr>
              <a:t>https</a:t>
            </a:r>
            <a:r>
              <a:rPr lang="en-GB" sz="2900" dirty="0">
                <a:hlinkClick r:id="rId6"/>
              </a:rPr>
              <a:t>://</a:t>
            </a:r>
            <a:r>
              <a:rPr lang="en-GB" sz="2900" dirty="0" smtClean="0">
                <a:hlinkClick r:id="rId6"/>
              </a:rPr>
              <a:t>developer.mozilla.org/en-US/docs/Web/JavaScript/Reference/Statements/async_function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861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Core</a:t>
            </a:r>
            <a:r>
              <a:rPr lang="fr-CH" dirty="0"/>
              <a:t> </a:t>
            </a:r>
            <a:r>
              <a:rPr lang="fr-CH" dirty="0" err="1"/>
              <a:t>node</a:t>
            </a:r>
            <a:r>
              <a:rPr lang="fr-CH" dirty="0"/>
              <a:t>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 smtClean="0"/>
              <a:t>console: log, </a:t>
            </a:r>
            <a:r>
              <a:rPr lang="fr-CH" dirty="0" err="1" smtClean="0"/>
              <a:t>error</a:t>
            </a:r>
            <a:r>
              <a:rPr lang="fr-CH" dirty="0" smtClean="0"/>
              <a:t>, trace, </a:t>
            </a:r>
            <a:r>
              <a:rPr lang="fr-CH" dirty="0" err="1" smtClean="0"/>
              <a:t>assert</a:t>
            </a:r>
            <a:r>
              <a:rPr lang="fr-CH" dirty="0" smtClean="0"/>
              <a:t>…</a:t>
            </a:r>
          </a:p>
          <a:p>
            <a:r>
              <a:rPr lang="fr-CH" dirty="0" err="1" smtClean="0"/>
              <a:t>util</a:t>
            </a:r>
            <a:r>
              <a:rPr lang="fr-CH" dirty="0" smtClean="0"/>
              <a:t>: format, </a:t>
            </a:r>
            <a:r>
              <a:rPr lang="fr-CH" dirty="0" err="1" smtClean="0"/>
              <a:t>inspect</a:t>
            </a:r>
            <a:r>
              <a:rPr lang="fr-CH" dirty="0" smtClean="0"/>
              <a:t>…</a:t>
            </a:r>
          </a:p>
          <a:p>
            <a:r>
              <a:rPr lang="fr-CH" dirty="0" err="1" smtClean="0"/>
              <a:t>process</a:t>
            </a:r>
            <a:r>
              <a:rPr lang="fr-CH" dirty="0" smtClean="0"/>
              <a:t>: </a:t>
            </a:r>
            <a:r>
              <a:rPr lang="en-GB" dirty="0" smtClean="0"/>
              <a:t>on, </a:t>
            </a:r>
            <a:r>
              <a:rPr lang="en-GB" dirty="0" err="1" smtClean="0"/>
              <a:t>stdin</a:t>
            </a:r>
            <a:r>
              <a:rPr lang="en-GB" dirty="0" smtClean="0"/>
              <a:t>, kill, exit, </a:t>
            </a:r>
            <a:r>
              <a:rPr lang="en-GB" b="1" dirty="0" err="1" smtClean="0"/>
              <a:t>nextTick</a:t>
            </a:r>
            <a:r>
              <a:rPr lang="en-GB" b="1" dirty="0" smtClean="0"/>
              <a:t>(</a:t>
            </a:r>
            <a:r>
              <a:rPr lang="en-GB" b="1" dirty="0" err="1" smtClean="0"/>
              <a:t>fn</a:t>
            </a:r>
            <a:r>
              <a:rPr lang="en-GB" b="1" dirty="0" smtClean="0"/>
              <a:t>)</a:t>
            </a:r>
          </a:p>
          <a:p>
            <a:r>
              <a:rPr lang="fr-CH" dirty="0" smtClean="0"/>
              <a:t>os: </a:t>
            </a:r>
            <a:r>
              <a:rPr lang="fr-CH" dirty="0" err="1" smtClean="0"/>
              <a:t>platform</a:t>
            </a:r>
            <a:r>
              <a:rPr lang="fr-CH" dirty="0" smtClean="0"/>
              <a:t>, </a:t>
            </a:r>
            <a:r>
              <a:rPr lang="fr-CH" dirty="0" err="1" smtClean="0"/>
              <a:t>cpus</a:t>
            </a:r>
            <a:r>
              <a:rPr lang="fr-CH" dirty="0" smtClean="0"/>
              <a:t>, </a:t>
            </a:r>
            <a:r>
              <a:rPr lang="en-GB" dirty="0" smtClean="0"/>
              <a:t>uptime, </a:t>
            </a:r>
            <a:r>
              <a:rPr lang="en-GB" dirty="0" err="1" smtClean="0"/>
              <a:t>totalmem</a:t>
            </a:r>
            <a:r>
              <a:rPr lang="en-GB" dirty="0" smtClean="0"/>
              <a:t>…</a:t>
            </a:r>
          </a:p>
          <a:p>
            <a:r>
              <a:rPr lang="fr-CH" dirty="0" err="1" smtClean="0"/>
              <a:t>fs</a:t>
            </a:r>
            <a:r>
              <a:rPr lang="fr-CH" dirty="0" smtClean="0"/>
              <a:t>: </a:t>
            </a:r>
            <a:r>
              <a:rPr lang="fr-CH" dirty="0" err="1" smtClean="0"/>
              <a:t>readdir</a:t>
            </a:r>
            <a:r>
              <a:rPr lang="fr-CH" dirty="0" smtClean="0"/>
              <a:t>, stat, </a:t>
            </a:r>
            <a:r>
              <a:rPr lang="fr-CH" dirty="0" err="1" smtClean="0"/>
              <a:t>readFile</a:t>
            </a:r>
            <a:r>
              <a:rPr lang="fr-CH" dirty="0" smtClean="0"/>
              <a:t>, </a:t>
            </a:r>
            <a:r>
              <a:rPr lang="fr-CH" dirty="0" err="1" smtClean="0"/>
              <a:t>chown</a:t>
            </a:r>
            <a:r>
              <a:rPr lang="fr-CH" dirty="0" smtClean="0"/>
              <a:t>, </a:t>
            </a:r>
            <a:r>
              <a:rPr lang="fr-CH" dirty="0" err="1" smtClean="0"/>
              <a:t>link</a:t>
            </a:r>
            <a:r>
              <a:rPr lang="fr-CH" dirty="0" smtClean="0"/>
              <a:t>, </a:t>
            </a:r>
            <a:r>
              <a:rPr lang="fr-CH" dirty="0" err="1" smtClean="0"/>
              <a:t>watch</a:t>
            </a:r>
            <a:r>
              <a:rPr lang="fr-CH" dirty="0" smtClean="0"/>
              <a:t>…</a:t>
            </a:r>
          </a:p>
          <a:p>
            <a:r>
              <a:rPr lang="fr-CH" dirty="0" smtClean="0"/>
              <a:t>Global </a:t>
            </a:r>
            <a:r>
              <a:rPr lang="fr-CH" dirty="0" err="1" smtClean="0"/>
              <a:t>objects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global (</a:t>
            </a:r>
            <a:r>
              <a:rPr lang="fr-CH" dirty="0" err="1" smtClean="0"/>
              <a:t>window</a:t>
            </a:r>
            <a:r>
              <a:rPr lang="fr-CH" dirty="0" smtClean="0"/>
              <a:t> in browser) === </a:t>
            </a:r>
            <a:r>
              <a:rPr lang="fr-CH" dirty="0" err="1" smtClean="0"/>
              <a:t>this</a:t>
            </a:r>
            <a:r>
              <a:rPr lang="fr-CH" dirty="0" smtClean="0"/>
              <a:t> (</a:t>
            </a:r>
            <a:r>
              <a:rPr lang="fr-CH" dirty="0" err="1" smtClean="0"/>
              <a:t>excepted</a:t>
            </a:r>
            <a:r>
              <a:rPr lang="fr-CH" dirty="0" smtClean="0"/>
              <a:t> if 'use strict')</a:t>
            </a:r>
          </a:p>
          <a:p>
            <a:pPr lvl="1"/>
            <a:r>
              <a:rPr lang="fr-CH" dirty="0" err="1" smtClean="0"/>
              <a:t>process</a:t>
            </a:r>
            <a:r>
              <a:rPr lang="fr-CH" dirty="0" smtClean="0"/>
              <a:t> and console</a:t>
            </a:r>
          </a:p>
          <a:p>
            <a:pPr lvl="1"/>
            <a:r>
              <a:rPr lang="fr-CH" dirty="0" smtClean="0"/>
              <a:t>Buffer </a:t>
            </a:r>
            <a:r>
              <a:rPr lang="fr-CH" dirty="0" err="1" smtClean="0"/>
              <a:t>from</a:t>
            </a:r>
            <a:r>
              <a:rPr lang="fr-CH" dirty="0" smtClean="0"/>
              <a:t> module buffer</a:t>
            </a:r>
          </a:p>
          <a:p>
            <a:pPr lvl="1"/>
            <a:r>
              <a:rPr lang="fr-CH" dirty="0" err="1" smtClean="0"/>
              <a:t>require</a:t>
            </a:r>
            <a:r>
              <a:rPr lang="fr-CH" dirty="0" smtClean="0"/>
              <a:t>, module, exports</a:t>
            </a:r>
          </a:p>
          <a:p>
            <a:pPr lvl="1"/>
            <a:r>
              <a:rPr lang="fr-CH" dirty="0" smtClean="0"/>
              <a:t>__</a:t>
            </a:r>
            <a:r>
              <a:rPr lang="fr-CH" dirty="0" err="1" smtClean="0"/>
              <a:t>dirname</a:t>
            </a:r>
            <a:r>
              <a:rPr lang="fr-CH" dirty="0" smtClean="0"/>
              <a:t>, __</a:t>
            </a:r>
            <a:r>
              <a:rPr lang="fr-CH" dirty="0" err="1" smtClean="0"/>
              <a:t>filename</a:t>
            </a:r>
            <a:endParaRPr lang="fr-CH" dirty="0" smtClean="0"/>
          </a:p>
          <a:p>
            <a:pPr lvl="1"/>
            <a:r>
              <a:rPr lang="en-GB" dirty="0" err="1"/>
              <a:t>setTimeout</a:t>
            </a:r>
            <a:r>
              <a:rPr lang="en-GB" dirty="0"/>
              <a:t>, </a:t>
            </a:r>
            <a:r>
              <a:rPr lang="en-GB" dirty="0" err="1"/>
              <a:t>clearTimeout</a:t>
            </a:r>
            <a:r>
              <a:rPr lang="en-GB" dirty="0"/>
              <a:t>, </a:t>
            </a:r>
            <a:r>
              <a:rPr lang="en-GB" dirty="0" err="1" smtClean="0"/>
              <a:t>setInterval</a:t>
            </a:r>
            <a:r>
              <a:rPr lang="en-GB" dirty="0"/>
              <a:t>, </a:t>
            </a:r>
            <a:r>
              <a:rPr lang="en-GB" dirty="0" err="1"/>
              <a:t>clearInterval</a:t>
            </a:r>
            <a:r>
              <a:rPr lang="en-GB" dirty="0"/>
              <a:t>, </a:t>
            </a:r>
            <a:r>
              <a:rPr lang="en-GB" dirty="0" smtClean="0"/>
              <a:t>from</a:t>
            </a:r>
            <a:r>
              <a:rPr lang="en-GB" dirty="0"/>
              <a:t> </a:t>
            </a:r>
            <a:r>
              <a:rPr lang="en-GB" dirty="0" smtClean="0"/>
              <a:t>timers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938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core</a:t>
            </a:r>
            <a:r>
              <a:rPr lang="fr-CH" dirty="0" smtClean="0"/>
              <a:t> </a:t>
            </a:r>
            <a:r>
              <a:rPr lang="fr-CH" dirty="0" err="1" smtClean="0"/>
              <a:t>node</a:t>
            </a:r>
            <a:r>
              <a:rPr lang="fr-CH" dirty="0" smtClean="0"/>
              <a:t> modules in </a:t>
            </a:r>
            <a:r>
              <a:rPr lang="fr-CH" dirty="0" err="1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H" dirty="0" err="1"/>
              <a:t>events</a:t>
            </a:r>
            <a:r>
              <a:rPr lang="fr-CH" dirty="0"/>
              <a:t> : </a:t>
            </a:r>
            <a:r>
              <a:rPr lang="fr-CH" dirty="0" err="1" smtClean="0"/>
              <a:t>event</a:t>
            </a:r>
            <a:r>
              <a:rPr lang="fr-CH" dirty="0" smtClean="0"/>
              <a:t> manager</a:t>
            </a:r>
          </a:p>
          <a:p>
            <a:r>
              <a:rPr lang="fr-CH" dirty="0" err="1" smtClean="0"/>
              <a:t>path</a:t>
            </a:r>
            <a:r>
              <a:rPr lang="fr-CH" dirty="0"/>
              <a:t>, url, </a:t>
            </a:r>
            <a:r>
              <a:rPr lang="fr-CH" dirty="0" err="1"/>
              <a:t>querystring</a:t>
            </a:r>
            <a:r>
              <a:rPr lang="fr-CH" dirty="0"/>
              <a:t> </a:t>
            </a:r>
            <a:r>
              <a:rPr lang="fr-CH" dirty="0" smtClean="0"/>
              <a:t>and</a:t>
            </a:r>
            <a:r>
              <a:rPr lang="fr-CH" dirty="0"/>
              <a:t> </a:t>
            </a:r>
            <a:r>
              <a:rPr lang="fr-CH" dirty="0" err="1"/>
              <a:t>punycode</a:t>
            </a:r>
            <a:r>
              <a:rPr lang="fr-CH" dirty="0"/>
              <a:t> : </a:t>
            </a:r>
            <a:r>
              <a:rPr lang="fr-CH" dirty="0" smtClean="0"/>
              <a:t>management of </a:t>
            </a:r>
            <a:r>
              <a:rPr lang="fr-CH" dirty="0" err="1" smtClean="0"/>
              <a:t>paths</a:t>
            </a:r>
            <a:r>
              <a:rPr lang="fr-CH" dirty="0" smtClean="0"/>
              <a:t> and </a:t>
            </a:r>
            <a:r>
              <a:rPr lang="fr-CH" dirty="0" err="1" smtClean="0"/>
              <a:t>URLs</a:t>
            </a:r>
            <a:endParaRPr lang="fr-CH" dirty="0" smtClean="0"/>
          </a:p>
          <a:p>
            <a:r>
              <a:rPr lang="fr-CH" dirty="0" err="1" smtClean="0"/>
              <a:t>stream</a:t>
            </a:r>
            <a:r>
              <a:rPr lang="fr-CH" dirty="0" smtClean="0"/>
              <a:t> : the </a:t>
            </a:r>
            <a:r>
              <a:rPr lang="fr-CH" dirty="0" err="1" smtClean="0"/>
              <a:t>core</a:t>
            </a:r>
            <a:r>
              <a:rPr lang="fr-CH" dirty="0" smtClean="0"/>
              <a:t> of </a:t>
            </a:r>
            <a:r>
              <a:rPr lang="fr-CH" dirty="0" err="1" smtClean="0"/>
              <a:t>node</a:t>
            </a:r>
            <a:endParaRPr lang="fr-CH" dirty="0" smtClean="0"/>
          </a:p>
          <a:p>
            <a:r>
              <a:rPr lang="fr-CH" dirty="0" smtClean="0"/>
              <a:t>net</a:t>
            </a:r>
            <a:r>
              <a:rPr lang="fr-CH" dirty="0"/>
              <a:t>, </a:t>
            </a:r>
            <a:r>
              <a:rPr lang="fr-CH" dirty="0" err="1"/>
              <a:t>dns</a:t>
            </a:r>
            <a:r>
              <a:rPr lang="fr-CH" dirty="0"/>
              <a:t>, http, https </a:t>
            </a:r>
            <a:r>
              <a:rPr lang="fr-CH" dirty="0" smtClean="0"/>
              <a:t>and</a:t>
            </a:r>
            <a:r>
              <a:rPr lang="fr-CH" dirty="0"/>
              <a:t> </a:t>
            </a:r>
            <a:r>
              <a:rPr lang="fr-CH" dirty="0" err="1"/>
              <a:t>dgram</a:t>
            </a:r>
            <a:r>
              <a:rPr lang="fr-CH" dirty="0"/>
              <a:t> : </a:t>
            </a:r>
            <a:r>
              <a:rPr lang="fr-CH" dirty="0" smtClean="0"/>
              <a:t>the network in all </a:t>
            </a:r>
            <a:r>
              <a:rPr lang="fr-CH" dirty="0" err="1" smtClean="0"/>
              <a:t>its</a:t>
            </a:r>
            <a:r>
              <a:rPr lang="fr-CH" dirty="0" smtClean="0"/>
              <a:t> states</a:t>
            </a:r>
          </a:p>
          <a:p>
            <a:r>
              <a:rPr lang="fr-CH" dirty="0" err="1" smtClean="0"/>
              <a:t>timers</a:t>
            </a:r>
            <a:r>
              <a:rPr lang="fr-CH" dirty="0"/>
              <a:t> : </a:t>
            </a:r>
            <a:r>
              <a:rPr lang="fr-CH" dirty="0" err="1" smtClean="0"/>
              <a:t>because</a:t>
            </a:r>
            <a:r>
              <a:rPr lang="fr-CH" dirty="0"/>
              <a:t> </a:t>
            </a:r>
            <a:r>
              <a:rPr lang="fr-CH" dirty="0" err="1" smtClean="0"/>
              <a:t>setImmediate</a:t>
            </a:r>
            <a:endParaRPr lang="fr-CH" dirty="0" smtClean="0"/>
          </a:p>
          <a:p>
            <a:r>
              <a:rPr lang="fr-CH" dirty="0" err="1" smtClean="0"/>
              <a:t>zlib</a:t>
            </a:r>
            <a:r>
              <a:rPr lang="fr-CH" dirty="0"/>
              <a:t> : </a:t>
            </a:r>
            <a:r>
              <a:rPr lang="fr-CH" dirty="0" err="1" smtClean="0"/>
              <a:t>because</a:t>
            </a:r>
            <a:r>
              <a:rPr lang="fr-CH" dirty="0" smtClean="0"/>
              <a:t> </a:t>
            </a:r>
            <a:r>
              <a:rPr lang="fr-CH" dirty="0"/>
              <a:t>Zip </a:t>
            </a:r>
            <a:r>
              <a:rPr lang="fr-CH" dirty="0" smtClean="0"/>
              <a:t>and </a:t>
            </a:r>
            <a:r>
              <a:rPr lang="fr-CH" dirty="0" err="1" smtClean="0"/>
              <a:t>Gzip</a:t>
            </a:r>
            <a:r>
              <a:rPr lang="fr-CH" dirty="0" smtClean="0"/>
              <a:t>, </a:t>
            </a:r>
            <a:r>
              <a:rPr lang="fr-CH" dirty="0" err="1" smtClean="0"/>
              <a:t>it's</a:t>
            </a:r>
            <a:r>
              <a:rPr lang="fr-CH" dirty="0" smtClean="0"/>
              <a:t> </a:t>
            </a:r>
            <a:r>
              <a:rPr lang="fr-CH" dirty="0"/>
              <a:t>basic</a:t>
            </a:r>
            <a:endParaRPr lang="fr-CH" dirty="0" smtClean="0"/>
          </a:p>
          <a:p>
            <a:r>
              <a:rPr lang="fr-CH" dirty="0" err="1" smtClean="0"/>
              <a:t>readline</a:t>
            </a:r>
            <a:r>
              <a:rPr lang="fr-CH" dirty="0"/>
              <a:t>, </a:t>
            </a:r>
            <a:r>
              <a:rPr lang="fr-CH" dirty="0" err="1"/>
              <a:t>repl</a:t>
            </a:r>
            <a:r>
              <a:rPr lang="fr-CH" dirty="0"/>
              <a:t> </a:t>
            </a:r>
            <a:r>
              <a:rPr lang="fr-CH" dirty="0" smtClean="0"/>
              <a:t>and</a:t>
            </a:r>
            <a:r>
              <a:rPr lang="fr-CH" dirty="0"/>
              <a:t> </a:t>
            </a:r>
            <a:r>
              <a:rPr lang="fr-CH" dirty="0" err="1"/>
              <a:t>tty</a:t>
            </a:r>
            <a:r>
              <a:rPr lang="fr-CH" dirty="0"/>
              <a:t> : for a fun interactive </a:t>
            </a:r>
            <a:r>
              <a:rPr lang="fr-CH" dirty="0" err="1" smtClean="0"/>
              <a:t>experience</a:t>
            </a:r>
            <a:r>
              <a:rPr lang="fr-CH" dirty="0" smtClean="0"/>
              <a:t> in a terminal</a:t>
            </a:r>
          </a:p>
          <a:p>
            <a:r>
              <a:rPr lang="fr-CH" dirty="0"/>
              <a:t>crypto, </a:t>
            </a:r>
            <a:r>
              <a:rPr lang="fr-CH" dirty="0" err="1"/>
              <a:t>tls</a:t>
            </a:r>
            <a:r>
              <a:rPr lang="fr-CH" dirty="0"/>
              <a:t> : </a:t>
            </a:r>
            <a:r>
              <a:rPr lang="fr-CH" dirty="0" err="1" smtClean="0"/>
              <a:t>security</a:t>
            </a:r>
            <a:r>
              <a:rPr lang="fr-CH" dirty="0" smtClean="0"/>
              <a:t> </a:t>
            </a:r>
            <a:r>
              <a:rPr lang="fr-CH" dirty="0" err="1" smtClean="0"/>
              <a:t>before</a:t>
            </a:r>
            <a:r>
              <a:rPr lang="fr-CH" dirty="0" smtClean="0"/>
              <a:t> all</a:t>
            </a:r>
          </a:p>
          <a:p>
            <a:r>
              <a:rPr lang="fr-CH" dirty="0" err="1" smtClean="0"/>
              <a:t>assert</a:t>
            </a:r>
            <a:r>
              <a:rPr lang="fr-CH" dirty="0"/>
              <a:t> : </a:t>
            </a:r>
            <a:r>
              <a:rPr lang="fr-CH" dirty="0" smtClean="0"/>
              <a:t>simple assertions for </a:t>
            </a:r>
            <a:r>
              <a:rPr lang="fr-CH" dirty="0" err="1" smtClean="0"/>
              <a:t>automated</a:t>
            </a:r>
            <a:r>
              <a:rPr lang="fr-CH" dirty="0" smtClean="0"/>
              <a:t> tests</a:t>
            </a:r>
          </a:p>
          <a:p>
            <a:r>
              <a:rPr lang="fr-CH" dirty="0" err="1" smtClean="0"/>
              <a:t>domain</a:t>
            </a:r>
            <a:r>
              <a:rPr lang="fr-CH" dirty="0"/>
              <a:t> : </a:t>
            </a:r>
            <a:r>
              <a:rPr lang="fr-CH" dirty="0" smtClean="0"/>
              <a:t>exception </a:t>
            </a:r>
            <a:r>
              <a:rPr lang="fr-CH" dirty="0"/>
              <a:t>capture </a:t>
            </a:r>
            <a:r>
              <a:rPr lang="fr-CH" dirty="0" err="1" smtClean="0"/>
              <a:t>contexts</a:t>
            </a:r>
            <a:r>
              <a:rPr lang="fr-CH" dirty="0" smtClean="0"/>
              <a:t> (</a:t>
            </a:r>
            <a:r>
              <a:rPr lang="fr-CH" dirty="0"/>
              <a:t>FBI </a:t>
            </a:r>
            <a:r>
              <a:rPr lang="fr-CH" dirty="0" smtClean="0"/>
              <a:t>!)</a:t>
            </a:r>
          </a:p>
          <a:p>
            <a:r>
              <a:rPr lang="fr-CH" dirty="0" err="1" smtClean="0"/>
              <a:t>child_process</a:t>
            </a:r>
            <a:r>
              <a:rPr lang="fr-CH" dirty="0"/>
              <a:t> </a:t>
            </a:r>
            <a:r>
              <a:rPr lang="fr-CH" dirty="0" smtClean="0"/>
              <a:t>and</a:t>
            </a:r>
            <a:r>
              <a:rPr lang="fr-CH" dirty="0"/>
              <a:t> cluster </a:t>
            </a:r>
            <a:r>
              <a:rPr lang="fr-CH" dirty="0" smtClean="0"/>
              <a:t>:</a:t>
            </a:r>
          </a:p>
          <a:p>
            <a:pPr lvl="1"/>
            <a:r>
              <a:rPr lang="en-GB" dirty="0" smtClean="0"/>
              <a:t>It </a:t>
            </a:r>
            <a:r>
              <a:rPr lang="en-GB" dirty="0"/>
              <a:t>is not because we are mono-thread that we </a:t>
            </a:r>
            <a:r>
              <a:rPr lang="en-GB" dirty="0" smtClean="0"/>
              <a:t>cannot </a:t>
            </a:r>
            <a:r>
              <a:rPr lang="en-GB" dirty="0"/>
              <a:t>exploit the multi-core</a:t>
            </a:r>
            <a:r>
              <a:rPr lang="fr-CH" dirty="0" smtClean="0"/>
              <a:t>.</a:t>
            </a:r>
          </a:p>
          <a:p>
            <a:r>
              <a:rPr lang="fr-CH" dirty="0" err="1" smtClean="0"/>
              <a:t>vm</a:t>
            </a:r>
            <a:r>
              <a:rPr lang="fr-CH" dirty="0"/>
              <a:t> : for the </a:t>
            </a:r>
            <a:r>
              <a:rPr lang="fr-CH" dirty="0" err="1"/>
              <a:t>mad</a:t>
            </a:r>
            <a:r>
              <a:rPr lang="fr-CH" dirty="0"/>
              <a:t> </a:t>
            </a:r>
            <a:r>
              <a:rPr lang="fr-CH" dirty="0" err="1" smtClean="0"/>
              <a:t>scientists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16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fr-CH" dirty="0" err="1" smtClean="0"/>
              <a:t>Useful</a:t>
            </a:r>
            <a:r>
              <a:rPr lang="fr-CH" dirty="0" smtClean="0"/>
              <a:t> </a:t>
            </a:r>
            <a:r>
              <a:rPr lang="fr-CH" dirty="0" err="1" smtClean="0"/>
              <a:t>npm</a:t>
            </a:r>
            <a:r>
              <a:rPr lang="fr-CH" dirty="0" smtClean="0"/>
              <a:t> modules</a:t>
            </a:r>
          </a:p>
          <a:p>
            <a:pPr lvl="1"/>
            <a:r>
              <a:rPr lang="fr-CH" sz="1200" dirty="0" smtClean="0">
                <a:hlinkClick r:id="rId2"/>
              </a:rPr>
              <a:t>https</a:t>
            </a:r>
            <a:r>
              <a:rPr lang="fr-CH" sz="1200" dirty="0">
                <a:hlinkClick r:id="rId2"/>
              </a:rPr>
              <a:t>://</a:t>
            </a:r>
            <a:r>
              <a:rPr lang="fr-CH" sz="1200" dirty="0" smtClean="0">
                <a:hlinkClick r:id="rId2"/>
              </a:rPr>
              <a:t>atlassian.hq.k.grp/confluence/pages/viewpage.action?pageId=111526027</a:t>
            </a:r>
            <a:r>
              <a:rPr lang="fr-CH" sz="1200" dirty="0" smtClean="0"/>
              <a:t> </a:t>
            </a:r>
            <a:r>
              <a:rPr lang="fr-CH" sz="1200" dirty="0"/>
              <a:t>&gt; </a:t>
            </a:r>
            <a:r>
              <a:rPr lang="fr-CH" sz="1200" dirty="0" err="1"/>
              <a:t>Useful</a:t>
            </a:r>
            <a:r>
              <a:rPr lang="fr-CH" sz="1200" dirty="0"/>
              <a:t> </a:t>
            </a:r>
            <a:r>
              <a:rPr lang="fr-CH" sz="1200" dirty="0" err="1"/>
              <a:t>additional</a:t>
            </a:r>
            <a:r>
              <a:rPr lang="fr-CH" sz="1200" dirty="0"/>
              <a:t> </a:t>
            </a:r>
            <a:r>
              <a:rPr lang="fr-CH" sz="1200" dirty="0" err="1"/>
              <a:t>npm</a:t>
            </a:r>
            <a:r>
              <a:rPr lang="fr-CH" sz="1200" dirty="0"/>
              <a:t> packages</a:t>
            </a:r>
            <a:endParaRPr lang="fr-CH" sz="1200" dirty="0" smtClean="0"/>
          </a:p>
          <a:p>
            <a:pPr lvl="1"/>
            <a:endParaRPr lang="fr-CH" sz="1200" dirty="0" smtClean="0"/>
          </a:p>
          <a:p>
            <a:pPr lvl="1"/>
            <a:r>
              <a:rPr lang="fr-CH" sz="2000" dirty="0" err="1" smtClean="0"/>
              <a:t>jest</a:t>
            </a:r>
            <a:r>
              <a:rPr lang="fr-CH" sz="2000" dirty="0" smtClean="0"/>
              <a:t>: </a:t>
            </a:r>
            <a:r>
              <a:rPr lang="fr-CH" sz="2000" dirty="0" err="1" smtClean="0"/>
              <a:t>testing</a:t>
            </a:r>
            <a:r>
              <a:rPr lang="fr-CH" sz="2000" dirty="0" smtClean="0"/>
              <a:t> </a:t>
            </a:r>
            <a:r>
              <a:rPr lang="fr-CH" sz="2000" dirty="0" err="1" smtClean="0"/>
              <a:t>framework</a:t>
            </a:r>
            <a:endParaRPr lang="fr-CH" sz="2000" dirty="0" smtClean="0"/>
          </a:p>
          <a:p>
            <a:pPr lvl="1"/>
            <a:r>
              <a:rPr lang="fr-CH" sz="2000" dirty="0" smtClean="0"/>
              <a:t>cross-</a:t>
            </a:r>
            <a:r>
              <a:rPr lang="fr-CH" sz="2000" dirty="0" err="1" smtClean="0"/>
              <a:t>env</a:t>
            </a:r>
            <a:r>
              <a:rPr lang="fr-CH" sz="2000" dirty="0" smtClean="0"/>
              <a:t>: </a:t>
            </a:r>
            <a:r>
              <a:rPr lang="en-GB" sz="2000" dirty="0" smtClean="0"/>
              <a:t>'cross-</a:t>
            </a:r>
            <a:r>
              <a:rPr lang="en-GB" sz="2000" dirty="0" err="1" smtClean="0"/>
              <a:t>env</a:t>
            </a:r>
            <a:r>
              <a:rPr lang="en-GB" sz="2000" dirty="0" smtClean="0"/>
              <a:t> NODE_ENV=dev jest'</a:t>
            </a:r>
            <a:endParaRPr lang="fr-CH" sz="2000" dirty="0" smtClean="0"/>
          </a:p>
          <a:p>
            <a:pPr lvl="1"/>
            <a:r>
              <a:rPr lang="fr-CH" sz="2000" dirty="0" smtClean="0"/>
              <a:t>chai: </a:t>
            </a:r>
            <a:r>
              <a:rPr lang="en-GB" sz="2000" dirty="0"/>
              <a:t>advanced syntaxes on "assert", "should", and "expect" </a:t>
            </a:r>
            <a:r>
              <a:rPr lang="en-GB" sz="2000" dirty="0" smtClean="0"/>
              <a:t>functions</a:t>
            </a:r>
          </a:p>
          <a:p>
            <a:pPr lvl="1"/>
            <a:r>
              <a:rPr lang="fr-CH" sz="2000" dirty="0"/>
              <a:t>s</a:t>
            </a:r>
            <a:r>
              <a:rPr lang="fr-CH" sz="2000" dirty="0" smtClean="0"/>
              <a:t>inon &amp; sinon-chai: </a:t>
            </a:r>
            <a:r>
              <a:rPr lang="fr-CH" sz="2000" dirty="0" err="1" smtClean="0"/>
              <a:t>spy</a:t>
            </a:r>
            <a:r>
              <a:rPr lang="fr-CH" sz="2000" dirty="0" smtClean="0"/>
              <a:t> and stub modules or </a:t>
            </a:r>
            <a:r>
              <a:rPr lang="fr-CH" sz="2000" dirty="0" err="1" smtClean="0"/>
              <a:t>functions</a:t>
            </a:r>
            <a:endParaRPr lang="fr-CH" sz="2000" dirty="0" smtClean="0"/>
          </a:p>
          <a:p>
            <a:pPr lvl="1"/>
            <a:r>
              <a:rPr lang="fr-CH" sz="2000" dirty="0" err="1" smtClean="0"/>
              <a:t>nightmare</a:t>
            </a:r>
            <a:r>
              <a:rPr lang="fr-CH" sz="2000" dirty="0"/>
              <a:t>: high-</a:t>
            </a:r>
            <a:r>
              <a:rPr lang="fr-CH" sz="2000" dirty="0" err="1"/>
              <a:t>level</a:t>
            </a:r>
            <a:r>
              <a:rPr lang="fr-CH" sz="2000" dirty="0"/>
              <a:t> browser automation </a:t>
            </a:r>
            <a:r>
              <a:rPr lang="fr-CH" sz="2000" dirty="0" err="1" smtClean="0"/>
              <a:t>library</a:t>
            </a:r>
            <a:endParaRPr lang="fr-CH" dirty="0" smtClean="0"/>
          </a:p>
          <a:p>
            <a:endParaRPr lang="fr-CH" sz="2800" dirty="0" smtClean="0"/>
          </a:p>
          <a:p>
            <a:r>
              <a:rPr lang="fr-CH" sz="2800" dirty="0" smtClean="0"/>
              <a:t>'--</a:t>
            </a:r>
            <a:r>
              <a:rPr lang="fr-CH" sz="2800" dirty="0" err="1" smtClean="0"/>
              <a:t>watch</a:t>
            </a:r>
            <a:r>
              <a:rPr lang="fr-CH" sz="2800" dirty="0" smtClean="0"/>
              <a:t>' </a:t>
            </a:r>
            <a:r>
              <a:rPr lang="fr-CH" sz="2800" dirty="0" err="1" smtClean="0"/>
              <a:t>automatically</a:t>
            </a:r>
            <a:r>
              <a:rPr lang="fr-CH" sz="2800" dirty="0" smtClean="0"/>
              <a:t> restart the test on code </a:t>
            </a:r>
            <a:r>
              <a:rPr lang="fr-CH" sz="2800" dirty="0" err="1" smtClean="0"/>
              <a:t>saves</a:t>
            </a:r>
            <a:endParaRPr lang="fr-CH" sz="2800" dirty="0" smtClean="0"/>
          </a:p>
          <a:p>
            <a:endParaRPr lang="fr-CH" sz="2000" dirty="0" smtClean="0"/>
          </a:p>
          <a:p>
            <a:r>
              <a:rPr lang="fr-CH" sz="2000" dirty="0" err="1" smtClean="0"/>
              <a:t>See</a:t>
            </a:r>
            <a:r>
              <a:rPr lang="fr-CH" sz="2000" dirty="0" smtClean="0"/>
              <a:t> </a:t>
            </a:r>
            <a:r>
              <a:rPr lang="fr-CH" sz="2000" dirty="0" smtClean="0">
                <a:hlinkClick r:id="rId3"/>
              </a:rPr>
              <a:t>https://github.com/ocroz/js-trials/tree/master/tutos/is-node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67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Buffers and </a:t>
            </a:r>
            <a:r>
              <a:rPr lang="fr-CH" dirty="0" err="1"/>
              <a:t>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spawn</a:t>
            </a:r>
            <a:r>
              <a:rPr lang="en-GB" dirty="0"/>
              <a:t> system commands</a:t>
            </a:r>
          </a:p>
          <a:p>
            <a:r>
              <a:rPr lang="en-GB" dirty="0"/>
              <a:t>write, read, or tail </a:t>
            </a:r>
            <a:r>
              <a:rPr lang="en-GB" b="1" dirty="0"/>
              <a:t>files</a:t>
            </a:r>
            <a:endParaRPr lang="en-GB" dirty="0"/>
          </a:p>
          <a:p>
            <a:r>
              <a:rPr lang="en-GB" b="1" dirty="0"/>
              <a:t>fetch</a:t>
            </a:r>
            <a:r>
              <a:rPr lang="en-GB" dirty="0"/>
              <a:t> </a:t>
            </a:r>
            <a:r>
              <a:rPr lang="en-GB" dirty="0" smtClean="0"/>
              <a:t>URLs </a:t>
            </a:r>
            <a:r>
              <a:rPr lang="en-GB" dirty="0"/>
              <a:t>with GET, POST, PUT, DELETE methods</a:t>
            </a:r>
          </a:p>
          <a:p>
            <a:r>
              <a:rPr lang="en-GB" i="1" dirty="0"/>
              <a:t>pipe</a:t>
            </a:r>
            <a:r>
              <a:rPr lang="en-GB" dirty="0"/>
              <a:t> streams of type readable, transform, or write</a:t>
            </a:r>
          </a:p>
          <a:p>
            <a:r>
              <a:rPr lang="en-GB" dirty="0"/>
              <a:t>receive/send </a:t>
            </a:r>
            <a:r>
              <a:rPr lang="en-GB" i="1" dirty="0"/>
              <a:t>buffer</a:t>
            </a:r>
            <a:r>
              <a:rPr lang="en-GB" dirty="0"/>
              <a:t> chunks of data from/to a </a:t>
            </a:r>
            <a:r>
              <a:rPr lang="en-GB" i="1" dirty="0"/>
              <a:t>stream</a:t>
            </a:r>
            <a:endParaRPr lang="en-GB" dirty="0"/>
          </a:p>
          <a:p>
            <a:r>
              <a:rPr lang="en-GB" dirty="0"/>
              <a:t>'</a:t>
            </a:r>
            <a:r>
              <a:rPr lang="en-GB" dirty="0" err="1"/>
              <a:t>npm</a:t>
            </a:r>
            <a:r>
              <a:rPr lang="en-GB" dirty="0"/>
              <a:t> install </a:t>
            </a:r>
            <a:r>
              <a:rPr lang="en-GB" i="1" dirty="0"/>
              <a:t>through2</a:t>
            </a:r>
            <a:r>
              <a:rPr lang="en-GB" dirty="0"/>
              <a:t>' provides an easy way to transform streams via a function</a:t>
            </a:r>
          </a:p>
          <a:p>
            <a:r>
              <a:rPr lang="en-GB" dirty="0" smtClean="0"/>
              <a:t>See</a:t>
            </a:r>
            <a:r>
              <a:rPr lang="en-GB" dirty="0"/>
              <a:t>:</a:t>
            </a:r>
          </a:p>
          <a:p>
            <a:pPr lvl="1"/>
            <a:r>
              <a:rPr lang="en-GB" sz="1900" dirty="0" smtClean="0">
                <a:hlinkClick r:id="rId2"/>
              </a:rPr>
              <a:t>https</a:t>
            </a:r>
            <a:r>
              <a:rPr lang="en-GB" sz="1900" dirty="0">
                <a:hlinkClick r:id="rId2"/>
              </a:rPr>
              <a:t>://</a:t>
            </a:r>
            <a:r>
              <a:rPr lang="en-GB" sz="1900" dirty="0" smtClean="0">
                <a:hlinkClick r:id="rId2"/>
              </a:rPr>
              <a:t>nodejs.org/api/stream.html</a:t>
            </a:r>
            <a:endParaRPr lang="en-GB" sz="1900" dirty="0"/>
          </a:p>
          <a:p>
            <a:pPr lvl="1"/>
            <a:r>
              <a:rPr lang="en-GB" sz="1900" dirty="0" smtClean="0">
                <a:hlinkClick r:id="rId3"/>
              </a:rPr>
              <a:t>https</a:t>
            </a:r>
            <a:r>
              <a:rPr lang="en-GB" sz="1900" dirty="0">
                <a:hlinkClick r:id="rId3"/>
              </a:rPr>
              <a:t>://</a:t>
            </a:r>
            <a:r>
              <a:rPr lang="en-GB" sz="1900" dirty="0" smtClean="0">
                <a:hlinkClick r:id="rId3"/>
              </a:rPr>
              <a:t>gist.github.com/joyrexus/10026630</a:t>
            </a:r>
            <a:endParaRPr lang="en-GB" sz="1900" dirty="0" smtClean="0"/>
          </a:p>
          <a:p>
            <a:pPr lvl="1"/>
            <a:r>
              <a:rPr lang="en-GB" sz="1900" dirty="0" smtClean="0">
                <a:hlinkClick r:id="rId4"/>
              </a:rPr>
              <a:t>https://community.risingstack.com/the-definitive-guide-to-object-streams-in-node-js/</a:t>
            </a:r>
            <a:endParaRPr lang="en-GB" sz="1900" dirty="0" smtClean="0"/>
          </a:p>
          <a:p>
            <a:endParaRPr lang="fr-CH" sz="2400" dirty="0" smtClean="0"/>
          </a:p>
          <a:p>
            <a:r>
              <a:rPr lang="fr-CH" sz="2100" dirty="0" err="1" smtClean="0"/>
              <a:t>See</a:t>
            </a:r>
            <a:r>
              <a:rPr lang="fr-CH" sz="2100" dirty="0" smtClean="0"/>
              <a:t> </a:t>
            </a:r>
            <a:r>
              <a:rPr lang="en-GB" sz="2100" dirty="0">
                <a:hlinkClick r:id="rId5"/>
              </a:rPr>
              <a:t>https://</a:t>
            </a:r>
            <a:r>
              <a:rPr lang="en-GB" sz="2100" dirty="0" smtClean="0">
                <a:hlinkClick r:id="rId5"/>
              </a:rPr>
              <a:t>github.com/ocroz/js-trials/tree/master/recyclable/node/src/async</a:t>
            </a:r>
            <a:endParaRPr lang="fr-CH" sz="2400" dirty="0" smtClean="0"/>
          </a:p>
        </p:txBody>
      </p:sp>
    </p:spTree>
    <p:extLst>
      <p:ext uri="{BB962C8B-B14F-4D97-AF65-F5344CB8AC3E}">
        <p14:creationId xmlns:p14="http://schemas.microsoft.com/office/powerpoint/2010/main" val="19161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Compatibility </a:t>
            </a:r>
            <a:r>
              <a:rPr lang="fr-CH" dirty="0" err="1"/>
              <a:t>with</a:t>
            </a:r>
            <a:r>
              <a:rPr lang="fr-CH" dirty="0"/>
              <a:t> browsers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fr-CH" sz="2800" dirty="0" err="1" smtClean="0"/>
              <a:t>See</a:t>
            </a:r>
            <a:r>
              <a:rPr lang="fr-CH" sz="2800" dirty="0"/>
              <a:t> </a:t>
            </a:r>
            <a:r>
              <a:rPr lang="fr-CH" sz="2800" dirty="0">
                <a:hlinkClick r:id="rId2"/>
              </a:rPr>
              <a:t>https://kangax.github.io/compat-table/es6</a:t>
            </a:r>
            <a:r>
              <a:rPr lang="fr-CH" sz="2800" dirty="0" smtClean="0">
                <a:hlinkClick r:id="rId2"/>
              </a:rPr>
              <a:t>/</a:t>
            </a:r>
            <a:endParaRPr lang="fr-CH" sz="2800" dirty="0" smtClean="0"/>
          </a:p>
          <a:p>
            <a:r>
              <a:rPr lang="fr-CH" sz="2800" dirty="0" smtClean="0"/>
              <a:t>Or use </a:t>
            </a:r>
            <a:r>
              <a:rPr lang="fr-CH" sz="2800" b="1" dirty="0" err="1" smtClean="0"/>
              <a:t>babel</a:t>
            </a:r>
            <a:r>
              <a:rPr lang="fr-CH" sz="2800" dirty="0" smtClean="0"/>
              <a:t> (code </a:t>
            </a:r>
            <a:r>
              <a:rPr lang="fr-CH" sz="2800" dirty="0" err="1" smtClean="0"/>
              <a:t>transpiling</a:t>
            </a:r>
            <a:r>
              <a:rPr lang="fr-CH" sz="2800" dirty="0" smtClean="0"/>
              <a:t>)</a:t>
            </a:r>
          </a:p>
          <a:p>
            <a:r>
              <a:rPr lang="fr-CH" sz="2800" dirty="0" err="1" smtClean="0"/>
              <a:t>Well</a:t>
            </a:r>
            <a:r>
              <a:rPr lang="fr-CH" sz="2800" dirty="0" smtClean="0"/>
              <a:t> </a:t>
            </a:r>
            <a:r>
              <a:rPr lang="fr-CH" sz="2800" dirty="0" err="1" smtClean="0"/>
              <a:t>integrated</a:t>
            </a:r>
            <a:r>
              <a:rPr lang="fr-CH" sz="2800" dirty="0" smtClean="0"/>
              <a:t> </a:t>
            </a:r>
            <a:r>
              <a:rPr lang="fr-CH" sz="2800" dirty="0" err="1" smtClean="0"/>
              <a:t>with</a:t>
            </a:r>
            <a:r>
              <a:rPr lang="fr-CH" sz="2800" dirty="0" smtClean="0"/>
              <a:t> </a:t>
            </a:r>
            <a:r>
              <a:rPr lang="fr-CH" sz="2800" b="1" dirty="0" err="1" smtClean="0"/>
              <a:t>webpack</a:t>
            </a:r>
            <a:endParaRPr lang="fr-CH" sz="2800" b="1" dirty="0" smtClean="0"/>
          </a:p>
          <a:p>
            <a:pPr lvl="1"/>
            <a:r>
              <a:rPr lang="fr-CH" sz="2400" dirty="0" smtClean="0"/>
              <a:t>Code replacement*, bundles (code </a:t>
            </a:r>
            <a:r>
              <a:rPr lang="fr-CH" sz="2400" dirty="0" err="1" smtClean="0"/>
              <a:t>splitting</a:t>
            </a:r>
            <a:r>
              <a:rPr lang="fr-CH" sz="2400" dirty="0" smtClean="0"/>
              <a:t>), loaders (ex </a:t>
            </a:r>
            <a:r>
              <a:rPr lang="fr-CH" sz="2400" dirty="0" err="1" smtClean="0"/>
              <a:t>babel</a:t>
            </a:r>
            <a:r>
              <a:rPr lang="fr-CH" sz="2400" dirty="0" smtClean="0"/>
              <a:t>) and plugins (ex optimise), </a:t>
            </a:r>
            <a:r>
              <a:rPr lang="en-GB" sz="2400" dirty="0"/>
              <a:t>hot module replacements (reinjected within the page without reloading it</a:t>
            </a:r>
            <a:r>
              <a:rPr lang="en-GB" sz="2400" dirty="0" smtClean="0"/>
              <a:t>), </a:t>
            </a:r>
            <a:r>
              <a:rPr lang="en-GB" sz="2400" dirty="0"/>
              <a:t>t</a:t>
            </a:r>
            <a:r>
              <a:rPr lang="en-GB" sz="2400" dirty="0" smtClean="0"/>
              <a:t>ree shaking (</a:t>
            </a:r>
            <a:r>
              <a:rPr lang="en-GB" sz="2400" dirty="0" err="1" smtClean="0"/>
              <a:t>rm</a:t>
            </a:r>
            <a:r>
              <a:rPr lang="en-GB" sz="2400" dirty="0" smtClean="0"/>
              <a:t> unused).</a:t>
            </a:r>
            <a:endParaRPr lang="fr-CH" sz="2400" dirty="0" smtClean="0"/>
          </a:p>
          <a:p>
            <a:r>
              <a:rPr lang="fr-CH" sz="2800" dirty="0" smtClean="0"/>
              <a:t>*</a:t>
            </a:r>
            <a:r>
              <a:rPr lang="fr-CH" sz="2800" dirty="0" err="1" smtClean="0"/>
              <a:t>Example</a:t>
            </a:r>
            <a:r>
              <a:rPr lang="fr-CH" sz="2800" dirty="0" smtClean="0"/>
              <a:t> of </a:t>
            </a:r>
            <a:r>
              <a:rPr lang="fr-CH" sz="2800" dirty="0" err="1" smtClean="0"/>
              <a:t>reusable</a:t>
            </a:r>
            <a:r>
              <a:rPr lang="fr-CH" sz="2800" dirty="0" smtClean="0"/>
              <a:t> code:</a:t>
            </a:r>
          </a:p>
          <a:p>
            <a:pPr lvl="1"/>
            <a:r>
              <a:rPr lang="fr-CH" sz="2400" dirty="0" err="1" smtClean="0"/>
              <a:t>fetch</a:t>
            </a:r>
            <a:r>
              <a:rPr lang="fr-CH" sz="2400" dirty="0" smtClean="0"/>
              <a:t>() in browser</a:t>
            </a:r>
          </a:p>
          <a:p>
            <a:pPr lvl="1"/>
            <a:r>
              <a:rPr lang="fr-CH" sz="2400" dirty="0" smtClean="0"/>
              <a:t>'</a:t>
            </a:r>
            <a:r>
              <a:rPr lang="fr-CH" sz="2400" dirty="0" err="1" smtClean="0"/>
              <a:t>node-fetch</a:t>
            </a:r>
            <a:r>
              <a:rPr lang="fr-CH" sz="2400" dirty="0" smtClean="0"/>
              <a:t>' in </a:t>
            </a:r>
            <a:r>
              <a:rPr lang="fr-CH" sz="2400" dirty="0" err="1" smtClean="0"/>
              <a:t>node</a:t>
            </a:r>
            <a:endParaRPr lang="fr-CH" sz="2400" dirty="0" smtClean="0"/>
          </a:p>
          <a:p>
            <a:r>
              <a:rPr lang="fr-CH" sz="2800" dirty="0"/>
              <a:t>PS: </a:t>
            </a:r>
            <a:r>
              <a:rPr lang="fr-CH" sz="2800" b="1" dirty="0" err="1"/>
              <a:t>lebab</a:t>
            </a:r>
            <a:r>
              <a:rPr lang="fr-CH" sz="2800" dirty="0"/>
              <a:t> – the </a:t>
            </a:r>
            <a:r>
              <a:rPr lang="fr-CH" sz="2800" dirty="0" err="1"/>
              <a:t>other</a:t>
            </a:r>
            <a:r>
              <a:rPr lang="fr-CH" sz="2800" dirty="0"/>
              <a:t> </a:t>
            </a:r>
            <a:r>
              <a:rPr lang="fr-CH" sz="2800" dirty="0" err="1" smtClean="0"/>
              <a:t>way</a:t>
            </a:r>
            <a:endParaRPr lang="fr-CH" sz="2800" dirty="0" smtClean="0"/>
          </a:p>
          <a:p>
            <a:endParaRPr lang="fr-CH" sz="1700" dirty="0" smtClean="0"/>
          </a:p>
          <a:p>
            <a:r>
              <a:rPr lang="fr-CH" sz="1900" dirty="0" err="1"/>
              <a:t>See</a:t>
            </a:r>
            <a:r>
              <a:rPr lang="fr-CH" sz="1900" dirty="0"/>
              <a:t> </a:t>
            </a:r>
            <a:r>
              <a:rPr lang="fr-CH" sz="1900" dirty="0">
                <a:hlinkClick r:id="rId3"/>
              </a:rPr>
              <a:t>https://github.com/ocroz/js-trials/tree/master/tutos/fetch-jira</a:t>
            </a:r>
            <a:endParaRPr lang="en-GB" sz="1900" dirty="0"/>
          </a:p>
          <a:p>
            <a:r>
              <a:rPr lang="fr-CH" sz="1900" dirty="0" err="1" smtClean="0"/>
              <a:t>See</a:t>
            </a:r>
            <a:r>
              <a:rPr lang="fr-CH" sz="1900" dirty="0" smtClean="0"/>
              <a:t> </a:t>
            </a:r>
            <a:r>
              <a:rPr lang="fr-CH" sz="1900" dirty="0">
                <a:hlinkClick r:id="rId4"/>
              </a:rPr>
              <a:t>https://</a:t>
            </a:r>
            <a:r>
              <a:rPr lang="fr-CH" sz="1900" dirty="0" smtClean="0">
                <a:hlinkClick r:id="rId4"/>
              </a:rPr>
              <a:t>github.com/ocroz/js-trials/tree/master/tutos/zero-to-webpack</a:t>
            </a:r>
            <a:endParaRPr lang="fr-CH" sz="1900" dirty="0"/>
          </a:p>
        </p:txBody>
      </p:sp>
    </p:spTree>
    <p:extLst>
      <p:ext uri="{BB962C8B-B14F-4D97-AF65-F5344CB8AC3E}">
        <p14:creationId xmlns:p14="http://schemas.microsoft.com/office/powerpoint/2010/main" val="2691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Build</a:t>
            </a:r>
            <a:r>
              <a:rPr lang="fr-CH" dirty="0"/>
              <a:t> and </a:t>
            </a:r>
            <a:r>
              <a:rPr lang="fr-CH" dirty="0" err="1"/>
              <a:t>deploy</a:t>
            </a:r>
            <a:r>
              <a:rPr lang="fr-CH" dirty="0"/>
              <a:t> a node.js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 simple server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b="1" dirty="0" smtClean="0"/>
              <a:t>express</a:t>
            </a:r>
            <a:r>
              <a:rPr lang="fr-CH" dirty="0" smtClean="0"/>
              <a:t> and </a:t>
            </a:r>
            <a:r>
              <a:rPr lang="fr-CH" b="1" dirty="0" smtClean="0"/>
              <a:t>jade</a:t>
            </a:r>
          </a:p>
          <a:p>
            <a:r>
              <a:rPr lang="en-GB" dirty="0"/>
              <a:t>server possible actions:</a:t>
            </a:r>
          </a:p>
          <a:p>
            <a:pPr lvl="1"/>
            <a:r>
              <a:rPr lang="en-GB" dirty="0" smtClean="0"/>
              <a:t>receive </a:t>
            </a:r>
            <a:r>
              <a:rPr lang="en-GB" dirty="0"/>
              <a:t>http requests of method GET, POST...</a:t>
            </a:r>
          </a:p>
          <a:p>
            <a:pPr lvl="1"/>
            <a:r>
              <a:rPr lang="en-GB" dirty="0" smtClean="0"/>
              <a:t>render html (thanks you jade</a:t>
            </a:r>
            <a:r>
              <a:rPr lang="en-GB" dirty="0"/>
              <a:t>) including </a:t>
            </a:r>
            <a:r>
              <a:rPr lang="en-GB" dirty="0" err="1"/>
              <a:t>javascript</a:t>
            </a:r>
            <a:r>
              <a:rPr lang="en-GB" dirty="0"/>
              <a:t>,</a:t>
            </a:r>
          </a:p>
          <a:p>
            <a:pPr lvl="1"/>
            <a:r>
              <a:rPr lang="en-GB" dirty="0" smtClean="0"/>
              <a:t>redirect </a:t>
            </a:r>
            <a:r>
              <a:rPr lang="en-GB" dirty="0"/>
              <a:t>to another page,</a:t>
            </a:r>
          </a:p>
          <a:p>
            <a:pPr lvl="1"/>
            <a:r>
              <a:rPr lang="en-GB" dirty="0" smtClean="0"/>
              <a:t>return </a:t>
            </a:r>
            <a:r>
              <a:rPr lang="en-GB" dirty="0" err="1"/>
              <a:t>json</a:t>
            </a:r>
            <a:r>
              <a:rPr lang="en-GB" dirty="0"/>
              <a:t> (web </a:t>
            </a:r>
            <a:r>
              <a:rPr lang="en-GB" dirty="0" err="1"/>
              <a:t>api</a:t>
            </a:r>
            <a:r>
              <a:rPr lang="en-GB" dirty="0" smtClean="0"/>
              <a:t>)…</a:t>
            </a:r>
          </a:p>
          <a:p>
            <a:r>
              <a:rPr lang="en-GB" dirty="0" err="1"/>
              <a:t>nodemon</a:t>
            </a:r>
            <a:r>
              <a:rPr lang="en-GB" dirty="0"/>
              <a:t>, </a:t>
            </a:r>
            <a:r>
              <a:rPr lang="en-GB" dirty="0" err="1"/>
              <a:t>webpack</a:t>
            </a:r>
            <a:r>
              <a:rPr lang="en-GB" dirty="0"/>
              <a:t> </a:t>
            </a:r>
            <a:r>
              <a:rPr lang="en-GB" dirty="0" smtClean="0"/>
              <a:t>--watch</a:t>
            </a:r>
          </a:p>
          <a:p>
            <a:endParaRPr lang="fr-CH" sz="1700" dirty="0" smtClean="0"/>
          </a:p>
          <a:p>
            <a:r>
              <a:rPr lang="fr-CH" sz="1700" dirty="0" err="1" smtClean="0"/>
              <a:t>See</a:t>
            </a:r>
            <a:r>
              <a:rPr lang="fr-CH" sz="1700" dirty="0" smtClean="0"/>
              <a:t> </a:t>
            </a:r>
            <a:r>
              <a:rPr lang="fr-CH" sz="1700" dirty="0">
                <a:hlinkClick r:id="rId2"/>
              </a:rPr>
              <a:t>https://</a:t>
            </a:r>
            <a:r>
              <a:rPr lang="fr-CH" sz="1700" dirty="0" smtClean="0">
                <a:hlinkClick r:id="rId2"/>
              </a:rPr>
              <a:t>github.com/ocroz/js-trials/tree/master/recyclable/webnode/mylittleapp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9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Configure </a:t>
            </a:r>
            <a:r>
              <a:rPr lang="fr-CH" dirty="0" err="1" smtClean="0"/>
              <a:t>your</a:t>
            </a:r>
            <a:r>
              <a:rPr lang="fr-CH" dirty="0" smtClean="0"/>
              <a:t> </a:t>
            </a:r>
            <a:r>
              <a:rPr lang="fr-CH" dirty="0" err="1" smtClean="0"/>
              <a:t>environment</a:t>
            </a:r>
            <a:r>
              <a:rPr lang="fr-CH" dirty="0" smtClean="0"/>
              <a:t> and </a:t>
            </a:r>
            <a:r>
              <a:rPr lang="fr-CH" dirty="0" err="1" smtClean="0"/>
              <a:t>tools</a:t>
            </a:r>
            <a:endParaRPr lang="fr-CH" dirty="0" smtClean="0"/>
          </a:p>
          <a:p>
            <a:r>
              <a:rPr lang="fr-CH" dirty="0" smtClean="0"/>
              <a:t>A </a:t>
            </a:r>
            <a:r>
              <a:rPr lang="fr-CH" dirty="0" err="1" smtClean="0"/>
              <a:t>reintroduction</a:t>
            </a:r>
            <a:r>
              <a:rPr lang="fr-CH" dirty="0" smtClean="0"/>
              <a:t> to JavaScript</a:t>
            </a:r>
          </a:p>
          <a:p>
            <a:r>
              <a:rPr lang="fr-CH" dirty="0" err="1" smtClean="0"/>
              <a:t>Language</a:t>
            </a:r>
            <a:r>
              <a:rPr lang="fr-CH" dirty="0" smtClean="0"/>
              <a:t> news and </a:t>
            </a:r>
            <a:r>
              <a:rPr lang="fr-CH" dirty="0" err="1" smtClean="0"/>
              <a:t>Core</a:t>
            </a:r>
            <a:r>
              <a:rPr lang="fr-CH" dirty="0" smtClean="0"/>
              <a:t> </a:t>
            </a:r>
            <a:r>
              <a:rPr lang="fr-CH" dirty="0" err="1" smtClean="0"/>
              <a:t>node</a:t>
            </a:r>
            <a:r>
              <a:rPr lang="fr-CH" dirty="0" smtClean="0"/>
              <a:t> modules</a:t>
            </a:r>
          </a:p>
          <a:p>
            <a:r>
              <a:rPr lang="fr-CH" dirty="0" smtClean="0"/>
              <a:t>Node.JS </a:t>
            </a:r>
            <a:r>
              <a:rPr lang="fr-CH" dirty="0" err="1" smtClean="0"/>
              <a:t>testing</a:t>
            </a:r>
            <a:endParaRPr lang="fr-CH" dirty="0" smtClean="0"/>
          </a:p>
          <a:p>
            <a:r>
              <a:rPr lang="fr-CH" dirty="0" smtClean="0"/>
              <a:t>Buffers and </a:t>
            </a:r>
            <a:r>
              <a:rPr lang="fr-CH" dirty="0" err="1" smtClean="0"/>
              <a:t>Streams</a:t>
            </a:r>
            <a:endParaRPr lang="fr-CH" dirty="0" smtClean="0"/>
          </a:p>
          <a:p>
            <a:r>
              <a:rPr lang="fr-CH" dirty="0" smtClean="0"/>
              <a:t>Compatibility </a:t>
            </a:r>
            <a:r>
              <a:rPr lang="fr-CH" dirty="0" err="1" smtClean="0"/>
              <a:t>with</a:t>
            </a:r>
            <a:r>
              <a:rPr lang="fr-CH" dirty="0" smtClean="0"/>
              <a:t> browsers</a:t>
            </a:r>
          </a:p>
          <a:p>
            <a:r>
              <a:rPr lang="fr-CH" dirty="0" err="1" smtClean="0"/>
              <a:t>Build</a:t>
            </a:r>
            <a:r>
              <a:rPr lang="fr-CH" dirty="0" smtClean="0"/>
              <a:t> and </a:t>
            </a:r>
            <a:r>
              <a:rPr lang="fr-CH" dirty="0" err="1" smtClean="0"/>
              <a:t>deploy</a:t>
            </a:r>
            <a:r>
              <a:rPr lang="fr-CH" dirty="0" smtClean="0"/>
              <a:t> a node.js server</a:t>
            </a:r>
          </a:p>
          <a:p>
            <a:r>
              <a:rPr lang="fr-CH" dirty="0" smtClean="0"/>
              <a:t>Code </a:t>
            </a:r>
            <a:r>
              <a:rPr lang="fr-CH" dirty="0" err="1" smtClean="0"/>
              <a:t>documenting</a:t>
            </a:r>
            <a:endParaRPr lang="fr-CH" dirty="0"/>
          </a:p>
          <a:p>
            <a:r>
              <a:rPr lang="fr-CH" dirty="0" err="1" smtClean="0"/>
              <a:t>Useful</a:t>
            </a:r>
            <a:r>
              <a:rPr lang="fr-CH" dirty="0" smtClean="0"/>
              <a:t> </a:t>
            </a:r>
            <a:r>
              <a:rPr lang="fr-CH" dirty="0" err="1" smtClean="0"/>
              <a:t>small</a:t>
            </a:r>
            <a:r>
              <a:rPr lang="fr-CH" dirty="0" smtClean="0"/>
              <a:t>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Advanced server &amp; server </a:t>
            </a:r>
            <a:r>
              <a:rPr lang="fr-CH" dirty="0" err="1" smtClean="0"/>
              <a:t>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 more advanced server</a:t>
            </a:r>
          </a:p>
          <a:p>
            <a:pPr lvl="1"/>
            <a:r>
              <a:rPr lang="en-GB" dirty="0"/>
              <a:t>mongo and </a:t>
            </a:r>
            <a:r>
              <a:rPr lang="en-GB" dirty="0" smtClean="0"/>
              <a:t>mongoose: </a:t>
            </a:r>
            <a:r>
              <a:rPr lang="en-GB" sz="1400" dirty="0" smtClean="0"/>
              <a:t>Database </a:t>
            </a:r>
            <a:r>
              <a:rPr lang="en-GB" sz="1400" dirty="0"/>
              <a:t>and JS connector with our models</a:t>
            </a:r>
            <a:endParaRPr lang="en-GB" sz="1500" dirty="0"/>
          </a:p>
          <a:p>
            <a:pPr lvl="1"/>
            <a:r>
              <a:rPr lang="en-GB" dirty="0"/>
              <a:t>p</a:t>
            </a:r>
            <a:r>
              <a:rPr lang="en-GB" dirty="0" smtClean="0"/>
              <a:t>assport: </a:t>
            </a:r>
            <a:r>
              <a:rPr lang="en-GB" sz="1400" dirty="0" smtClean="0"/>
              <a:t>Authentication with any strategy such as </a:t>
            </a:r>
            <a:r>
              <a:rPr lang="en-GB" sz="1400" dirty="0" err="1" smtClean="0"/>
              <a:t>saml</a:t>
            </a:r>
            <a:r>
              <a:rPr lang="en-GB" sz="1400" dirty="0" smtClean="0"/>
              <a:t>, </a:t>
            </a:r>
            <a:r>
              <a:rPr lang="en-GB" sz="1400" dirty="0" err="1" smtClean="0"/>
              <a:t>facebook</a:t>
            </a:r>
            <a:r>
              <a:rPr lang="en-GB" sz="1400" dirty="0" smtClean="0"/>
              <a:t>, twitter…</a:t>
            </a:r>
            <a:endParaRPr lang="en-GB" sz="1500" dirty="0"/>
          </a:p>
          <a:p>
            <a:pPr lvl="1"/>
            <a:r>
              <a:rPr lang="en-GB" dirty="0" err="1"/>
              <a:t>w</a:t>
            </a:r>
            <a:r>
              <a:rPr lang="en-GB" dirty="0" err="1" smtClean="0"/>
              <a:t>ebsocket</a:t>
            </a:r>
            <a:r>
              <a:rPr lang="en-GB" dirty="0" smtClean="0"/>
              <a:t>: </a:t>
            </a:r>
            <a:r>
              <a:rPr lang="en-GB" sz="1400" dirty="0" smtClean="0"/>
              <a:t>Send </a:t>
            </a:r>
            <a:r>
              <a:rPr lang="en-GB" sz="1400" dirty="0"/>
              <a:t>data from the backend server &amp; Process data on received event from the frontend browser</a:t>
            </a:r>
            <a:endParaRPr lang="en-GB" sz="1500" dirty="0"/>
          </a:p>
          <a:p>
            <a:pPr lvl="1"/>
            <a:r>
              <a:rPr lang="en-GB" dirty="0"/>
              <a:t>r</a:t>
            </a:r>
            <a:r>
              <a:rPr lang="en-GB" dirty="0" smtClean="0"/>
              <a:t>eact: </a:t>
            </a:r>
            <a:r>
              <a:rPr lang="en-GB" sz="1400" dirty="0" smtClean="0"/>
              <a:t>To</a:t>
            </a:r>
            <a:r>
              <a:rPr lang="en-GB" sz="1400" dirty="0"/>
              <a:t> create large web applications that use data which can change over time, without reloading the </a:t>
            </a:r>
            <a:r>
              <a:rPr lang="en-GB" sz="1400" dirty="0" smtClean="0"/>
              <a:t>page</a:t>
            </a:r>
            <a:endParaRPr lang="en-GB" dirty="0" smtClean="0"/>
          </a:p>
          <a:p>
            <a:r>
              <a:rPr lang="fr-CH" dirty="0" smtClean="0"/>
              <a:t>Server </a:t>
            </a:r>
            <a:r>
              <a:rPr lang="fr-CH" dirty="0" err="1" smtClean="0"/>
              <a:t>deployment</a:t>
            </a:r>
            <a:endParaRPr lang="fr-CH" dirty="0" smtClean="0"/>
          </a:p>
          <a:p>
            <a:pPr lvl="1"/>
            <a:r>
              <a:rPr lang="en-GB" dirty="0"/>
              <a:t>pm2 </a:t>
            </a:r>
            <a:r>
              <a:rPr lang="en-GB" dirty="0" err="1"/>
              <a:t>monit</a:t>
            </a:r>
            <a:r>
              <a:rPr lang="en-GB" dirty="0"/>
              <a:t> // or via 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keymetrics.io/</a:t>
            </a:r>
            <a:endParaRPr lang="en-GB" dirty="0" smtClean="0"/>
          </a:p>
          <a:p>
            <a:pPr lvl="1"/>
            <a:r>
              <a:rPr lang="en-GB" dirty="0" smtClean="0"/>
              <a:t>pm2 </a:t>
            </a:r>
            <a:r>
              <a:rPr lang="en-GB" dirty="0"/>
              <a:t>start --name </a:t>
            </a:r>
            <a:r>
              <a:rPr lang="en-GB" dirty="0" err="1"/>
              <a:t>wazaaa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max </a:t>
            </a:r>
            <a:r>
              <a:rPr lang="en-GB" dirty="0" err="1" smtClean="0"/>
              <a:t>src</a:t>
            </a:r>
            <a:r>
              <a:rPr lang="en-GB" dirty="0" smtClean="0"/>
              <a:t>/boot.js</a:t>
            </a:r>
          </a:p>
          <a:p>
            <a:pPr lvl="1"/>
            <a:r>
              <a:rPr lang="en-GB" dirty="0" smtClean="0"/>
              <a:t>pm2 </a:t>
            </a:r>
            <a:r>
              <a:rPr lang="en-GB" dirty="0"/>
              <a:t>list // or </a:t>
            </a:r>
            <a:r>
              <a:rPr lang="en-GB" dirty="0" smtClean="0"/>
              <a:t>ls</a:t>
            </a:r>
          </a:p>
          <a:p>
            <a:pPr lvl="1"/>
            <a:r>
              <a:rPr lang="en-GB" dirty="0" smtClean="0"/>
              <a:t>pm2 </a:t>
            </a:r>
            <a:r>
              <a:rPr lang="en-GB" dirty="0"/>
              <a:t>show </a:t>
            </a:r>
            <a:r>
              <a:rPr lang="en-GB" dirty="0" err="1" smtClean="0"/>
              <a:t>wazaaa</a:t>
            </a:r>
            <a:endParaRPr lang="en-GB" dirty="0" smtClean="0"/>
          </a:p>
          <a:p>
            <a:endParaRPr lang="fr-CH" sz="2000" dirty="0" smtClean="0"/>
          </a:p>
          <a:p>
            <a:r>
              <a:rPr lang="fr-CH" sz="2000" dirty="0" err="1" smtClean="0"/>
              <a:t>See</a:t>
            </a:r>
            <a:r>
              <a:rPr lang="fr-CH" sz="2000" dirty="0" smtClean="0"/>
              <a:t> </a:t>
            </a:r>
            <a:r>
              <a:rPr lang="fr-CH" sz="2000" dirty="0">
                <a:hlinkClick r:id="rId3"/>
              </a:rPr>
              <a:t>https://</a:t>
            </a:r>
            <a:r>
              <a:rPr lang="fr-CH" sz="2000" dirty="0" smtClean="0">
                <a:hlinkClick r:id="rId3"/>
              </a:rPr>
              <a:t>github.com/ocroz/js-trials/tree/master/recyclable/webnode/wazaaa</a:t>
            </a:r>
            <a:endParaRPr lang="fr-CH" sz="2000" dirty="0" smtClean="0"/>
          </a:p>
          <a:p>
            <a:r>
              <a:rPr lang="fr-CH" sz="2000" dirty="0" smtClean="0"/>
              <a:t>PS: </a:t>
            </a:r>
            <a:r>
              <a:rPr lang="fr-CH" sz="2000" dirty="0" err="1" smtClean="0"/>
              <a:t>See</a:t>
            </a:r>
            <a:r>
              <a:rPr lang="fr-CH" sz="2000" dirty="0" smtClean="0"/>
              <a:t> '</a:t>
            </a:r>
            <a:r>
              <a:rPr lang="fr-CH" sz="2000" dirty="0" err="1" smtClean="0"/>
              <a:t>src</a:t>
            </a:r>
            <a:r>
              <a:rPr lang="fr-CH" sz="2000" dirty="0" smtClean="0"/>
              <a:t>/boot.js' </a:t>
            </a:r>
            <a:r>
              <a:rPr lang="fr-CH" sz="2000" dirty="0" err="1" smtClean="0"/>
              <a:t>which</a:t>
            </a:r>
            <a:r>
              <a:rPr lang="fr-CH" sz="2000" dirty="0" smtClean="0"/>
              <a:t> </a:t>
            </a:r>
            <a:r>
              <a:rPr lang="fr-CH" sz="2000" dirty="0" err="1" smtClean="0"/>
              <a:t>allows</a:t>
            </a:r>
            <a:r>
              <a:rPr lang="fr-CH" sz="2000" dirty="0" smtClean="0"/>
              <a:t> to use the </a:t>
            </a:r>
            <a:r>
              <a:rPr lang="fr-CH" sz="2000" dirty="0" err="1" smtClean="0"/>
              <a:t>named</a:t>
            </a:r>
            <a:r>
              <a:rPr lang="fr-CH" sz="2000" dirty="0" smtClean="0"/>
              <a:t> export/import </a:t>
            </a:r>
            <a:r>
              <a:rPr lang="fr-CH" sz="2000" dirty="0" err="1" smtClean="0"/>
              <a:t>from</a:t>
            </a:r>
            <a:r>
              <a:rPr lang="fr-CH" sz="2000" dirty="0" smtClean="0"/>
              <a:t> ES2018.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170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Code </a:t>
            </a:r>
            <a:r>
              <a:rPr lang="fr-CH" dirty="0" err="1"/>
              <a:t>documenting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Use </a:t>
            </a:r>
            <a:r>
              <a:rPr lang="fr-CH" b="1" dirty="0" err="1" smtClean="0"/>
              <a:t>groc</a:t>
            </a:r>
            <a:r>
              <a:rPr lang="fr-CH" dirty="0" smtClean="0"/>
              <a:t> on </a:t>
            </a:r>
            <a:r>
              <a:rPr lang="fr-CH" dirty="0" err="1" smtClean="0"/>
              <a:t>your</a:t>
            </a:r>
            <a:r>
              <a:rPr lang="fr-CH" dirty="0" smtClean="0"/>
              <a:t> </a:t>
            </a:r>
            <a:r>
              <a:rPr lang="fr-CH" dirty="0" err="1" smtClean="0"/>
              <a:t>annoted</a:t>
            </a:r>
            <a:r>
              <a:rPr lang="fr-CH" dirty="0" smtClean="0"/>
              <a:t> code</a:t>
            </a:r>
          </a:p>
          <a:p>
            <a:endParaRPr lang="fr-CH" sz="2400" dirty="0" smtClean="0"/>
          </a:p>
          <a:p>
            <a:r>
              <a:rPr lang="fr-CH" sz="2400" dirty="0" err="1" smtClean="0"/>
              <a:t>Example</a:t>
            </a:r>
            <a:endParaRPr lang="fr-CH" sz="2400" dirty="0" smtClean="0"/>
          </a:p>
          <a:p>
            <a:pPr lvl="1"/>
            <a:r>
              <a:rPr lang="fr-CH" sz="1400" dirty="0" smtClean="0">
                <a:hlinkClick r:id="rId2"/>
              </a:rPr>
              <a:t>https</a:t>
            </a:r>
            <a:r>
              <a:rPr lang="fr-CH" sz="1400" dirty="0">
                <a:hlinkClick r:id="rId2"/>
              </a:rPr>
              <a:t>://</a:t>
            </a:r>
            <a:r>
              <a:rPr lang="fr-CH" sz="1400" dirty="0" smtClean="0">
                <a:hlinkClick r:id="rId2"/>
              </a:rPr>
              <a:t>atlassian.hq.k.grp/confluence/download/attachments/111526027/node-js-training.zip</a:t>
            </a:r>
            <a:endParaRPr lang="fr-CH" sz="1400" dirty="0"/>
          </a:p>
          <a:p>
            <a:pPr lvl="1"/>
            <a:r>
              <a:rPr lang="en-GB" sz="1400" dirty="0" smtClean="0"/>
              <a:t>node-</a:t>
            </a:r>
            <a:r>
              <a:rPr lang="en-GB" sz="1400" dirty="0" err="1" smtClean="0"/>
              <a:t>js</a:t>
            </a:r>
            <a:r>
              <a:rPr lang="en-GB" sz="1400" dirty="0" smtClean="0"/>
              <a:t>-training &gt; app &gt; doc &gt; app.html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949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Useful</a:t>
            </a:r>
            <a:r>
              <a:rPr lang="fr-CH" dirty="0"/>
              <a:t> </a:t>
            </a:r>
            <a:r>
              <a:rPr lang="fr-CH" dirty="0" err="1"/>
              <a:t>small</a:t>
            </a:r>
            <a:r>
              <a:rPr lang="fr-CH" dirty="0"/>
              <a:t>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Don't reinvent the wheel:</a:t>
            </a:r>
          </a:p>
          <a:p>
            <a:pPr lvl="1"/>
            <a:r>
              <a:rPr lang="en-GB" dirty="0" err="1">
                <a:hlinkClick r:id="rId2"/>
              </a:rPr>
              <a:t>lodash</a:t>
            </a:r>
            <a:r>
              <a:rPr lang="en-GB" dirty="0"/>
              <a:t> for so many methods on any kind of </a:t>
            </a:r>
            <a:r>
              <a:rPr lang="en-GB" dirty="0" err="1"/>
              <a:t>js</a:t>
            </a:r>
            <a:r>
              <a:rPr lang="en-GB" dirty="0"/>
              <a:t> objects: we can load all submodules at once or only parts</a:t>
            </a:r>
          </a:p>
          <a:p>
            <a:pPr lvl="1"/>
            <a:r>
              <a:rPr lang="en-GB" dirty="0">
                <a:hlinkClick r:id="rId3"/>
              </a:rPr>
              <a:t>q-</a:t>
            </a:r>
            <a:r>
              <a:rPr lang="en-GB" dirty="0" err="1">
                <a:hlinkClick r:id="rId3"/>
              </a:rPr>
              <a:t>io</a:t>
            </a:r>
            <a:r>
              <a:rPr lang="en-GB" dirty="0">
                <a:hlinkClick r:id="rId3"/>
              </a:rPr>
              <a:t>/fs</a:t>
            </a:r>
            <a:r>
              <a:rPr lang="en-GB" dirty="0"/>
              <a:t> for recursive fs commands such as </a:t>
            </a:r>
            <a:r>
              <a:rPr lang="en-GB" dirty="0" err="1"/>
              <a:t>mkdir</a:t>
            </a:r>
            <a:r>
              <a:rPr lang="en-GB" dirty="0" smtClean="0"/>
              <a:t>, unlink, copy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debug</a:t>
            </a:r>
            <a:r>
              <a:rPr lang="en-GB" dirty="0"/>
              <a:t> for clever debug messages</a:t>
            </a:r>
          </a:p>
          <a:p>
            <a:pPr lvl="1"/>
            <a:r>
              <a:rPr lang="en-GB" dirty="0" err="1">
                <a:hlinkClick r:id="rId5"/>
              </a:rPr>
              <a:t>nconf</a:t>
            </a:r>
            <a:r>
              <a:rPr lang="en-GB" dirty="0"/>
              <a:t> for persistent configuration from </a:t>
            </a:r>
            <a:r>
              <a:rPr lang="en-GB" dirty="0" err="1"/>
              <a:t>argv</a:t>
            </a:r>
            <a:r>
              <a:rPr lang="en-GB" dirty="0"/>
              <a:t>, </a:t>
            </a:r>
            <a:r>
              <a:rPr lang="en-GB" dirty="0" err="1"/>
              <a:t>process.env</a:t>
            </a:r>
            <a:r>
              <a:rPr lang="en-GB" dirty="0"/>
              <a:t>, or any </a:t>
            </a:r>
            <a:r>
              <a:rPr lang="en-GB" dirty="0" err="1"/>
              <a:t>json</a:t>
            </a:r>
            <a:r>
              <a:rPr lang="en-GB" dirty="0"/>
              <a:t> (ex a </a:t>
            </a:r>
            <a:r>
              <a:rPr lang="en-GB" dirty="0" err="1"/>
              <a:t>config</a:t>
            </a:r>
            <a:r>
              <a:rPr lang="en-GB" dirty="0"/>
              <a:t> file)</a:t>
            </a:r>
          </a:p>
          <a:p>
            <a:pPr lvl="1"/>
            <a:r>
              <a:rPr lang="en-GB" dirty="0" err="1">
                <a:hlinkClick r:id="rId6"/>
              </a:rPr>
              <a:t>colors</a:t>
            </a:r>
            <a:r>
              <a:rPr lang="en-GB" dirty="0"/>
              <a:t> for printing </a:t>
            </a:r>
            <a:r>
              <a:rPr lang="en-GB" dirty="0" err="1"/>
              <a:t>colored</a:t>
            </a:r>
            <a:r>
              <a:rPr lang="en-GB" dirty="0"/>
              <a:t> message to the console</a:t>
            </a:r>
          </a:p>
          <a:p>
            <a:pPr lvl="1"/>
            <a:r>
              <a:rPr lang="en-GB" dirty="0">
                <a:hlinkClick r:id="rId7"/>
              </a:rPr>
              <a:t>optimist</a:t>
            </a:r>
            <a:r>
              <a:rPr lang="en-GB" dirty="0"/>
              <a:t> for loading </a:t>
            </a:r>
            <a:r>
              <a:rPr lang="en-GB" dirty="0" err="1"/>
              <a:t>argv</a:t>
            </a:r>
            <a:r>
              <a:rPr lang="en-GB" dirty="0"/>
              <a:t> as a hash (like </a:t>
            </a:r>
            <a:r>
              <a:rPr lang="en-GB" dirty="0" err="1"/>
              <a:t>nconf</a:t>
            </a:r>
            <a:r>
              <a:rPr lang="en-GB" dirty="0"/>
              <a:t> does)</a:t>
            </a:r>
          </a:p>
          <a:p>
            <a:pPr lvl="1"/>
            <a:r>
              <a:rPr lang="en-GB" dirty="0">
                <a:hlinkClick r:id="rId8"/>
              </a:rPr>
              <a:t>commander</a:t>
            </a:r>
            <a:r>
              <a:rPr lang="en-GB" dirty="0"/>
              <a:t> for a complete </a:t>
            </a:r>
            <a:r>
              <a:rPr lang="en-GB" dirty="0" err="1"/>
              <a:t>argv</a:t>
            </a:r>
            <a:r>
              <a:rPr lang="en-GB" dirty="0"/>
              <a:t> processing with either short option or long option for the same parameter, etc.</a:t>
            </a:r>
          </a:p>
          <a:p>
            <a:pPr lvl="1"/>
            <a:r>
              <a:rPr lang="en-GB" dirty="0">
                <a:hlinkClick r:id="rId9"/>
              </a:rPr>
              <a:t>event-stream</a:t>
            </a:r>
            <a:r>
              <a:rPr lang="en-GB" dirty="0"/>
              <a:t> for any stream </a:t>
            </a:r>
            <a:r>
              <a:rPr lang="en-GB" dirty="0" smtClean="0"/>
              <a:t>transforming</a:t>
            </a:r>
          </a:p>
          <a:p>
            <a:pPr lvl="1"/>
            <a:endParaRPr lang="en-GB" dirty="0"/>
          </a:p>
          <a:p>
            <a:r>
              <a:rPr lang="en-GB" sz="2600" dirty="0"/>
              <a:t>See </a:t>
            </a:r>
            <a:r>
              <a:rPr lang="en-GB" sz="2600" dirty="0">
                <a:hlinkClick r:id="rId10"/>
              </a:rPr>
              <a:t>https://delicious-insights.com/fr/articles/libs-node-js</a:t>
            </a:r>
            <a:r>
              <a:rPr lang="en-GB" sz="2600" dirty="0" smtClean="0">
                <a:hlinkClick r:id="rId10"/>
              </a:rPr>
              <a:t>/</a:t>
            </a:r>
            <a:r>
              <a:rPr lang="en-GB" sz="2600" dirty="0" smtClean="0"/>
              <a:t> (in French)</a:t>
            </a: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1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on </a:t>
            </a:r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reviewed</a:t>
            </a:r>
            <a:r>
              <a:rPr lang="fr-CH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Configure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environment</a:t>
            </a:r>
            <a:r>
              <a:rPr lang="fr-CH" dirty="0"/>
              <a:t> and </a:t>
            </a:r>
            <a:r>
              <a:rPr lang="fr-CH" dirty="0" err="1"/>
              <a:t>tools</a:t>
            </a:r>
            <a:endParaRPr lang="fr-CH" dirty="0"/>
          </a:p>
          <a:p>
            <a:r>
              <a:rPr lang="fr-CH" dirty="0"/>
              <a:t>A </a:t>
            </a:r>
            <a:r>
              <a:rPr lang="fr-CH" dirty="0" err="1"/>
              <a:t>reintroduction</a:t>
            </a:r>
            <a:r>
              <a:rPr lang="fr-CH" dirty="0"/>
              <a:t> to JavaScript</a:t>
            </a:r>
          </a:p>
          <a:p>
            <a:r>
              <a:rPr lang="fr-CH" dirty="0" err="1"/>
              <a:t>Language</a:t>
            </a:r>
            <a:r>
              <a:rPr lang="fr-CH" dirty="0"/>
              <a:t> news and </a:t>
            </a:r>
            <a:r>
              <a:rPr lang="fr-CH" dirty="0" err="1"/>
              <a:t>Core</a:t>
            </a:r>
            <a:r>
              <a:rPr lang="fr-CH" dirty="0"/>
              <a:t> </a:t>
            </a:r>
            <a:r>
              <a:rPr lang="fr-CH" dirty="0" err="1"/>
              <a:t>node</a:t>
            </a:r>
            <a:r>
              <a:rPr lang="fr-CH" dirty="0"/>
              <a:t> modules</a:t>
            </a:r>
          </a:p>
          <a:p>
            <a:r>
              <a:rPr lang="fr-CH" dirty="0"/>
              <a:t>Node.JS </a:t>
            </a:r>
            <a:r>
              <a:rPr lang="fr-CH" dirty="0" err="1"/>
              <a:t>testing</a:t>
            </a:r>
            <a:endParaRPr lang="fr-CH" dirty="0"/>
          </a:p>
          <a:p>
            <a:r>
              <a:rPr lang="fr-CH" dirty="0"/>
              <a:t>Buffers and </a:t>
            </a:r>
            <a:r>
              <a:rPr lang="fr-CH" dirty="0" err="1"/>
              <a:t>Streams</a:t>
            </a:r>
            <a:endParaRPr lang="fr-CH" dirty="0"/>
          </a:p>
          <a:p>
            <a:r>
              <a:rPr lang="fr-CH" dirty="0"/>
              <a:t>Compatibility </a:t>
            </a:r>
            <a:r>
              <a:rPr lang="fr-CH" dirty="0" err="1"/>
              <a:t>with</a:t>
            </a:r>
            <a:r>
              <a:rPr lang="fr-CH" dirty="0"/>
              <a:t> browsers</a:t>
            </a:r>
          </a:p>
          <a:p>
            <a:r>
              <a:rPr lang="fr-CH" dirty="0" err="1"/>
              <a:t>Build</a:t>
            </a:r>
            <a:r>
              <a:rPr lang="fr-CH" dirty="0"/>
              <a:t> and </a:t>
            </a:r>
            <a:r>
              <a:rPr lang="fr-CH" dirty="0" err="1"/>
              <a:t>deploy</a:t>
            </a:r>
            <a:r>
              <a:rPr lang="fr-CH" dirty="0"/>
              <a:t> a node.js server</a:t>
            </a:r>
          </a:p>
          <a:p>
            <a:r>
              <a:rPr lang="fr-CH" dirty="0"/>
              <a:t>Code </a:t>
            </a:r>
            <a:r>
              <a:rPr lang="fr-CH" dirty="0" err="1"/>
              <a:t>documenting</a:t>
            </a:r>
            <a:endParaRPr lang="fr-CH" dirty="0"/>
          </a:p>
          <a:p>
            <a:r>
              <a:rPr lang="fr-CH" dirty="0" err="1"/>
              <a:t>Useful</a:t>
            </a:r>
            <a:r>
              <a:rPr lang="fr-CH" dirty="0"/>
              <a:t> </a:t>
            </a:r>
            <a:r>
              <a:rPr lang="fr-CH" dirty="0" err="1"/>
              <a:t>small</a:t>
            </a:r>
            <a:r>
              <a:rPr lang="fr-CH" dirty="0"/>
              <a:t> </a:t>
            </a:r>
            <a:r>
              <a:rPr lang="fr-CH" dirty="0" smtClean="0"/>
              <a:t>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0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Configure </a:t>
            </a:r>
            <a:r>
              <a:rPr lang="fr-CH" dirty="0" err="1" smtClean="0"/>
              <a:t>your</a:t>
            </a:r>
            <a:r>
              <a:rPr lang="fr-CH" dirty="0" smtClean="0"/>
              <a:t> </a:t>
            </a:r>
            <a:r>
              <a:rPr lang="fr-CH" dirty="0" err="1" smtClean="0"/>
              <a:t>environment</a:t>
            </a:r>
            <a:r>
              <a:rPr lang="fr-CH" dirty="0" smtClean="0"/>
              <a:t> and </a:t>
            </a:r>
            <a:r>
              <a:rPr lang="fr-CH" dirty="0" err="1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sz="2400" dirty="0" smtClean="0"/>
          </a:p>
          <a:p>
            <a:r>
              <a:rPr lang="fr-CH" sz="2400" dirty="0" err="1" smtClean="0"/>
              <a:t>See</a:t>
            </a:r>
            <a:r>
              <a:rPr lang="fr-CH" sz="2400" dirty="0" smtClean="0"/>
              <a:t> </a:t>
            </a:r>
            <a:r>
              <a:rPr lang="fr-CH" sz="2400" dirty="0" smtClean="0">
                <a:hlinkClick r:id="rId2"/>
              </a:rPr>
              <a:t>https://github.com/ocroz/js-trials/tree/master/install</a:t>
            </a:r>
            <a:endParaRPr lang="fr-CH" sz="2400" dirty="0" smtClean="0"/>
          </a:p>
          <a:p>
            <a:pPr lvl="1"/>
            <a:endParaRPr lang="en-GB" sz="2000" dirty="0" smtClean="0"/>
          </a:p>
          <a:p>
            <a:pPr lvl="3"/>
            <a:r>
              <a:rPr lang="en-GB" sz="2400" dirty="0" smtClean="0"/>
              <a:t>git</a:t>
            </a:r>
            <a:r>
              <a:rPr lang="en-GB" sz="2400" dirty="0"/>
              <a:t>/</a:t>
            </a:r>
          </a:p>
          <a:p>
            <a:pPr lvl="3"/>
            <a:r>
              <a:rPr lang="en-GB" sz="2400" dirty="0"/>
              <a:t>bash/</a:t>
            </a:r>
          </a:p>
          <a:p>
            <a:pPr lvl="3"/>
            <a:r>
              <a:rPr lang="en-GB" sz="2400" dirty="0"/>
              <a:t>node-and-</a:t>
            </a:r>
            <a:r>
              <a:rPr lang="en-GB" sz="2400" dirty="0" err="1"/>
              <a:t>npm</a:t>
            </a:r>
            <a:r>
              <a:rPr lang="en-GB" sz="2400" dirty="0"/>
              <a:t>/</a:t>
            </a:r>
          </a:p>
          <a:p>
            <a:pPr lvl="3"/>
            <a:r>
              <a:rPr lang="en-GB" sz="2400" dirty="0"/>
              <a:t>shell-on-windows/</a:t>
            </a:r>
          </a:p>
          <a:p>
            <a:pPr lvl="3"/>
            <a:r>
              <a:rPr lang="en-GB" sz="2400" dirty="0"/>
              <a:t>sublime-text-3</a:t>
            </a:r>
            <a:r>
              <a:rPr lang="en-GB" sz="2400" dirty="0" smtClean="0"/>
              <a:t>/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25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</a:t>
            </a:r>
            <a:r>
              <a:rPr lang="fr-CH" dirty="0" err="1" smtClean="0"/>
              <a:t>reintroduction</a:t>
            </a:r>
            <a:r>
              <a:rPr lang="fr-CH" dirty="0" smtClean="0"/>
              <a:t> to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But </a:t>
            </a:r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JavaScript?</a:t>
            </a:r>
          </a:p>
          <a:p>
            <a:r>
              <a:rPr lang="fr-CH" dirty="0" err="1" smtClean="0"/>
              <a:t>Javascript</a:t>
            </a:r>
            <a:r>
              <a:rPr lang="fr-CH" dirty="0" smtClean="0"/>
              <a:t> best </a:t>
            </a:r>
            <a:r>
              <a:rPr lang="fr-CH" dirty="0" err="1" smtClean="0"/>
              <a:t>asynchronous</a:t>
            </a:r>
            <a:endParaRPr lang="fr-CH" dirty="0" smtClean="0"/>
          </a:p>
          <a:p>
            <a:r>
              <a:rPr lang="fr-CH" dirty="0" smtClean="0"/>
              <a:t>Node.JS </a:t>
            </a:r>
            <a:r>
              <a:rPr lang="fr-CH" dirty="0" err="1" smtClean="0"/>
              <a:t>event</a:t>
            </a:r>
            <a:r>
              <a:rPr lang="fr-CH" dirty="0" smtClean="0"/>
              <a:t> </a:t>
            </a:r>
            <a:r>
              <a:rPr lang="fr-CH" dirty="0" err="1" smtClean="0"/>
              <a:t>loop</a:t>
            </a:r>
            <a:endParaRPr lang="fr-CH" dirty="0" smtClean="0"/>
          </a:p>
          <a:p>
            <a:r>
              <a:rPr lang="fr-CH" dirty="0" smtClean="0"/>
              <a:t>Node.JS vs Play Framework</a:t>
            </a:r>
          </a:p>
          <a:p>
            <a:r>
              <a:rPr lang="fr-CH" dirty="0" smtClean="0"/>
              <a:t>Strict</a:t>
            </a:r>
          </a:p>
          <a:p>
            <a:r>
              <a:rPr lang="fr-CH" dirty="0" err="1" smtClean="0"/>
              <a:t>Coding</a:t>
            </a:r>
            <a:r>
              <a:rPr lang="fr-CH" dirty="0" smtClean="0"/>
              <a:t> styles</a:t>
            </a:r>
          </a:p>
          <a:p>
            <a:r>
              <a:rPr lang="fr-CH" dirty="0" err="1" smtClean="0"/>
              <a:t>Async</a:t>
            </a:r>
            <a:r>
              <a:rPr lang="fr-CH" dirty="0" smtClean="0"/>
              <a:t>/</a:t>
            </a:r>
            <a:r>
              <a:rPr lang="fr-CH" dirty="0" err="1" smtClean="0"/>
              <a:t>Await</a:t>
            </a:r>
            <a:r>
              <a:rPr lang="fr-CH" dirty="0" smtClean="0"/>
              <a:t> vs Callback </a:t>
            </a:r>
            <a:r>
              <a:rPr lang="fr-CH" dirty="0" err="1" smtClean="0"/>
              <a:t>hell</a:t>
            </a:r>
            <a:r>
              <a:rPr lang="fr-CH" dirty="0" smtClean="0"/>
              <a:t>/</a:t>
            </a:r>
            <a:r>
              <a:rPr lang="fr-CH" dirty="0" err="1" smtClean="0"/>
              <a:t>Pyramid</a:t>
            </a:r>
            <a:r>
              <a:rPr lang="fr-CH" dirty="0" smtClean="0"/>
              <a:t> of </a:t>
            </a:r>
            <a:r>
              <a:rPr lang="fr-CH" dirty="0" err="1" smtClean="0"/>
              <a:t>doom</a:t>
            </a:r>
            <a:endParaRPr lang="fr-CH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4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</a:t>
            </a:r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JavaScript?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JavaScript</a:t>
            </a:r>
            <a:r>
              <a:rPr lang="en-GB" dirty="0"/>
              <a:t> is notorious for </a:t>
            </a:r>
            <a:r>
              <a:rPr lang="en-GB" dirty="0" smtClean="0"/>
              <a:t>being the </a:t>
            </a:r>
            <a:r>
              <a:rPr lang="en-GB" dirty="0"/>
              <a:t>world's most misunderstood programming language</a:t>
            </a:r>
            <a:r>
              <a:rPr lang="en-GB" dirty="0" smtClean="0"/>
              <a:t>.</a:t>
            </a:r>
          </a:p>
          <a:p>
            <a:pPr lvl="1"/>
            <a:r>
              <a:rPr lang="fr-CH" sz="2000" dirty="0" err="1" smtClean="0"/>
              <a:t>See</a:t>
            </a:r>
            <a:r>
              <a:rPr lang="fr-CH" sz="2000" dirty="0" smtClean="0"/>
              <a:t> </a:t>
            </a:r>
            <a:r>
              <a:rPr lang="fr-CH" sz="2000" dirty="0" smtClean="0">
                <a:hlinkClick r:id="rId2"/>
              </a:rPr>
              <a:t>https://developer.mozilla.org/en-US/docs/Web/JavaScript/A_re-introduction_to_JavaScript</a:t>
            </a:r>
            <a:endParaRPr lang="en-GB" sz="2000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Dynamic client-side scripting</a:t>
            </a:r>
            <a:endParaRPr lang="en-GB" dirty="0"/>
          </a:p>
          <a:p>
            <a:pPr lvl="1"/>
            <a:r>
              <a:rPr lang="en-GB" dirty="0" smtClean="0"/>
              <a:t>JavaScript </a:t>
            </a:r>
            <a:r>
              <a:rPr lang="en-GB" dirty="0"/>
              <a:t>is a programming language that allows you to implement complex things on web </a:t>
            </a:r>
            <a:r>
              <a:rPr lang="en-GB" dirty="0" smtClean="0"/>
              <a:t>pages. It </a:t>
            </a:r>
            <a:r>
              <a:rPr lang="en-GB" dirty="0"/>
              <a:t>is the third layer of the layer cake of standard web </a:t>
            </a:r>
            <a:r>
              <a:rPr lang="en-GB" dirty="0" smtClean="0"/>
              <a:t>technologies along with </a:t>
            </a:r>
            <a:r>
              <a:rPr lang="en-GB" b="1" dirty="0" smtClean="0"/>
              <a:t>HTML</a:t>
            </a:r>
            <a:r>
              <a:rPr lang="en-GB" dirty="0"/>
              <a:t> and </a:t>
            </a:r>
            <a:r>
              <a:rPr lang="en-GB" b="1" dirty="0" smtClean="0"/>
              <a:t>CSS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Server-side website programming</a:t>
            </a:r>
            <a:endParaRPr lang="en-GB" dirty="0"/>
          </a:p>
          <a:p>
            <a:pPr lvl="1"/>
            <a:r>
              <a:rPr lang="en-GB" dirty="0" smtClean="0"/>
              <a:t>JavaScript allows to </a:t>
            </a:r>
            <a:r>
              <a:rPr lang="en-GB" dirty="0"/>
              <a:t>create dynamic </a:t>
            </a:r>
            <a:r>
              <a:rPr lang="en-GB" dirty="0" smtClean="0"/>
              <a:t>websites too; </a:t>
            </a:r>
            <a:r>
              <a:rPr lang="en-GB" dirty="0"/>
              <a:t>websites that deliver customised information in response to </a:t>
            </a:r>
            <a:r>
              <a:rPr lang="en-GB" b="1" dirty="0"/>
              <a:t>HTTP</a:t>
            </a:r>
            <a:r>
              <a:rPr lang="en-GB" dirty="0"/>
              <a:t> requests.</a:t>
            </a:r>
          </a:p>
        </p:txBody>
      </p:sp>
    </p:spTree>
    <p:extLst>
      <p:ext uri="{BB962C8B-B14F-4D97-AF65-F5344CB8AC3E}">
        <p14:creationId xmlns:p14="http://schemas.microsoft.com/office/powerpoint/2010/main" val="41749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Javascript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best </a:t>
            </a:r>
            <a:r>
              <a:rPr lang="fr-CH" dirty="0" err="1" smtClean="0"/>
              <a:t>asynchronous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 is (one of) the most faster, reliable,</a:t>
            </a:r>
            <a:br>
              <a:rPr lang="en-GB" dirty="0" smtClean="0"/>
            </a:br>
            <a:r>
              <a:rPr lang="en-GB" dirty="0" smtClean="0"/>
              <a:t>and efficient programming language for Web Server/Client Applications as of today.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Javascript</a:t>
            </a:r>
            <a:r>
              <a:rPr lang="en-GB" dirty="0" smtClean="0"/>
              <a:t> provides faster responses</a:t>
            </a:r>
            <a:br>
              <a:rPr lang="en-GB" dirty="0" smtClean="0"/>
            </a:br>
            <a:r>
              <a:rPr lang="en-GB" dirty="0" smtClean="0"/>
              <a:t>while using less hardware resources.</a:t>
            </a:r>
          </a:p>
          <a:p>
            <a:pPr lvl="1"/>
            <a:r>
              <a:rPr lang="en-GB" dirty="0" smtClean="0"/>
              <a:t>It recompiles any code at any time at runtime,</a:t>
            </a:r>
          </a:p>
          <a:p>
            <a:pPr lvl="1"/>
            <a:r>
              <a:rPr lang="en-GB" dirty="0" err="1" smtClean="0"/>
              <a:t>Javascript</a:t>
            </a:r>
            <a:r>
              <a:rPr lang="en-GB" dirty="0" smtClean="0"/>
              <a:t> uses only one thread </a:t>
            </a:r>
            <a:r>
              <a:rPr lang="en-GB" dirty="0"/>
              <a:t>and asynchronous </a:t>
            </a:r>
            <a:r>
              <a:rPr lang="en-GB" dirty="0" err="1"/>
              <a:t>mechanismes</a:t>
            </a:r>
            <a:r>
              <a:rPr lang="en-GB" dirty="0"/>
              <a:t> to </a:t>
            </a:r>
            <a:r>
              <a:rPr lang="en-GB" dirty="0" smtClean="0"/>
              <a:t>run other </a:t>
            </a:r>
            <a:r>
              <a:rPr lang="en-GB" dirty="0"/>
              <a:t>pending tasks when the process is </a:t>
            </a:r>
            <a:r>
              <a:rPr lang="en-GB" dirty="0" smtClean="0"/>
              <a:t>waiting (better than thread sleep)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Node.JS </a:t>
            </a:r>
            <a:r>
              <a:rPr lang="fr-CH" dirty="0" err="1" smtClean="0"/>
              <a:t>event</a:t>
            </a:r>
            <a:r>
              <a:rPr lang="fr-CH" dirty="0" smtClean="0"/>
              <a:t> </a:t>
            </a:r>
            <a:r>
              <a:rPr lang="fr-CH" dirty="0" err="1" smtClean="0"/>
              <a:t>loop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81328"/>
            <a:ext cx="8229600" cy="464915"/>
          </a:xfrm>
        </p:spPr>
        <p:txBody>
          <a:bodyPr>
            <a:normAutofit/>
          </a:bodyPr>
          <a:lstStyle/>
          <a:p>
            <a:r>
              <a:rPr lang="en-GB" sz="1800" dirty="0" smtClean="0">
                <a:hlinkClick r:id="rId2"/>
              </a:rPr>
              <a:t>https://drive.google.com/file/d/0B1ENiZwmJ_J2a09DUmZROV9oSGc/view</a:t>
            </a:r>
            <a:endParaRPr lang="en-GB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24" y="1237828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6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Node.JS vs Play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Play Framework: </a:t>
            </a:r>
            <a:r>
              <a:rPr lang="fr-CH" dirty="0" err="1" smtClean="0"/>
              <a:t>with</a:t>
            </a:r>
            <a:r>
              <a:rPr lang="fr-CH" dirty="0" smtClean="0"/>
              <a:t> Java (JVM), Scala, </a:t>
            </a:r>
            <a:r>
              <a:rPr lang="fr-CH" dirty="0" err="1" smtClean="0"/>
              <a:t>Akka</a:t>
            </a:r>
            <a:endParaRPr lang="fr-CH" dirty="0" smtClean="0"/>
          </a:p>
          <a:p>
            <a:pPr marL="457200" lvl="1" indent="0">
              <a:buNone/>
            </a:pPr>
            <a:endParaRPr lang="fr-CH" dirty="0"/>
          </a:p>
          <a:p>
            <a:r>
              <a:rPr lang="en-GB" sz="2400" dirty="0">
                <a:hlinkClick r:id="rId2"/>
              </a:rPr>
              <a:t>https://www.slideshare.net/brikis98/nodejs-vs-play-framework</a:t>
            </a:r>
            <a:endParaRPr lang="en-GB" dirty="0"/>
          </a:p>
          <a:p>
            <a:pPr marL="457200" lvl="1" indent="0">
              <a:buNone/>
            </a:pPr>
            <a:r>
              <a:rPr lang="fr-CH" dirty="0" err="1"/>
              <a:t>See</a:t>
            </a:r>
            <a:r>
              <a:rPr lang="fr-CH" dirty="0"/>
              <a:t> </a:t>
            </a:r>
            <a:r>
              <a:rPr lang="fr-CH" dirty="0" smtClean="0"/>
              <a:t>the </a:t>
            </a:r>
            <a:r>
              <a:rPr lang="fr-CH" dirty="0"/>
              <a:t>conclusion </a:t>
            </a:r>
            <a:r>
              <a:rPr lang="fr-CH" dirty="0" err="1"/>
              <a:t>when</a:t>
            </a:r>
            <a:r>
              <a:rPr lang="fr-CH" dirty="0"/>
              <a:t> to use node.js or </a:t>
            </a:r>
            <a:r>
              <a:rPr lang="fr-CH" dirty="0" err="1"/>
              <a:t>play</a:t>
            </a:r>
            <a:endParaRPr lang="fr-CH" dirty="0"/>
          </a:p>
          <a:p>
            <a:pPr lvl="1"/>
            <a:endParaRPr lang="fr-CH" dirty="0" smtClean="0"/>
          </a:p>
          <a:p>
            <a:r>
              <a:rPr lang="fr-CH" dirty="0" smtClean="0"/>
              <a:t>Node.JS Maintenance: The </a:t>
            </a:r>
            <a:r>
              <a:rPr lang="fr-CH" dirty="0" err="1" smtClean="0"/>
              <a:t>bad</a:t>
            </a:r>
            <a:r>
              <a:rPr lang="fr-CH" dirty="0" smtClean="0"/>
              <a:t> parts</a:t>
            </a:r>
          </a:p>
          <a:p>
            <a:pPr marL="457200" lvl="1" indent="0">
              <a:buNone/>
            </a:pPr>
            <a:r>
              <a:rPr lang="fr-CH" dirty="0" smtClean="0"/>
              <a:t>'==', var scope, </a:t>
            </a:r>
            <a:r>
              <a:rPr lang="fr-CH" dirty="0" err="1" smtClean="0"/>
              <a:t>a+b</a:t>
            </a:r>
            <a:r>
              <a:rPr lang="fr-CH" dirty="0" smtClean="0"/>
              <a:t> (!types), </a:t>
            </a:r>
            <a:r>
              <a:rPr lang="fr-CH" dirty="0" err="1" smtClean="0"/>
              <a:t>this</a:t>
            </a:r>
            <a:r>
              <a:rPr lang="fr-CH" dirty="0" smtClean="0"/>
              <a:t>, callback </a:t>
            </a:r>
            <a:r>
              <a:rPr lang="fr-CH" dirty="0" err="1" smtClean="0"/>
              <a:t>hell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How to </a:t>
            </a:r>
            <a:r>
              <a:rPr lang="fr-CH" dirty="0" err="1" smtClean="0"/>
              <a:t>fight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4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'use strict'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Throw</a:t>
            </a:r>
            <a:r>
              <a:rPr lang="fr-CH" dirty="0" smtClean="0"/>
              <a:t> </a:t>
            </a:r>
            <a:r>
              <a:rPr lang="fr-CH" dirty="0" err="1" smtClean="0"/>
              <a:t>errors</a:t>
            </a:r>
            <a:r>
              <a:rPr lang="fr-CH" dirty="0" smtClean="0"/>
              <a:t>: </a:t>
            </a:r>
            <a:r>
              <a:rPr lang="fr-CH" dirty="0" err="1" smtClean="0"/>
              <a:t>typedef</a:t>
            </a:r>
            <a:r>
              <a:rPr lang="fr-CH" dirty="0" smtClean="0"/>
              <a:t>, </a:t>
            </a:r>
            <a:r>
              <a:rPr lang="fr-CH" dirty="0" err="1" smtClean="0"/>
              <a:t>syntax</a:t>
            </a:r>
            <a:r>
              <a:rPr lang="fr-CH" dirty="0" smtClean="0"/>
              <a:t>, </a:t>
            </a:r>
            <a:r>
              <a:rPr lang="fr-CH" dirty="0" err="1" smtClean="0"/>
              <a:t>reference</a:t>
            </a:r>
            <a:r>
              <a:rPr lang="fr-CH" dirty="0" smtClean="0"/>
              <a:t>, etc.</a:t>
            </a:r>
          </a:p>
          <a:p>
            <a:endParaRPr lang="en-GB" dirty="0" smtClean="0"/>
          </a:p>
          <a:p>
            <a:r>
              <a:rPr lang="en-GB" sz="1800" dirty="0" smtClean="0">
                <a:hlinkClick r:id="rId2"/>
              </a:rPr>
              <a:t>https</a:t>
            </a:r>
            <a:r>
              <a:rPr lang="en-GB" sz="1800" dirty="0">
                <a:hlinkClick r:id="rId2"/>
              </a:rPr>
              <a:t>://developer.mozilla.org/en/docs/Web/JavaScript/Reference/Strict_mode</a:t>
            </a:r>
            <a:endParaRPr lang="en-GB" sz="1900" dirty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This </a:t>
            </a:r>
            <a:r>
              <a:rPr lang="en-GB" sz="2400" dirty="0"/>
              <a:t>syntax has a trap {...}. It is thus recommended that you </a:t>
            </a:r>
            <a:r>
              <a:rPr lang="en-GB" sz="2400" u="sng" dirty="0"/>
              <a:t>enable strict mode on a function-by-function basis</a:t>
            </a:r>
            <a:r>
              <a:rPr lang="en-GB" sz="2400" dirty="0" smtClean="0"/>
              <a:t>.</a:t>
            </a:r>
            <a:endParaRPr lang="en-GB" dirty="0" smtClean="0"/>
          </a:p>
          <a:p>
            <a:pPr lvl="1"/>
            <a:endParaRPr lang="en-GB" sz="2000" dirty="0" smtClean="0"/>
          </a:p>
          <a:p>
            <a:pPr marL="457200" lvl="1" indent="0">
              <a:buNone/>
            </a:pPr>
            <a:r>
              <a:rPr lang="en-GB" sz="2000" dirty="0" smtClean="0"/>
              <a:t>PS: From the tests I did, bundling </a:t>
            </a:r>
            <a:r>
              <a:rPr lang="en-GB" sz="2000" dirty="0" err="1"/>
              <a:t>javascript</a:t>
            </a:r>
            <a:r>
              <a:rPr lang="en-GB" sz="2000" dirty="0"/>
              <a:t> files via </a:t>
            </a:r>
            <a:r>
              <a:rPr lang="en-GB" sz="2000" dirty="0" err="1"/>
              <a:t>browserify</a:t>
            </a:r>
            <a:r>
              <a:rPr lang="en-GB" sz="2000" dirty="0"/>
              <a:t> or </a:t>
            </a:r>
            <a:r>
              <a:rPr lang="en-GB" sz="2000" dirty="0" err="1"/>
              <a:t>webpack</a:t>
            </a:r>
            <a:r>
              <a:rPr lang="en-GB" sz="2000" dirty="0"/>
              <a:t> uses function closures so a 'use strict' on the top of a </a:t>
            </a:r>
            <a:r>
              <a:rPr lang="en-GB" sz="2000" dirty="0" err="1"/>
              <a:t>javascript</a:t>
            </a:r>
            <a:r>
              <a:rPr lang="en-GB" sz="2000" dirty="0"/>
              <a:t> file falls on the top inside of a function in the </a:t>
            </a:r>
            <a:r>
              <a:rPr lang="en-GB" sz="2000" dirty="0" err="1"/>
              <a:t>javascript</a:t>
            </a:r>
            <a:r>
              <a:rPr lang="en-GB" sz="2000" dirty="0"/>
              <a:t> bundle.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8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1016</Words>
  <Application>Microsoft Office PowerPoint</Application>
  <PresentationFormat>On-screen Show (4:3)</PresentationFormat>
  <Paragraphs>245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JavaScript and Node.JS</vt:lpstr>
      <vt:lpstr>Agenda</vt:lpstr>
      <vt:lpstr>Configure your environment and tools</vt:lpstr>
      <vt:lpstr>A reintroduction to JavaScript</vt:lpstr>
      <vt:lpstr>But what is JavaScript?</vt:lpstr>
      <vt:lpstr>Javascript is best asynchronous</vt:lpstr>
      <vt:lpstr>Node.JS event loop</vt:lpstr>
      <vt:lpstr>Node.JS vs Play Framework</vt:lpstr>
      <vt:lpstr>'use strict'</vt:lpstr>
      <vt:lpstr>Coding styles</vt:lpstr>
      <vt:lpstr>Async/Await vs Callback hell or Pyramid of doom</vt:lpstr>
      <vt:lpstr>Some other best practices</vt:lpstr>
      <vt:lpstr>Language news</vt:lpstr>
      <vt:lpstr>Core node modules</vt:lpstr>
      <vt:lpstr>Other core node modules in brief</vt:lpstr>
      <vt:lpstr>Node.JS testing</vt:lpstr>
      <vt:lpstr>Buffers and Streams</vt:lpstr>
      <vt:lpstr>Compatibility with browsers</vt:lpstr>
      <vt:lpstr>Build and deploy a node.js server</vt:lpstr>
      <vt:lpstr>Advanced server &amp; server deployment</vt:lpstr>
      <vt:lpstr>Code documenting</vt:lpstr>
      <vt:lpstr>Useful small modules</vt:lpstr>
      <vt:lpstr>Questions on what we reviewed?</vt:lpstr>
    </vt:vector>
  </TitlesOfParts>
  <Company>Kudelski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Crozier Olivier</dc:creator>
  <cp:lastModifiedBy>Crozier Olivier</cp:lastModifiedBy>
  <cp:revision>116</cp:revision>
  <dcterms:created xsi:type="dcterms:W3CDTF">2017-07-24T06:11:58Z</dcterms:created>
  <dcterms:modified xsi:type="dcterms:W3CDTF">2017-07-25T16:27:54Z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geNumberOfTotalTag">
    <vt:lpwstr>unknown</vt:lpwstr>
  </property>
</Properties>
</file>