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053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12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5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7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17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78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2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4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0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6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7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12/21/2024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139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39" r:id="rId5"/>
    <p:sldLayoutId id="2147483740" r:id="rId6"/>
    <p:sldLayoutId id="2147483745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tology.org/anova-unequal-sample-size/?utm_source=chatgpt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DFFB1-B4E4-4C83-7DE4-4D01B3B3B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0" y="1062038"/>
            <a:ext cx="6096000" cy="2881311"/>
          </a:xfrm>
        </p:spPr>
        <p:txBody>
          <a:bodyPr>
            <a:normAutofit/>
          </a:bodyPr>
          <a:lstStyle/>
          <a:p>
            <a:pPr algn="r"/>
            <a:r>
              <a:rPr lang="en-US" sz="5000">
                <a:effectLst/>
                <a:latin typeface="Verdana" panose="020B060403050404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ANOVA and K-Means Clustering on Customer Dataset</a:t>
            </a:r>
            <a:endParaRPr lang="en-US" sz="5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1BB8F-34B9-3473-0269-520183908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0" y="4170408"/>
            <a:ext cx="6096000" cy="1625554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D214 Capstone</a:t>
            </a:r>
          </a:p>
          <a:p>
            <a:pPr algn="r"/>
            <a:r>
              <a:rPr lang="en-US" dirty="0"/>
              <a:t>Otilio Alvarado-Cruz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1B920AE-7C4C-5BEB-B216-D26C027B1B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265" r="46901" b="1"/>
          <a:stretch/>
        </p:blipFill>
        <p:spPr>
          <a:xfrm>
            <a:off x="-2" y="-1"/>
            <a:ext cx="4572002" cy="6858002"/>
          </a:xfrm>
          <a:custGeom>
            <a:avLst/>
            <a:gdLst/>
            <a:ahLst/>
            <a:cxnLst/>
            <a:rect l="l" t="t" r="r" b="b"/>
            <a:pathLst>
              <a:path w="4572002" h="6858002">
                <a:moveTo>
                  <a:pt x="4295315" y="6438981"/>
                </a:moveTo>
                <a:lnTo>
                  <a:pt x="4275384" y="6463840"/>
                </a:lnTo>
                <a:lnTo>
                  <a:pt x="4275382" y="6463849"/>
                </a:lnTo>
                <a:lnTo>
                  <a:pt x="4261586" y="6513012"/>
                </a:lnTo>
                <a:lnTo>
                  <a:pt x="4242781" y="6546194"/>
                </a:lnTo>
                <a:lnTo>
                  <a:pt x="4242781" y="6546195"/>
                </a:lnTo>
                <a:lnTo>
                  <a:pt x="4259119" y="6521804"/>
                </a:lnTo>
                <a:lnTo>
                  <a:pt x="4261586" y="6513012"/>
                </a:lnTo>
                <a:lnTo>
                  <a:pt x="4264397" y="6508052"/>
                </a:lnTo>
                <a:lnTo>
                  <a:pt x="4275382" y="6463849"/>
                </a:lnTo>
                <a:lnTo>
                  <a:pt x="4275384" y="6463841"/>
                </a:lnTo>
                <a:cubicBezTo>
                  <a:pt x="4278336" y="6451650"/>
                  <a:pt x="4285813" y="6444077"/>
                  <a:pt x="4295315" y="6438981"/>
                </a:cubicBezTo>
                <a:close/>
                <a:moveTo>
                  <a:pt x="4211111" y="2836172"/>
                </a:moveTo>
                <a:lnTo>
                  <a:pt x="4202420" y="2848793"/>
                </a:lnTo>
                <a:cubicBezTo>
                  <a:pt x="4192420" y="2881226"/>
                  <a:pt x="4178988" y="2913982"/>
                  <a:pt x="4177881" y="2947862"/>
                </a:cubicBezTo>
                <a:lnTo>
                  <a:pt x="4177881" y="2947863"/>
                </a:lnTo>
                <a:lnTo>
                  <a:pt x="4177881" y="2947863"/>
                </a:lnTo>
                <a:cubicBezTo>
                  <a:pt x="4177512" y="2959157"/>
                  <a:pt x="4178512" y="2970576"/>
                  <a:pt x="4181465" y="2982149"/>
                </a:cubicBezTo>
                <a:lnTo>
                  <a:pt x="4193158" y="3077402"/>
                </a:lnTo>
                <a:lnTo>
                  <a:pt x="4180703" y="3172654"/>
                </a:lnTo>
                <a:cubicBezTo>
                  <a:pt x="4154794" y="3276480"/>
                  <a:pt x="4127362" y="3380305"/>
                  <a:pt x="4133076" y="3489467"/>
                </a:cubicBezTo>
                <a:cubicBezTo>
                  <a:pt x="4134028" y="3507563"/>
                  <a:pt x="4122407" y="3529090"/>
                  <a:pt x="4110977" y="3544713"/>
                </a:cubicBezTo>
                <a:cubicBezTo>
                  <a:pt x="4100119" y="3559668"/>
                  <a:pt x="4094260" y="3566812"/>
                  <a:pt x="4093355" y="3574408"/>
                </a:cubicBezTo>
                <a:lnTo>
                  <a:pt x="4093355" y="3574408"/>
                </a:lnTo>
                <a:lnTo>
                  <a:pt x="4093355" y="3574409"/>
                </a:lnTo>
                <a:cubicBezTo>
                  <a:pt x="4092450" y="3582005"/>
                  <a:pt x="4096499" y="3590054"/>
                  <a:pt x="4105453" y="3606818"/>
                </a:cubicBezTo>
                <a:cubicBezTo>
                  <a:pt x="4109835" y="3614820"/>
                  <a:pt x="4112501" y="3624726"/>
                  <a:pt x="4118979" y="3630633"/>
                </a:cubicBezTo>
                <a:cubicBezTo>
                  <a:pt x="4127218" y="3638158"/>
                  <a:pt x="4132898" y="3646123"/>
                  <a:pt x="4136708" y="3654416"/>
                </a:cubicBezTo>
                <a:lnTo>
                  <a:pt x="4143220" y="3680164"/>
                </a:lnTo>
                <a:lnTo>
                  <a:pt x="4139172" y="3734837"/>
                </a:lnTo>
                <a:lnTo>
                  <a:pt x="4139172" y="3734838"/>
                </a:lnTo>
                <a:lnTo>
                  <a:pt x="4139172" y="3734838"/>
                </a:lnTo>
                <a:cubicBezTo>
                  <a:pt x="4138220" y="3741316"/>
                  <a:pt x="4136886" y="3749126"/>
                  <a:pt x="4139554" y="3754653"/>
                </a:cubicBezTo>
                <a:lnTo>
                  <a:pt x="4145911" y="3789776"/>
                </a:lnTo>
                <a:lnTo>
                  <a:pt x="4130980" y="3822472"/>
                </a:lnTo>
                <a:cubicBezTo>
                  <a:pt x="4123932" y="3831902"/>
                  <a:pt x="4118312" y="3842046"/>
                  <a:pt x="4116645" y="3852619"/>
                </a:cubicBezTo>
                <a:lnTo>
                  <a:pt x="4116645" y="3852620"/>
                </a:lnTo>
                <a:lnTo>
                  <a:pt x="4116645" y="3852620"/>
                </a:lnTo>
                <a:cubicBezTo>
                  <a:pt x="4114978" y="3863193"/>
                  <a:pt x="4117265" y="3874195"/>
                  <a:pt x="4126028" y="3885339"/>
                </a:cubicBezTo>
                <a:cubicBezTo>
                  <a:pt x="4135744" y="3897722"/>
                  <a:pt x="4143150" y="3910319"/>
                  <a:pt x="4148409" y="3923125"/>
                </a:cubicBezTo>
                <a:lnTo>
                  <a:pt x="4157913" y="3962160"/>
                </a:lnTo>
                <a:lnTo>
                  <a:pt x="4155523" y="4002410"/>
                </a:lnTo>
                <a:cubicBezTo>
                  <a:pt x="4152853" y="4016025"/>
                  <a:pt x="4148364" y="4029837"/>
                  <a:pt x="4142220" y="4043839"/>
                </a:cubicBezTo>
                <a:cubicBezTo>
                  <a:pt x="4133457" y="4063842"/>
                  <a:pt x="4128075" y="4083702"/>
                  <a:pt x="4127099" y="4103825"/>
                </a:cubicBezTo>
                <a:lnTo>
                  <a:pt x="4127099" y="4103826"/>
                </a:lnTo>
                <a:lnTo>
                  <a:pt x="4127099" y="4103826"/>
                </a:lnTo>
                <a:cubicBezTo>
                  <a:pt x="4126122" y="4123948"/>
                  <a:pt x="4129552" y="4144333"/>
                  <a:pt x="4138410" y="4165384"/>
                </a:cubicBezTo>
                <a:lnTo>
                  <a:pt x="4142315" y="4192388"/>
                </a:lnTo>
                <a:lnTo>
                  <a:pt x="4142220" y="4221391"/>
                </a:lnTo>
                <a:lnTo>
                  <a:pt x="4142220" y="4221391"/>
                </a:lnTo>
                <a:lnTo>
                  <a:pt x="4142220" y="4221392"/>
                </a:lnTo>
                <a:cubicBezTo>
                  <a:pt x="4142982" y="4232061"/>
                  <a:pt x="4143172" y="4243873"/>
                  <a:pt x="4147936" y="4253015"/>
                </a:cubicBezTo>
                <a:cubicBezTo>
                  <a:pt x="4160129" y="4277402"/>
                  <a:pt x="4175749" y="4300071"/>
                  <a:pt x="4187752" y="4324646"/>
                </a:cubicBezTo>
                <a:lnTo>
                  <a:pt x="4196706" y="4363891"/>
                </a:lnTo>
                <a:lnTo>
                  <a:pt x="4195944" y="4482004"/>
                </a:lnTo>
                <a:cubicBezTo>
                  <a:pt x="4193276" y="4546776"/>
                  <a:pt x="4192704" y="4612500"/>
                  <a:pt x="4135934" y="4659174"/>
                </a:cubicBezTo>
                <a:cubicBezTo>
                  <a:pt x="4131362" y="4662986"/>
                  <a:pt x="4128694" y="4671176"/>
                  <a:pt x="4127932" y="4677655"/>
                </a:cubicBezTo>
                <a:cubicBezTo>
                  <a:pt x="4124313" y="4707564"/>
                  <a:pt x="4123931" y="4738235"/>
                  <a:pt x="4118025" y="4767764"/>
                </a:cubicBezTo>
                <a:cubicBezTo>
                  <a:pt x="4115644" y="4779575"/>
                  <a:pt x="4114835" y="4790387"/>
                  <a:pt x="4116716" y="4800483"/>
                </a:cubicBezTo>
                <a:lnTo>
                  <a:pt x="4116716" y="4800483"/>
                </a:lnTo>
                <a:lnTo>
                  <a:pt x="4116716" y="4800484"/>
                </a:lnTo>
                <a:cubicBezTo>
                  <a:pt x="4118597" y="4810581"/>
                  <a:pt x="4123170" y="4819964"/>
                  <a:pt x="4131552" y="4828917"/>
                </a:cubicBezTo>
                <a:cubicBezTo>
                  <a:pt x="4142601" y="4840633"/>
                  <a:pt x="4151364" y="4853636"/>
                  <a:pt x="4156484" y="4867614"/>
                </a:cubicBezTo>
                <a:lnTo>
                  <a:pt x="4161262" y="4889275"/>
                </a:lnTo>
                <a:lnTo>
                  <a:pt x="4159557" y="4912168"/>
                </a:lnTo>
                <a:cubicBezTo>
                  <a:pt x="4157842" y="4919978"/>
                  <a:pt x="4157485" y="4927122"/>
                  <a:pt x="4158155" y="4933804"/>
                </a:cubicBezTo>
                <a:lnTo>
                  <a:pt x="4158155" y="4933805"/>
                </a:lnTo>
                <a:lnTo>
                  <a:pt x="4158155" y="4933805"/>
                </a:lnTo>
                <a:cubicBezTo>
                  <a:pt x="4160163" y="4953853"/>
                  <a:pt x="4171415" y="4969749"/>
                  <a:pt x="4182989" y="4987038"/>
                </a:cubicBezTo>
                <a:cubicBezTo>
                  <a:pt x="4194228" y="5003802"/>
                  <a:pt x="4208326" y="5022853"/>
                  <a:pt x="4209468" y="5041522"/>
                </a:cubicBezTo>
                <a:cubicBezTo>
                  <a:pt x="4210706" y="5062669"/>
                  <a:pt x="4221137" y="5082339"/>
                  <a:pt x="4228472" y="5102461"/>
                </a:cubicBezTo>
                <a:lnTo>
                  <a:pt x="4235616" y="5133225"/>
                </a:lnTo>
                <a:lnTo>
                  <a:pt x="4228901" y="5166113"/>
                </a:lnTo>
                <a:lnTo>
                  <a:pt x="4228901" y="5166114"/>
                </a:lnTo>
                <a:lnTo>
                  <a:pt x="4228901" y="5166114"/>
                </a:lnTo>
                <a:cubicBezTo>
                  <a:pt x="4228139" y="5167638"/>
                  <a:pt x="4228711" y="5169781"/>
                  <a:pt x="4229592" y="5172091"/>
                </a:cubicBezTo>
                <a:lnTo>
                  <a:pt x="4232139" y="5179068"/>
                </a:lnTo>
                <a:lnTo>
                  <a:pt x="4231973" y="5229433"/>
                </a:lnTo>
                <a:cubicBezTo>
                  <a:pt x="4228139" y="5245268"/>
                  <a:pt x="4220423" y="5259937"/>
                  <a:pt x="4208516" y="5272796"/>
                </a:cubicBezTo>
                <a:cubicBezTo>
                  <a:pt x="4185226" y="5298086"/>
                  <a:pt x="4177689" y="5325412"/>
                  <a:pt x="4179637" y="5355014"/>
                </a:cubicBezTo>
                <a:lnTo>
                  <a:pt x="4179637" y="5355014"/>
                </a:lnTo>
                <a:lnTo>
                  <a:pt x="4179637" y="5355015"/>
                </a:lnTo>
                <a:cubicBezTo>
                  <a:pt x="4180286" y="5364883"/>
                  <a:pt x="4181989" y="5375003"/>
                  <a:pt x="4184513" y="5385385"/>
                </a:cubicBezTo>
                <a:cubicBezTo>
                  <a:pt x="4187752" y="5398722"/>
                  <a:pt x="4190038" y="5412058"/>
                  <a:pt x="4192704" y="5425583"/>
                </a:cubicBezTo>
                <a:cubicBezTo>
                  <a:pt x="4196514" y="5443871"/>
                  <a:pt x="4200516" y="5462352"/>
                  <a:pt x="4204326" y="5480638"/>
                </a:cubicBezTo>
                <a:lnTo>
                  <a:pt x="4208850" y="5507668"/>
                </a:lnTo>
                <a:lnTo>
                  <a:pt x="4206630" y="5520422"/>
                </a:lnTo>
                <a:cubicBezTo>
                  <a:pt x="4204993" y="5524467"/>
                  <a:pt x="4202326" y="5528265"/>
                  <a:pt x="4198230" y="5531693"/>
                </a:cubicBezTo>
                <a:cubicBezTo>
                  <a:pt x="4191181" y="5537600"/>
                  <a:pt x="4187989" y="5542649"/>
                  <a:pt x="4188085" y="5547578"/>
                </a:cubicBezTo>
                <a:lnTo>
                  <a:pt x="4188085" y="5547578"/>
                </a:lnTo>
                <a:lnTo>
                  <a:pt x="4188085" y="5547579"/>
                </a:lnTo>
                <a:cubicBezTo>
                  <a:pt x="4188180" y="5552508"/>
                  <a:pt x="4191562" y="5557318"/>
                  <a:pt x="4197658" y="5562747"/>
                </a:cubicBezTo>
                <a:cubicBezTo>
                  <a:pt x="4240331" y="5600468"/>
                  <a:pt x="4267002" y="5646190"/>
                  <a:pt x="4268906" y="5704484"/>
                </a:cubicBezTo>
                <a:cubicBezTo>
                  <a:pt x="4269288" y="5716486"/>
                  <a:pt x="4271954" y="5728679"/>
                  <a:pt x="4274812" y="5740489"/>
                </a:cubicBezTo>
                <a:cubicBezTo>
                  <a:pt x="4276527" y="5747729"/>
                  <a:pt x="4278433" y="5756494"/>
                  <a:pt x="4283577" y="5760874"/>
                </a:cubicBezTo>
                <a:cubicBezTo>
                  <a:pt x="4322820" y="5794975"/>
                  <a:pt x="4350063" y="5837458"/>
                  <a:pt x="4371972" y="5883752"/>
                </a:cubicBezTo>
                <a:cubicBezTo>
                  <a:pt x="4375877" y="5892038"/>
                  <a:pt x="4379782" y="5900611"/>
                  <a:pt x="4382997" y="5909351"/>
                </a:cubicBezTo>
                <a:lnTo>
                  <a:pt x="4389878" y="5935950"/>
                </a:lnTo>
                <a:lnTo>
                  <a:pt x="4389712" y="5964477"/>
                </a:lnTo>
                <a:cubicBezTo>
                  <a:pt x="4388783" y="5974097"/>
                  <a:pt x="4387306" y="5983766"/>
                  <a:pt x="4386258" y="5993291"/>
                </a:cubicBezTo>
                <a:cubicBezTo>
                  <a:pt x="4385116" y="6004531"/>
                  <a:pt x="4385306" y="6017485"/>
                  <a:pt x="4379782" y="6026440"/>
                </a:cubicBezTo>
                <a:cubicBezTo>
                  <a:pt x="4362445" y="6054825"/>
                  <a:pt x="4343777" y="6082258"/>
                  <a:pt x="4323582" y="6108738"/>
                </a:cubicBezTo>
                <a:cubicBezTo>
                  <a:pt x="4314914" y="6120074"/>
                  <a:pt x="4309961" y="6126884"/>
                  <a:pt x="4309890" y="6133314"/>
                </a:cubicBezTo>
                <a:lnTo>
                  <a:pt x="4309890" y="6133315"/>
                </a:lnTo>
                <a:lnTo>
                  <a:pt x="4309890" y="6133315"/>
                </a:lnTo>
                <a:cubicBezTo>
                  <a:pt x="4309818" y="6139745"/>
                  <a:pt x="4314629" y="6145793"/>
                  <a:pt x="4325488" y="6155603"/>
                </a:cubicBezTo>
                <a:cubicBezTo>
                  <a:pt x="4347777" y="6175798"/>
                  <a:pt x="4359397" y="6200945"/>
                  <a:pt x="4364159" y="6228757"/>
                </a:cubicBezTo>
                <a:lnTo>
                  <a:pt x="4381496" y="6361540"/>
                </a:lnTo>
                <a:lnTo>
                  <a:pt x="4381289" y="6365204"/>
                </a:lnTo>
                <a:lnTo>
                  <a:pt x="4380007" y="6387910"/>
                </a:lnTo>
                <a:lnTo>
                  <a:pt x="4378243" y="6391549"/>
                </a:lnTo>
                <a:lnTo>
                  <a:pt x="4370589" y="6407332"/>
                </a:lnTo>
                <a:lnTo>
                  <a:pt x="4370589" y="6407333"/>
                </a:lnTo>
                <a:lnTo>
                  <a:pt x="4378243" y="6391549"/>
                </a:lnTo>
                <a:lnTo>
                  <a:pt x="4380008" y="6387910"/>
                </a:lnTo>
                <a:lnTo>
                  <a:pt x="4381289" y="6365204"/>
                </a:lnTo>
                <a:lnTo>
                  <a:pt x="4381496" y="6361540"/>
                </a:lnTo>
                <a:lnTo>
                  <a:pt x="4381496" y="6361540"/>
                </a:lnTo>
                <a:lnTo>
                  <a:pt x="4381496" y="6361539"/>
                </a:lnTo>
                <a:cubicBezTo>
                  <a:pt x="4377876" y="6317151"/>
                  <a:pt x="4371590" y="6272764"/>
                  <a:pt x="4364159" y="6228756"/>
                </a:cubicBezTo>
                <a:cubicBezTo>
                  <a:pt x="4359397" y="6200944"/>
                  <a:pt x="4347777" y="6175797"/>
                  <a:pt x="4325488" y="6155602"/>
                </a:cubicBezTo>
                <a:cubicBezTo>
                  <a:pt x="4320059" y="6150697"/>
                  <a:pt x="4316141" y="6146732"/>
                  <a:pt x="4313590" y="6143190"/>
                </a:cubicBezTo>
                <a:lnTo>
                  <a:pt x="4309890" y="6133315"/>
                </a:lnTo>
                <a:lnTo>
                  <a:pt x="4323582" y="6108739"/>
                </a:lnTo>
                <a:cubicBezTo>
                  <a:pt x="4343777" y="6082259"/>
                  <a:pt x="4362445" y="6054826"/>
                  <a:pt x="4379782" y="6026441"/>
                </a:cubicBezTo>
                <a:cubicBezTo>
                  <a:pt x="4385306" y="6017486"/>
                  <a:pt x="4385116" y="6004532"/>
                  <a:pt x="4386258" y="5993292"/>
                </a:cubicBezTo>
                <a:cubicBezTo>
                  <a:pt x="4388354" y="5974241"/>
                  <a:pt x="4392164" y="5954618"/>
                  <a:pt x="4389878" y="5935950"/>
                </a:cubicBezTo>
                <a:lnTo>
                  <a:pt x="4389878" y="5935950"/>
                </a:lnTo>
                <a:lnTo>
                  <a:pt x="4389878" y="5935949"/>
                </a:lnTo>
                <a:cubicBezTo>
                  <a:pt x="4387592" y="5918042"/>
                  <a:pt x="4379782" y="5900323"/>
                  <a:pt x="4371972" y="5883751"/>
                </a:cubicBezTo>
                <a:cubicBezTo>
                  <a:pt x="4350063" y="5837457"/>
                  <a:pt x="4322820" y="5794974"/>
                  <a:pt x="4283577" y="5760873"/>
                </a:cubicBezTo>
                <a:cubicBezTo>
                  <a:pt x="4278433" y="5756493"/>
                  <a:pt x="4276527" y="5747728"/>
                  <a:pt x="4274812" y="5740488"/>
                </a:cubicBezTo>
                <a:cubicBezTo>
                  <a:pt x="4271954" y="5728678"/>
                  <a:pt x="4269288" y="5716485"/>
                  <a:pt x="4268906" y="5704483"/>
                </a:cubicBezTo>
                <a:cubicBezTo>
                  <a:pt x="4267002" y="5646189"/>
                  <a:pt x="4240331" y="5600467"/>
                  <a:pt x="4197658" y="5562746"/>
                </a:cubicBezTo>
                <a:lnTo>
                  <a:pt x="4188085" y="5547578"/>
                </a:lnTo>
                <a:lnTo>
                  <a:pt x="4198230" y="5531694"/>
                </a:lnTo>
                <a:cubicBezTo>
                  <a:pt x="4206421" y="5524837"/>
                  <a:pt x="4208898" y="5516503"/>
                  <a:pt x="4208850" y="5507668"/>
                </a:cubicBezTo>
                <a:lnTo>
                  <a:pt x="4208850" y="5507668"/>
                </a:lnTo>
                <a:lnTo>
                  <a:pt x="4208850" y="5507667"/>
                </a:lnTo>
                <a:cubicBezTo>
                  <a:pt x="4208803" y="5498832"/>
                  <a:pt x="4206231" y="5489497"/>
                  <a:pt x="4204326" y="5480637"/>
                </a:cubicBezTo>
                <a:cubicBezTo>
                  <a:pt x="4200516" y="5462351"/>
                  <a:pt x="4196514" y="5443870"/>
                  <a:pt x="4192704" y="5425582"/>
                </a:cubicBezTo>
                <a:cubicBezTo>
                  <a:pt x="4190038" y="5412057"/>
                  <a:pt x="4187752" y="5398721"/>
                  <a:pt x="4184513" y="5385384"/>
                </a:cubicBezTo>
                <a:lnTo>
                  <a:pt x="4179637" y="5355014"/>
                </a:lnTo>
                <a:lnTo>
                  <a:pt x="4181083" y="5326163"/>
                </a:lnTo>
                <a:cubicBezTo>
                  <a:pt x="4184464" y="5307422"/>
                  <a:pt x="4192990" y="5289657"/>
                  <a:pt x="4208516" y="5272797"/>
                </a:cubicBezTo>
                <a:cubicBezTo>
                  <a:pt x="4232329" y="5247079"/>
                  <a:pt x="4239379" y="5214122"/>
                  <a:pt x="4232139" y="5179068"/>
                </a:cubicBezTo>
                <a:lnTo>
                  <a:pt x="4232139" y="5179068"/>
                </a:lnTo>
                <a:lnTo>
                  <a:pt x="4232139" y="5179067"/>
                </a:lnTo>
                <a:cubicBezTo>
                  <a:pt x="4231663" y="5176876"/>
                  <a:pt x="4230473" y="5174400"/>
                  <a:pt x="4229592" y="5172090"/>
                </a:cubicBezTo>
                <a:lnTo>
                  <a:pt x="4228901" y="5166114"/>
                </a:lnTo>
                <a:lnTo>
                  <a:pt x="4235616" y="5133225"/>
                </a:lnTo>
                <a:lnTo>
                  <a:pt x="4235616" y="5133225"/>
                </a:lnTo>
                <a:lnTo>
                  <a:pt x="4235616" y="5133224"/>
                </a:lnTo>
                <a:cubicBezTo>
                  <a:pt x="4233865" y="5101639"/>
                  <a:pt x="4211325" y="5073241"/>
                  <a:pt x="4209468" y="5041521"/>
                </a:cubicBezTo>
                <a:cubicBezTo>
                  <a:pt x="4208326" y="5022852"/>
                  <a:pt x="4194228" y="5003801"/>
                  <a:pt x="4182989" y="4987037"/>
                </a:cubicBezTo>
                <a:cubicBezTo>
                  <a:pt x="4175273" y="4975511"/>
                  <a:pt x="4167700" y="4964604"/>
                  <a:pt x="4162914" y="4952673"/>
                </a:cubicBezTo>
                <a:lnTo>
                  <a:pt x="4158155" y="4933805"/>
                </a:lnTo>
                <a:lnTo>
                  <a:pt x="4159557" y="4912169"/>
                </a:lnTo>
                <a:cubicBezTo>
                  <a:pt x="4161319" y="4904358"/>
                  <a:pt x="4161831" y="4896714"/>
                  <a:pt x="4161262" y="4889276"/>
                </a:cubicBezTo>
                <a:lnTo>
                  <a:pt x="4161262" y="4889275"/>
                </a:lnTo>
                <a:lnTo>
                  <a:pt x="4161262" y="4889275"/>
                </a:lnTo>
                <a:cubicBezTo>
                  <a:pt x="4159556" y="4866958"/>
                  <a:pt x="4148126" y="4846490"/>
                  <a:pt x="4131552" y="4828916"/>
                </a:cubicBezTo>
                <a:lnTo>
                  <a:pt x="4116716" y="4800483"/>
                </a:lnTo>
                <a:lnTo>
                  <a:pt x="4118025" y="4767765"/>
                </a:lnTo>
                <a:cubicBezTo>
                  <a:pt x="4123931" y="4738236"/>
                  <a:pt x="4124313" y="4707565"/>
                  <a:pt x="4127932" y="4677656"/>
                </a:cubicBezTo>
                <a:cubicBezTo>
                  <a:pt x="4128694" y="4671177"/>
                  <a:pt x="4131362" y="4662987"/>
                  <a:pt x="4135934" y="4659175"/>
                </a:cubicBezTo>
                <a:cubicBezTo>
                  <a:pt x="4192704" y="4612501"/>
                  <a:pt x="4193276" y="4546777"/>
                  <a:pt x="4195944" y="4482005"/>
                </a:cubicBezTo>
                <a:cubicBezTo>
                  <a:pt x="4197658" y="4442762"/>
                  <a:pt x="4197658" y="4403326"/>
                  <a:pt x="4196706" y="4363891"/>
                </a:cubicBezTo>
                <a:lnTo>
                  <a:pt x="4196706" y="4363891"/>
                </a:lnTo>
                <a:lnTo>
                  <a:pt x="4196706" y="4363890"/>
                </a:lnTo>
                <a:cubicBezTo>
                  <a:pt x="4196514" y="4350554"/>
                  <a:pt x="4193466" y="4336457"/>
                  <a:pt x="4187752" y="4324645"/>
                </a:cubicBezTo>
                <a:cubicBezTo>
                  <a:pt x="4175749" y="4300070"/>
                  <a:pt x="4160129" y="4277401"/>
                  <a:pt x="4147936" y="4253014"/>
                </a:cubicBezTo>
                <a:lnTo>
                  <a:pt x="4142220" y="4221391"/>
                </a:lnTo>
                <a:lnTo>
                  <a:pt x="4142315" y="4192388"/>
                </a:lnTo>
                <a:lnTo>
                  <a:pt x="4142315" y="4192388"/>
                </a:lnTo>
                <a:lnTo>
                  <a:pt x="4142315" y="4192387"/>
                </a:lnTo>
                <a:cubicBezTo>
                  <a:pt x="4142411" y="4182767"/>
                  <a:pt x="4141839" y="4173480"/>
                  <a:pt x="4138410" y="4165383"/>
                </a:cubicBezTo>
                <a:cubicBezTo>
                  <a:pt x="4133981" y="4154857"/>
                  <a:pt x="4130909" y="4144498"/>
                  <a:pt x="4129066" y="4134256"/>
                </a:cubicBezTo>
                <a:lnTo>
                  <a:pt x="4127099" y="4103826"/>
                </a:lnTo>
                <a:lnTo>
                  <a:pt x="4142220" y="4043840"/>
                </a:lnTo>
                <a:cubicBezTo>
                  <a:pt x="4154508" y="4015835"/>
                  <a:pt x="4160175" y="3988593"/>
                  <a:pt x="4157913" y="3962160"/>
                </a:cubicBezTo>
                <a:lnTo>
                  <a:pt x="4157913" y="3962160"/>
                </a:lnTo>
                <a:lnTo>
                  <a:pt x="4157913" y="3962159"/>
                </a:lnTo>
                <a:cubicBezTo>
                  <a:pt x="4155651" y="3935727"/>
                  <a:pt x="4145460" y="3910104"/>
                  <a:pt x="4126028" y="3885338"/>
                </a:cubicBezTo>
                <a:cubicBezTo>
                  <a:pt x="4121646" y="3879766"/>
                  <a:pt x="4118884" y="3874229"/>
                  <a:pt x="4117425" y="3868764"/>
                </a:cubicBezTo>
                <a:lnTo>
                  <a:pt x="4116645" y="3852620"/>
                </a:lnTo>
                <a:lnTo>
                  <a:pt x="4130980" y="3822473"/>
                </a:lnTo>
                <a:cubicBezTo>
                  <a:pt x="4139172" y="3811614"/>
                  <a:pt x="4144316" y="3800897"/>
                  <a:pt x="4145911" y="3789777"/>
                </a:cubicBezTo>
                <a:lnTo>
                  <a:pt x="4145911" y="3789776"/>
                </a:lnTo>
                <a:lnTo>
                  <a:pt x="4145911" y="3789776"/>
                </a:lnTo>
                <a:cubicBezTo>
                  <a:pt x="4147507" y="3778655"/>
                  <a:pt x="4145554" y="3767130"/>
                  <a:pt x="4139554" y="3754652"/>
                </a:cubicBezTo>
                <a:lnTo>
                  <a:pt x="4139172" y="3734838"/>
                </a:lnTo>
                <a:lnTo>
                  <a:pt x="4143220" y="3680164"/>
                </a:lnTo>
                <a:lnTo>
                  <a:pt x="4143220" y="3680164"/>
                </a:lnTo>
                <a:lnTo>
                  <a:pt x="4143220" y="3680163"/>
                </a:lnTo>
                <a:cubicBezTo>
                  <a:pt x="4141696" y="3662494"/>
                  <a:pt x="4135458" y="3645682"/>
                  <a:pt x="4118979" y="3630632"/>
                </a:cubicBezTo>
                <a:cubicBezTo>
                  <a:pt x="4112501" y="3624725"/>
                  <a:pt x="4109835" y="3614819"/>
                  <a:pt x="4105453" y="3606817"/>
                </a:cubicBezTo>
                <a:cubicBezTo>
                  <a:pt x="4100976" y="3598435"/>
                  <a:pt x="4097725" y="3592232"/>
                  <a:pt x="4095707" y="3587174"/>
                </a:cubicBezTo>
                <a:lnTo>
                  <a:pt x="4093355" y="3574408"/>
                </a:lnTo>
                <a:lnTo>
                  <a:pt x="4098434" y="3562321"/>
                </a:lnTo>
                <a:cubicBezTo>
                  <a:pt x="4101369" y="3557716"/>
                  <a:pt x="4105548" y="3552191"/>
                  <a:pt x="4110977" y="3544714"/>
                </a:cubicBezTo>
                <a:cubicBezTo>
                  <a:pt x="4122407" y="3529091"/>
                  <a:pt x="4134028" y="3507564"/>
                  <a:pt x="4133076" y="3489468"/>
                </a:cubicBezTo>
                <a:cubicBezTo>
                  <a:pt x="4127362" y="3380306"/>
                  <a:pt x="4154794" y="3276481"/>
                  <a:pt x="4180703" y="3172655"/>
                </a:cubicBezTo>
                <a:cubicBezTo>
                  <a:pt x="4188705" y="3140650"/>
                  <a:pt x="4192943" y="3109026"/>
                  <a:pt x="4193158" y="3077402"/>
                </a:cubicBezTo>
                <a:lnTo>
                  <a:pt x="4193158" y="3077402"/>
                </a:lnTo>
                <a:lnTo>
                  <a:pt x="4193158" y="3077401"/>
                </a:lnTo>
                <a:cubicBezTo>
                  <a:pt x="4193372" y="3045777"/>
                  <a:pt x="4189562" y="3014153"/>
                  <a:pt x="4181465" y="2982148"/>
                </a:cubicBezTo>
                <a:lnTo>
                  <a:pt x="4177881" y="2947863"/>
                </a:lnTo>
                <a:lnTo>
                  <a:pt x="4182513" y="2914328"/>
                </a:lnTo>
                <a:cubicBezTo>
                  <a:pt x="4187561" y="2892181"/>
                  <a:pt x="4195753" y="2870416"/>
                  <a:pt x="4202420" y="2848794"/>
                </a:cubicBezTo>
                <a:cubicBezTo>
                  <a:pt x="4203753" y="2844317"/>
                  <a:pt x="4207039" y="2839983"/>
                  <a:pt x="4211111" y="2836173"/>
                </a:cubicBezTo>
                <a:close/>
                <a:moveTo>
                  <a:pt x="3726625" y="1508458"/>
                </a:moveTo>
                <a:lnTo>
                  <a:pt x="3698531" y="1596214"/>
                </a:lnTo>
                <a:cubicBezTo>
                  <a:pt x="3696054" y="1604979"/>
                  <a:pt x="3697579" y="1615837"/>
                  <a:pt x="3700436" y="1624981"/>
                </a:cubicBezTo>
                <a:cubicBezTo>
                  <a:pt x="3710152" y="1656224"/>
                  <a:pt x="3734537" y="1676037"/>
                  <a:pt x="3757017" y="1697754"/>
                </a:cubicBezTo>
                <a:cubicBezTo>
                  <a:pt x="3766924" y="1707280"/>
                  <a:pt x="3773972" y="1720424"/>
                  <a:pt x="3779686" y="1733189"/>
                </a:cubicBezTo>
                <a:cubicBezTo>
                  <a:pt x="3794357" y="1766336"/>
                  <a:pt x="3807501" y="1800247"/>
                  <a:pt x="3821407" y="1833776"/>
                </a:cubicBezTo>
                <a:cubicBezTo>
                  <a:pt x="3822741" y="1837014"/>
                  <a:pt x="3826170" y="1839680"/>
                  <a:pt x="3829028" y="1842159"/>
                </a:cubicBezTo>
                <a:cubicBezTo>
                  <a:pt x="3859129" y="1866923"/>
                  <a:pt x="3889418" y="1891498"/>
                  <a:pt x="3919519" y="1916455"/>
                </a:cubicBezTo>
                <a:cubicBezTo>
                  <a:pt x="3925233" y="1921217"/>
                  <a:pt x="3929425" y="1928077"/>
                  <a:pt x="3934949" y="1933220"/>
                </a:cubicBezTo>
                <a:cubicBezTo>
                  <a:pt x="3942569" y="1940460"/>
                  <a:pt x="3949810" y="1949604"/>
                  <a:pt x="3958954" y="1953414"/>
                </a:cubicBezTo>
                <a:cubicBezTo>
                  <a:pt x="3987719" y="1965225"/>
                  <a:pt x="4000103" y="1987895"/>
                  <a:pt x="4005437" y="2016470"/>
                </a:cubicBezTo>
                <a:cubicBezTo>
                  <a:pt x="4010390" y="2042571"/>
                  <a:pt x="4014582" y="2068670"/>
                  <a:pt x="4020296" y="2094579"/>
                </a:cubicBezTo>
                <a:cubicBezTo>
                  <a:pt x="4027154" y="2126202"/>
                  <a:pt x="4034584" y="2157637"/>
                  <a:pt x="4042967" y="2188880"/>
                </a:cubicBezTo>
                <a:cubicBezTo>
                  <a:pt x="4046587" y="2202405"/>
                  <a:pt x="4050777" y="2216693"/>
                  <a:pt x="4058207" y="2228315"/>
                </a:cubicBezTo>
                <a:cubicBezTo>
                  <a:pt x="4078782" y="2260891"/>
                  <a:pt x="4092688" y="2295754"/>
                  <a:pt x="4087164" y="2334045"/>
                </a:cubicBezTo>
                <a:cubicBezTo>
                  <a:pt x="4082782" y="2364716"/>
                  <a:pt x="4094022" y="2390435"/>
                  <a:pt x="4111549" y="2409486"/>
                </a:cubicBezTo>
                <a:cubicBezTo>
                  <a:pt x="4119503" y="2418155"/>
                  <a:pt x="4125016" y="2426977"/>
                  <a:pt x="4128650" y="2435913"/>
                </a:cubicBezTo>
                <a:lnTo>
                  <a:pt x="4134481" y="2463018"/>
                </a:lnTo>
                <a:lnTo>
                  <a:pt x="4132419" y="2490551"/>
                </a:lnTo>
                <a:cubicBezTo>
                  <a:pt x="4130791" y="2499773"/>
                  <a:pt x="4128410" y="2509024"/>
                  <a:pt x="4125838" y="2518264"/>
                </a:cubicBezTo>
                <a:cubicBezTo>
                  <a:pt x="4123171" y="2527790"/>
                  <a:pt x="4122027" y="2536457"/>
                  <a:pt x="4122194" y="2545006"/>
                </a:cubicBezTo>
                <a:lnTo>
                  <a:pt x="4122194" y="2545007"/>
                </a:lnTo>
                <a:lnTo>
                  <a:pt x="4122194" y="2545007"/>
                </a:lnTo>
                <a:cubicBezTo>
                  <a:pt x="4122360" y="2553556"/>
                  <a:pt x="4123837" y="2561986"/>
                  <a:pt x="4126408" y="2571035"/>
                </a:cubicBezTo>
                <a:cubicBezTo>
                  <a:pt x="4138410" y="2612946"/>
                  <a:pt x="4170987" y="2640951"/>
                  <a:pt x="4199562" y="2668002"/>
                </a:cubicBezTo>
                <a:cubicBezTo>
                  <a:pt x="4223947" y="2691055"/>
                  <a:pt x="4237663" y="2716964"/>
                  <a:pt x="4247952" y="2745349"/>
                </a:cubicBezTo>
                <a:lnTo>
                  <a:pt x="4247953" y="2745352"/>
                </a:lnTo>
                <a:lnTo>
                  <a:pt x="4253873" y="2778006"/>
                </a:lnTo>
                <a:lnTo>
                  <a:pt x="4253453" y="2785440"/>
                </a:lnTo>
                <a:lnTo>
                  <a:pt x="4243374" y="2811780"/>
                </a:lnTo>
                <a:lnTo>
                  <a:pt x="4243370" y="2811787"/>
                </a:lnTo>
                <a:lnTo>
                  <a:pt x="4243371" y="2811787"/>
                </a:lnTo>
                <a:lnTo>
                  <a:pt x="4243374" y="2811780"/>
                </a:lnTo>
                <a:lnTo>
                  <a:pt x="4253024" y="2793023"/>
                </a:lnTo>
                <a:lnTo>
                  <a:pt x="4253453" y="2785440"/>
                </a:lnTo>
                <a:lnTo>
                  <a:pt x="4254653" y="2782305"/>
                </a:lnTo>
                <a:lnTo>
                  <a:pt x="4253873" y="2778006"/>
                </a:lnTo>
                <a:lnTo>
                  <a:pt x="4254283" y="2770758"/>
                </a:lnTo>
                <a:lnTo>
                  <a:pt x="4247953" y="2745352"/>
                </a:lnTo>
                <a:lnTo>
                  <a:pt x="4247952" y="2745348"/>
                </a:lnTo>
                <a:cubicBezTo>
                  <a:pt x="4237663" y="2716963"/>
                  <a:pt x="4223947" y="2691054"/>
                  <a:pt x="4199562" y="2668001"/>
                </a:cubicBezTo>
                <a:cubicBezTo>
                  <a:pt x="4170987" y="2640950"/>
                  <a:pt x="4138410" y="2612945"/>
                  <a:pt x="4126408" y="2571034"/>
                </a:cubicBezTo>
                <a:lnTo>
                  <a:pt x="4122194" y="2545007"/>
                </a:lnTo>
                <a:lnTo>
                  <a:pt x="4125838" y="2518265"/>
                </a:lnTo>
                <a:cubicBezTo>
                  <a:pt x="4130981" y="2499786"/>
                  <a:pt x="4135363" y="2481259"/>
                  <a:pt x="4134481" y="2463018"/>
                </a:cubicBezTo>
                <a:lnTo>
                  <a:pt x="4134481" y="2463018"/>
                </a:lnTo>
                <a:lnTo>
                  <a:pt x="4134481" y="2463017"/>
                </a:lnTo>
                <a:cubicBezTo>
                  <a:pt x="4133600" y="2444777"/>
                  <a:pt x="4127457" y="2426822"/>
                  <a:pt x="4111549" y="2409485"/>
                </a:cubicBezTo>
                <a:cubicBezTo>
                  <a:pt x="4094022" y="2390434"/>
                  <a:pt x="4082782" y="2364715"/>
                  <a:pt x="4087164" y="2334044"/>
                </a:cubicBezTo>
                <a:cubicBezTo>
                  <a:pt x="4092688" y="2295753"/>
                  <a:pt x="4078782" y="2260890"/>
                  <a:pt x="4058207" y="2228314"/>
                </a:cubicBezTo>
                <a:cubicBezTo>
                  <a:pt x="4050777" y="2216692"/>
                  <a:pt x="4046587" y="2202404"/>
                  <a:pt x="4042967" y="2188879"/>
                </a:cubicBezTo>
                <a:cubicBezTo>
                  <a:pt x="4034584" y="2157636"/>
                  <a:pt x="4027154" y="2126201"/>
                  <a:pt x="4020296" y="2094578"/>
                </a:cubicBezTo>
                <a:cubicBezTo>
                  <a:pt x="4014582" y="2068669"/>
                  <a:pt x="4010390" y="2042570"/>
                  <a:pt x="4005437" y="2016469"/>
                </a:cubicBezTo>
                <a:cubicBezTo>
                  <a:pt x="4000103" y="1987894"/>
                  <a:pt x="3987719" y="1965224"/>
                  <a:pt x="3958954" y="1953413"/>
                </a:cubicBezTo>
                <a:cubicBezTo>
                  <a:pt x="3949810" y="1949603"/>
                  <a:pt x="3942569" y="1940459"/>
                  <a:pt x="3934949" y="1933219"/>
                </a:cubicBezTo>
                <a:cubicBezTo>
                  <a:pt x="3929425" y="1928076"/>
                  <a:pt x="3925233" y="1921216"/>
                  <a:pt x="3919519" y="1916454"/>
                </a:cubicBezTo>
                <a:cubicBezTo>
                  <a:pt x="3889418" y="1891497"/>
                  <a:pt x="3859129" y="1866922"/>
                  <a:pt x="3829028" y="1842158"/>
                </a:cubicBezTo>
                <a:cubicBezTo>
                  <a:pt x="3826170" y="1839679"/>
                  <a:pt x="3822741" y="1837013"/>
                  <a:pt x="3821407" y="1833775"/>
                </a:cubicBezTo>
                <a:cubicBezTo>
                  <a:pt x="3807501" y="1800246"/>
                  <a:pt x="3794358" y="1766335"/>
                  <a:pt x="3779686" y="1733188"/>
                </a:cubicBezTo>
                <a:cubicBezTo>
                  <a:pt x="3773972" y="1720423"/>
                  <a:pt x="3766924" y="1707279"/>
                  <a:pt x="3757018" y="1697753"/>
                </a:cubicBezTo>
                <a:cubicBezTo>
                  <a:pt x="3734538" y="1676036"/>
                  <a:pt x="3710152" y="1656223"/>
                  <a:pt x="3700436" y="1624980"/>
                </a:cubicBezTo>
                <a:cubicBezTo>
                  <a:pt x="3697580" y="1615836"/>
                  <a:pt x="3696055" y="1604978"/>
                  <a:pt x="3698532" y="1596213"/>
                </a:cubicBezTo>
                <a:close/>
                <a:moveTo>
                  <a:pt x="3751027" y="1453958"/>
                </a:moveTo>
                <a:lnTo>
                  <a:pt x="3745230" y="1459073"/>
                </a:lnTo>
                <a:lnTo>
                  <a:pt x="3745230" y="1459073"/>
                </a:lnTo>
                <a:lnTo>
                  <a:pt x="3745229" y="1459074"/>
                </a:lnTo>
                <a:lnTo>
                  <a:pt x="3736012" y="1481572"/>
                </a:lnTo>
                <a:lnTo>
                  <a:pt x="3745230" y="1459073"/>
                </a:lnTo>
                <a:close/>
                <a:moveTo>
                  <a:pt x="3764423" y="1268758"/>
                </a:moveTo>
                <a:cubicBezTo>
                  <a:pt x="3764875" y="1275402"/>
                  <a:pt x="3766447" y="1281689"/>
                  <a:pt x="3769590" y="1286070"/>
                </a:cubicBezTo>
                <a:cubicBezTo>
                  <a:pt x="3784163" y="1306930"/>
                  <a:pt x="3790403" y="1328553"/>
                  <a:pt x="3791927" y="1350628"/>
                </a:cubicBezTo>
                <a:lnTo>
                  <a:pt x="3786333" y="1413840"/>
                </a:lnTo>
                <a:lnTo>
                  <a:pt x="3791928" y="1350627"/>
                </a:lnTo>
                <a:cubicBezTo>
                  <a:pt x="3790403" y="1328552"/>
                  <a:pt x="3784164" y="1306930"/>
                  <a:pt x="3769590" y="1286069"/>
                </a:cubicBezTo>
                <a:close/>
                <a:moveTo>
                  <a:pt x="3706152" y="773035"/>
                </a:moveTo>
                <a:lnTo>
                  <a:pt x="3706152" y="773036"/>
                </a:lnTo>
                <a:cubicBezTo>
                  <a:pt x="3708438" y="800277"/>
                  <a:pt x="3711676" y="827330"/>
                  <a:pt x="3714152" y="854380"/>
                </a:cubicBezTo>
                <a:cubicBezTo>
                  <a:pt x="3716438" y="878957"/>
                  <a:pt x="3717200" y="903723"/>
                  <a:pt x="3745205" y="915344"/>
                </a:cubicBezTo>
                <a:cubicBezTo>
                  <a:pt x="3749587" y="917060"/>
                  <a:pt x="3752825" y="922774"/>
                  <a:pt x="3755683" y="927156"/>
                </a:cubicBezTo>
                <a:cubicBezTo>
                  <a:pt x="3799691" y="994786"/>
                  <a:pt x="3798547" y="1030981"/>
                  <a:pt x="3752063" y="1097088"/>
                </a:cubicBezTo>
                <a:cubicBezTo>
                  <a:pt x="3747301" y="1103946"/>
                  <a:pt x="3743871" y="1118614"/>
                  <a:pt x="3747681" y="1123186"/>
                </a:cubicBezTo>
                <a:cubicBezTo>
                  <a:pt x="3763493" y="1142618"/>
                  <a:pt x="3770542" y="1162954"/>
                  <a:pt x="3772400" y="1184029"/>
                </a:cubicBezTo>
                <a:cubicBezTo>
                  <a:pt x="3770542" y="1162954"/>
                  <a:pt x="3763494" y="1142617"/>
                  <a:pt x="3747682" y="1123185"/>
                </a:cubicBezTo>
                <a:cubicBezTo>
                  <a:pt x="3743872" y="1118613"/>
                  <a:pt x="3747302" y="1103945"/>
                  <a:pt x="3752064" y="1097087"/>
                </a:cubicBezTo>
                <a:cubicBezTo>
                  <a:pt x="3798548" y="1030980"/>
                  <a:pt x="3799692" y="994785"/>
                  <a:pt x="3755684" y="927155"/>
                </a:cubicBezTo>
                <a:cubicBezTo>
                  <a:pt x="3752826" y="922773"/>
                  <a:pt x="3749588" y="917059"/>
                  <a:pt x="3745206" y="915343"/>
                </a:cubicBezTo>
                <a:cubicBezTo>
                  <a:pt x="3717200" y="903722"/>
                  <a:pt x="3716438" y="878956"/>
                  <a:pt x="3714152" y="854379"/>
                </a:cubicBezTo>
                <a:close/>
                <a:moveTo>
                  <a:pt x="3761553" y="517851"/>
                </a:moveTo>
                <a:lnTo>
                  <a:pt x="3752635" y="556048"/>
                </a:lnTo>
                <a:cubicBezTo>
                  <a:pt x="3750539" y="564049"/>
                  <a:pt x="3745015" y="572623"/>
                  <a:pt x="3746157" y="580051"/>
                </a:cubicBezTo>
                <a:cubicBezTo>
                  <a:pt x="3749491" y="601579"/>
                  <a:pt x="3747062" y="622201"/>
                  <a:pt x="3742776" y="642538"/>
                </a:cubicBezTo>
                <a:lnTo>
                  <a:pt x="3730253" y="694928"/>
                </a:lnTo>
                <a:lnTo>
                  <a:pt x="3742777" y="642537"/>
                </a:lnTo>
                <a:cubicBezTo>
                  <a:pt x="3747063" y="622201"/>
                  <a:pt x="3749492" y="601578"/>
                  <a:pt x="3746158" y="580050"/>
                </a:cubicBezTo>
                <a:cubicBezTo>
                  <a:pt x="3745016" y="572622"/>
                  <a:pt x="3750540" y="564048"/>
                  <a:pt x="3752636" y="556047"/>
                </a:cubicBezTo>
                <a:close/>
                <a:moveTo>
                  <a:pt x="3774848" y="298169"/>
                </a:moveTo>
                <a:lnTo>
                  <a:pt x="3760065" y="313534"/>
                </a:lnTo>
                <a:cubicBezTo>
                  <a:pt x="3755873" y="316390"/>
                  <a:pt x="3758159" y="330299"/>
                  <a:pt x="3759493" y="338871"/>
                </a:cubicBezTo>
                <a:cubicBezTo>
                  <a:pt x="3760922" y="348396"/>
                  <a:pt x="3763447" y="357874"/>
                  <a:pt x="3765590" y="367328"/>
                </a:cubicBezTo>
                <a:lnTo>
                  <a:pt x="3769400" y="395640"/>
                </a:lnTo>
                <a:cubicBezTo>
                  <a:pt x="3769590" y="376781"/>
                  <a:pt x="3762352" y="357921"/>
                  <a:pt x="3759494" y="338870"/>
                </a:cubicBezTo>
                <a:cubicBezTo>
                  <a:pt x="3758160" y="330298"/>
                  <a:pt x="3755874" y="316389"/>
                  <a:pt x="3760066" y="313533"/>
                </a:cubicBezTo>
                <a:close/>
                <a:moveTo>
                  <a:pt x="3782393" y="281568"/>
                </a:moveTo>
                <a:lnTo>
                  <a:pt x="3777498" y="295415"/>
                </a:lnTo>
                <a:lnTo>
                  <a:pt x="3777499" y="295415"/>
                </a:lnTo>
                <a:close/>
                <a:moveTo>
                  <a:pt x="3769073" y="24486"/>
                </a:moveTo>
                <a:lnTo>
                  <a:pt x="3766810" y="74129"/>
                </a:lnTo>
                <a:cubicBezTo>
                  <a:pt x="3767733" y="91492"/>
                  <a:pt x="3770043" y="108703"/>
                  <a:pt x="3772734" y="125861"/>
                </a:cubicBezTo>
                <a:lnTo>
                  <a:pt x="3777129" y="153387"/>
                </a:lnTo>
                <a:lnTo>
                  <a:pt x="3785402" y="228944"/>
                </a:lnTo>
                <a:lnTo>
                  <a:pt x="3785402" y="228949"/>
                </a:lnTo>
                <a:lnTo>
                  <a:pt x="3785402" y="228948"/>
                </a:lnTo>
                <a:lnTo>
                  <a:pt x="3785402" y="228944"/>
                </a:lnTo>
                <a:lnTo>
                  <a:pt x="3780943" y="177271"/>
                </a:lnTo>
                <a:lnTo>
                  <a:pt x="3777129" y="153387"/>
                </a:lnTo>
                <a:lnTo>
                  <a:pt x="3776930" y="151569"/>
                </a:lnTo>
                <a:cubicBezTo>
                  <a:pt x="3772700" y="125876"/>
                  <a:pt x="3768195" y="100174"/>
                  <a:pt x="3766811" y="74129"/>
                </a:cubicBezTo>
                <a:close/>
                <a:moveTo>
                  <a:pt x="3766492" y="0"/>
                </a:moveTo>
                <a:lnTo>
                  <a:pt x="4230600" y="0"/>
                </a:lnTo>
                <a:lnTo>
                  <a:pt x="4229473" y="2817"/>
                </a:lnTo>
                <a:cubicBezTo>
                  <a:pt x="4221091" y="21486"/>
                  <a:pt x="4218423" y="43012"/>
                  <a:pt x="4215374" y="63587"/>
                </a:cubicBezTo>
                <a:cubicBezTo>
                  <a:pt x="4209850" y="101308"/>
                  <a:pt x="4206420" y="139219"/>
                  <a:pt x="4201468" y="176939"/>
                </a:cubicBezTo>
                <a:cubicBezTo>
                  <a:pt x="4200324" y="184941"/>
                  <a:pt x="4198230" y="194085"/>
                  <a:pt x="4193466" y="200182"/>
                </a:cubicBezTo>
                <a:cubicBezTo>
                  <a:pt x="4161461" y="241901"/>
                  <a:pt x="4152508" y="292579"/>
                  <a:pt x="4155554" y="340774"/>
                </a:cubicBezTo>
                <a:cubicBezTo>
                  <a:pt x="4157843" y="378686"/>
                  <a:pt x="4159557" y="415835"/>
                  <a:pt x="4156319" y="453364"/>
                </a:cubicBezTo>
                <a:cubicBezTo>
                  <a:pt x="4156127" y="456222"/>
                  <a:pt x="4156509" y="460032"/>
                  <a:pt x="4158033" y="462126"/>
                </a:cubicBezTo>
                <a:cubicBezTo>
                  <a:pt x="4168129" y="475081"/>
                  <a:pt x="4168891" y="488607"/>
                  <a:pt x="4170605" y="505182"/>
                </a:cubicBezTo>
                <a:cubicBezTo>
                  <a:pt x="4173083" y="528615"/>
                  <a:pt x="4171367" y="550141"/>
                  <a:pt x="4167177" y="571860"/>
                </a:cubicBezTo>
                <a:cubicBezTo>
                  <a:pt x="4164129" y="587672"/>
                  <a:pt x="4157843" y="603673"/>
                  <a:pt x="4149840" y="617772"/>
                </a:cubicBezTo>
                <a:cubicBezTo>
                  <a:pt x="4138600" y="637392"/>
                  <a:pt x="4134220" y="656255"/>
                  <a:pt x="4149078" y="674923"/>
                </a:cubicBezTo>
                <a:cubicBezTo>
                  <a:pt x="4164891" y="695116"/>
                  <a:pt x="4159367" y="717977"/>
                  <a:pt x="4159937" y="740268"/>
                </a:cubicBezTo>
                <a:cubicBezTo>
                  <a:pt x="4160129" y="749982"/>
                  <a:pt x="4159747" y="760270"/>
                  <a:pt x="4162223" y="769605"/>
                </a:cubicBezTo>
                <a:cubicBezTo>
                  <a:pt x="4169273" y="796655"/>
                  <a:pt x="4179941" y="822756"/>
                  <a:pt x="4184703" y="850189"/>
                </a:cubicBezTo>
                <a:cubicBezTo>
                  <a:pt x="4187370" y="865430"/>
                  <a:pt x="4182607" y="882384"/>
                  <a:pt x="4179179" y="898198"/>
                </a:cubicBezTo>
                <a:cubicBezTo>
                  <a:pt x="4175559" y="914200"/>
                  <a:pt x="4170035" y="930011"/>
                  <a:pt x="4164319" y="945444"/>
                </a:cubicBezTo>
                <a:cubicBezTo>
                  <a:pt x="4160509" y="955920"/>
                  <a:pt x="4156889" y="967350"/>
                  <a:pt x="4150030" y="975733"/>
                </a:cubicBezTo>
                <a:cubicBezTo>
                  <a:pt x="4134410" y="994785"/>
                  <a:pt x="4131742" y="1014406"/>
                  <a:pt x="4139934" y="1036887"/>
                </a:cubicBezTo>
                <a:cubicBezTo>
                  <a:pt x="4141268" y="1040315"/>
                  <a:pt x="4141268" y="1044315"/>
                  <a:pt x="4141458" y="1048125"/>
                </a:cubicBezTo>
                <a:cubicBezTo>
                  <a:pt x="4145458" y="1109091"/>
                  <a:pt x="4147936" y="1170051"/>
                  <a:pt x="4154032" y="1230633"/>
                </a:cubicBezTo>
                <a:cubicBezTo>
                  <a:pt x="4156509" y="1255206"/>
                  <a:pt x="4167367" y="1278829"/>
                  <a:pt x="4174225" y="1303024"/>
                </a:cubicBezTo>
                <a:cubicBezTo>
                  <a:pt x="4175559" y="1307978"/>
                  <a:pt x="4177655" y="1313504"/>
                  <a:pt x="4176701" y="1318456"/>
                </a:cubicBezTo>
                <a:cubicBezTo>
                  <a:pt x="4167177" y="1372368"/>
                  <a:pt x="4181083" y="1422854"/>
                  <a:pt x="4199372" y="1472575"/>
                </a:cubicBezTo>
                <a:cubicBezTo>
                  <a:pt x="4201278" y="1477717"/>
                  <a:pt x="4200706" y="1484004"/>
                  <a:pt x="4200324" y="1489720"/>
                </a:cubicBezTo>
                <a:cubicBezTo>
                  <a:pt x="4198992" y="1505724"/>
                  <a:pt x="4192324" y="1523059"/>
                  <a:pt x="4196324" y="1537537"/>
                </a:cubicBezTo>
                <a:cubicBezTo>
                  <a:pt x="4207374" y="1576019"/>
                  <a:pt x="4220709" y="1614120"/>
                  <a:pt x="4237473" y="1650317"/>
                </a:cubicBezTo>
                <a:cubicBezTo>
                  <a:pt x="4254428" y="1687086"/>
                  <a:pt x="4268716" y="1721185"/>
                  <a:pt x="4251572" y="1763287"/>
                </a:cubicBezTo>
                <a:cubicBezTo>
                  <a:pt x="4244331" y="1781194"/>
                  <a:pt x="4249476" y="1804816"/>
                  <a:pt x="4251380" y="1825393"/>
                </a:cubicBezTo>
                <a:cubicBezTo>
                  <a:pt x="4252904" y="1840441"/>
                  <a:pt x="4261478" y="1854920"/>
                  <a:pt x="4261478" y="1869780"/>
                </a:cubicBezTo>
                <a:cubicBezTo>
                  <a:pt x="4261478" y="1909408"/>
                  <a:pt x="4271574" y="1944649"/>
                  <a:pt x="4292149" y="1978940"/>
                </a:cubicBezTo>
                <a:cubicBezTo>
                  <a:pt x="4300149" y="1992279"/>
                  <a:pt x="4294815" y="2013043"/>
                  <a:pt x="4296911" y="2030378"/>
                </a:cubicBezTo>
                <a:cubicBezTo>
                  <a:pt x="4299387" y="2048668"/>
                  <a:pt x="4301673" y="2067525"/>
                  <a:pt x="4307200" y="2085054"/>
                </a:cubicBezTo>
                <a:cubicBezTo>
                  <a:pt x="4321678" y="2130393"/>
                  <a:pt x="4338061" y="2175163"/>
                  <a:pt x="4353301" y="2220312"/>
                </a:cubicBezTo>
                <a:cubicBezTo>
                  <a:pt x="4365876" y="2257459"/>
                  <a:pt x="4355969" y="2294039"/>
                  <a:pt x="4350635" y="2330806"/>
                </a:cubicBezTo>
                <a:cubicBezTo>
                  <a:pt x="4347205" y="2353859"/>
                  <a:pt x="4339013" y="2375383"/>
                  <a:pt x="4351205" y="2401292"/>
                </a:cubicBezTo>
                <a:cubicBezTo>
                  <a:pt x="4362827" y="2426059"/>
                  <a:pt x="4360159" y="2457492"/>
                  <a:pt x="4366446" y="2485307"/>
                </a:cubicBezTo>
                <a:cubicBezTo>
                  <a:pt x="4371780" y="2508742"/>
                  <a:pt x="4380354" y="2531409"/>
                  <a:pt x="4388736" y="2554079"/>
                </a:cubicBezTo>
                <a:cubicBezTo>
                  <a:pt x="4400167" y="2584942"/>
                  <a:pt x="4412167" y="2615421"/>
                  <a:pt x="4406453" y="2649143"/>
                </a:cubicBezTo>
                <a:cubicBezTo>
                  <a:pt x="4399975" y="2687436"/>
                  <a:pt x="4424359" y="2713723"/>
                  <a:pt x="4440554" y="2743826"/>
                </a:cubicBezTo>
                <a:cubicBezTo>
                  <a:pt x="4451602" y="2764590"/>
                  <a:pt x="4459795" y="2787259"/>
                  <a:pt x="4466653" y="2809930"/>
                </a:cubicBezTo>
                <a:cubicBezTo>
                  <a:pt x="4475607" y="2840219"/>
                  <a:pt x="4480941" y="2871462"/>
                  <a:pt x="4489704" y="2901943"/>
                </a:cubicBezTo>
                <a:cubicBezTo>
                  <a:pt x="4502848" y="2948047"/>
                  <a:pt x="4513136" y="2994722"/>
                  <a:pt x="4505896" y="3042728"/>
                </a:cubicBezTo>
                <a:cubicBezTo>
                  <a:pt x="4502658" y="3064827"/>
                  <a:pt x="4502848" y="3085403"/>
                  <a:pt x="4507612" y="3107500"/>
                </a:cubicBezTo>
                <a:cubicBezTo>
                  <a:pt x="4515422" y="3143695"/>
                  <a:pt x="4516375" y="3180844"/>
                  <a:pt x="4545521" y="3209993"/>
                </a:cubicBezTo>
                <a:cubicBezTo>
                  <a:pt x="4555810" y="3220280"/>
                  <a:pt x="4558476" y="3238758"/>
                  <a:pt x="4563810" y="3253809"/>
                </a:cubicBezTo>
                <a:cubicBezTo>
                  <a:pt x="4570098" y="3271145"/>
                  <a:pt x="4566858" y="3283908"/>
                  <a:pt x="4548570" y="3293244"/>
                </a:cubicBezTo>
                <a:cubicBezTo>
                  <a:pt x="4540379" y="3297434"/>
                  <a:pt x="4532377" y="3309437"/>
                  <a:pt x="4531043" y="3318771"/>
                </a:cubicBezTo>
                <a:cubicBezTo>
                  <a:pt x="4527043" y="3346776"/>
                  <a:pt x="4532949" y="3372495"/>
                  <a:pt x="4545904" y="3399546"/>
                </a:cubicBezTo>
                <a:cubicBezTo>
                  <a:pt x="4558096" y="3424883"/>
                  <a:pt x="4556762" y="3456508"/>
                  <a:pt x="4561524" y="3485275"/>
                </a:cubicBezTo>
                <a:cubicBezTo>
                  <a:pt x="4564954" y="3505657"/>
                  <a:pt x="4572002" y="3526042"/>
                  <a:pt x="4572002" y="3546617"/>
                </a:cubicBezTo>
                <a:cubicBezTo>
                  <a:pt x="4572002" y="3572146"/>
                  <a:pt x="4565906" y="3597482"/>
                  <a:pt x="4563620" y="3623201"/>
                </a:cubicBezTo>
                <a:cubicBezTo>
                  <a:pt x="4561716" y="3643204"/>
                  <a:pt x="4562478" y="3663589"/>
                  <a:pt x="4560192" y="3683591"/>
                </a:cubicBezTo>
                <a:cubicBezTo>
                  <a:pt x="4558476" y="3699976"/>
                  <a:pt x="4554096" y="3716168"/>
                  <a:pt x="4550476" y="3732361"/>
                </a:cubicBezTo>
                <a:cubicBezTo>
                  <a:pt x="4549142" y="3738267"/>
                  <a:pt x="4543997" y="3744173"/>
                  <a:pt x="4544759" y="3749506"/>
                </a:cubicBezTo>
                <a:cubicBezTo>
                  <a:pt x="4552952" y="3802467"/>
                  <a:pt x="4516375" y="3840569"/>
                  <a:pt x="4500182" y="3885338"/>
                </a:cubicBezTo>
                <a:cubicBezTo>
                  <a:pt x="4483035" y="3932394"/>
                  <a:pt x="4456747" y="3977925"/>
                  <a:pt x="4464557" y="4030503"/>
                </a:cubicBezTo>
                <a:cubicBezTo>
                  <a:pt x="4469319" y="4062318"/>
                  <a:pt x="4480369" y="4092989"/>
                  <a:pt x="4487038" y="4124614"/>
                </a:cubicBezTo>
                <a:cubicBezTo>
                  <a:pt x="4489324" y="4135854"/>
                  <a:pt x="4488942" y="4148427"/>
                  <a:pt x="4486656" y="4159667"/>
                </a:cubicBezTo>
                <a:cubicBezTo>
                  <a:pt x="4476177" y="4213961"/>
                  <a:pt x="4474653" y="4267493"/>
                  <a:pt x="4491800" y="4320837"/>
                </a:cubicBezTo>
                <a:cubicBezTo>
                  <a:pt x="4494658" y="4329979"/>
                  <a:pt x="4497324" y="4339695"/>
                  <a:pt x="4497324" y="4349222"/>
                </a:cubicBezTo>
                <a:cubicBezTo>
                  <a:pt x="4497324" y="4401419"/>
                  <a:pt x="4493324" y="4452665"/>
                  <a:pt x="4474653" y="4502579"/>
                </a:cubicBezTo>
                <a:cubicBezTo>
                  <a:pt x="4468367" y="4519343"/>
                  <a:pt x="4472367" y="4539728"/>
                  <a:pt x="4470843" y="4558207"/>
                </a:cubicBezTo>
                <a:cubicBezTo>
                  <a:pt x="4469511" y="4575351"/>
                  <a:pt x="4468939" y="4592878"/>
                  <a:pt x="4464557" y="4609452"/>
                </a:cubicBezTo>
                <a:cubicBezTo>
                  <a:pt x="4458081" y="4633647"/>
                  <a:pt x="4457319" y="4656126"/>
                  <a:pt x="4463033" y="4681083"/>
                </a:cubicBezTo>
                <a:cubicBezTo>
                  <a:pt x="4468367" y="4704895"/>
                  <a:pt x="4465701" y="4730614"/>
                  <a:pt x="4465891" y="4755381"/>
                </a:cubicBezTo>
                <a:cubicBezTo>
                  <a:pt x="4466081" y="4783004"/>
                  <a:pt x="4466271" y="4810627"/>
                  <a:pt x="4465319" y="4838250"/>
                </a:cubicBezTo>
                <a:cubicBezTo>
                  <a:pt x="4464939" y="4849300"/>
                  <a:pt x="4457319" y="4861873"/>
                  <a:pt x="4460367" y="4871019"/>
                </a:cubicBezTo>
                <a:cubicBezTo>
                  <a:pt x="4470653" y="4900546"/>
                  <a:pt x="4458271" y="4930075"/>
                  <a:pt x="4463795" y="4959602"/>
                </a:cubicBezTo>
                <a:cubicBezTo>
                  <a:pt x="4466653" y="4974082"/>
                  <a:pt x="4458843" y="4990465"/>
                  <a:pt x="4458081" y="5006086"/>
                </a:cubicBezTo>
                <a:cubicBezTo>
                  <a:pt x="4456747" y="5031614"/>
                  <a:pt x="4457319" y="5057141"/>
                  <a:pt x="4456937" y="5082670"/>
                </a:cubicBezTo>
                <a:cubicBezTo>
                  <a:pt x="4456747" y="5091052"/>
                  <a:pt x="4455985" y="5099245"/>
                  <a:pt x="4455602" y="5107627"/>
                </a:cubicBezTo>
                <a:cubicBezTo>
                  <a:pt x="4455222" y="5115057"/>
                  <a:pt x="4453508" y="5122867"/>
                  <a:pt x="4454840" y="5129916"/>
                </a:cubicBezTo>
                <a:cubicBezTo>
                  <a:pt x="4459605" y="5155445"/>
                  <a:pt x="4467415" y="5180591"/>
                  <a:pt x="4470463" y="5206308"/>
                </a:cubicBezTo>
                <a:cubicBezTo>
                  <a:pt x="4473129" y="5228597"/>
                  <a:pt x="4469511" y="5251650"/>
                  <a:pt x="4471415" y="5274129"/>
                </a:cubicBezTo>
                <a:cubicBezTo>
                  <a:pt x="4474653" y="5313754"/>
                  <a:pt x="4480369" y="5353379"/>
                  <a:pt x="4483989" y="5393005"/>
                </a:cubicBezTo>
                <a:cubicBezTo>
                  <a:pt x="4484751" y="5401579"/>
                  <a:pt x="4479987" y="5410531"/>
                  <a:pt x="4479607" y="5419295"/>
                </a:cubicBezTo>
                <a:cubicBezTo>
                  <a:pt x="4478655" y="5446728"/>
                  <a:pt x="4478463" y="5474161"/>
                  <a:pt x="4477893" y="5501594"/>
                </a:cubicBezTo>
                <a:cubicBezTo>
                  <a:pt x="4477701" y="5517215"/>
                  <a:pt x="4478273" y="5533027"/>
                  <a:pt x="4476559" y="5548460"/>
                </a:cubicBezTo>
                <a:cubicBezTo>
                  <a:pt x="4474273" y="5568842"/>
                  <a:pt x="4470843" y="5587321"/>
                  <a:pt x="4485703" y="5606372"/>
                </a:cubicBezTo>
                <a:cubicBezTo>
                  <a:pt x="4508754" y="5635711"/>
                  <a:pt x="4499800" y="5673050"/>
                  <a:pt x="4505134" y="5706959"/>
                </a:cubicBezTo>
                <a:cubicBezTo>
                  <a:pt x="4506468" y="5715723"/>
                  <a:pt x="4506658" y="5724678"/>
                  <a:pt x="4508182" y="5733440"/>
                </a:cubicBezTo>
                <a:cubicBezTo>
                  <a:pt x="4511040" y="5749634"/>
                  <a:pt x="4514278" y="5765635"/>
                  <a:pt x="4517519" y="5781830"/>
                </a:cubicBezTo>
                <a:cubicBezTo>
                  <a:pt x="4518089" y="5784686"/>
                  <a:pt x="4518281" y="5787924"/>
                  <a:pt x="4519233" y="5790592"/>
                </a:cubicBezTo>
                <a:cubicBezTo>
                  <a:pt x="4527233" y="5815169"/>
                  <a:pt x="4536377" y="5839361"/>
                  <a:pt x="4542855" y="5864318"/>
                </a:cubicBezTo>
                <a:cubicBezTo>
                  <a:pt x="4546094" y="5876511"/>
                  <a:pt x="4546476" y="5890037"/>
                  <a:pt x="4544759" y="5902610"/>
                </a:cubicBezTo>
                <a:cubicBezTo>
                  <a:pt x="4539807" y="5939377"/>
                  <a:pt x="4537711" y="5975764"/>
                  <a:pt x="4544951" y="6012723"/>
                </a:cubicBezTo>
                <a:cubicBezTo>
                  <a:pt x="4547808" y="6027392"/>
                  <a:pt x="4543045" y="6043776"/>
                  <a:pt x="4541331" y="6059397"/>
                </a:cubicBezTo>
                <a:cubicBezTo>
                  <a:pt x="4536759" y="6096736"/>
                  <a:pt x="4531805" y="6134075"/>
                  <a:pt x="4527425" y="6171605"/>
                </a:cubicBezTo>
                <a:cubicBezTo>
                  <a:pt x="4524757" y="6195037"/>
                  <a:pt x="4523233" y="6218660"/>
                  <a:pt x="4520567" y="6242093"/>
                </a:cubicBezTo>
                <a:cubicBezTo>
                  <a:pt x="4517327" y="6269144"/>
                  <a:pt x="4512374" y="6296005"/>
                  <a:pt x="4509706" y="6323058"/>
                </a:cubicBezTo>
                <a:cubicBezTo>
                  <a:pt x="4506658" y="6353919"/>
                  <a:pt x="4506088" y="6384972"/>
                  <a:pt x="4502848" y="6415833"/>
                </a:cubicBezTo>
                <a:cubicBezTo>
                  <a:pt x="4496562" y="6472225"/>
                  <a:pt x="4489132" y="6528424"/>
                  <a:pt x="4482083" y="6584812"/>
                </a:cubicBezTo>
                <a:cubicBezTo>
                  <a:pt x="4475225" y="6639488"/>
                  <a:pt x="4469129" y="6694164"/>
                  <a:pt x="4460557" y="6748458"/>
                </a:cubicBezTo>
                <a:cubicBezTo>
                  <a:pt x="4456937" y="6771319"/>
                  <a:pt x="4447030" y="6793035"/>
                  <a:pt x="4441506" y="6815516"/>
                </a:cubicBezTo>
                <a:lnTo>
                  <a:pt x="4431806" y="6858001"/>
                </a:lnTo>
                <a:lnTo>
                  <a:pt x="4259553" y="6858001"/>
                </a:lnTo>
                <a:lnTo>
                  <a:pt x="4265716" y="6812064"/>
                </a:lnTo>
                <a:lnTo>
                  <a:pt x="4265716" y="6812064"/>
                </a:lnTo>
                <a:lnTo>
                  <a:pt x="4265716" y="6812063"/>
                </a:lnTo>
                <a:cubicBezTo>
                  <a:pt x="4265240" y="6788417"/>
                  <a:pt x="4259954" y="6764841"/>
                  <a:pt x="4246238" y="6742552"/>
                </a:cubicBezTo>
                <a:lnTo>
                  <a:pt x="4232402" y="6702976"/>
                </a:lnTo>
                <a:lnTo>
                  <a:pt x="4235549" y="6683027"/>
                </a:lnTo>
                <a:cubicBezTo>
                  <a:pt x="4237915" y="6676306"/>
                  <a:pt x="4241666" y="6669496"/>
                  <a:pt x="4247000" y="6662542"/>
                </a:cubicBezTo>
                <a:cubicBezTo>
                  <a:pt x="4254334" y="6653111"/>
                  <a:pt x="4256191" y="6639108"/>
                  <a:pt x="4254095" y="6625225"/>
                </a:cubicBezTo>
                <a:lnTo>
                  <a:pt x="4254095" y="6625225"/>
                </a:lnTo>
                <a:lnTo>
                  <a:pt x="4254095" y="6625224"/>
                </a:lnTo>
                <a:cubicBezTo>
                  <a:pt x="4251999" y="6611341"/>
                  <a:pt x="4245951" y="6597578"/>
                  <a:pt x="4237473" y="6588625"/>
                </a:cubicBezTo>
                <a:lnTo>
                  <a:pt x="4214994" y="6564620"/>
                </a:lnTo>
                <a:lnTo>
                  <a:pt x="4214994" y="6564621"/>
                </a:lnTo>
                <a:cubicBezTo>
                  <a:pt x="4225281" y="6575479"/>
                  <a:pt x="4231377" y="6582147"/>
                  <a:pt x="4237473" y="6588626"/>
                </a:cubicBezTo>
                <a:lnTo>
                  <a:pt x="4254095" y="6625225"/>
                </a:lnTo>
                <a:lnTo>
                  <a:pt x="4254084" y="6645552"/>
                </a:lnTo>
                <a:cubicBezTo>
                  <a:pt x="4252965" y="6651967"/>
                  <a:pt x="4250667" y="6657826"/>
                  <a:pt x="4247000" y="6662541"/>
                </a:cubicBezTo>
                <a:cubicBezTo>
                  <a:pt x="4236332" y="6676448"/>
                  <a:pt x="4231997" y="6689783"/>
                  <a:pt x="4232402" y="6702976"/>
                </a:cubicBezTo>
                <a:lnTo>
                  <a:pt x="4232402" y="6702976"/>
                </a:lnTo>
                <a:lnTo>
                  <a:pt x="4232402" y="6702977"/>
                </a:lnTo>
                <a:cubicBezTo>
                  <a:pt x="4232807" y="6716169"/>
                  <a:pt x="4237951" y="6729219"/>
                  <a:pt x="4246238" y="6742553"/>
                </a:cubicBezTo>
                <a:cubicBezTo>
                  <a:pt x="4253096" y="6753698"/>
                  <a:pt x="4257847" y="6765164"/>
                  <a:pt x="4260942" y="6776800"/>
                </a:cubicBezTo>
                <a:lnTo>
                  <a:pt x="4265716" y="6812064"/>
                </a:lnTo>
                <a:lnTo>
                  <a:pt x="4259553" y="6858001"/>
                </a:lnTo>
                <a:lnTo>
                  <a:pt x="4259553" y="6858001"/>
                </a:lnTo>
                <a:lnTo>
                  <a:pt x="4259553" y="6858002"/>
                </a:lnTo>
                <a:lnTo>
                  <a:pt x="0" y="6858002"/>
                </a:lnTo>
                <a:lnTo>
                  <a:pt x="0" y="2"/>
                </a:lnTo>
                <a:lnTo>
                  <a:pt x="3766492" y="1"/>
                </a:lnTo>
                <a:lnTo>
                  <a:pt x="3769210" y="21486"/>
                </a:lnTo>
                <a:close/>
              </a:path>
            </a:pathLst>
          </a:cu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7282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D867-0845-F295-70A8-7FC8F1EB6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342900"/>
            <a:ext cx="9144000" cy="1263649"/>
          </a:xfrm>
        </p:spPr>
        <p:txBody>
          <a:bodyPr/>
          <a:lstStyle/>
          <a:p>
            <a:r>
              <a:rPr lang="en-US" dirty="0"/>
              <a:t>Differences in Spending Across Groups</a:t>
            </a:r>
          </a:p>
        </p:txBody>
      </p:sp>
      <p:pic>
        <p:nvPicPr>
          <p:cNvPr id="5" name="Content Placeholder 4" descr="A graph with blue squares&#10;&#10;Description automatically generated">
            <a:extLst>
              <a:ext uri="{FF2B5EF4-FFF2-40B4-BE49-F238E27FC236}">
                <a16:creationId xmlns:a16="http://schemas.microsoft.com/office/drawing/2014/main" id="{F1A6ACFD-34B4-9A1B-D114-95994AB7D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89" y="906142"/>
            <a:ext cx="3856361" cy="2892271"/>
          </a:xfrm>
        </p:spPr>
      </p:pic>
      <p:pic>
        <p:nvPicPr>
          <p:cNvPr id="7" name="Picture 6" descr="A graph with blue bars&#10;&#10;Description automatically generated">
            <a:extLst>
              <a:ext uri="{FF2B5EF4-FFF2-40B4-BE49-F238E27FC236}">
                <a16:creationId xmlns:a16="http://schemas.microsoft.com/office/drawing/2014/main" id="{7929BEB1-8BF5-8571-9DE3-D27097ACB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39" y="906142"/>
            <a:ext cx="3856361" cy="2892271"/>
          </a:xfrm>
          <a:prstGeom prst="rect">
            <a:avLst/>
          </a:prstGeom>
        </p:spPr>
      </p:pic>
      <p:pic>
        <p:nvPicPr>
          <p:cNvPr id="9" name="Picture 8" descr="A graph with blue bars&#10;&#10;Description automatically generated">
            <a:extLst>
              <a:ext uri="{FF2B5EF4-FFF2-40B4-BE49-F238E27FC236}">
                <a16:creationId xmlns:a16="http://schemas.microsoft.com/office/drawing/2014/main" id="{C004CFC5-3815-64F7-112D-962DD459F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89" y="3798413"/>
            <a:ext cx="3856361" cy="2988469"/>
          </a:xfrm>
          <a:prstGeom prst="rect">
            <a:avLst/>
          </a:prstGeom>
        </p:spPr>
      </p:pic>
      <p:pic>
        <p:nvPicPr>
          <p:cNvPr id="11" name="Picture 10" descr="A graph with blue squares&#10;&#10;Description automatically generated">
            <a:extLst>
              <a:ext uri="{FF2B5EF4-FFF2-40B4-BE49-F238E27FC236}">
                <a16:creationId xmlns:a16="http://schemas.microsoft.com/office/drawing/2014/main" id="{E2E3D8CF-4E20-CC98-034D-6B7C98E8CE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39" y="3798413"/>
            <a:ext cx="3856361" cy="298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37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AACC9-A62D-4310-650A-E8A36C2B6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46087"/>
            <a:ext cx="9144000" cy="1263649"/>
          </a:xfrm>
        </p:spPr>
        <p:txBody>
          <a:bodyPr/>
          <a:lstStyle/>
          <a:p>
            <a:r>
              <a:rPr lang="en-US" dirty="0"/>
              <a:t>Cluster Centroids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96541-01B4-F793-4B9A-F6D90C297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077911"/>
            <a:ext cx="4345709" cy="3048001"/>
          </a:xfrm>
        </p:spPr>
        <p:txBody>
          <a:bodyPr/>
          <a:lstStyle/>
          <a:p>
            <a:r>
              <a:rPr lang="en-US" dirty="0"/>
              <a:t>Main difference between the groups is the </a:t>
            </a:r>
            <a:r>
              <a:rPr lang="en-US" dirty="0" err="1"/>
              <a:t>shopping_mall</a:t>
            </a:r>
            <a:r>
              <a:rPr lang="en-US" dirty="0"/>
              <a:t> column.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3310CAF-7B91-4398-09DE-0ED60F654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241424"/>
            <a:ext cx="5610225" cy="4057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7825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6F0FD-C66E-0EFD-7259-BB42F047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54792"/>
            <a:ext cx="9144000" cy="1263649"/>
          </a:xfrm>
        </p:spPr>
        <p:txBody>
          <a:bodyPr/>
          <a:lstStyle/>
          <a:p>
            <a:r>
              <a:rPr lang="en-US" dirty="0"/>
              <a:t>Final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F8BDB-9611-F761-6E95-8F54A3B17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Silhouette score is close to 1, indicating well separated clusters.</a:t>
            </a:r>
          </a:p>
          <a:p>
            <a:r>
              <a:rPr lang="en-US" dirty="0"/>
              <a:t>P-value from ANOVA is 0.98, which is greater than 0.05, indicating no significant difference in mean price variable across the four groups.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578D6C-D47F-018D-536A-E86E58D81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18" y="1987944"/>
            <a:ext cx="5610225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D9F50C-6F81-6700-66E3-DB1A2B75B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18" y="2376882"/>
            <a:ext cx="552450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4A7E62-4484-2BF4-219A-AF5E320F76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18" y="1505145"/>
            <a:ext cx="512445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637737-E24D-B9C2-42D4-EDFBB47026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18" y="1811747"/>
            <a:ext cx="2781300" cy="142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888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E1C2D-30FB-6685-0325-A6580F586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76225"/>
            <a:ext cx="9144000" cy="1263649"/>
          </a:xfrm>
        </p:spPr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A95E9-6B74-7D66-1EA7-139EBD200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076324"/>
            <a:ext cx="10668000" cy="304800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Dataset is limited to 10 shopping malls in California</a:t>
            </a:r>
          </a:p>
          <a:p>
            <a:r>
              <a:rPr lang="en-US" dirty="0"/>
              <a:t>Pandas can be memory intensive</a:t>
            </a:r>
          </a:p>
          <a:p>
            <a:r>
              <a:rPr lang="en-US" dirty="0"/>
              <a:t>One-hot encoding can </a:t>
            </a:r>
            <a:r>
              <a:rPr lang="en-US" dirty="0" err="1"/>
              <a:t>siginifcantly</a:t>
            </a:r>
            <a:r>
              <a:rPr lang="en-US" dirty="0"/>
              <a:t> increase dimensionality of dataset</a:t>
            </a:r>
          </a:p>
          <a:p>
            <a:r>
              <a:rPr lang="en-US" dirty="0"/>
              <a:t>Frequency encoding can cause loss of data</a:t>
            </a:r>
          </a:p>
          <a:p>
            <a:r>
              <a:rPr lang="en-US" dirty="0"/>
              <a:t>Elbow for elbow method may not always be so clear</a:t>
            </a:r>
          </a:p>
          <a:p>
            <a:r>
              <a:rPr lang="en-US" dirty="0"/>
              <a:t>Silhouette score and ANOVA are impacted by differences in group size</a:t>
            </a:r>
          </a:p>
          <a:p>
            <a:r>
              <a:rPr lang="en-US" sz="3100" dirty="0">
                <a:ea typeface="游明朝" panose="02020400000000000000" pitchFamily="18" charset="-128"/>
                <a:cs typeface="Times New Roman" panose="02020603050405020304" pitchFamily="18" charset="0"/>
              </a:rPr>
              <a:t>T</a:t>
            </a:r>
            <a:r>
              <a:rPr lang="en-US" sz="3100" dirty="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he greater the differences in sample sizes between the groups, the lower the statistical power of an ANOVA (</a:t>
            </a:r>
            <a:r>
              <a:rPr lang="en-US" sz="3100" dirty="0" err="1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Bobbit</a:t>
            </a:r>
            <a:r>
              <a:rPr lang="en-US" sz="3100" dirty="0">
                <a:effectLst/>
                <a:ea typeface="游明朝" panose="02020400000000000000" pitchFamily="18" charset="-128"/>
                <a:cs typeface="Times New Roman" panose="02020603050405020304" pitchFamily="18" charset="0"/>
              </a:rPr>
              <a:t>, 2021)</a:t>
            </a:r>
            <a:endParaRPr lang="en-US" sz="3100" dirty="0"/>
          </a:p>
        </p:txBody>
      </p:sp>
    </p:spTree>
    <p:extLst>
      <p:ext uri="{BB962C8B-B14F-4D97-AF65-F5344CB8AC3E}">
        <p14:creationId xmlns:p14="http://schemas.microsoft.com/office/powerpoint/2010/main" val="2758186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0E300-07A0-4D4A-E9C2-20F724D0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46638"/>
            <a:ext cx="9144000" cy="1263649"/>
          </a:xfrm>
        </p:spPr>
        <p:txBody>
          <a:bodyPr/>
          <a:lstStyle/>
          <a:p>
            <a:r>
              <a:rPr lang="en-US" dirty="0"/>
              <a:t>Recommended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BB64-75FD-14B5-E5CB-A35A46C39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18376"/>
            <a:ext cx="10668000" cy="3048001"/>
          </a:xfrm>
        </p:spPr>
        <p:txBody>
          <a:bodyPr/>
          <a:lstStyle/>
          <a:p>
            <a:r>
              <a:rPr lang="en-US" dirty="0"/>
              <a:t>Combine data from other regions and locations</a:t>
            </a:r>
          </a:p>
          <a:p>
            <a:r>
              <a:rPr lang="en-US" dirty="0"/>
              <a:t>Use one group and break it down into smaller groups.</a:t>
            </a:r>
          </a:p>
        </p:txBody>
      </p:sp>
    </p:spTree>
    <p:extLst>
      <p:ext uri="{BB962C8B-B14F-4D97-AF65-F5344CB8AC3E}">
        <p14:creationId xmlns:p14="http://schemas.microsoft.com/office/powerpoint/2010/main" val="3168842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0CDE2-7C08-5CB5-F63D-18A12786E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28119"/>
            <a:ext cx="9144000" cy="1263649"/>
          </a:xfrm>
        </p:spPr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5CA13-BC1D-4F51-FC77-ADA5552A3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99857"/>
            <a:ext cx="10668000" cy="3048001"/>
          </a:xfrm>
        </p:spPr>
        <p:txBody>
          <a:bodyPr/>
          <a:lstStyle/>
          <a:p>
            <a:r>
              <a:rPr lang="en-US" dirty="0" err="1"/>
              <a:t>Imrpove</a:t>
            </a:r>
            <a:r>
              <a:rPr lang="en-US" dirty="0"/>
              <a:t> understanding in customer spending habits.</a:t>
            </a:r>
          </a:p>
          <a:p>
            <a:r>
              <a:rPr lang="en-US" dirty="0"/>
              <a:t>Similarity across California malls indicates spending habits across a region likely to be similar.</a:t>
            </a:r>
          </a:p>
        </p:txBody>
      </p:sp>
    </p:spTree>
    <p:extLst>
      <p:ext uri="{BB962C8B-B14F-4D97-AF65-F5344CB8AC3E}">
        <p14:creationId xmlns:p14="http://schemas.microsoft.com/office/powerpoint/2010/main" val="1262577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648B-B22F-6B33-6EE0-004DB9A4C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BB9C0-3949-5563-3761-9BA71AD34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Bobbitt, Zach. “How to Perform an ANOVA with Unequal Sample Sizes.” </a:t>
            </a:r>
            <a:r>
              <a:rPr lang="en-US" sz="1800" i="1" dirty="0" err="1"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Statology</a:t>
            </a:r>
            <a:r>
              <a:rPr lang="en-US" sz="1800" dirty="0"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, 18 Sept. 2021,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  <a:hlinkClick r:id="rId2"/>
              </a:rPr>
              <a:t>www.statology.org/anova-unequal-sample-size/?utm_source=chatgpt.com</a:t>
            </a:r>
            <a:r>
              <a:rPr lang="en-US" sz="1800" dirty="0">
                <a:effectLst/>
                <a:latin typeface="Calibri" panose="020F0502020204030204" pitchFamily="34" charset="0"/>
                <a:ea typeface="游明朝" panose="02020400000000000000" pitchFamily="18" charset="-128"/>
                <a:cs typeface="Times New Roman" panose="02020603050405020304" pitchFamily="18" charset="0"/>
              </a:rPr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65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D8889-D711-5F32-91EC-86C8D258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49D7A-3A45-28B2-AD8E-2A7AB59A4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Degree in Applied Math</a:t>
            </a:r>
          </a:p>
          <a:p>
            <a:r>
              <a:rPr lang="en-US" dirty="0"/>
              <a:t>Student at WGU, Master’s track in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1419746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A5533-C16B-E375-FEE1-6D0E83CF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AB762-CBF5-98CE-8317-034F1FFDF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K-means clustering on customer dataset, then perform ANOVA on those groups</a:t>
            </a:r>
          </a:p>
          <a:p>
            <a:r>
              <a:rPr lang="en-US" dirty="0"/>
              <a:t>Null Hypothesis: The groups don’t have a statistically significant mean difference in spending habits</a:t>
            </a:r>
          </a:p>
          <a:p>
            <a:r>
              <a:rPr lang="en-US" dirty="0"/>
              <a:t>Alternative Hypothesis: The groups do have a statistically significant mean difference in spending habits.</a:t>
            </a:r>
          </a:p>
        </p:txBody>
      </p:sp>
    </p:spTree>
    <p:extLst>
      <p:ext uri="{BB962C8B-B14F-4D97-AF65-F5344CB8AC3E}">
        <p14:creationId xmlns:p14="http://schemas.microsoft.com/office/powerpoint/2010/main" val="154847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A3F88-48CC-DF74-3C35-E2649D8F1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4612B-9699-E2B0-359E-723AB81E9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prepared for model</a:t>
            </a:r>
          </a:p>
          <a:p>
            <a:r>
              <a:rPr lang="en-US" dirty="0"/>
              <a:t>The optimal value of K for the K-Means model is found</a:t>
            </a:r>
          </a:p>
          <a:p>
            <a:r>
              <a:rPr lang="en-US" dirty="0"/>
              <a:t>Data is fit to the model</a:t>
            </a:r>
          </a:p>
          <a:p>
            <a:r>
              <a:rPr lang="en-US" dirty="0"/>
              <a:t>The groups are analyzed individually</a:t>
            </a:r>
          </a:p>
          <a:p>
            <a:r>
              <a:rPr lang="en-US" dirty="0"/>
              <a:t>Quality of groups is assessed by Silhouette Score</a:t>
            </a:r>
          </a:p>
          <a:p>
            <a:r>
              <a:rPr lang="en-US" dirty="0"/>
              <a:t>ANOVA is performed on groups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035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2C08-1D95-B754-7226-34EA8E102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Preperation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B17A6-A686-80D7-79F6-507374A30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Rows containing nulls removed</a:t>
            </a:r>
          </a:p>
          <a:p>
            <a:r>
              <a:rPr lang="en-US" dirty="0"/>
              <a:t>Outlier values imputed with median</a:t>
            </a:r>
          </a:p>
          <a:p>
            <a:r>
              <a:rPr lang="en-US" dirty="0"/>
              <a:t>Numerical columns standardized</a:t>
            </a:r>
          </a:p>
          <a:p>
            <a:r>
              <a:rPr lang="en-US" dirty="0"/>
              <a:t>One hot encoding on categorical columns except for </a:t>
            </a:r>
            <a:r>
              <a:rPr lang="en-US" dirty="0" err="1"/>
              <a:t>shopping_mall</a:t>
            </a:r>
            <a:endParaRPr lang="en-US" dirty="0"/>
          </a:p>
          <a:p>
            <a:pPr lvl="1"/>
            <a:r>
              <a:rPr lang="en-US" dirty="0"/>
              <a:t>Frequency encoding used instead</a:t>
            </a:r>
          </a:p>
        </p:txBody>
      </p:sp>
    </p:spTree>
    <p:extLst>
      <p:ext uri="{BB962C8B-B14F-4D97-AF65-F5344CB8AC3E}">
        <p14:creationId xmlns:p14="http://schemas.microsoft.com/office/powerpoint/2010/main" val="212917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7C5E-BB7B-CA27-2CAF-169493E40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(cont.)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5BA730-6805-E9FE-AEE9-85D9D3C7F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003" y="2612669"/>
            <a:ext cx="1844039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D92206-7230-3721-5ACB-2A10A6E30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003" y="2844104"/>
            <a:ext cx="132588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1CB240-6E16-399C-2782-CFE56072B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514" y="2591594"/>
            <a:ext cx="2744942" cy="29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13890DFE-A1E5-84C0-C7ED-66B9B6F7AD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036" y="2591594"/>
            <a:ext cx="2631150" cy="804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22A4B071-94A5-FB06-C8BA-4FB81E5100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036" y="3429000"/>
            <a:ext cx="1920240" cy="2005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CBFC299-5A12-BD67-3771-F3B9CBCC1E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036" y="5467590"/>
            <a:ext cx="1237129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38BCE1-78B9-A92C-7561-89417B8BC0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514" y="2884202"/>
            <a:ext cx="2209236" cy="1737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11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8C57B-F8B0-040B-084D-E835B9A7E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27" y="197509"/>
            <a:ext cx="9144000" cy="1263649"/>
          </a:xfrm>
        </p:spPr>
        <p:txBody>
          <a:bodyPr/>
          <a:lstStyle/>
          <a:p>
            <a:r>
              <a:rPr lang="en-US" dirty="0"/>
              <a:t>Data Preparation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9DDD6-6CD9-3482-3F37-7DACBD8D2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D9C542-F70B-FFF4-C506-F9CFA28CC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11" y="1291723"/>
            <a:ext cx="366382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1C2A94-95EE-D40F-83FA-24B66A460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211" y="4034923"/>
            <a:ext cx="366382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FBECF3-095D-35F1-525F-031CE8119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3147" y="1288264"/>
            <a:ext cx="366382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0F7C7D-C1C5-8B5F-48F2-7E587EF64F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735" y="1291723"/>
            <a:ext cx="414337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graph with lines and a rectangle&#10;&#10;Description automatically generated">
            <a:extLst>
              <a:ext uri="{FF2B5EF4-FFF2-40B4-BE49-F238E27FC236}">
                <a16:creationId xmlns:a16="http://schemas.microsoft.com/office/drawing/2014/main" id="{51E7885B-1D22-9C2F-9688-79629943EA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417" y="1510798"/>
            <a:ext cx="3663820" cy="274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9274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E99B-0D16-410B-BF9A-C9532AA3F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82" y="274622"/>
            <a:ext cx="9144000" cy="1263649"/>
          </a:xfrm>
        </p:spPr>
        <p:txBody>
          <a:bodyPr/>
          <a:lstStyle/>
          <a:p>
            <a:r>
              <a:rPr lang="en-US" dirty="0"/>
              <a:t>Data Preparation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ABFFD-9858-322A-789A-20E4708E0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4792" y="1468581"/>
            <a:ext cx="5610225" cy="3048001"/>
          </a:xfrm>
        </p:spPr>
        <p:txBody>
          <a:bodyPr/>
          <a:lstStyle/>
          <a:p>
            <a:r>
              <a:rPr lang="en-US" dirty="0"/>
              <a:t>One-hot encoding is performed on categorical variables except for </a:t>
            </a:r>
            <a:r>
              <a:rPr lang="en-US" dirty="0" err="1"/>
              <a:t>shopping_mall</a:t>
            </a:r>
            <a:r>
              <a:rPr lang="en-US" dirty="0"/>
              <a:t>, where frequency encoding is used instead.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BCDB30-7CFE-E0B4-091F-C29C30D61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60" y="1388259"/>
            <a:ext cx="349567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9B0FF9-E22C-129C-04F1-054EACF14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59" y="2293134"/>
            <a:ext cx="5610225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EDD588-3DF0-20C8-CC4E-624A2D624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59" y="3820166"/>
            <a:ext cx="56102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93CBE0B-5857-4C11-F435-6D93FBA843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759" y="4106558"/>
            <a:ext cx="2638425" cy="1581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857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EE72A-B39D-F51B-2909-111CFE29A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13047"/>
            <a:ext cx="9144000" cy="1263649"/>
          </a:xfrm>
        </p:spPr>
        <p:txBody>
          <a:bodyPr/>
          <a:lstStyle/>
          <a:p>
            <a:r>
              <a:rPr lang="en-US" dirty="0"/>
              <a:t>Finding Best Value of 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94236-0001-CE4F-E667-0C1D3A26E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54589"/>
            <a:ext cx="10668000" cy="3048001"/>
          </a:xfrm>
        </p:spPr>
        <p:txBody>
          <a:bodyPr/>
          <a:lstStyle/>
          <a:p>
            <a:r>
              <a:rPr lang="en-US" dirty="0"/>
              <a:t>Elbow Method</a:t>
            </a:r>
          </a:p>
        </p:txBody>
      </p:sp>
      <p:pic>
        <p:nvPicPr>
          <p:cNvPr id="5" name="Picture 4" descr="A graph with a line&#10;&#10;Description automatically generated">
            <a:extLst>
              <a:ext uri="{FF2B5EF4-FFF2-40B4-BE49-F238E27FC236}">
                <a16:creationId xmlns:a16="http://schemas.microsoft.com/office/drawing/2014/main" id="{2E5D7B4E-D106-9A13-687B-7AD187702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7828" y="2155824"/>
            <a:ext cx="5852172" cy="4389129"/>
          </a:xfrm>
          <a:prstGeom prst="rect">
            <a:avLst/>
          </a:prstGeom>
        </p:spPr>
      </p:pic>
      <p:pic>
        <p:nvPicPr>
          <p:cNvPr id="6" name="Picture 5" descr="A computer screen shot of a number&#10;&#10;Description automatically generated">
            <a:extLst>
              <a:ext uri="{FF2B5EF4-FFF2-40B4-BE49-F238E27FC236}">
                <a16:creationId xmlns:a16="http://schemas.microsoft.com/office/drawing/2014/main" id="{A81A501D-31CA-08E7-4E3B-05A937A06D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31214"/>
            <a:ext cx="409575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1EC97F-444C-A967-F985-E7111F615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72" y="4062505"/>
            <a:ext cx="5153025" cy="390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08051534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AnalogousFromLightSeed_2SEEDS">
      <a:dk1>
        <a:srgbClr val="000000"/>
      </a:dk1>
      <a:lt1>
        <a:srgbClr val="FFFFFF"/>
      </a:lt1>
      <a:dk2>
        <a:srgbClr val="393220"/>
      </a:dk2>
      <a:lt2>
        <a:srgbClr val="E2E4E8"/>
      </a:lt2>
      <a:accent1>
        <a:srgbClr val="B5A065"/>
      </a:accent1>
      <a:accent2>
        <a:srgbClr val="CC9479"/>
      </a:accent2>
      <a:accent3>
        <a:srgbClr val="9DA66D"/>
      </a:accent3>
      <a:accent4>
        <a:srgbClr val="62AFA0"/>
      </a:accent4>
      <a:accent5>
        <a:srgbClr val="62ACC1"/>
      </a:accent5>
      <a:accent6>
        <a:srgbClr val="7090C9"/>
      </a:accent6>
      <a:hlink>
        <a:srgbClr val="697BAE"/>
      </a:hlink>
      <a:folHlink>
        <a:srgbClr val="7F7F7F"/>
      </a:folHlink>
    </a:clrScheme>
    <a:fontScheme name="Torn">
      <a:majorFont>
        <a:latin typeface="Impact"/>
        <a:ea typeface=""/>
        <a:cs typeface=""/>
      </a:majorFont>
      <a:minorFont>
        <a:latin typeface="Arial Nova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526</TotalTime>
  <Words>401</Words>
  <Application>Microsoft Office PowerPoint</Application>
  <PresentationFormat>Widescreen</PresentationFormat>
  <Paragraphs>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游明朝</vt:lpstr>
      <vt:lpstr>Arial</vt:lpstr>
      <vt:lpstr>Arial Nova Cond</vt:lpstr>
      <vt:lpstr>Calibri</vt:lpstr>
      <vt:lpstr>Impact</vt:lpstr>
      <vt:lpstr>Verdana</vt:lpstr>
      <vt:lpstr>TornVTI</vt:lpstr>
      <vt:lpstr>ANOVA and K-Means Clustering on Customer Dataset</vt:lpstr>
      <vt:lpstr>About Me</vt:lpstr>
      <vt:lpstr>The Project</vt:lpstr>
      <vt:lpstr>The Analysis process</vt:lpstr>
      <vt:lpstr>Data Preperation</vt:lpstr>
      <vt:lpstr>Data Preparation (cont.)</vt:lpstr>
      <vt:lpstr>Data Preparation (cont.)</vt:lpstr>
      <vt:lpstr>Data Preparation (cont.)</vt:lpstr>
      <vt:lpstr>Finding Best Value of K</vt:lpstr>
      <vt:lpstr>Differences in Spending Across Groups</vt:lpstr>
      <vt:lpstr>Cluster Centroids</vt:lpstr>
      <vt:lpstr>Final Results</vt:lpstr>
      <vt:lpstr>Limitations</vt:lpstr>
      <vt:lpstr>Recommended Action</vt:lpstr>
      <vt:lpstr>Benefits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Otilio Alvarado-Cruz</dc:creator>
  <cp:lastModifiedBy>Otilio Alvarado-Cruz</cp:lastModifiedBy>
  <cp:revision>48</cp:revision>
  <dcterms:created xsi:type="dcterms:W3CDTF">2024-12-19T00:19:15Z</dcterms:created>
  <dcterms:modified xsi:type="dcterms:W3CDTF">2024-12-21T20:57:12Z</dcterms:modified>
</cp:coreProperties>
</file>