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ata.world/cfpb/consumer-complaints" TargetMode="External"/><Relationship Id="rId2" Type="http://schemas.openxmlformats.org/officeDocument/2006/relationships/hyperlink" Target="http://bit.ly/2xmJiVQ" TargetMode="External"/><Relationship Id="rId3" Type="http://schemas.openxmlformats.org/officeDocument/2006/relationships/hyperlink" Target="https://public.tableau.com/en-us/s/download" TargetMode="External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20400" y="257400"/>
            <a:ext cx="84067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CA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Schedule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466720" y="1968840"/>
            <a:ext cx="7257960" cy="29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1:30PM – 2:00PM: Tableau Overview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2:00PM – 2:30PM: Getting the Data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2:30PM – 3:30 PM: Bar Charts and Line Graphs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3:30PM – 3:45PM: Break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3:45PM – 4:45PM: Heatmaps and Geo Maps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4:45PM – 5:30PM: Putting Together in a Dashboard</a:t>
            </a:r>
            <a:endParaRPr b="0" lang="en-CA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96080" y="1463040"/>
            <a:ext cx="11734200" cy="50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Georgia"/>
              </a:rPr>
              <a:t>Please download the following files for today’s lesson: </a:t>
            </a:r>
            <a:br/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2200" spc="-1" strike="noStrike">
                <a:solidFill>
                  <a:srgbClr val="000000"/>
                </a:solidFill>
                <a:latin typeface="Arial"/>
                <a:ea typeface="Georgia"/>
              </a:rPr>
              <a:t>Data files</a:t>
            </a: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Georgia"/>
              </a:rPr>
              <a:t>: </a:t>
            </a:r>
            <a:endParaRPr b="0" lang="en-CA" sz="2200" spc="-1" strike="noStrike">
              <a:latin typeface="Arial"/>
            </a:endParaRPr>
          </a:p>
          <a:p>
            <a:pPr lvl="2" marL="1015920" indent="-342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Georgia"/>
              </a:rPr>
              <a:t>Download Consumer Complaints Data from Data.World</a:t>
            </a:r>
            <a:endParaRPr b="0" lang="en-CA" sz="2200" spc="-1" strike="noStrike">
              <a:latin typeface="Arial"/>
            </a:endParaRPr>
          </a:p>
          <a:p>
            <a:pPr lvl="2" marL="1015920" indent="-342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Georgia"/>
              </a:rPr>
              <a:t>Link: </a:t>
            </a:r>
            <a:r>
              <a:rPr b="0" lang="en-CA" sz="2400" spc="-1" strike="noStrike" u="sng">
                <a:solidFill>
                  <a:srgbClr val="0563c1"/>
                </a:solidFill>
                <a:uFillTx/>
                <a:latin typeface="Calibri"/>
                <a:ea typeface="Georgia"/>
                <a:hlinkClick r:id="rId1"/>
              </a:rPr>
              <a:t>https://data.world/cfpb/consumer-complaints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Georgia"/>
              </a:rPr>
              <a:t> (Need a Data.World account)</a:t>
            </a:r>
            <a:endParaRPr b="0" lang="en-CA" sz="2400" spc="-1" strike="noStrike">
              <a:latin typeface="Arial"/>
            </a:endParaRPr>
          </a:p>
          <a:p>
            <a:pPr lvl="3" marL="1473120" indent="-342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Georgia"/>
              </a:rPr>
              <a:t>Alternative: </a:t>
            </a:r>
            <a:r>
              <a:rPr b="0" lang="en-CA" sz="2000" spc="-1" strike="noStrike" u="sng">
                <a:solidFill>
                  <a:srgbClr val="0563c1"/>
                </a:solidFill>
                <a:uFillTx/>
                <a:latin typeface="Arial"/>
                <a:ea typeface="Georgia"/>
                <a:hlinkClick r:id="rId2"/>
              </a:rPr>
              <a:t>http://bit.ly/2xmJiVQ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Georgia"/>
              </a:rPr>
              <a:t> (My Google Drive)</a:t>
            </a:r>
            <a:endParaRPr b="0" lang="en-CA" sz="2000" spc="-1" strike="noStrike">
              <a:latin typeface="Arial"/>
            </a:endParaRPr>
          </a:p>
          <a:p>
            <a:pPr lvl="3" marL="1473120" indent="-342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Georgia"/>
              </a:rPr>
              <a:t>GitHub: https://github.com/ocrug/dashboard-2020-03</a:t>
            </a:r>
            <a:br/>
            <a:r>
              <a:rPr b="1" lang="en-CA" sz="2000" spc="-1" strike="noStrike">
                <a:solidFill>
                  <a:srgbClr val="1e4e79"/>
                </a:solidFill>
                <a:latin typeface="Arial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239760" indent="-214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Georgia"/>
              <a:buChar char="❏"/>
            </a:pPr>
            <a:r>
              <a:rPr b="1" lang="en-CA" sz="2200" spc="-1" strike="noStrike">
                <a:solidFill>
                  <a:srgbClr val="000000"/>
                </a:solidFill>
                <a:latin typeface="Arial"/>
                <a:ea typeface="Georgia"/>
              </a:rPr>
              <a:t>Tableau Public Download</a:t>
            </a: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Georgia"/>
              </a:rPr>
              <a:t>:</a:t>
            </a:r>
            <a:endParaRPr b="0" lang="en-CA" sz="2200" spc="-1" strike="noStrike">
              <a:latin typeface="Arial"/>
            </a:endParaRPr>
          </a:p>
          <a:p>
            <a:pPr lvl="2" marL="914400" indent="-2404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Merriweather Sans"/>
              <a:buChar char="❏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Georgia"/>
              </a:rPr>
              <a:t> </a:t>
            </a: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Georgia"/>
              </a:rPr>
              <a:t>Visit Tableau Public and download to your computer</a:t>
            </a:r>
            <a:endParaRPr b="0" lang="en-CA" sz="2200" spc="-1" strike="noStrike">
              <a:latin typeface="Arial"/>
            </a:endParaRPr>
          </a:p>
          <a:p>
            <a:pPr lvl="2" marL="914400" indent="-240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Merriweather Sans"/>
              <a:buChar char="❏"/>
            </a:pPr>
            <a:r>
              <a:rPr b="1" lang="en-CA" sz="2200" spc="-1" strike="noStrike">
                <a:solidFill>
                  <a:srgbClr val="000000"/>
                </a:solidFill>
                <a:latin typeface="Arial"/>
                <a:ea typeface="Georgia"/>
              </a:rPr>
              <a:t> </a:t>
            </a:r>
            <a:r>
              <a:rPr b="1" lang="en-CA" sz="2200" spc="-1" strike="noStrike">
                <a:solidFill>
                  <a:srgbClr val="000000"/>
                </a:solidFill>
                <a:latin typeface="Arial"/>
                <a:ea typeface="Georgia"/>
              </a:rPr>
              <a:t>Link: </a:t>
            </a:r>
            <a:r>
              <a:rPr b="0" lang="en-CA" sz="2400" spc="-1" strike="noStrike" u="sng">
                <a:solidFill>
                  <a:srgbClr val="0563c1"/>
                </a:solidFill>
                <a:uFillTx/>
                <a:latin typeface="Calibri"/>
                <a:ea typeface="Georgia"/>
                <a:hlinkClick r:id="rId3"/>
              </a:rPr>
              <a:t>https://public.tableau.com/en-us/s/download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Georgia"/>
              </a:rPr>
              <a:t>*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Georgia"/>
              </a:rPr>
              <a:t>Materials will be required to do hands on practice during workshop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20400" y="257400"/>
            <a:ext cx="84067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CA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Materials</a:t>
            </a:r>
            <a:endParaRPr b="0" lang="en-CA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Application>LibreOffice/6.0.7.3$Linux_X86_64 LibreOffice_project/00m0$Build-3</Application>
  <Words>143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2020-03-01T17:32:20Z</dcterms:created>
  <dc:creator>Charles Sutton</dc:creator>
  <dc:description/>
  <dc:language>en-CA</dc:language>
  <cp:lastModifiedBy/>
  <dcterms:modified xsi:type="dcterms:W3CDTF">2020-03-11T16:33:19Z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