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CRUG  Hackathon Nov 2019"/>
          <p:cNvSpPr txBox="1"/>
          <p:nvPr>
            <p:ph type="ctrTitle"/>
          </p:nvPr>
        </p:nvSpPr>
        <p:spPr>
          <a:xfrm>
            <a:off x="1270000" y="5080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OCRUG </a:t>
            </a:r>
            <a:br/>
            <a:r>
              <a:t>Hackathon Nov 2019</a:t>
            </a:r>
          </a:p>
        </p:txBody>
      </p:sp>
      <p:sp>
        <p:nvSpPr>
          <p:cNvPr id="120" name="November 9 — 10, 2019 Paul Merage Business School • University of California, Irvine"/>
          <p:cNvSpPr txBox="1"/>
          <p:nvPr>
            <p:ph type="subTitle" sz="quarter" idx="1"/>
          </p:nvPr>
        </p:nvSpPr>
        <p:spPr>
          <a:xfrm>
            <a:off x="1270000" y="39116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467359">
              <a:defRPr sz="2960"/>
            </a:pPr>
            <a:r>
              <a:t>November 9 — 10, 2019</a:t>
            </a:r>
            <a:br/>
            <a:r>
              <a:t>Paul Merage Business School • University of California, Irvine</a:t>
            </a:r>
          </a:p>
        </p:txBody>
      </p:sp>
      <p:pic>
        <p:nvPicPr>
          <p:cNvPr id="121" name="logo_ocrug_blue_grey.png" descr="logo_ocrug_blue_gre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6481" y="5314047"/>
            <a:ext cx="5531838" cy="330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Twitter: oc_rug"/>
          <p:cNvSpPr txBox="1"/>
          <p:nvPr/>
        </p:nvSpPr>
        <p:spPr>
          <a:xfrm>
            <a:off x="5367324" y="8888195"/>
            <a:ext cx="227015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Twitter: oc_rug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ogist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Logistics</a:t>
            </a:r>
          </a:p>
        </p:txBody>
      </p:sp>
      <p:sp>
        <p:nvSpPr>
          <p:cNvPr id="153" name="Pull the latest Hackathon GIT repo before startin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1155" indent="-351155" defTabSz="461518">
              <a:spcBef>
                <a:spcPts val="3300"/>
              </a:spcBef>
              <a:defRPr sz="2528"/>
            </a:pPr>
            <a:r>
              <a:t>Pull the latest Hackathon GIT repo before starting.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There is a ton of information about the Hackathon.  Check out the README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Updates to the Hackathon repo will be made throughout the event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There will be a vote for the Most Helpful Person.  Votes must be in by 2PM on Sunday.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Meals will generally be on the patio.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Coffee, tea, water, soda and snacks will be available throughout the event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Please fill out the post-event feedback survey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he PacMan R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PacMan Rule</a:t>
            </a:r>
          </a:p>
        </p:txBody>
      </p:sp>
      <p:pic>
        <p:nvPicPr>
          <p:cNvPr id="156" name="pacman.png" descr="pacma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76509" y="4135651"/>
            <a:ext cx="4651782" cy="4902979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When standing as a group of people, always leave room for 1 person to join your group."/>
          <p:cNvSpPr txBox="1"/>
          <p:nvPr/>
        </p:nvSpPr>
        <p:spPr>
          <a:xfrm>
            <a:off x="2628394" y="2456078"/>
            <a:ext cx="7748012" cy="955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i="1" sz="2800"/>
            </a:lvl1pPr>
          </a:lstStyle>
          <a:p>
            <a:pPr/>
            <a:r>
              <a:t>When standing as a group of people, always leave room for 1 person to join your group.</a:t>
            </a:r>
          </a:p>
        </p:txBody>
      </p:sp>
      <p:sp>
        <p:nvSpPr>
          <p:cNvPr id="158" name="Leave some space here"/>
          <p:cNvSpPr txBox="1"/>
          <p:nvPr/>
        </p:nvSpPr>
        <p:spPr>
          <a:xfrm>
            <a:off x="9171330" y="6172307"/>
            <a:ext cx="2507962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Leave some space here</a:t>
            </a:r>
          </a:p>
        </p:txBody>
      </p:sp>
      <p:sp>
        <p:nvSpPr>
          <p:cNvPr id="159" name="Line"/>
          <p:cNvSpPr/>
          <p:nvPr/>
        </p:nvSpPr>
        <p:spPr>
          <a:xfrm flipH="1">
            <a:off x="8775699" y="6587140"/>
            <a:ext cx="61995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hanks to our Sponsors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/>
            <a:r>
              <a:t>Thanks to our Sponsors!</a:t>
            </a:r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2950" y="2975548"/>
            <a:ext cx="5276849" cy="1867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RConsortium_Horizontal_Pantone.png" descr="RConsortium_Horizontal_Panton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89555" y="2975548"/>
            <a:ext cx="5916671" cy="1332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RStudio-Logo-Blue-Gray-250.png" descr="RStudio-Logo-Blue-Gray-25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23210" y="5027712"/>
            <a:ext cx="4049361" cy="1425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DataScienceGo-gray.png" descr="DataScienceGo-gra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8499" y="5405847"/>
            <a:ext cx="6033750" cy="1652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taylorf.pdf" descr="taylorf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0325" y="7172910"/>
            <a:ext cx="6471792" cy="17278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hanks to our Volunteers!!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pPr/>
            <a:r>
              <a:t>Thanks to our Volunteers!!!</a:t>
            </a:r>
          </a:p>
        </p:txBody>
      </p:sp>
      <p:sp>
        <p:nvSpPr>
          <p:cNvPr id="169" name="👏"/>
          <p:cNvSpPr txBox="1"/>
          <p:nvPr/>
        </p:nvSpPr>
        <p:spPr>
          <a:xfrm>
            <a:off x="4857750" y="3060700"/>
            <a:ext cx="3289301" cy="426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/>
            </a:lvl1pPr>
          </a:lstStyle>
          <a:p>
            <a:pPr/>
            <a:r>
              <a:t>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Question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  <p:sp>
        <p:nvSpPr>
          <p:cNvPr id="172" name="Twitter: oc_rug"/>
          <p:cNvSpPr txBox="1"/>
          <p:nvPr/>
        </p:nvSpPr>
        <p:spPr>
          <a:xfrm>
            <a:off x="4033824" y="9053295"/>
            <a:ext cx="227015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Twitter: oc_rug</a:t>
            </a:r>
          </a:p>
        </p:txBody>
      </p:sp>
      <p:sp>
        <p:nvSpPr>
          <p:cNvPr id="173" name="Tweet about our event with #OCRUG"/>
          <p:cNvSpPr txBox="1"/>
          <p:nvPr/>
        </p:nvSpPr>
        <p:spPr>
          <a:xfrm>
            <a:off x="6751319" y="9053295"/>
            <a:ext cx="547116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/>
            <a:r>
              <a:t>Tweet about our event with #OCRUG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als of the Hackath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Goals of the Hackathon</a:t>
            </a:r>
          </a:p>
        </p:txBody>
      </p:sp>
      <p:sp>
        <p:nvSpPr>
          <p:cNvPr id="125" name="The focus is on education &amp; teamwor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3700"/>
              </a:spcBef>
              <a:defRPr sz="2880"/>
            </a:pPr>
            <a:r>
              <a:t>The focus is on </a:t>
            </a:r>
            <a:r>
              <a:rPr b="1"/>
              <a:t>education</a:t>
            </a:r>
            <a:r>
              <a:t> &amp; </a:t>
            </a:r>
            <a:r>
              <a:rPr b="1"/>
              <a:t>teamwork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Competition is used to frame the event, give a concrete goal to work toward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Please freely share your experience and expertise, help others when you can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What might success look like?</a:t>
            </a:r>
          </a:p>
          <a:p>
            <a:pPr lvl="1" marL="800100" indent="-400050" defTabSz="525779">
              <a:spcBef>
                <a:spcPts val="1000"/>
              </a:spcBef>
              <a:defRPr sz="2880"/>
            </a:pPr>
            <a:r>
              <a:t>You’ve tackled a real world data set, and done something interesting with it</a:t>
            </a:r>
          </a:p>
          <a:p>
            <a:pPr lvl="1" marL="800100" indent="-400050" defTabSz="525779">
              <a:spcBef>
                <a:spcPts val="1000"/>
              </a:spcBef>
              <a:defRPr sz="2880"/>
            </a:pPr>
            <a:r>
              <a:t>You’ve learned something new about R and data analysis</a:t>
            </a:r>
          </a:p>
          <a:p>
            <a:pPr lvl="1" marL="800100" indent="-400050" defTabSz="525779">
              <a:spcBef>
                <a:spcPts val="1000"/>
              </a:spcBef>
              <a:defRPr sz="2880"/>
            </a:pPr>
            <a:r>
              <a:t>You’ve connected with others and grown from the experience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u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Rules</a:t>
            </a:r>
          </a:p>
        </p:txBody>
      </p:sp>
      <p:sp>
        <p:nvSpPr>
          <p:cNvPr id="128" name="All participants must abide by our code of conduct…"/>
          <p:cNvSpPr txBox="1"/>
          <p:nvPr>
            <p:ph type="body" idx="1"/>
          </p:nvPr>
        </p:nvSpPr>
        <p:spPr>
          <a:xfrm>
            <a:off x="952500" y="2590800"/>
            <a:ext cx="11302306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All participants must abide by our code of conduct</a:t>
            </a:r>
            <a:br/>
          </a:p>
          <a:p>
            <a:pPr/>
            <a:r>
              <a:t>All work presented by the teams must be based upon work performed at the hackathon</a:t>
            </a:r>
          </a:p>
          <a:p>
            <a:pPr/>
            <a:r>
              <a:t>Feel free to help others, even across teams</a:t>
            </a:r>
          </a:p>
          <a:p>
            <a:pPr/>
            <a:r>
              <a:t>Please be courteous of the facilities, handle your trash, etc.</a:t>
            </a:r>
          </a:p>
        </p:txBody>
      </p:sp>
      <p:sp>
        <p:nvSpPr>
          <p:cNvPr id="129" name="https://github.com/ocrug/hackathon-2019-11/blob/master/code-of-conduct.md"/>
          <p:cNvSpPr txBox="1"/>
          <p:nvPr/>
        </p:nvSpPr>
        <p:spPr>
          <a:xfrm>
            <a:off x="1391818" y="3166567"/>
            <a:ext cx="109831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u="sng"/>
            </a:lvl1pPr>
          </a:lstStyle>
          <a:p>
            <a:pPr>
              <a:defRPr u="none"/>
            </a:pPr>
            <a:r>
              <a:rPr u="sng"/>
              <a:t>https://github.com/ocrug/hackathon-2019-11/blob/master/code-of-conduct.md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che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Schedule</a:t>
            </a:r>
          </a:p>
        </p:txBody>
      </p:sp>
      <p:pic>
        <p:nvPicPr>
          <p:cNvPr id="132" name="saturday.png" descr="saturda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8535" y="2236509"/>
            <a:ext cx="7887730" cy="70077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che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Schedule</a:t>
            </a:r>
          </a:p>
        </p:txBody>
      </p:sp>
      <p:pic>
        <p:nvPicPr>
          <p:cNvPr id="135" name="sunday.png" descr="sunda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2100" y="2640310"/>
            <a:ext cx="7340600" cy="5626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wards Catego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Awards Categories</a:t>
            </a:r>
          </a:p>
        </p:txBody>
      </p:sp>
      <p:sp>
        <p:nvSpPr>
          <p:cNvPr id="138" name="Best Insigh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2300"/>
              </a:spcBef>
            </a:pPr>
            <a:r>
              <a:t>Best Insight</a:t>
            </a:r>
          </a:p>
          <a:p>
            <a:pPr>
              <a:spcBef>
                <a:spcPts val="2300"/>
              </a:spcBef>
            </a:pPr>
            <a:r>
              <a:t>Best Visualization</a:t>
            </a:r>
          </a:p>
          <a:p>
            <a:pPr>
              <a:spcBef>
                <a:spcPts val="2300"/>
              </a:spcBef>
            </a:pPr>
            <a:r>
              <a:t>Best Model</a:t>
            </a:r>
          </a:p>
          <a:p>
            <a:pPr>
              <a:spcBef>
                <a:spcPts val="2300"/>
              </a:spcBef>
            </a:pPr>
            <a:r>
              <a:t>Most Helpful Person</a:t>
            </a:r>
          </a:p>
        </p:txBody>
      </p:sp>
      <p:sp>
        <p:nvSpPr>
          <p:cNvPr id="139" name="https://github.com/ocrug/hackathon-2019-11/blob/master/admin/judging_guidelines.md"/>
          <p:cNvSpPr txBox="1"/>
          <p:nvPr/>
        </p:nvSpPr>
        <p:spPr>
          <a:xfrm>
            <a:off x="423621" y="7141667"/>
            <a:ext cx="1215755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u="sng"/>
            </a:lvl1pPr>
          </a:lstStyle>
          <a:p>
            <a:pPr>
              <a:defRPr u="none"/>
            </a:pPr>
            <a:r>
              <a:rPr u="sng"/>
              <a:t>https://github.com/ocrug/hackathon-2019-11/blob/master/admin/judging_guidelines.md</a:t>
            </a:r>
          </a:p>
        </p:txBody>
      </p:sp>
      <p:sp>
        <p:nvSpPr>
          <p:cNvPr id="140" name="More info on the judging guidelines:"/>
          <p:cNvSpPr txBox="1"/>
          <p:nvPr/>
        </p:nvSpPr>
        <p:spPr>
          <a:xfrm>
            <a:off x="3716629" y="6525870"/>
            <a:ext cx="531754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More info on the judging guidelines: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am Form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Team Formation</a:t>
            </a:r>
          </a:p>
        </p:txBody>
      </p:sp>
      <p:sp>
        <p:nvSpPr>
          <p:cNvPr id="143" name="Everyone needs to be on a team with 2 — 5 peop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1200"/>
              </a:spcBef>
              <a:defRPr sz="3000"/>
            </a:pPr>
            <a:r>
              <a:t>Everyone needs to be on a team with 2 — 5 people</a:t>
            </a:r>
          </a:p>
          <a:p>
            <a:pPr>
              <a:spcBef>
                <a:spcPts val="1200"/>
              </a:spcBef>
              <a:defRPr sz="3000"/>
            </a:pPr>
            <a:r>
              <a:t>We encourage teams to have 5 people</a:t>
            </a:r>
          </a:p>
          <a:p>
            <a:pPr>
              <a:spcBef>
                <a:spcPts val="1200"/>
              </a:spcBef>
              <a:defRPr sz="3000"/>
            </a:pPr>
            <a:r>
              <a:t>For teams already formed with less than 5 people, consider inviting additional people to join you</a:t>
            </a:r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  <a:r>
              <a:t>We’ll divide the room into three sections, one for each of the award categories (insight, visualization, model)</a:t>
            </a:r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  <a:r>
              <a:t>Go to the section that interests you most</a:t>
            </a:r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  <a:r>
              <a:t>Group up with the people within your section</a:t>
            </a:r>
            <a:br/>
            <a:r>
              <a:t>(we’ll help out too if you need it)</a:t>
            </a:r>
          </a:p>
        </p:txBody>
      </p:sp>
      <p:sp>
        <p:nvSpPr>
          <p:cNvPr id="144" name="For Participants that need a team &amp; existing teams that need more members"/>
          <p:cNvSpPr txBox="1"/>
          <p:nvPr/>
        </p:nvSpPr>
        <p:spPr>
          <a:xfrm>
            <a:off x="1001725" y="5066475"/>
            <a:ext cx="7798619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/>
            <a:r>
              <a:t>For Participants that need a team &amp; existing teams that need more members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resent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Presentations</a:t>
            </a:r>
          </a:p>
        </p:txBody>
      </p:sp>
      <p:sp>
        <p:nvSpPr>
          <p:cNvPr id="147" name="All teams will submit a short 2 - 3 page PDF summary of their finding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All teams will submit a </a:t>
            </a:r>
            <a:r>
              <a:rPr b="1"/>
              <a:t>short 2 - 3 page PDF summary</a:t>
            </a:r>
            <a:r>
              <a:t> of their findings</a:t>
            </a:r>
          </a:p>
          <a:p>
            <a:pPr/>
            <a:r>
              <a:t>Teams will have </a:t>
            </a:r>
            <a:r>
              <a:rPr b="1"/>
              <a:t>5 minutes to present</a:t>
            </a:r>
            <a:r>
              <a:t> their work</a:t>
            </a:r>
          </a:p>
          <a:p>
            <a:pPr/>
            <a:r>
              <a:t>The panel of judges will review the work and decide on the awards</a:t>
            </a:r>
          </a:p>
          <a:p>
            <a:pPr/>
            <a:r>
              <a:t>Try to have a good idea about what you’ll be presenting by Saturday night!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Logist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Logistics</a:t>
            </a:r>
          </a:p>
        </p:txBody>
      </p:sp>
      <p:sp>
        <p:nvSpPr>
          <p:cNvPr id="150" name="Feel free to come and go as you like.   IMPORTANT: Building door locks at 10 P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t>Feel free to come and go as you like.  </a:t>
            </a:r>
            <a:br/>
            <a:r>
              <a:t>IMPORTANT: Building door locks at 10 PM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We have several breakout rooms if you’d like a quieter environment, the patio if you’d like some air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Please be mindful of others in the building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Let us know if you see anything that might need our attention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The Slack channel </a:t>
            </a:r>
            <a:r>
              <a:rPr b="1"/>
              <a:t>#hackathon-2019</a:t>
            </a:r>
            <a:r>
              <a:t> will be used for announcements and you are encouraged to post </a:t>
            </a:r>
            <a:br/>
            <a:r>
              <a:t>questions / comments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