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2" r:id="rId4"/>
    <p:sldId id="259" r:id="rId5"/>
    <p:sldId id="260" r:id="rId6"/>
    <p:sldId id="264" r:id="rId7"/>
    <p:sldId id="277" r:id="rId8"/>
    <p:sldId id="267" r:id="rId9"/>
    <p:sldId id="278" r:id="rId10"/>
    <p:sldId id="279" r:id="rId11"/>
    <p:sldId id="280" r:id="rId12"/>
    <p:sldId id="266" r:id="rId13"/>
    <p:sldId id="281" r:id="rId14"/>
    <p:sldId id="261" r:id="rId15"/>
    <p:sldId id="265" r:id="rId16"/>
    <p:sldId id="269" r:id="rId17"/>
    <p:sldId id="271" r:id="rId18"/>
    <p:sldId id="273" r:id="rId19"/>
    <p:sldId id="276" r:id="rId20"/>
    <p:sldId id="286" r:id="rId21"/>
    <p:sldId id="285" r:id="rId22"/>
    <p:sldId id="287" r:id="rId23"/>
    <p:sldId id="288" r:id="rId24"/>
    <p:sldId id="294" r:id="rId25"/>
    <p:sldId id="296" r:id="rId26"/>
    <p:sldId id="297" r:id="rId27"/>
    <p:sldId id="274" r:id="rId28"/>
    <p:sldId id="283" r:id="rId29"/>
    <p:sldId id="284" r:id="rId30"/>
    <p:sldId id="289" r:id="rId31"/>
    <p:sldId id="290" r:id="rId32"/>
    <p:sldId id="291" r:id="rId33"/>
    <p:sldId id="292" r:id="rId34"/>
    <p:sldId id="293" r:id="rId35"/>
    <p:sldId id="295" r:id="rId36"/>
    <p:sldId id="27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C445944-78E7-421E-8A46-32E293698304}"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3BDD9-78BA-4FE5-B926-D75F22F69218}" type="slidenum">
              <a:rPr lang="en-US" smtClean="0"/>
              <a:t>‹#›</a:t>
            </a:fld>
            <a:endParaRPr lang="en-US"/>
          </a:p>
        </p:txBody>
      </p:sp>
    </p:spTree>
    <p:extLst>
      <p:ext uri="{BB962C8B-B14F-4D97-AF65-F5344CB8AC3E}">
        <p14:creationId xmlns:p14="http://schemas.microsoft.com/office/powerpoint/2010/main" val="2063746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445944-78E7-421E-8A46-32E293698304}"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3BDD9-78BA-4FE5-B926-D75F22F69218}" type="slidenum">
              <a:rPr lang="en-US" smtClean="0"/>
              <a:t>‹#›</a:t>
            </a:fld>
            <a:endParaRPr lang="en-US"/>
          </a:p>
        </p:txBody>
      </p:sp>
    </p:spTree>
    <p:extLst>
      <p:ext uri="{BB962C8B-B14F-4D97-AF65-F5344CB8AC3E}">
        <p14:creationId xmlns:p14="http://schemas.microsoft.com/office/powerpoint/2010/main" val="128621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445944-78E7-421E-8A46-32E293698304}"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3BDD9-78BA-4FE5-B926-D75F22F69218}" type="slidenum">
              <a:rPr lang="en-US" smtClean="0"/>
              <a:t>‹#›</a:t>
            </a:fld>
            <a:endParaRPr lang="en-US"/>
          </a:p>
        </p:txBody>
      </p:sp>
    </p:spTree>
    <p:extLst>
      <p:ext uri="{BB962C8B-B14F-4D97-AF65-F5344CB8AC3E}">
        <p14:creationId xmlns:p14="http://schemas.microsoft.com/office/powerpoint/2010/main" val="2048140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445944-78E7-421E-8A46-32E293698304}"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3BDD9-78BA-4FE5-B926-D75F22F69218}" type="slidenum">
              <a:rPr lang="en-US" smtClean="0"/>
              <a:t>‹#›</a:t>
            </a:fld>
            <a:endParaRPr lang="en-US"/>
          </a:p>
        </p:txBody>
      </p:sp>
    </p:spTree>
    <p:extLst>
      <p:ext uri="{BB962C8B-B14F-4D97-AF65-F5344CB8AC3E}">
        <p14:creationId xmlns:p14="http://schemas.microsoft.com/office/powerpoint/2010/main" val="3087443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445944-78E7-421E-8A46-32E293698304}"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3BDD9-78BA-4FE5-B926-D75F22F69218}" type="slidenum">
              <a:rPr lang="en-US" smtClean="0"/>
              <a:t>‹#›</a:t>
            </a:fld>
            <a:endParaRPr lang="en-US"/>
          </a:p>
        </p:txBody>
      </p:sp>
    </p:spTree>
    <p:extLst>
      <p:ext uri="{BB962C8B-B14F-4D97-AF65-F5344CB8AC3E}">
        <p14:creationId xmlns:p14="http://schemas.microsoft.com/office/powerpoint/2010/main" val="3463280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C445944-78E7-421E-8A46-32E293698304}"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63BDD9-78BA-4FE5-B926-D75F22F69218}" type="slidenum">
              <a:rPr lang="en-US" smtClean="0"/>
              <a:t>‹#›</a:t>
            </a:fld>
            <a:endParaRPr lang="en-US"/>
          </a:p>
        </p:txBody>
      </p:sp>
    </p:spTree>
    <p:extLst>
      <p:ext uri="{BB962C8B-B14F-4D97-AF65-F5344CB8AC3E}">
        <p14:creationId xmlns:p14="http://schemas.microsoft.com/office/powerpoint/2010/main" val="4130171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C445944-78E7-421E-8A46-32E293698304}" type="datetimeFigureOut">
              <a:rPr lang="en-US" smtClean="0"/>
              <a:t>11/8/2019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63BDD9-78BA-4FE5-B926-D75F22F69218}" type="slidenum">
              <a:rPr lang="en-US" smtClean="0"/>
              <a:t>‹#›</a:t>
            </a:fld>
            <a:endParaRPr lang="en-US"/>
          </a:p>
        </p:txBody>
      </p:sp>
    </p:spTree>
    <p:extLst>
      <p:ext uri="{BB962C8B-B14F-4D97-AF65-F5344CB8AC3E}">
        <p14:creationId xmlns:p14="http://schemas.microsoft.com/office/powerpoint/2010/main" val="2558868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C445944-78E7-421E-8A46-32E293698304}" type="datetimeFigureOut">
              <a:rPr lang="en-US" smtClean="0"/>
              <a:t>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63BDD9-78BA-4FE5-B926-D75F22F69218}" type="slidenum">
              <a:rPr lang="en-US" smtClean="0"/>
              <a:t>‹#›</a:t>
            </a:fld>
            <a:endParaRPr lang="en-US"/>
          </a:p>
        </p:txBody>
      </p:sp>
    </p:spTree>
    <p:extLst>
      <p:ext uri="{BB962C8B-B14F-4D97-AF65-F5344CB8AC3E}">
        <p14:creationId xmlns:p14="http://schemas.microsoft.com/office/powerpoint/2010/main" val="2222204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445944-78E7-421E-8A46-32E293698304}" type="datetimeFigureOut">
              <a:rPr lang="en-US" smtClean="0"/>
              <a:t>11/8/2019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63BDD9-78BA-4FE5-B926-D75F22F69218}" type="slidenum">
              <a:rPr lang="en-US" smtClean="0"/>
              <a:t>‹#›</a:t>
            </a:fld>
            <a:endParaRPr lang="en-US"/>
          </a:p>
        </p:txBody>
      </p:sp>
    </p:spTree>
    <p:extLst>
      <p:ext uri="{BB962C8B-B14F-4D97-AF65-F5344CB8AC3E}">
        <p14:creationId xmlns:p14="http://schemas.microsoft.com/office/powerpoint/2010/main" val="4209016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445944-78E7-421E-8A46-32E293698304}"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63BDD9-78BA-4FE5-B926-D75F22F69218}" type="slidenum">
              <a:rPr lang="en-US" smtClean="0"/>
              <a:t>‹#›</a:t>
            </a:fld>
            <a:endParaRPr lang="en-US"/>
          </a:p>
        </p:txBody>
      </p:sp>
    </p:spTree>
    <p:extLst>
      <p:ext uri="{BB962C8B-B14F-4D97-AF65-F5344CB8AC3E}">
        <p14:creationId xmlns:p14="http://schemas.microsoft.com/office/powerpoint/2010/main" val="3729573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445944-78E7-421E-8A46-32E293698304}"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63BDD9-78BA-4FE5-B926-D75F22F69218}" type="slidenum">
              <a:rPr lang="en-US" smtClean="0"/>
              <a:t>‹#›</a:t>
            </a:fld>
            <a:endParaRPr lang="en-US"/>
          </a:p>
        </p:txBody>
      </p:sp>
    </p:spTree>
    <p:extLst>
      <p:ext uri="{BB962C8B-B14F-4D97-AF65-F5344CB8AC3E}">
        <p14:creationId xmlns:p14="http://schemas.microsoft.com/office/powerpoint/2010/main" val="1263633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445944-78E7-421E-8A46-32E293698304}" type="datetimeFigureOut">
              <a:rPr lang="en-US" smtClean="0"/>
              <a:t>11/8/2019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3BDD9-78BA-4FE5-B926-D75F22F69218}" type="slidenum">
              <a:rPr lang="en-US" smtClean="0"/>
              <a:t>‹#›</a:t>
            </a:fld>
            <a:endParaRPr lang="en-US"/>
          </a:p>
        </p:txBody>
      </p:sp>
    </p:spTree>
    <p:extLst>
      <p:ext uri="{BB962C8B-B14F-4D97-AF65-F5344CB8AC3E}">
        <p14:creationId xmlns:p14="http://schemas.microsoft.com/office/powerpoint/2010/main" val="2475353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hyperlink" Target="https://www.kaggle.com/c/nfl-big-data-bowl-2020"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ocrug/hackathon-2019-05/tree/master/tutorials/data-manipulation-with-tidy-tools" TargetMode="External"/><Relationship Id="rId2" Type="http://schemas.openxmlformats.org/officeDocument/2006/relationships/hyperlink" Target="http://rpubs.com/acolumbus/ocrug-data-manipulation-with-tidy-tool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8.emf"/><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Hadley/r4ds" TargetMode="External"/><Relationship Id="rId2" Type="http://schemas.openxmlformats.org/officeDocument/2006/relationships/hyperlink" Target="https://r4ds.had.co.nz/"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9733" y="1122363"/>
            <a:ext cx="10803467" cy="1383770"/>
          </a:xfrm>
        </p:spPr>
        <p:txBody>
          <a:bodyPr/>
          <a:lstStyle/>
          <a:p>
            <a:r>
              <a:rPr lang="en-US" dirty="0"/>
              <a:t>Data Manipulation with Tidy Tools</a:t>
            </a:r>
          </a:p>
        </p:txBody>
      </p:sp>
      <p:sp>
        <p:nvSpPr>
          <p:cNvPr id="3" name="Subtitle 2"/>
          <p:cNvSpPr>
            <a:spLocks noGrp="1"/>
          </p:cNvSpPr>
          <p:nvPr>
            <p:ph type="subTitle" idx="1"/>
          </p:nvPr>
        </p:nvSpPr>
        <p:spPr>
          <a:xfrm>
            <a:off x="1524000" y="3602037"/>
            <a:ext cx="9144000" cy="2654383"/>
          </a:xfrm>
        </p:spPr>
        <p:txBody>
          <a:bodyPr>
            <a:normAutofit lnSpcReduction="10000"/>
          </a:bodyPr>
          <a:lstStyle/>
          <a:p>
            <a:r>
              <a:rPr lang="en-US" dirty="0"/>
              <a:t>OCRUG Data Science Hackathon</a:t>
            </a:r>
          </a:p>
          <a:p>
            <a:r>
              <a:rPr lang="en-US" dirty="0"/>
              <a:t>11-09-2019</a:t>
            </a:r>
          </a:p>
          <a:p>
            <a:endParaRPr lang="en-US" dirty="0"/>
          </a:p>
          <a:p>
            <a:r>
              <a:rPr lang="en-US" dirty="0"/>
              <a:t>Presented by: </a:t>
            </a:r>
          </a:p>
          <a:p>
            <a:r>
              <a:rPr lang="en-US" dirty="0"/>
              <a:t>Arlo Randall</a:t>
            </a:r>
          </a:p>
          <a:p>
            <a:r>
              <a:rPr lang="en-US" dirty="0"/>
              <a:t>arlorandall@gmail.com</a:t>
            </a:r>
          </a:p>
        </p:txBody>
      </p:sp>
    </p:spTree>
    <p:extLst>
      <p:ext uri="{BB962C8B-B14F-4D97-AF65-F5344CB8AC3E}">
        <p14:creationId xmlns:p14="http://schemas.microsoft.com/office/powerpoint/2010/main" val="2644590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 tables 4a and 4b ‘tidy’?</a:t>
            </a:r>
          </a:p>
        </p:txBody>
      </p:sp>
      <p:pic>
        <p:nvPicPr>
          <p:cNvPr id="8" name="Picture 2" descr="Following three rules makes a dataset tidy: variables are in columns, observations are in rows, and values are in cells.">
            <a:extLst>
              <a:ext uri="{FF2B5EF4-FFF2-40B4-BE49-F238E27FC236}">
                <a16:creationId xmlns:a16="http://schemas.microsoft.com/office/drawing/2014/main" id="{F71D381B-C9BD-4831-8731-08CE8C381A2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0706" y="4427720"/>
            <a:ext cx="3992881" cy="12477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6350C69-27E3-4875-A0FC-0B4830CD9272}"/>
              </a:ext>
            </a:extLst>
          </p:cNvPr>
          <p:cNvPicPr>
            <a:picLocks noChangeAspect="1"/>
          </p:cNvPicPr>
          <p:nvPr/>
        </p:nvPicPr>
        <p:blipFill>
          <a:blip r:embed="rId3"/>
          <a:stretch>
            <a:fillRect/>
          </a:stretch>
        </p:blipFill>
        <p:spPr>
          <a:xfrm>
            <a:off x="980706" y="3059204"/>
            <a:ext cx="4295775" cy="1247775"/>
          </a:xfrm>
          <a:prstGeom prst="rect">
            <a:avLst/>
          </a:prstGeom>
        </p:spPr>
      </p:pic>
      <p:pic>
        <p:nvPicPr>
          <p:cNvPr id="7" name="Picture 6">
            <a:extLst>
              <a:ext uri="{FF2B5EF4-FFF2-40B4-BE49-F238E27FC236}">
                <a16:creationId xmlns:a16="http://schemas.microsoft.com/office/drawing/2014/main" id="{C01A0480-C326-4B44-9267-768924E142B2}"/>
              </a:ext>
            </a:extLst>
          </p:cNvPr>
          <p:cNvPicPr>
            <a:picLocks noChangeAspect="1"/>
          </p:cNvPicPr>
          <p:nvPr/>
        </p:nvPicPr>
        <p:blipFill>
          <a:blip r:embed="rId4"/>
          <a:stretch>
            <a:fillRect/>
          </a:stretch>
        </p:blipFill>
        <p:spPr>
          <a:xfrm>
            <a:off x="7218415" y="1431997"/>
            <a:ext cx="3216133" cy="2481017"/>
          </a:xfrm>
          <a:prstGeom prst="rect">
            <a:avLst/>
          </a:prstGeom>
        </p:spPr>
      </p:pic>
      <p:pic>
        <p:nvPicPr>
          <p:cNvPr id="10" name="Picture 9">
            <a:extLst>
              <a:ext uri="{FF2B5EF4-FFF2-40B4-BE49-F238E27FC236}">
                <a16:creationId xmlns:a16="http://schemas.microsoft.com/office/drawing/2014/main" id="{7E0F0FC5-8E8A-4FDB-933F-43943E092353}"/>
              </a:ext>
            </a:extLst>
          </p:cNvPr>
          <p:cNvPicPr>
            <a:picLocks noChangeAspect="1"/>
          </p:cNvPicPr>
          <p:nvPr/>
        </p:nvPicPr>
        <p:blipFill>
          <a:blip r:embed="rId5"/>
          <a:stretch>
            <a:fillRect/>
          </a:stretch>
        </p:blipFill>
        <p:spPr>
          <a:xfrm>
            <a:off x="7218415" y="4103992"/>
            <a:ext cx="3216133" cy="1854346"/>
          </a:xfrm>
          <a:prstGeom prst="rect">
            <a:avLst/>
          </a:prstGeom>
        </p:spPr>
      </p:pic>
    </p:spTree>
    <p:extLst>
      <p:ext uri="{BB962C8B-B14F-4D97-AF65-F5344CB8AC3E}">
        <p14:creationId xmlns:p14="http://schemas.microsoft.com/office/powerpoint/2010/main" val="3280672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table 1 ‘tidy’?</a:t>
            </a:r>
          </a:p>
        </p:txBody>
      </p:sp>
      <p:pic>
        <p:nvPicPr>
          <p:cNvPr id="8" name="Picture 2" descr="Following three rules makes a dataset tidy: variables are in columns, observations are in rows, and values are in cells.">
            <a:extLst>
              <a:ext uri="{FF2B5EF4-FFF2-40B4-BE49-F238E27FC236}">
                <a16:creationId xmlns:a16="http://schemas.microsoft.com/office/drawing/2014/main" id="{F71D381B-C9BD-4831-8731-08CE8C381A2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0706" y="4427720"/>
            <a:ext cx="3992881" cy="12477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6350C69-27E3-4875-A0FC-0B4830CD9272}"/>
              </a:ext>
            </a:extLst>
          </p:cNvPr>
          <p:cNvPicPr>
            <a:picLocks noChangeAspect="1"/>
          </p:cNvPicPr>
          <p:nvPr/>
        </p:nvPicPr>
        <p:blipFill>
          <a:blip r:embed="rId3"/>
          <a:stretch>
            <a:fillRect/>
          </a:stretch>
        </p:blipFill>
        <p:spPr>
          <a:xfrm>
            <a:off x="980706" y="3059204"/>
            <a:ext cx="4295775" cy="1247775"/>
          </a:xfrm>
          <a:prstGeom prst="rect">
            <a:avLst/>
          </a:prstGeom>
        </p:spPr>
      </p:pic>
      <p:pic>
        <p:nvPicPr>
          <p:cNvPr id="7" name="Picture 6">
            <a:extLst>
              <a:ext uri="{FF2B5EF4-FFF2-40B4-BE49-F238E27FC236}">
                <a16:creationId xmlns:a16="http://schemas.microsoft.com/office/drawing/2014/main" id="{F4F4AFEB-0F27-49C2-8C8E-4D2D9B860BC3}"/>
              </a:ext>
            </a:extLst>
          </p:cNvPr>
          <p:cNvPicPr>
            <a:picLocks noChangeAspect="1"/>
          </p:cNvPicPr>
          <p:nvPr/>
        </p:nvPicPr>
        <p:blipFill>
          <a:blip r:embed="rId4"/>
          <a:stretch>
            <a:fillRect/>
          </a:stretch>
        </p:blipFill>
        <p:spPr>
          <a:xfrm>
            <a:off x="5862535" y="811751"/>
            <a:ext cx="5767265" cy="4733014"/>
          </a:xfrm>
          <a:prstGeom prst="rect">
            <a:avLst/>
          </a:prstGeom>
        </p:spPr>
      </p:pic>
    </p:spTree>
    <p:extLst>
      <p:ext uri="{BB962C8B-B14F-4D97-AF65-F5344CB8AC3E}">
        <p14:creationId xmlns:p14="http://schemas.microsoft.com/office/powerpoint/2010/main" val="2569883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Gathering `table4` into a tidy for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7139" y="1881187"/>
            <a:ext cx="10515600" cy="3286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12.3.1 Gathering </a:t>
            </a:r>
          </a:p>
        </p:txBody>
      </p:sp>
      <p:pic>
        <p:nvPicPr>
          <p:cNvPr id="3" name="Picture 2">
            <a:extLst>
              <a:ext uri="{FF2B5EF4-FFF2-40B4-BE49-F238E27FC236}">
                <a16:creationId xmlns:a16="http://schemas.microsoft.com/office/drawing/2014/main" id="{FB7F92DA-7691-4244-A181-7E68ED286C3D}"/>
              </a:ext>
            </a:extLst>
          </p:cNvPr>
          <p:cNvPicPr>
            <a:picLocks noChangeAspect="1"/>
          </p:cNvPicPr>
          <p:nvPr/>
        </p:nvPicPr>
        <p:blipFill>
          <a:blip r:embed="rId3"/>
          <a:stretch>
            <a:fillRect/>
          </a:stretch>
        </p:blipFill>
        <p:spPr>
          <a:xfrm>
            <a:off x="377452" y="1690688"/>
            <a:ext cx="4238625" cy="2952750"/>
          </a:xfrm>
          <a:prstGeom prst="rect">
            <a:avLst/>
          </a:prstGeom>
        </p:spPr>
      </p:pic>
    </p:spTree>
    <p:extLst>
      <p:ext uri="{BB962C8B-B14F-4D97-AF65-F5344CB8AC3E}">
        <p14:creationId xmlns:p14="http://schemas.microsoft.com/office/powerpoint/2010/main" val="1300715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12.3.1 Spreading</a:t>
            </a:r>
          </a:p>
        </p:txBody>
      </p:sp>
      <p:pic>
        <p:nvPicPr>
          <p:cNvPr id="5" name="Picture 4">
            <a:extLst>
              <a:ext uri="{FF2B5EF4-FFF2-40B4-BE49-F238E27FC236}">
                <a16:creationId xmlns:a16="http://schemas.microsoft.com/office/drawing/2014/main" id="{71109137-E30A-4194-8254-1729116FBE9C}"/>
              </a:ext>
            </a:extLst>
          </p:cNvPr>
          <p:cNvPicPr>
            <a:picLocks noChangeAspect="1"/>
          </p:cNvPicPr>
          <p:nvPr/>
        </p:nvPicPr>
        <p:blipFill>
          <a:blip r:embed="rId2"/>
          <a:stretch>
            <a:fillRect/>
          </a:stretch>
        </p:blipFill>
        <p:spPr>
          <a:xfrm>
            <a:off x="5464990" y="1875202"/>
            <a:ext cx="5657850" cy="3829050"/>
          </a:xfrm>
          <a:prstGeom prst="rect">
            <a:avLst/>
          </a:prstGeom>
        </p:spPr>
      </p:pic>
      <p:pic>
        <p:nvPicPr>
          <p:cNvPr id="4" name="Picture 3">
            <a:extLst>
              <a:ext uri="{FF2B5EF4-FFF2-40B4-BE49-F238E27FC236}">
                <a16:creationId xmlns:a16="http://schemas.microsoft.com/office/drawing/2014/main" id="{594532A9-1299-4F8D-A9AD-1C17F8E239B3}"/>
              </a:ext>
            </a:extLst>
          </p:cNvPr>
          <p:cNvPicPr>
            <a:picLocks noChangeAspect="1"/>
          </p:cNvPicPr>
          <p:nvPr/>
        </p:nvPicPr>
        <p:blipFill>
          <a:blip r:embed="rId3"/>
          <a:stretch>
            <a:fillRect/>
          </a:stretch>
        </p:blipFill>
        <p:spPr>
          <a:xfrm>
            <a:off x="1069160" y="1962150"/>
            <a:ext cx="3238500" cy="2933700"/>
          </a:xfrm>
          <a:prstGeom prst="rect">
            <a:avLst/>
          </a:prstGeom>
        </p:spPr>
      </p:pic>
    </p:spTree>
    <p:extLst>
      <p:ext uri="{BB962C8B-B14F-4D97-AF65-F5344CB8AC3E}">
        <p14:creationId xmlns:p14="http://schemas.microsoft.com/office/powerpoint/2010/main" val="91472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496889"/>
            <a:ext cx="9237133" cy="1016461"/>
          </a:xfrm>
        </p:spPr>
        <p:txBody>
          <a:bodyPr>
            <a:normAutofit/>
          </a:bodyPr>
          <a:lstStyle/>
          <a:p>
            <a:r>
              <a:rPr lang="en-US" dirty="0"/>
              <a:t>Example Dataset - NFL Rushing Data</a:t>
            </a:r>
          </a:p>
        </p:txBody>
      </p:sp>
      <p:sp>
        <p:nvSpPr>
          <p:cNvPr id="4" name="Content Placeholder 3"/>
          <p:cNvSpPr>
            <a:spLocks noGrp="1"/>
          </p:cNvSpPr>
          <p:nvPr>
            <p:ph idx="1"/>
          </p:nvPr>
        </p:nvSpPr>
        <p:spPr/>
        <p:txBody>
          <a:bodyPr/>
          <a:lstStyle/>
          <a:p>
            <a:r>
              <a:rPr lang="en-US" dirty="0" err="1"/>
              <a:t>Kaggle</a:t>
            </a:r>
            <a:r>
              <a:rPr lang="en-US" dirty="0"/>
              <a:t> Competition Data</a:t>
            </a:r>
          </a:p>
          <a:p>
            <a:pPr lvl="1"/>
            <a:r>
              <a:rPr lang="en-US" dirty="0"/>
              <a:t>Predict yards a player will gain (or lose) on each play</a:t>
            </a:r>
          </a:p>
          <a:p>
            <a:pPr lvl="1"/>
            <a:r>
              <a:rPr lang="en-US" dirty="0">
                <a:hlinkClick r:id="rId2"/>
              </a:rPr>
              <a:t>https://www.kaggle.com/c/nfl-big-data-bowl-2020</a:t>
            </a:r>
            <a:endParaRPr lang="en-US" dirty="0"/>
          </a:p>
          <a:p>
            <a:pPr marL="457200" lvl="1" indent="0">
              <a:buNone/>
            </a:pPr>
            <a:endParaRPr lang="en-US" dirty="0"/>
          </a:p>
          <a:p>
            <a:pPr lvl="1"/>
            <a:r>
              <a:rPr lang="en-US" dirty="0"/>
              <a:t>Data</a:t>
            </a:r>
          </a:p>
          <a:p>
            <a:pPr lvl="2"/>
            <a:r>
              <a:rPr lang="en-US" dirty="0"/>
              <a:t>Train on 2017 and 2018 full season data.</a:t>
            </a:r>
          </a:p>
          <a:p>
            <a:pPr lvl="2"/>
            <a:r>
              <a:rPr lang="en-US" dirty="0"/>
              <a:t>Predict on weeks 13-17 of 2019 season.</a:t>
            </a:r>
          </a:p>
          <a:p>
            <a:pPr lvl="2"/>
            <a:endParaRPr lang="en-US" dirty="0"/>
          </a:p>
          <a:p>
            <a:pPr lvl="1"/>
            <a:r>
              <a:rPr lang="en-US" dirty="0"/>
              <a:t>Question we would like to answer from data:</a:t>
            </a:r>
          </a:p>
          <a:p>
            <a:pPr lvl="2"/>
            <a:r>
              <a:rPr lang="en-US" dirty="0"/>
              <a:t>For a given team (or player) how well does performance in weeks 1-12 of the same season the predict performance of weeks 13-17?</a:t>
            </a:r>
          </a:p>
        </p:txBody>
      </p:sp>
    </p:spTree>
    <p:extLst>
      <p:ext uri="{BB962C8B-B14F-4D97-AF65-F5344CB8AC3E}">
        <p14:creationId xmlns:p14="http://schemas.microsoft.com/office/powerpoint/2010/main" val="2840819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8455" y="0"/>
            <a:ext cx="8927464" cy="6858000"/>
          </a:xfrm>
          <a:prstGeom prst="rect">
            <a:avLst/>
          </a:prstGeom>
        </p:spPr>
      </p:pic>
    </p:spTree>
    <p:extLst>
      <p:ext uri="{BB962C8B-B14F-4D97-AF65-F5344CB8AC3E}">
        <p14:creationId xmlns:p14="http://schemas.microsoft.com/office/powerpoint/2010/main" val="1038852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04987" y="990600"/>
            <a:ext cx="8582025" cy="4876800"/>
          </a:xfrm>
          <a:prstGeom prst="rect">
            <a:avLst/>
          </a:prstGeom>
        </p:spPr>
      </p:pic>
    </p:spTree>
    <p:extLst>
      <p:ext uri="{BB962C8B-B14F-4D97-AF65-F5344CB8AC3E}">
        <p14:creationId xmlns:p14="http://schemas.microsoft.com/office/powerpoint/2010/main" val="3515890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75839" y="1342768"/>
            <a:ext cx="4088377" cy="5286406"/>
          </a:xfrm>
          <a:prstGeom prst="rect">
            <a:avLst/>
          </a:prstGeom>
        </p:spPr>
      </p:pic>
      <p:pic>
        <p:nvPicPr>
          <p:cNvPr id="6" name="Picture 5"/>
          <p:cNvPicPr>
            <a:picLocks noChangeAspect="1"/>
          </p:cNvPicPr>
          <p:nvPr/>
        </p:nvPicPr>
        <p:blipFill>
          <a:blip r:embed="rId3"/>
          <a:stretch>
            <a:fillRect/>
          </a:stretch>
        </p:blipFill>
        <p:spPr>
          <a:xfrm>
            <a:off x="5864267" y="1447887"/>
            <a:ext cx="4383603" cy="5181287"/>
          </a:xfrm>
          <a:prstGeom prst="rect">
            <a:avLst/>
          </a:prstGeom>
        </p:spPr>
      </p:pic>
      <p:sp>
        <p:nvSpPr>
          <p:cNvPr id="7" name="Title 1"/>
          <p:cNvSpPr>
            <a:spLocks noGrp="1"/>
          </p:cNvSpPr>
          <p:nvPr>
            <p:ph type="title"/>
          </p:nvPr>
        </p:nvSpPr>
        <p:spPr>
          <a:xfrm>
            <a:off x="838199" y="496889"/>
            <a:ext cx="9237133" cy="1016461"/>
          </a:xfrm>
        </p:spPr>
        <p:txBody>
          <a:bodyPr/>
          <a:lstStyle/>
          <a:p>
            <a:r>
              <a:rPr lang="en-US" dirty="0"/>
              <a:t>NFL - </a:t>
            </a:r>
            <a:r>
              <a:rPr lang="en-US" dirty="0" err="1"/>
              <a:t>Feautures</a:t>
            </a:r>
            <a:r>
              <a:rPr lang="en-US" dirty="0"/>
              <a:t>/Columns</a:t>
            </a:r>
          </a:p>
        </p:txBody>
      </p:sp>
      <p:sp>
        <p:nvSpPr>
          <p:cNvPr id="8" name="Rectangle 7"/>
          <p:cNvSpPr/>
          <p:nvPr/>
        </p:nvSpPr>
        <p:spPr>
          <a:xfrm>
            <a:off x="5864267" y="3023286"/>
            <a:ext cx="3428014" cy="2306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0346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640855" y="481765"/>
            <a:ext cx="3939941" cy="5909911"/>
          </a:xfrm>
          <a:prstGeom prst="rect">
            <a:avLst/>
          </a:prstGeom>
        </p:spPr>
      </p:pic>
      <p:sp>
        <p:nvSpPr>
          <p:cNvPr id="2" name="Title 1"/>
          <p:cNvSpPr>
            <a:spLocks noGrp="1"/>
          </p:cNvSpPr>
          <p:nvPr>
            <p:ph type="title"/>
          </p:nvPr>
        </p:nvSpPr>
        <p:spPr/>
        <p:txBody>
          <a:bodyPr/>
          <a:lstStyle/>
          <a:p>
            <a:r>
              <a:rPr lang="en-US" dirty="0"/>
              <a:t>NFL – Data Structure</a:t>
            </a:r>
          </a:p>
        </p:txBody>
      </p:sp>
      <p:sp>
        <p:nvSpPr>
          <p:cNvPr id="3" name="Content Placeholder 2"/>
          <p:cNvSpPr>
            <a:spLocks noGrp="1"/>
          </p:cNvSpPr>
          <p:nvPr>
            <p:ph idx="1"/>
          </p:nvPr>
        </p:nvSpPr>
        <p:spPr>
          <a:xfrm>
            <a:off x="838200" y="1825625"/>
            <a:ext cx="5870608" cy="4351338"/>
          </a:xfrm>
        </p:spPr>
        <p:txBody>
          <a:bodyPr/>
          <a:lstStyle/>
          <a:p>
            <a:r>
              <a:rPr lang="en-US" dirty="0"/>
              <a:t>One row for each player on the field.</a:t>
            </a:r>
          </a:p>
          <a:p>
            <a:pPr lvl="1"/>
            <a:r>
              <a:rPr lang="en-US" dirty="0"/>
              <a:t>22 total: 11 offense, 11 defense</a:t>
            </a:r>
          </a:p>
          <a:p>
            <a:r>
              <a:rPr lang="en-US" dirty="0"/>
              <a:t>Ball carrier indicated by:</a:t>
            </a:r>
          </a:p>
          <a:p>
            <a:pPr lvl="1"/>
            <a:r>
              <a:rPr lang="en-US" dirty="0"/>
              <a:t>‘</a:t>
            </a:r>
            <a:r>
              <a:rPr lang="en-US" dirty="0" err="1"/>
              <a:t>NflId</a:t>
            </a:r>
            <a:r>
              <a:rPr lang="en-US" dirty="0"/>
              <a:t>’ == ‘</a:t>
            </a:r>
            <a:r>
              <a:rPr lang="en-US" dirty="0" err="1"/>
              <a:t>NflIdRusher</a:t>
            </a:r>
            <a:r>
              <a:rPr lang="en-US" dirty="0"/>
              <a:t>’</a:t>
            </a:r>
          </a:p>
          <a:p>
            <a:pPr lvl="1"/>
            <a:endParaRPr lang="en-US" dirty="0"/>
          </a:p>
        </p:txBody>
      </p:sp>
      <p:sp>
        <p:nvSpPr>
          <p:cNvPr id="5" name="Rectangle 4"/>
          <p:cNvSpPr/>
          <p:nvPr/>
        </p:nvSpPr>
        <p:spPr>
          <a:xfrm>
            <a:off x="7585910" y="625643"/>
            <a:ext cx="4049830" cy="2868328"/>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853187" y="510640"/>
            <a:ext cx="1010652" cy="369332"/>
          </a:xfrm>
          <a:prstGeom prst="rect">
            <a:avLst/>
          </a:prstGeom>
          <a:noFill/>
        </p:spPr>
        <p:txBody>
          <a:bodyPr wrap="square" rtlCol="0">
            <a:spAutoFit/>
          </a:bodyPr>
          <a:lstStyle/>
          <a:p>
            <a:r>
              <a:rPr lang="en-US" dirty="0">
                <a:solidFill>
                  <a:srgbClr val="00B050"/>
                </a:solidFill>
              </a:rPr>
              <a:t>Play 1:</a:t>
            </a:r>
          </a:p>
        </p:txBody>
      </p:sp>
      <p:sp>
        <p:nvSpPr>
          <p:cNvPr id="8" name="Rectangle 7"/>
          <p:cNvSpPr/>
          <p:nvPr/>
        </p:nvSpPr>
        <p:spPr>
          <a:xfrm>
            <a:off x="7585910" y="3508659"/>
            <a:ext cx="4049830" cy="2868328"/>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853187" y="3424308"/>
            <a:ext cx="1010652" cy="369332"/>
          </a:xfrm>
          <a:prstGeom prst="rect">
            <a:avLst/>
          </a:prstGeom>
          <a:noFill/>
        </p:spPr>
        <p:txBody>
          <a:bodyPr wrap="square" rtlCol="0">
            <a:spAutoFit/>
          </a:bodyPr>
          <a:lstStyle/>
          <a:p>
            <a:r>
              <a:rPr lang="en-US" dirty="0">
                <a:solidFill>
                  <a:srgbClr val="7030A0"/>
                </a:solidFill>
              </a:rPr>
              <a:t>Play 2</a:t>
            </a:r>
            <a:r>
              <a:rPr lang="en-US" dirty="0">
                <a:solidFill>
                  <a:schemeClr val="accent5"/>
                </a:solidFill>
              </a:rPr>
              <a:t>:</a:t>
            </a:r>
          </a:p>
        </p:txBody>
      </p:sp>
      <p:sp>
        <p:nvSpPr>
          <p:cNvPr id="10" name="TextBox 9"/>
          <p:cNvSpPr txBox="1"/>
          <p:nvPr/>
        </p:nvSpPr>
        <p:spPr>
          <a:xfrm>
            <a:off x="6472288" y="2904323"/>
            <a:ext cx="1350143" cy="307777"/>
          </a:xfrm>
          <a:prstGeom prst="rect">
            <a:avLst/>
          </a:prstGeom>
          <a:noFill/>
        </p:spPr>
        <p:txBody>
          <a:bodyPr wrap="square" rtlCol="0">
            <a:spAutoFit/>
          </a:bodyPr>
          <a:lstStyle/>
          <a:p>
            <a:r>
              <a:rPr lang="en-US" sz="1400" i="1" dirty="0">
                <a:solidFill>
                  <a:srgbClr val="00B050"/>
                </a:solidFill>
              </a:rPr>
              <a:t>Play 1 Rusher</a:t>
            </a:r>
          </a:p>
        </p:txBody>
      </p:sp>
      <p:sp>
        <p:nvSpPr>
          <p:cNvPr id="11" name="TextBox 10"/>
          <p:cNvSpPr txBox="1"/>
          <p:nvPr/>
        </p:nvSpPr>
        <p:spPr>
          <a:xfrm>
            <a:off x="6475096" y="5763178"/>
            <a:ext cx="1286777" cy="307777"/>
          </a:xfrm>
          <a:prstGeom prst="rect">
            <a:avLst/>
          </a:prstGeom>
          <a:noFill/>
        </p:spPr>
        <p:txBody>
          <a:bodyPr wrap="square" rtlCol="0">
            <a:spAutoFit/>
          </a:bodyPr>
          <a:lstStyle/>
          <a:p>
            <a:r>
              <a:rPr lang="en-US" sz="1400" i="1" dirty="0">
                <a:solidFill>
                  <a:srgbClr val="7030A0"/>
                </a:solidFill>
              </a:rPr>
              <a:t>Play 2 Rusher</a:t>
            </a:r>
          </a:p>
        </p:txBody>
      </p:sp>
    </p:spTree>
    <p:extLst>
      <p:ext uri="{BB962C8B-B14F-4D97-AF65-F5344CB8AC3E}">
        <p14:creationId xmlns:p14="http://schemas.microsoft.com/office/powerpoint/2010/main" val="2057571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NFL – select &amp; filter</a:t>
            </a:r>
          </a:p>
        </p:txBody>
      </p:sp>
      <p:sp>
        <p:nvSpPr>
          <p:cNvPr id="3" name="Content Placeholder 2"/>
          <p:cNvSpPr>
            <a:spLocks noGrp="1"/>
          </p:cNvSpPr>
          <p:nvPr>
            <p:ph idx="1"/>
          </p:nvPr>
        </p:nvSpPr>
        <p:spPr>
          <a:xfrm>
            <a:off x="838200" y="1825625"/>
            <a:ext cx="5870608" cy="4351338"/>
          </a:xfrm>
        </p:spPr>
        <p:txBody>
          <a:bodyPr/>
          <a:lstStyle/>
          <a:p>
            <a:endParaRPr lang="en-US" dirty="0"/>
          </a:p>
          <a:p>
            <a:pPr lvl="1"/>
            <a:endParaRPr lang="en-US" dirty="0"/>
          </a:p>
        </p:txBody>
      </p:sp>
      <p:pic>
        <p:nvPicPr>
          <p:cNvPr id="4" name="Picture 3"/>
          <p:cNvPicPr>
            <a:picLocks noChangeAspect="1"/>
          </p:cNvPicPr>
          <p:nvPr/>
        </p:nvPicPr>
        <p:blipFill rotWithShape="1">
          <a:blip r:embed="rId2"/>
          <a:srcRect t="15387"/>
          <a:stretch/>
        </p:blipFill>
        <p:spPr>
          <a:xfrm>
            <a:off x="3551594" y="2695074"/>
            <a:ext cx="7802206" cy="1134806"/>
          </a:xfrm>
          <a:prstGeom prst="rect">
            <a:avLst/>
          </a:prstGeom>
        </p:spPr>
      </p:pic>
      <p:sp>
        <p:nvSpPr>
          <p:cNvPr id="8" name="Content Placeholder 2"/>
          <p:cNvSpPr txBox="1">
            <a:spLocks/>
          </p:cNvSpPr>
          <p:nvPr/>
        </p:nvSpPr>
        <p:spPr>
          <a:xfrm>
            <a:off x="938462" y="2574789"/>
            <a:ext cx="4505425" cy="20838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Data processing goal:</a:t>
            </a:r>
          </a:p>
          <a:p>
            <a:pPr lvl="1"/>
            <a:r>
              <a:rPr lang="en-US" sz="1400" dirty="0"/>
              <a:t>Reduce columns</a:t>
            </a:r>
          </a:p>
          <a:p>
            <a:pPr lvl="1"/>
            <a:r>
              <a:rPr lang="en-US" sz="1400" dirty="0"/>
              <a:t>Only runner with ball</a:t>
            </a:r>
          </a:p>
          <a:p>
            <a:pPr lvl="1"/>
            <a:r>
              <a:rPr lang="en-US" sz="1400" dirty="0"/>
              <a:t>Only 2018 season</a:t>
            </a:r>
          </a:p>
          <a:p>
            <a:pPr lvl="1"/>
            <a:r>
              <a:rPr lang="en-US" sz="1400" dirty="0"/>
              <a:t>Add flag for train/test</a:t>
            </a:r>
          </a:p>
          <a:p>
            <a:pPr lvl="1"/>
            <a:endParaRPr lang="en-US" sz="1400" dirty="0"/>
          </a:p>
        </p:txBody>
      </p:sp>
      <p:sp>
        <p:nvSpPr>
          <p:cNvPr id="6" name="TextBox 5">
            <a:extLst>
              <a:ext uri="{FF2B5EF4-FFF2-40B4-BE49-F238E27FC236}">
                <a16:creationId xmlns:a16="http://schemas.microsoft.com/office/drawing/2014/main" id="{BA03D6A6-1411-482D-B4FE-C3CF5F4B94AA}"/>
              </a:ext>
            </a:extLst>
          </p:cNvPr>
          <p:cNvSpPr txBox="1"/>
          <p:nvPr/>
        </p:nvSpPr>
        <p:spPr>
          <a:xfrm>
            <a:off x="0" y="6488668"/>
            <a:ext cx="5177589" cy="369332"/>
          </a:xfrm>
          <a:prstGeom prst="rect">
            <a:avLst/>
          </a:prstGeom>
          <a:solidFill>
            <a:schemeClr val="accent2">
              <a:lumMod val="40000"/>
              <a:lumOff val="60000"/>
            </a:schemeClr>
          </a:solidFill>
        </p:spPr>
        <p:txBody>
          <a:bodyPr wrap="square" rtlCol="0">
            <a:spAutoFit/>
          </a:bodyPr>
          <a:lstStyle/>
          <a:p>
            <a:r>
              <a:rPr lang="en-US" dirty="0"/>
              <a:t>Example Script:   </a:t>
            </a:r>
            <a:r>
              <a:rPr lang="en-US" i="1" dirty="0"/>
              <a:t>ex1_nfl_dplyr.R</a:t>
            </a:r>
          </a:p>
        </p:txBody>
      </p:sp>
    </p:spTree>
    <p:extLst>
      <p:ext uri="{BB962C8B-B14F-4D97-AF65-F5344CB8AC3E}">
        <p14:creationId xmlns:p14="http://schemas.microsoft.com/office/powerpoint/2010/main" val="2180519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dirty="0"/>
              <a:t>Resources</a:t>
            </a:r>
          </a:p>
          <a:p>
            <a:pPr lvl="1"/>
            <a:r>
              <a:rPr lang="en-US" dirty="0"/>
              <a:t>Presentation by Alyssa Columbus at Previous OCRUG Hackathon</a:t>
            </a:r>
          </a:p>
          <a:p>
            <a:pPr lvl="1"/>
            <a:r>
              <a:rPr lang="en-US" dirty="0"/>
              <a:t>R for Data Science by Garrett </a:t>
            </a:r>
            <a:r>
              <a:rPr lang="en-US" dirty="0" err="1"/>
              <a:t>Grolemund</a:t>
            </a:r>
            <a:r>
              <a:rPr lang="en-US" dirty="0"/>
              <a:t> &amp; Hadley Wickham</a:t>
            </a:r>
          </a:p>
          <a:p>
            <a:pPr lvl="2"/>
            <a:endParaRPr lang="en-US" dirty="0"/>
          </a:p>
          <a:p>
            <a:pPr marL="457200" lvl="1" indent="0">
              <a:buNone/>
            </a:pPr>
            <a:endParaRPr lang="en-US" dirty="0"/>
          </a:p>
          <a:p>
            <a:r>
              <a:rPr lang="en-US" dirty="0"/>
              <a:t>Tidy Data</a:t>
            </a:r>
          </a:p>
          <a:p>
            <a:r>
              <a:rPr lang="en-US" dirty="0"/>
              <a:t>Example Dataset -  NFL rushing data</a:t>
            </a:r>
          </a:p>
          <a:p>
            <a:r>
              <a:rPr lang="en-US" dirty="0"/>
              <a:t>Example Dataset – Protein Microarray Data from Vaccine Study</a:t>
            </a:r>
          </a:p>
        </p:txBody>
      </p:sp>
    </p:spTree>
    <p:extLst>
      <p:ext uri="{BB962C8B-B14F-4D97-AF65-F5344CB8AC3E}">
        <p14:creationId xmlns:p14="http://schemas.microsoft.com/office/powerpoint/2010/main" val="354278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NFL – select &amp; filter with pipes</a:t>
            </a:r>
          </a:p>
        </p:txBody>
      </p:sp>
      <p:sp>
        <p:nvSpPr>
          <p:cNvPr id="3" name="Content Placeholder 2"/>
          <p:cNvSpPr>
            <a:spLocks noGrp="1"/>
          </p:cNvSpPr>
          <p:nvPr>
            <p:ph idx="1"/>
          </p:nvPr>
        </p:nvSpPr>
        <p:spPr>
          <a:xfrm>
            <a:off x="838200" y="1825625"/>
            <a:ext cx="5870608" cy="4351338"/>
          </a:xfrm>
        </p:spPr>
        <p:txBody>
          <a:bodyPr/>
          <a:lstStyle/>
          <a:p>
            <a:endParaRPr lang="en-US" dirty="0"/>
          </a:p>
          <a:p>
            <a:pPr lvl="1"/>
            <a:endParaRPr lang="en-US" dirty="0"/>
          </a:p>
        </p:txBody>
      </p:sp>
      <p:sp>
        <p:nvSpPr>
          <p:cNvPr id="8" name="Content Placeholder 2"/>
          <p:cNvSpPr txBox="1">
            <a:spLocks/>
          </p:cNvSpPr>
          <p:nvPr/>
        </p:nvSpPr>
        <p:spPr>
          <a:xfrm>
            <a:off x="838200" y="2786545"/>
            <a:ext cx="4505425" cy="20838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Data processing goal:</a:t>
            </a:r>
          </a:p>
          <a:p>
            <a:pPr lvl="1"/>
            <a:r>
              <a:rPr lang="en-US" sz="1400" dirty="0"/>
              <a:t>Reduce columns</a:t>
            </a:r>
          </a:p>
          <a:p>
            <a:pPr lvl="1"/>
            <a:r>
              <a:rPr lang="en-US" sz="1400" dirty="0"/>
              <a:t>Only runner with ball</a:t>
            </a:r>
          </a:p>
          <a:p>
            <a:pPr lvl="1"/>
            <a:r>
              <a:rPr lang="en-US" sz="1400" dirty="0"/>
              <a:t>Only 2018 season</a:t>
            </a:r>
          </a:p>
          <a:p>
            <a:pPr lvl="1"/>
            <a:r>
              <a:rPr lang="en-US" sz="1400" dirty="0"/>
              <a:t>Add flag for train/test</a:t>
            </a:r>
          </a:p>
          <a:p>
            <a:pPr lvl="1"/>
            <a:endParaRPr lang="en-US" sz="1400" dirty="0"/>
          </a:p>
        </p:txBody>
      </p:sp>
      <p:pic>
        <p:nvPicPr>
          <p:cNvPr id="6" name="Picture 5"/>
          <p:cNvPicPr>
            <a:picLocks noChangeAspect="1"/>
          </p:cNvPicPr>
          <p:nvPr/>
        </p:nvPicPr>
        <p:blipFill>
          <a:blip r:embed="rId2"/>
          <a:stretch>
            <a:fillRect/>
          </a:stretch>
        </p:blipFill>
        <p:spPr>
          <a:xfrm>
            <a:off x="3442505" y="2564981"/>
            <a:ext cx="8249565" cy="1583508"/>
          </a:xfrm>
          <a:prstGeom prst="rect">
            <a:avLst/>
          </a:prstGeom>
        </p:spPr>
      </p:pic>
      <p:sp>
        <p:nvSpPr>
          <p:cNvPr id="7" name="Oval 6"/>
          <p:cNvSpPr/>
          <p:nvPr/>
        </p:nvSpPr>
        <p:spPr>
          <a:xfrm>
            <a:off x="11510795" y="2587139"/>
            <a:ext cx="181275" cy="1994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1" name="Oval 10"/>
          <p:cNvSpPr/>
          <p:nvPr/>
        </p:nvSpPr>
        <p:spPr>
          <a:xfrm>
            <a:off x="9934878" y="3000885"/>
            <a:ext cx="181275" cy="1994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2" name="Oval 11"/>
          <p:cNvSpPr/>
          <p:nvPr/>
        </p:nvSpPr>
        <p:spPr>
          <a:xfrm>
            <a:off x="7737780" y="3257032"/>
            <a:ext cx="181275" cy="1994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3" name="Oval 12"/>
          <p:cNvSpPr/>
          <p:nvPr/>
        </p:nvSpPr>
        <p:spPr>
          <a:xfrm>
            <a:off x="6812151" y="3524149"/>
            <a:ext cx="181275" cy="1994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4" name="Oval 13"/>
          <p:cNvSpPr/>
          <p:nvPr/>
        </p:nvSpPr>
        <p:spPr>
          <a:xfrm>
            <a:off x="10343018" y="3728760"/>
            <a:ext cx="181275" cy="1994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5" name="Oval 14"/>
          <p:cNvSpPr/>
          <p:nvPr/>
        </p:nvSpPr>
        <p:spPr>
          <a:xfrm>
            <a:off x="5162350" y="2651608"/>
            <a:ext cx="181275" cy="19940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6" name="TextBox 15">
            <a:extLst>
              <a:ext uri="{FF2B5EF4-FFF2-40B4-BE49-F238E27FC236}">
                <a16:creationId xmlns:a16="http://schemas.microsoft.com/office/drawing/2014/main" id="{27AC7D0A-8F36-4F71-AECB-03F2D0E6D098}"/>
              </a:ext>
            </a:extLst>
          </p:cNvPr>
          <p:cNvSpPr txBox="1"/>
          <p:nvPr/>
        </p:nvSpPr>
        <p:spPr>
          <a:xfrm>
            <a:off x="0" y="6488668"/>
            <a:ext cx="5177589" cy="369332"/>
          </a:xfrm>
          <a:prstGeom prst="rect">
            <a:avLst/>
          </a:prstGeom>
          <a:solidFill>
            <a:schemeClr val="accent2">
              <a:lumMod val="40000"/>
              <a:lumOff val="60000"/>
            </a:schemeClr>
          </a:solidFill>
        </p:spPr>
        <p:txBody>
          <a:bodyPr wrap="square" rtlCol="0">
            <a:spAutoFit/>
          </a:bodyPr>
          <a:lstStyle/>
          <a:p>
            <a:r>
              <a:rPr lang="en-US" dirty="0"/>
              <a:t>Example Script:   </a:t>
            </a:r>
            <a:r>
              <a:rPr lang="en-US" i="1" dirty="0"/>
              <a:t>ex1_nfl_dplyr.R</a:t>
            </a:r>
          </a:p>
        </p:txBody>
      </p:sp>
    </p:spTree>
    <p:extLst>
      <p:ext uri="{BB962C8B-B14F-4D97-AF65-F5344CB8AC3E}">
        <p14:creationId xmlns:p14="http://schemas.microsoft.com/office/powerpoint/2010/main" val="2437435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NFL – select &amp; filter with pipes</a:t>
            </a:r>
          </a:p>
        </p:txBody>
      </p:sp>
      <p:sp>
        <p:nvSpPr>
          <p:cNvPr id="3" name="Content Placeholder 2"/>
          <p:cNvSpPr>
            <a:spLocks noGrp="1"/>
          </p:cNvSpPr>
          <p:nvPr>
            <p:ph idx="1"/>
          </p:nvPr>
        </p:nvSpPr>
        <p:spPr>
          <a:xfrm>
            <a:off x="838200" y="1825625"/>
            <a:ext cx="5870608" cy="4351338"/>
          </a:xfrm>
        </p:spPr>
        <p:txBody>
          <a:bodyPr/>
          <a:lstStyle/>
          <a:p>
            <a:endParaRPr lang="en-US" dirty="0"/>
          </a:p>
          <a:p>
            <a:pPr lvl="1"/>
            <a:endParaRPr lang="en-US" dirty="0"/>
          </a:p>
        </p:txBody>
      </p:sp>
      <p:pic>
        <p:nvPicPr>
          <p:cNvPr id="7" name="Picture 6"/>
          <p:cNvPicPr>
            <a:picLocks noChangeAspect="1"/>
          </p:cNvPicPr>
          <p:nvPr/>
        </p:nvPicPr>
        <p:blipFill>
          <a:blip r:embed="rId2"/>
          <a:stretch>
            <a:fillRect/>
          </a:stretch>
        </p:blipFill>
        <p:spPr>
          <a:xfrm>
            <a:off x="6408895" y="3003074"/>
            <a:ext cx="5717662" cy="1097508"/>
          </a:xfrm>
          <a:prstGeom prst="rect">
            <a:avLst/>
          </a:prstGeom>
        </p:spPr>
      </p:pic>
      <p:pic>
        <p:nvPicPr>
          <p:cNvPr id="8" name="Picture 7"/>
          <p:cNvPicPr>
            <a:picLocks noChangeAspect="1"/>
          </p:cNvPicPr>
          <p:nvPr/>
        </p:nvPicPr>
        <p:blipFill>
          <a:blip r:embed="rId3"/>
          <a:stretch>
            <a:fillRect/>
          </a:stretch>
        </p:blipFill>
        <p:spPr>
          <a:xfrm>
            <a:off x="67375" y="3003074"/>
            <a:ext cx="5629827" cy="1104416"/>
          </a:xfrm>
          <a:prstGeom prst="rect">
            <a:avLst/>
          </a:prstGeom>
        </p:spPr>
      </p:pic>
      <p:cxnSp>
        <p:nvCxnSpPr>
          <p:cNvPr id="10" name="Straight Arrow Connector 9"/>
          <p:cNvCxnSpPr/>
          <p:nvPr/>
        </p:nvCxnSpPr>
        <p:spPr>
          <a:xfrm flipV="1">
            <a:off x="5697202" y="3436219"/>
            <a:ext cx="711693" cy="1"/>
          </a:xfrm>
          <a:prstGeom prst="straightConnector1">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5692166" y="3600032"/>
            <a:ext cx="711693" cy="1"/>
          </a:xfrm>
          <a:prstGeom prst="straightConnector1">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685976" y="3771499"/>
            <a:ext cx="711693" cy="1"/>
          </a:xfrm>
          <a:prstGeom prst="straightConnector1">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5685976" y="3954380"/>
            <a:ext cx="711693" cy="1"/>
          </a:xfrm>
          <a:prstGeom prst="straightConnector1">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928938" y="5293200"/>
            <a:ext cx="2550695" cy="923330"/>
          </a:xfrm>
          <a:prstGeom prst="rect">
            <a:avLst/>
          </a:prstGeom>
          <a:noFill/>
        </p:spPr>
        <p:txBody>
          <a:bodyPr wrap="square" rtlCol="0">
            <a:spAutoFit/>
          </a:bodyPr>
          <a:lstStyle/>
          <a:p>
            <a:pPr algn="ctr"/>
            <a:r>
              <a:rPr lang="en-US" dirty="0"/>
              <a:t>?</a:t>
            </a:r>
          </a:p>
          <a:p>
            <a:pPr algn="ctr"/>
            <a:r>
              <a:rPr lang="en-US" dirty="0" err="1"/>
              <a:t>final.df</a:t>
            </a:r>
            <a:r>
              <a:rPr lang="en-US" dirty="0"/>
              <a:t> == </a:t>
            </a:r>
            <a:r>
              <a:rPr lang="en-US" dirty="0" err="1"/>
              <a:t>pipes.final.df</a:t>
            </a:r>
            <a:endParaRPr lang="en-US" dirty="0"/>
          </a:p>
          <a:p>
            <a:pPr algn="ctr"/>
            <a:r>
              <a:rPr lang="en-US" dirty="0"/>
              <a:t>	</a:t>
            </a:r>
          </a:p>
        </p:txBody>
      </p:sp>
      <p:sp>
        <p:nvSpPr>
          <p:cNvPr id="11" name="TextBox 10">
            <a:extLst>
              <a:ext uri="{FF2B5EF4-FFF2-40B4-BE49-F238E27FC236}">
                <a16:creationId xmlns:a16="http://schemas.microsoft.com/office/drawing/2014/main" id="{900FF9B7-3D42-4930-ADF7-8F6E0A5D1C87}"/>
              </a:ext>
            </a:extLst>
          </p:cNvPr>
          <p:cNvSpPr txBox="1"/>
          <p:nvPr/>
        </p:nvSpPr>
        <p:spPr>
          <a:xfrm>
            <a:off x="0" y="6509808"/>
            <a:ext cx="5177589" cy="369332"/>
          </a:xfrm>
          <a:prstGeom prst="rect">
            <a:avLst/>
          </a:prstGeom>
          <a:solidFill>
            <a:schemeClr val="accent2">
              <a:lumMod val="40000"/>
              <a:lumOff val="60000"/>
            </a:schemeClr>
          </a:solidFill>
        </p:spPr>
        <p:txBody>
          <a:bodyPr wrap="square" rtlCol="0">
            <a:spAutoFit/>
          </a:bodyPr>
          <a:lstStyle/>
          <a:p>
            <a:r>
              <a:rPr lang="en-US" dirty="0"/>
              <a:t>Example Script:   </a:t>
            </a:r>
            <a:r>
              <a:rPr lang="en-US" i="1" dirty="0"/>
              <a:t>ex1_nfl_dplyr.R</a:t>
            </a:r>
          </a:p>
        </p:txBody>
      </p:sp>
    </p:spTree>
    <p:extLst>
      <p:ext uri="{BB962C8B-B14F-4D97-AF65-F5344CB8AC3E}">
        <p14:creationId xmlns:p14="http://schemas.microsoft.com/office/powerpoint/2010/main" val="2273018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NFL – </a:t>
            </a:r>
            <a:r>
              <a:rPr lang="en-US" dirty="0" err="1"/>
              <a:t>dplyr</a:t>
            </a:r>
            <a:r>
              <a:rPr lang="en-US" dirty="0"/>
              <a:t>: more with pipes &amp; order matters</a:t>
            </a:r>
          </a:p>
        </p:txBody>
      </p:sp>
      <p:sp>
        <p:nvSpPr>
          <p:cNvPr id="3" name="Content Placeholder 2"/>
          <p:cNvSpPr>
            <a:spLocks noGrp="1"/>
          </p:cNvSpPr>
          <p:nvPr>
            <p:ph idx="1"/>
          </p:nvPr>
        </p:nvSpPr>
        <p:spPr>
          <a:xfrm>
            <a:off x="838200" y="1825625"/>
            <a:ext cx="5870608" cy="4351338"/>
          </a:xfrm>
        </p:spPr>
        <p:txBody>
          <a:bodyPr/>
          <a:lstStyle/>
          <a:p>
            <a:endParaRPr lang="en-US" dirty="0"/>
          </a:p>
          <a:p>
            <a:pPr lvl="1"/>
            <a:endParaRPr lang="en-US" dirty="0"/>
          </a:p>
        </p:txBody>
      </p:sp>
      <p:pic>
        <p:nvPicPr>
          <p:cNvPr id="4" name="Picture 3"/>
          <p:cNvPicPr>
            <a:picLocks noChangeAspect="1"/>
          </p:cNvPicPr>
          <p:nvPr/>
        </p:nvPicPr>
        <p:blipFill>
          <a:blip r:embed="rId2"/>
          <a:stretch>
            <a:fillRect/>
          </a:stretch>
        </p:blipFill>
        <p:spPr>
          <a:xfrm>
            <a:off x="2024062" y="1825625"/>
            <a:ext cx="8143875" cy="1714500"/>
          </a:xfrm>
          <a:prstGeom prst="rect">
            <a:avLst/>
          </a:prstGeom>
        </p:spPr>
      </p:pic>
      <p:pic>
        <p:nvPicPr>
          <p:cNvPr id="5" name="Picture 4"/>
          <p:cNvPicPr>
            <a:picLocks noChangeAspect="1"/>
          </p:cNvPicPr>
          <p:nvPr/>
        </p:nvPicPr>
        <p:blipFill>
          <a:blip r:embed="rId3"/>
          <a:stretch>
            <a:fillRect/>
          </a:stretch>
        </p:blipFill>
        <p:spPr>
          <a:xfrm>
            <a:off x="2024062" y="4251408"/>
            <a:ext cx="8172450" cy="1724025"/>
          </a:xfrm>
          <a:prstGeom prst="rect">
            <a:avLst/>
          </a:prstGeom>
        </p:spPr>
      </p:pic>
      <p:sp>
        <p:nvSpPr>
          <p:cNvPr id="6" name="TextBox 5">
            <a:extLst>
              <a:ext uri="{FF2B5EF4-FFF2-40B4-BE49-F238E27FC236}">
                <a16:creationId xmlns:a16="http://schemas.microsoft.com/office/drawing/2014/main" id="{E6400D4E-FC8F-4250-A576-CF1CB40AE9FB}"/>
              </a:ext>
            </a:extLst>
          </p:cNvPr>
          <p:cNvSpPr txBox="1"/>
          <p:nvPr/>
        </p:nvSpPr>
        <p:spPr>
          <a:xfrm>
            <a:off x="0" y="6488668"/>
            <a:ext cx="5177589" cy="369332"/>
          </a:xfrm>
          <a:prstGeom prst="rect">
            <a:avLst/>
          </a:prstGeom>
          <a:solidFill>
            <a:schemeClr val="accent2">
              <a:lumMod val="40000"/>
              <a:lumOff val="60000"/>
            </a:schemeClr>
          </a:solidFill>
        </p:spPr>
        <p:txBody>
          <a:bodyPr wrap="square" rtlCol="0">
            <a:spAutoFit/>
          </a:bodyPr>
          <a:lstStyle/>
          <a:p>
            <a:r>
              <a:rPr lang="en-US" dirty="0"/>
              <a:t>Example Script:   </a:t>
            </a:r>
            <a:r>
              <a:rPr lang="en-US" i="1" dirty="0"/>
              <a:t>ex2_nfl_piples_order_matters.R</a:t>
            </a:r>
          </a:p>
        </p:txBody>
      </p:sp>
    </p:spTree>
    <p:extLst>
      <p:ext uri="{BB962C8B-B14F-4D97-AF65-F5344CB8AC3E}">
        <p14:creationId xmlns:p14="http://schemas.microsoft.com/office/powerpoint/2010/main" val="1908707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NFL – summarize teams</a:t>
            </a:r>
          </a:p>
        </p:txBody>
      </p:sp>
      <p:sp>
        <p:nvSpPr>
          <p:cNvPr id="3" name="Content Placeholder 2"/>
          <p:cNvSpPr>
            <a:spLocks noGrp="1"/>
          </p:cNvSpPr>
          <p:nvPr>
            <p:ph idx="1"/>
          </p:nvPr>
        </p:nvSpPr>
        <p:spPr>
          <a:xfrm>
            <a:off x="838200" y="1825625"/>
            <a:ext cx="5870608" cy="4351338"/>
          </a:xfrm>
        </p:spPr>
        <p:txBody>
          <a:bodyPr/>
          <a:lstStyle/>
          <a:p>
            <a:endParaRPr lang="en-US" dirty="0"/>
          </a:p>
          <a:p>
            <a:pPr lvl="1"/>
            <a:endParaRPr lang="en-US" dirty="0"/>
          </a:p>
        </p:txBody>
      </p:sp>
      <p:sp>
        <p:nvSpPr>
          <p:cNvPr id="7" name="TextBox 6">
            <a:extLst>
              <a:ext uri="{FF2B5EF4-FFF2-40B4-BE49-F238E27FC236}">
                <a16:creationId xmlns:a16="http://schemas.microsoft.com/office/drawing/2014/main" id="{80C4FB9E-C5E1-406A-99F2-418ACFB067B5}"/>
              </a:ext>
            </a:extLst>
          </p:cNvPr>
          <p:cNvSpPr txBox="1"/>
          <p:nvPr/>
        </p:nvSpPr>
        <p:spPr>
          <a:xfrm>
            <a:off x="0" y="6488668"/>
            <a:ext cx="5177589" cy="369332"/>
          </a:xfrm>
          <a:prstGeom prst="rect">
            <a:avLst/>
          </a:prstGeom>
          <a:solidFill>
            <a:schemeClr val="accent2">
              <a:lumMod val="40000"/>
              <a:lumOff val="60000"/>
            </a:schemeClr>
          </a:solidFill>
        </p:spPr>
        <p:txBody>
          <a:bodyPr wrap="square" rtlCol="0">
            <a:spAutoFit/>
          </a:bodyPr>
          <a:lstStyle/>
          <a:p>
            <a:r>
              <a:rPr lang="en-US" dirty="0"/>
              <a:t>Example Script:   </a:t>
            </a:r>
            <a:r>
              <a:rPr lang="en-US" i="1" dirty="0"/>
              <a:t>ex3_nfl_summarize.R</a:t>
            </a:r>
          </a:p>
        </p:txBody>
      </p:sp>
      <p:pic>
        <p:nvPicPr>
          <p:cNvPr id="8" name="Picture 7">
            <a:extLst>
              <a:ext uri="{FF2B5EF4-FFF2-40B4-BE49-F238E27FC236}">
                <a16:creationId xmlns:a16="http://schemas.microsoft.com/office/drawing/2014/main" id="{BC4D86E5-B6AE-4A2B-9D75-B4AAF78E45D1}"/>
              </a:ext>
            </a:extLst>
          </p:cNvPr>
          <p:cNvPicPr>
            <a:picLocks noChangeAspect="1"/>
          </p:cNvPicPr>
          <p:nvPr/>
        </p:nvPicPr>
        <p:blipFill>
          <a:blip r:embed="rId2"/>
          <a:stretch>
            <a:fillRect/>
          </a:stretch>
        </p:blipFill>
        <p:spPr>
          <a:xfrm>
            <a:off x="838200" y="3429000"/>
            <a:ext cx="4245179" cy="738661"/>
          </a:xfrm>
          <a:prstGeom prst="rect">
            <a:avLst/>
          </a:prstGeom>
        </p:spPr>
      </p:pic>
      <p:pic>
        <p:nvPicPr>
          <p:cNvPr id="9" name="Picture 8">
            <a:extLst>
              <a:ext uri="{FF2B5EF4-FFF2-40B4-BE49-F238E27FC236}">
                <a16:creationId xmlns:a16="http://schemas.microsoft.com/office/drawing/2014/main" id="{8286A34A-AF76-45B4-9FD3-CD107C46340C}"/>
              </a:ext>
            </a:extLst>
          </p:cNvPr>
          <p:cNvPicPr>
            <a:picLocks noChangeAspect="1"/>
          </p:cNvPicPr>
          <p:nvPr/>
        </p:nvPicPr>
        <p:blipFill>
          <a:blip r:embed="rId3"/>
          <a:stretch>
            <a:fillRect/>
          </a:stretch>
        </p:blipFill>
        <p:spPr>
          <a:xfrm>
            <a:off x="1269491" y="4221718"/>
            <a:ext cx="2608336" cy="2090182"/>
          </a:xfrm>
          <a:prstGeom prst="rect">
            <a:avLst/>
          </a:prstGeom>
        </p:spPr>
      </p:pic>
      <p:pic>
        <p:nvPicPr>
          <p:cNvPr id="10" name="Picture 9">
            <a:extLst>
              <a:ext uri="{FF2B5EF4-FFF2-40B4-BE49-F238E27FC236}">
                <a16:creationId xmlns:a16="http://schemas.microsoft.com/office/drawing/2014/main" id="{4D70BCE6-5B33-4E7F-9122-30D72D607278}"/>
              </a:ext>
            </a:extLst>
          </p:cNvPr>
          <p:cNvPicPr>
            <a:picLocks noChangeAspect="1"/>
          </p:cNvPicPr>
          <p:nvPr/>
        </p:nvPicPr>
        <p:blipFill>
          <a:blip r:embed="rId4"/>
          <a:stretch>
            <a:fillRect/>
          </a:stretch>
        </p:blipFill>
        <p:spPr>
          <a:xfrm>
            <a:off x="1269492" y="1419698"/>
            <a:ext cx="4171862" cy="1920918"/>
          </a:xfrm>
          <a:prstGeom prst="rect">
            <a:avLst/>
          </a:prstGeom>
        </p:spPr>
      </p:pic>
      <p:pic>
        <p:nvPicPr>
          <p:cNvPr id="12" name="Picture 11">
            <a:extLst>
              <a:ext uri="{FF2B5EF4-FFF2-40B4-BE49-F238E27FC236}">
                <a16:creationId xmlns:a16="http://schemas.microsoft.com/office/drawing/2014/main" id="{C73C1469-D6E6-4397-89EE-CCFC612CB364}"/>
              </a:ext>
            </a:extLst>
          </p:cNvPr>
          <p:cNvPicPr>
            <a:picLocks noChangeAspect="1"/>
          </p:cNvPicPr>
          <p:nvPr/>
        </p:nvPicPr>
        <p:blipFill>
          <a:blip r:embed="rId5"/>
          <a:stretch>
            <a:fillRect/>
          </a:stretch>
        </p:blipFill>
        <p:spPr>
          <a:xfrm>
            <a:off x="6326757" y="1027906"/>
            <a:ext cx="5322177" cy="5314222"/>
          </a:xfrm>
          <a:prstGeom prst="rect">
            <a:avLst/>
          </a:prstGeom>
        </p:spPr>
      </p:pic>
    </p:spTree>
    <p:extLst>
      <p:ext uri="{BB962C8B-B14F-4D97-AF65-F5344CB8AC3E}">
        <p14:creationId xmlns:p14="http://schemas.microsoft.com/office/powerpoint/2010/main" val="3214885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NFL – summarize teams</a:t>
            </a:r>
          </a:p>
        </p:txBody>
      </p:sp>
      <p:sp>
        <p:nvSpPr>
          <p:cNvPr id="3" name="Content Placeholder 2"/>
          <p:cNvSpPr>
            <a:spLocks noGrp="1"/>
          </p:cNvSpPr>
          <p:nvPr>
            <p:ph idx="1"/>
          </p:nvPr>
        </p:nvSpPr>
        <p:spPr>
          <a:xfrm>
            <a:off x="838200" y="1825625"/>
            <a:ext cx="5870608" cy="4351338"/>
          </a:xfrm>
        </p:spPr>
        <p:txBody>
          <a:bodyPr/>
          <a:lstStyle/>
          <a:p>
            <a:endParaRPr lang="en-US" dirty="0"/>
          </a:p>
          <a:p>
            <a:pPr lvl="1"/>
            <a:endParaRPr lang="en-US" dirty="0"/>
          </a:p>
        </p:txBody>
      </p:sp>
      <p:sp>
        <p:nvSpPr>
          <p:cNvPr id="7" name="TextBox 6">
            <a:extLst>
              <a:ext uri="{FF2B5EF4-FFF2-40B4-BE49-F238E27FC236}">
                <a16:creationId xmlns:a16="http://schemas.microsoft.com/office/drawing/2014/main" id="{80C4FB9E-C5E1-406A-99F2-418ACFB067B5}"/>
              </a:ext>
            </a:extLst>
          </p:cNvPr>
          <p:cNvSpPr txBox="1"/>
          <p:nvPr/>
        </p:nvSpPr>
        <p:spPr>
          <a:xfrm>
            <a:off x="7014411" y="6488668"/>
            <a:ext cx="5177589" cy="369332"/>
          </a:xfrm>
          <a:prstGeom prst="rect">
            <a:avLst/>
          </a:prstGeom>
          <a:solidFill>
            <a:schemeClr val="accent2">
              <a:lumMod val="40000"/>
              <a:lumOff val="60000"/>
            </a:schemeClr>
          </a:solidFill>
        </p:spPr>
        <p:txBody>
          <a:bodyPr wrap="square" rtlCol="0">
            <a:spAutoFit/>
          </a:bodyPr>
          <a:lstStyle/>
          <a:p>
            <a:r>
              <a:rPr lang="en-US" dirty="0"/>
              <a:t>Example Script:   </a:t>
            </a:r>
            <a:r>
              <a:rPr lang="en-US" i="1" dirty="0"/>
              <a:t>ex4_nfl_summarize_floor_ceil.R</a:t>
            </a:r>
          </a:p>
        </p:txBody>
      </p:sp>
      <p:pic>
        <p:nvPicPr>
          <p:cNvPr id="6" name="Picture 5">
            <a:extLst>
              <a:ext uri="{FF2B5EF4-FFF2-40B4-BE49-F238E27FC236}">
                <a16:creationId xmlns:a16="http://schemas.microsoft.com/office/drawing/2014/main" id="{D8FC2B8E-6BB7-43A6-901B-2CEA7BBD9460}"/>
              </a:ext>
            </a:extLst>
          </p:cNvPr>
          <p:cNvPicPr>
            <a:picLocks noChangeAspect="1"/>
          </p:cNvPicPr>
          <p:nvPr/>
        </p:nvPicPr>
        <p:blipFill>
          <a:blip r:embed="rId2"/>
          <a:stretch>
            <a:fillRect/>
          </a:stretch>
        </p:blipFill>
        <p:spPr>
          <a:xfrm>
            <a:off x="469784" y="1513920"/>
            <a:ext cx="4460388" cy="4453721"/>
          </a:xfrm>
          <a:prstGeom prst="rect">
            <a:avLst/>
          </a:prstGeom>
        </p:spPr>
      </p:pic>
      <p:pic>
        <p:nvPicPr>
          <p:cNvPr id="5" name="Picture 4">
            <a:extLst>
              <a:ext uri="{FF2B5EF4-FFF2-40B4-BE49-F238E27FC236}">
                <a16:creationId xmlns:a16="http://schemas.microsoft.com/office/drawing/2014/main" id="{20532CC2-700D-4085-BB73-29422672FDDC}"/>
              </a:ext>
            </a:extLst>
          </p:cNvPr>
          <p:cNvPicPr>
            <a:picLocks noChangeAspect="1"/>
          </p:cNvPicPr>
          <p:nvPr/>
        </p:nvPicPr>
        <p:blipFill>
          <a:blip r:embed="rId3"/>
          <a:stretch>
            <a:fillRect/>
          </a:stretch>
        </p:blipFill>
        <p:spPr>
          <a:xfrm>
            <a:off x="6029765" y="1405462"/>
            <a:ext cx="4599086" cy="4578432"/>
          </a:xfrm>
          <a:prstGeom prst="rect">
            <a:avLst/>
          </a:prstGeom>
        </p:spPr>
      </p:pic>
      <p:sp>
        <p:nvSpPr>
          <p:cNvPr id="8" name="TextBox 7">
            <a:extLst>
              <a:ext uri="{FF2B5EF4-FFF2-40B4-BE49-F238E27FC236}">
                <a16:creationId xmlns:a16="http://schemas.microsoft.com/office/drawing/2014/main" id="{E111250B-A8E9-47CA-8ACB-DC0313829EDB}"/>
              </a:ext>
            </a:extLst>
          </p:cNvPr>
          <p:cNvSpPr txBox="1"/>
          <p:nvPr/>
        </p:nvSpPr>
        <p:spPr>
          <a:xfrm>
            <a:off x="0" y="6488668"/>
            <a:ext cx="5177589" cy="369332"/>
          </a:xfrm>
          <a:prstGeom prst="rect">
            <a:avLst/>
          </a:prstGeom>
          <a:solidFill>
            <a:schemeClr val="accent2">
              <a:lumMod val="40000"/>
              <a:lumOff val="60000"/>
            </a:schemeClr>
          </a:solidFill>
        </p:spPr>
        <p:txBody>
          <a:bodyPr wrap="square" rtlCol="0">
            <a:spAutoFit/>
          </a:bodyPr>
          <a:lstStyle/>
          <a:p>
            <a:r>
              <a:rPr lang="en-US" dirty="0"/>
              <a:t>Example Script:   </a:t>
            </a:r>
            <a:r>
              <a:rPr lang="en-US" i="1" dirty="0"/>
              <a:t>ex3_nfl_summarize.R</a:t>
            </a:r>
          </a:p>
        </p:txBody>
      </p:sp>
    </p:spTree>
    <p:extLst>
      <p:ext uri="{BB962C8B-B14F-4D97-AF65-F5344CB8AC3E}">
        <p14:creationId xmlns:p14="http://schemas.microsoft.com/office/powerpoint/2010/main" val="874036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NFL – summarize players</a:t>
            </a:r>
          </a:p>
        </p:txBody>
      </p:sp>
      <p:sp>
        <p:nvSpPr>
          <p:cNvPr id="3" name="Content Placeholder 2"/>
          <p:cNvSpPr>
            <a:spLocks noGrp="1"/>
          </p:cNvSpPr>
          <p:nvPr>
            <p:ph idx="1"/>
          </p:nvPr>
        </p:nvSpPr>
        <p:spPr>
          <a:xfrm>
            <a:off x="838200" y="1825625"/>
            <a:ext cx="5870608" cy="4351338"/>
          </a:xfrm>
        </p:spPr>
        <p:txBody>
          <a:bodyPr/>
          <a:lstStyle/>
          <a:p>
            <a:endParaRPr lang="en-US" dirty="0"/>
          </a:p>
          <a:p>
            <a:pPr lvl="1"/>
            <a:endParaRPr lang="en-US" dirty="0"/>
          </a:p>
        </p:txBody>
      </p:sp>
      <p:sp>
        <p:nvSpPr>
          <p:cNvPr id="7" name="TextBox 6">
            <a:extLst>
              <a:ext uri="{FF2B5EF4-FFF2-40B4-BE49-F238E27FC236}">
                <a16:creationId xmlns:a16="http://schemas.microsoft.com/office/drawing/2014/main" id="{80C4FB9E-C5E1-406A-99F2-418ACFB067B5}"/>
              </a:ext>
            </a:extLst>
          </p:cNvPr>
          <p:cNvSpPr txBox="1"/>
          <p:nvPr/>
        </p:nvSpPr>
        <p:spPr>
          <a:xfrm>
            <a:off x="0" y="6488668"/>
            <a:ext cx="5177589" cy="369332"/>
          </a:xfrm>
          <a:prstGeom prst="rect">
            <a:avLst/>
          </a:prstGeom>
          <a:solidFill>
            <a:schemeClr val="accent2">
              <a:lumMod val="40000"/>
              <a:lumOff val="60000"/>
            </a:schemeClr>
          </a:solidFill>
        </p:spPr>
        <p:txBody>
          <a:bodyPr wrap="square" rtlCol="0">
            <a:spAutoFit/>
          </a:bodyPr>
          <a:lstStyle/>
          <a:p>
            <a:r>
              <a:rPr lang="en-US" dirty="0"/>
              <a:t>Example Script:   </a:t>
            </a:r>
            <a:r>
              <a:rPr lang="en-US" i="1" dirty="0"/>
              <a:t>ex5_nfl_summarize_player.R</a:t>
            </a:r>
          </a:p>
        </p:txBody>
      </p:sp>
      <p:pic>
        <p:nvPicPr>
          <p:cNvPr id="4" name="Picture 3">
            <a:extLst>
              <a:ext uri="{FF2B5EF4-FFF2-40B4-BE49-F238E27FC236}">
                <a16:creationId xmlns:a16="http://schemas.microsoft.com/office/drawing/2014/main" id="{C182DC85-94CC-4167-B6FC-DC2347E171C0}"/>
              </a:ext>
            </a:extLst>
          </p:cNvPr>
          <p:cNvPicPr>
            <a:picLocks noChangeAspect="1"/>
          </p:cNvPicPr>
          <p:nvPr/>
        </p:nvPicPr>
        <p:blipFill>
          <a:blip r:embed="rId2"/>
          <a:stretch>
            <a:fillRect/>
          </a:stretch>
        </p:blipFill>
        <p:spPr>
          <a:xfrm>
            <a:off x="984390" y="1384710"/>
            <a:ext cx="5111610" cy="5103958"/>
          </a:xfrm>
          <a:prstGeom prst="rect">
            <a:avLst/>
          </a:prstGeom>
        </p:spPr>
      </p:pic>
    </p:spTree>
    <p:extLst>
      <p:ext uri="{BB962C8B-B14F-4D97-AF65-F5344CB8AC3E}">
        <p14:creationId xmlns:p14="http://schemas.microsoft.com/office/powerpoint/2010/main" val="369100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NFL – summarize players</a:t>
            </a:r>
          </a:p>
        </p:txBody>
      </p:sp>
      <p:sp>
        <p:nvSpPr>
          <p:cNvPr id="3" name="Content Placeholder 2"/>
          <p:cNvSpPr>
            <a:spLocks noGrp="1"/>
          </p:cNvSpPr>
          <p:nvPr>
            <p:ph idx="1"/>
          </p:nvPr>
        </p:nvSpPr>
        <p:spPr>
          <a:xfrm>
            <a:off x="838200" y="1825625"/>
            <a:ext cx="5870608" cy="4351338"/>
          </a:xfrm>
        </p:spPr>
        <p:txBody>
          <a:bodyPr/>
          <a:lstStyle/>
          <a:p>
            <a:endParaRPr lang="en-US" dirty="0"/>
          </a:p>
          <a:p>
            <a:pPr lvl="1"/>
            <a:endParaRPr lang="en-US" dirty="0"/>
          </a:p>
        </p:txBody>
      </p:sp>
      <p:sp>
        <p:nvSpPr>
          <p:cNvPr id="7" name="TextBox 6">
            <a:extLst>
              <a:ext uri="{FF2B5EF4-FFF2-40B4-BE49-F238E27FC236}">
                <a16:creationId xmlns:a16="http://schemas.microsoft.com/office/drawing/2014/main" id="{80C4FB9E-C5E1-406A-99F2-418ACFB067B5}"/>
              </a:ext>
            </a:extLst>
          </p:cNvPr>
          <p:cNvSpPr txBox="1"/>
          <p:nvPr/>
        </p:nvSpPr>
        <p:spPr>
          <a:xfrm>
            <a:off x="0" y="6488668"/>
            <a:ext cx="5177589" cy="369332"/>
          </a:xfrm>
          <a:prstGeom prst="rect">
            <a:avLst/>
          </a:prstGeom>
          <a:solidFill>
            <a:schemeClr val="accent2">
              <a:lumMod val="40000"/>
              <a:lumOff val="60000"/>
            </a:schemeClr>
          </a:solidFill>
        </p:spPr>
        <p:txBody>
          <a:bodyPr wrap="square" rtlCol="0">
            <a:spAutoFit/>
          </a:bodyPr>
          <a:lstStyle/>
          <a:p>
            <a:r>
              <a:rPr lang="en-US" dirty="0"/>
              <a:t>Example Script:   </a:t>
            </a:r>
            <a:r>
              <a:rPr lang="en-US" i="1" dirty="0"/>
              <a:t>ex5_nfl_summarize_player.R</a:t>
            </a:r>
          </a:p>
        </p:txBody>
      </p:sp>
      <p:pic>
        <p:nvPicPr>
          <p:cNvPr id="4" name="Picture 3">
            <a:extLst>
              <a:ext uri="{FF2B5EF4-FFF2-40B4-BE49-F238E27FC236}">
                <a16:creationId xmlns:a16="http://schemas.microsoft.com/office/drawing/2014/main" id="{C182DC85-94CC-4167-B6FC-DC2347E171C0}"/>
              </a:ext>
            </a:extLst>
          </p:cNvPr>
          <p:cNvPicPr>
            <a:picLocks noChangeAspect="1"/>
          </p:cNvPicPr>
          <p:nvPr/>
        </p:nvPicPr>
        <p:blipFill>
          <a:blip r:embed="rId2"/>
          <a:stretch>
            <a:fillRect/>
          </a:stretch>
        </p:blipFill>
        <p:spPr>
          <a:xfrm>
            <a:off x="598497" y="1384710"/>
            <a:ext cx="5111610" cy="5103958"/>
          </a:xfrm>
          <a:prstGeom prst="rect">
            <a:avLst/>
          </a:prstGeom>
        </p:spPr>
      </p:pic>
      <p:sp>
        <p:nvSpPr>
          <p:cNvPr id="6" name="TextBox 5">
            <a:extLst>
              <a:ext uri="{FF2B5EF4-FFF2-40B4-BE49-F238E27FC236}">
                <a16:creationId xmlns:a16="http://schemas.microsoft.com/office/drawing/2014/main" id="{88CE4CB2-79D2-42D2-B641-03E1E33E8D35}"/>
              </a:ext>
            </a:extLst>
          </p:cNvPr>
          <p:cNvSpPr txBox="1"/>
          <p:nvPr/>
        </p:nvSpPr>
        <p:spPr>
          <a:xfrm>
            <a:off x="7014413" y="6488668"/>
            <a:ext cx="5177589" cy="369332"/>
          </a:xfrm>
          <a:prstGeom prst="rect">
            <a:avLst/>
          </a:prstGeom>
          <a:solidFill>
            <a:schemeClr val="accent2">
              <a:lumMod val="40000"/>
              <a:lumOff val="60000"/>
            </a:schemeClr>
          </a:solidFill>
        </p:spPr>
        <p:txBody>
          <a:bodyPr wrap="square" rtlCol="0">
            <a:spAutoFit/>
          </a:bodyPr>
          <a:lstStyle/>
          <a:p>
            <a:r>
              <a:rPr lang="en-US" dirty="0"/>
              <a:t>Example Script:   </a:t>
            </a:r>
            <a:r>
              <a:rPr lang="en-US" i="1" dirty="0"/>
              <a:t>ex6_nfl_summarize_player_min25.R</a:t>
            </a:r>
          </a:p>
        </p:txBody>
      </p:sp>
      <p:pic>
        <p:nvPicPr>
          <p:cNvPr id="8" name="Picture 7">
            <a:extLst>
              <a:ext uri="{FF2B5EF4-FFF2-40B4-BE49-F238E27FC236}">
                <a16:creationId xmlns:a16="http://schemas.microsoft.com/office/drawing/2014/main" id="{5370890B-5A3E-4D04-AF44-0A501B2DC6B7}"/>
              </a:ext>
            </a:extLst>
          </p:cNvPr>
          <p:cNvPicPr>
            <a:picLocks noChangeAspect="1"/>
          </p:cNvPicPr>
          <p:nvPr/>
        </p:nvPicPr>
        <p:blipFill>
          <a:blip r:embed="rId3"/>
          <a:stretch>
            <a:fillRect/>
          </a:stretch>
        </p:blipFill>
        <p:spPr>
          <a:xfrm>
            <a:off x="6800749" y="1384710"/>
            <a:ext cx="5134752" cy="5103958"/>
          </a:xfrm>
          <a:prstGeom prst="rect">
            <a:avLst/>
          </a:prstGeom>
        </p:spPr>
      </p:pic>
    </p:spTree>
    <p:extLst>
      <p:ext uri="{BB962C8B-B14F-4D97-AF65-F5344CB8AC3E}">
        <p14:creationId xmlns:p14="http://schemas.microsoft.com/office/powerpoint/2010/main" val="1276961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496889"/>
            <a:ext cx="9237133" cy="1016461"/>
          </a:xfrm>
        </p:spPr>
        <p:txBody>
          <a:bodyPr>
            <a:normAutofit/>
          </a:bodyPr>
          <a:lstStyle/>
          <a:p>
            <a:r>
              <a:rPr lang="en-US" dirty="0"/>
              <a:t>Example Dataset - Protein Array Data</a:t>
            </a:r>
          </a:p>
        </p:txBody>
      </p:sp>
      <p:sp>
        <p:nvSpPr>
          <p:cNvPr id="4" name="Content Placeholder 3"/>
          <p:cNvSpPr>
            <a:spLocks noGrp="1"/>
          </p:cNvSpPr>
          <p:nvPr>
            <p:ph idx="1"/>
          </p:nvPr>
        </p:nvSpPr>
        <p:spPr>
          <a:xfrm>
            <a:off x="838200" y="1825625"/>
            <a:ext cx="7844481" cy="4351338"/>
          </a:xfrm>
        </p:spPr>
        <p:txBody>
          <a:bodyPr/>
          <a:lstStyle/>
          <a:p>
            <a:r>
              <a:rPr lang="en-US" dirty="0"/>
              <a:t>ETEC (toxic E.coli) vaccine and challenge study</a:t>
            </a:r>
          </a:p>
          <a:p>
            <a:pPr marL="914400" lvl="2" indent="0">
              <a:buNone/>
            </a:pPr>
            <a:endParaRPr lang="en-US" dirty="0"/>
          </a:p>
          <a:p>
            <a:r>
              <a:rPr lang="en-US" dirty="0"/>
              <a:t>Question to ask from the data:</a:t>
            </a:r>
          </a:p>
          <a:p>
            <a:pPr lvl="1"/>
            <a:r>
              <a:rPr lang="en-US" dirty="0"/>
              <a:t>What proteins do subjects have the strongest immune response to after vaccination and after challenge?</a:t>
            </a:r>
          </a:p>
        </p:txBody>
      </p:sp>
    </p:spTree>
    <p:extLst>
      <p:ext uri="{BB962C8B-B14F-4D97-AF65-F5344CB8AC3E}">
        <p14:creationId xmlns:p14="http://schemas.microsoft.com/office/powerpoint/2010/main" val="32608476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496889"/>
            <a:ext cx="9237133" cy="1016461"/>
          </a:xfrm>
        </p:spPr>
        <p:txBody>
          <a:bodyPr>
            <a:normAutofit/>
          </a:bodyPr>
          <a:lstStyle/>
          <a:p>
            <a:r>
              <a:rPr lang="en-US" dirty="0"/>
              <a:t>Protein Array - Vaccine Study</a:t>
            </a:r>
          </a:p>
        </p:txBody>
      </p:sp>
      <p:sp>
        <p:nvSpPr>
          <p:cNvPr id="4" name="Content Placeholder 3"/>
          <p:cNvSpPr>
            <a:spLocks noGrp="1"/>
          </p:cNvSpPr>
          <p:nvPr>
            <p:ph idx="1"/>
          </p:nvPr>
        </p:nvSpPr>
        <p:spPr>
          <a:xfrm>
            <a:off x="838200" y="1825625"/>
            <a:ext cx="7844481" cy="4351338"/>
          </a:xfrm>
        </p:spPr>
        <p:txBody>
          <a:bodyPr/>
          <a:lstStyle/>
          <a:p>
            <a:r>
              <a:rPr lang="en-US" dirty="0"/>
              <a:t>ETEC (toxic E.coli) vaccine and challenge study</a:t>
            </a:r>
          </a:p>
          <a:p>
            <a:r>
              <a:rPr lang="en-US" dirty="0"/>
              <a:t>36 human subjects</a:t>
            </a:r>
          </a:p>
          <a:p>
            <a:endParaRPr lang="en-US" dirty="0"/>
          </a:p>
        </p:txBody>
      </p:sp>
      <p:sp>
        <p:nvSpPr>
          <p:cNvPr id="5" name="Rectangle 4"/>
          <p:cNvSpPr/>
          <p:nvPr/>
        </p:nvSpPr>
        <p:spPr>
          <a:xfrm>
            <a:off x="1299411" y="3234088"/>
            <a:ext cx="1973178" cy="365760"/>
          </a:xfrm>
          <a:prstGeom prst="rect">
            <a:avLst/>
          </a:prstGeom>
          <a:solidFill>
            <a:schemeClr val="accent5">
              <a:lumMod val="20000"/>
              <a:lumOff val="8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280612" y="3232485"/>
            <a:ext cx="1973178" cy="365760"/>
          </a:xfrm>
          <a:prstGeom prst="rect">
            <a:avLst/>
          </a:prstGeom>
          <a:solidFill>
            <a:schemeClr val="accent5">
              <a:lumMod val="20000"/>
              <a:lumOff val="8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261810" y="3230885"/>
            <a:ext cx="1973178" cy="365760"/>
          </a:xfrm>
          <a:prstGeom prst="rect">
            <a:avLst/>
          </a:prstGeom>
          <a:solidFill>
            <a:schemeClr val="accent5">
              <a:lumMod val="20000"/>
              <a:lumOff val="8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6200000">
            <a:off x="909588" y="3997884"/>
            <a:ext cx="779647" cy="369332"/>
          </a:xfrm>
          <a:prstGeom prst="rect">
            <a:avLst/>
          </a:prstGeom>
          <a:noFill/>
        </p:spPr>
        <p:txBody>
          <a:bodyPr wrap="square" rtlCol="0">
            <a:spAutoFit/>
          </a:bodyPr>
          <a:lstStyle/>
          <a:p>
            <a:r>
              <a:rPr lang="en-US" dirty="0"/>
              <a:t>Day 0</a:t>
            </a:r>
          </a:p>
        </p:txBody>
      </p:sp>
      <p:sp>
        <p:nvSpPr>
          <p:cNvPr id="9" name="TextBox 8"/>
          <p:cNvSpPr txBox="1"/>
          <p:nvPr/>
        </p:nvSpPr>
        <p:spPr>
          <a:xfrm rot="16200000">
            <a:off x="2777265" y="3997885"/>
            <a:ext cx="990650" cy="369332"/>
          </a:xfrm>
          <a:prstGeom prst="rect">
            <a:avLst/>
          </a:prstGeom>
          <a:noFill/>
        </p:spPr>
        <p:txBody>
          <a:bodyPr wrap="square" rtlCol="0">
            <a:spAutoFit/>
          </a:bodyPr>
          <a:lstStyle/>
          <a:p>
            <a:r>
              <a:rPr lang="en-US" dirty="0"/>
              <a:t>Day 28</a:t>
            </a:r>
          </a:p>
        </p:txBody>
      </p:sp>
      <p:sp>
        <p:nvSpPr>
          <p:cNvPr id="10" name="TextBox 9"/>
          <p:cNvSpPr txBox="1"/>
          <p:nvPr/>
        </p:nvSpPr>
        <p:spPr>
          <a:xfrm rot="16200000">
            <a:off x="4750443" y="3997885"/>
            <a:ext cx="990650" cy="369332"/>
          </a:xfrm>
          <a:prstGeom prst="rect">
            <a:avLst/>
          </a:prstGeom>
          <a:noFill/>
        </p:spPr>
        <p:txBody>
          <a:bodyPr wrap="square" rtlCol="0">
            <a:spAutoFit/>
          </a:bodyPr>
          <a:lstStyle/>
          <a:p>
            <a:r>
              <a:rPr lang="en-US" dirty="0"/>
              <a:t>Day 56</a:t>
            </a:r>
          </a:p>
        </p:txBody>
      </p:sp>
      <p:sp>
        <p:nvSpPr>
          <p:cNvPr id="11" name="TextBox 10"/>
          <p:cNvSpPr txBox="1"/>
          <p:nvPr/>
        </p:nvSpPr>
        <p:spPr>
          <a:xfrm rot="16200000">
            <a:off x="1219929" y="3992697"/>
            <a:ext cx="808519" cy="369332"/>
          </a:xfrm>
          <a:prstGeom prst="rect">
            <a:avLst/>
          </a:prstGeom>
          <a:noFill/>
        </p:spPr>
        <p:txBody>
          <a:bodyPr wrap="square" rtlCol="0">
            <a:spAutoFit/>
          </a:bodyPr>
          <a:lstStyle/>
          <a:p>
            <a:r>
              <a:rPr lang="en-US" dirty="0"/>
              <a:t>Day 7</a:t>
            </a:r>
          </a:p>
        </p:txBody>
      </p:sp>
      <p:sp>
        <p:nvSpPr>
          <p:cNvPr id="12" name="TextBox 11"/>
          <p:cNvSpPr txBox="1"/>
          <p:nvPr/>
        </p:nvSpPr>
        <p:spPr>
          <a:xfrm rot="16200000">
            <a:off x="3053811" y="3992697"/>
            <a:ext cx="990650" cy="369332"/>
          </a:xfrm>
          <a:prstGeom prst="rect">
            <a:avLst/>
          </a:prstGeom>
          <a:noFill/>
        </p:spPr>
        <p:txBody>
          <a:bodyPr wrap="square" rtlCol="0">
            <a:spAutoFit/>
          </a:bodyPr>
          <a:lstStyle/>
          <a:p>
            <a:r>
              <a:rPr lang="en-US" dirty="0"/>
              <a:t>Day 35</a:t>
            </a:r>
          </a:p>
        </p:txBody>
      </p:sp>
      <p:sp>
        <p:nvSpPr>
          <p:cNvPr id="13" name="TextBox 12"/>
          <p:cNvSpPr txBox="1"/>
          <p:nvPr/>
        </p:nvSpPr>
        <p:spPr>
          <a:xfrm rot="16200000">
            <a:off x="5067038" y="3992697"/>
            <a:ext cx="990650" cy="369332"/>
          </a:xfrm>
          <a:prstGeom prst="rect">
            <a:avLst/>
          </a:prstGeom>
          <a:noFill/>
        </p:spPr>
        <p:txBody>
          <a:bodyPr wrap="square" rtlCol="0">
            <a:spAutoFit/>
          </a:bodyPr>
          <a:lstStyle/>
          <a:p>
            <a:r>
              <a:rPr lang="en-US" dirty="0"/>
              <a:t>Day 63</a:t>
            </a:r>
          </a:p>
        </p:txBody>
      </p:sp>
      <p:sp>
        <p:nvSpPr>
          <p:cNvPr id="14" name="TextBox 13"/>
          <p:cNvSpPr txBox="1"/>
          <p:nvPr/>
        </p:nvSpPr>
        <p:spPr>
          <a:xfrm rot="16200000">
            <a:off x="6945542" y="4198232"/>
            <a:ext cx="1225224" cy="369332"/>
          </a:xfrm>
          <a:prstGeom prst="rect">
            <a:avLst/>
          </a:prstGeom>
          <a:noFill/>
        </p:spPr>
        <p:txBody>
          <a:bodyPr wrap="square" rtlCol="0">
            <a:spAutoFit/>
          </a:bodyPr>
          <a:lstStyle/>
          <a:p>
            <a:r>
              <a:rPr lang="en-US" dirty="0"/>
              <a:t>Day 7 Post</a:t>
            </a:r>
          </a:p>
        </p:txBody>
      </p:sp>
      <p:sp>
        <p:nvSpPr>
          <p:cNvPr id="15" name="Rectangle 14"/>
          <p:cNvSpPr/>
          <p:nvPr/>
        </p:nvSpPr>
        <p:spPr>
          <a:xfrm>
            <a:off x="7243008" y="3238765"/>
            <a:ext cx="1973178" cy="365760"/>
          </a:xfrm>
          <a:prstGeom prst="rect">
            <a:avLst/>
          </a:prstGeom>
          <a:solidFill>
            <a:schemeClr val="accent4">
              <a:lumMod val="20000"/>
              <a:lumOff val="8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162975" y="3542791"/>
            <a:ext cx="513961" cy="369332"/>
          </a:xfrm>
          <a:prstGeom prst="rect">
            <a:avLst/>
          </a:prstGeom>
          <a:noFill/>
        </p:spPr>
        <p:txBody>
          <a:bodyPr wrap="square" rtlCol="0">
            <a:spAutoFit/>
          </a:bodyPr>
          <a:lstStyle/>
          <a:p>
            <a:r>
              <a:rPr lang="en-US" b="1" dirty="0">
                <a:solidFill>
                  <a:srgbClr val="FF0000"/>
                </a:solidFill>
              </a:rPr>
              <a:t>v1</a:t>
            </a:r>
          </a:p>
        </p:txBody>
      </p:sp>
      <p:sp>
        <p:nvSpPr>
          <p:cNvPr id="17" name="TextBox 16"/>
          <p:cNvSpPr txBox="1"/>
          <p:nvPr/>
        </p:nvSpPr>
        <p:spPr>
          <a:xfrm>
            <a:off x="3124630" y="3541188"/>
            <a:ext cx="472736" cy="369332"/>
          </a:xfrm>
          <a:prstGeom prst="rect">
            <a:avLst/>
          </a:prstGeom>
          <a:noFill/>
        </p:spPr>
        <p:txBody>
          <a:bodyPr wrap="square" rtlCol="0">
            <a:spAutoFit/>
          </a:bodyPr>
          <a:lstStyle/>
          <a:p>
            <a:r>
              <a:rPr lang="en-US" b="1" dirty="0">
                <a:solidFill>
                  <a:srgbClr val="FF0000"/>
                </a:solidFill>
              </a:rPr>
              <a:t>v2</a:t>
            </a:r>
          </a:p>
        </p:txBody>
      </p:sp>
      <p:sp>
        <p:nvSpPr>
          <p:cNvPr id="18" name="TextBox 17"/>
          <p:cNvSpPr txBox="1"/>
          <p:nvPr/>
        </p:nvSpPr>
        <p:spPr>
          <a:xfrm>
            <a:off x="5040891" y="3539588"/>
            <a:ext cx="472736" cy="369332"/>
          </a:xfrm>
          <a:prstGeom prst="rect">
            <a:avLst/>
          </a:prstGeom>
          <a:noFill/>
        </p:spPr>
        <p:txBody>
          <a:bodyPr wrap="square" rtlCol="0">
            <a:spAutoFit/>
          </a:bodyPr>
          <a:lstStyle/>
          <a:p>
            <a:r>
              <a:rPr lang="en-US" b="1" dirty="0">
                <a:solidFill>
                  <a:srgbClr val="FF0000"/>
                </a:solidFill>
              </a:rPr>
              <a:t>v3</a:t>
            </a:r>
          </a:p>
        </p:txBody>
      </p:sp>
      <p:sp>
        <p:nvSpPr>
          <p:cNvPr id="19" name="TextBox 18"/>
          <p:cNvSpPr txBox="1"/>
          <p:nvPr/>
        </p:nvSpPr>
        <p:spPr>
          <a:xfrm>
            <a:off x="7021959" y="3547468"/>
            <a:ext cx="1352020" cy="369332"/>
          </a:xfrm>
          <a:prstGeom prst="rect">
            <a:avLst/>
          </a:prstGeom>
          <a:noFill/>
        </p:spPr>
        <p:txBody>
          <a:bodyPr wrap="square" rtlCol="0">
            <a:spAutoFit/>
          </a:bodyPr>
          <a:lstStyle/>
          <a:p>
            <a:r>
              <a:rPr lang="en-US" b="1" dirty="0">
                <a:solidFill>
                  <a:srgbClr val="FF0000"/>
                </a:solidFill>
              </a:rPr>
              <a:t>challenge</a:t>
            </a:r>
          </a:p>
        </p:txBody>
      </p:sp>
    </p:spTree>
    <p:extLst>
      <p:ext uri="{BB962C8B-B14F-4D97-AF65-F5344CB8AC3E}">
        <p14:creationId xmlns:p14="http://schemas.microsoft.com/office/powerpoint/2010/main" val="3003088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496889"/>
            <a:ext cx="9237133" cy="1016461"/>
          </a:xfrm>
        </p:spPr>
        <p:txBody>
          <a:bodyPr>
            <a:normAutofit/>
          </a:bodyPr>
          <a:lstStyle/>
          <a:p>
            <a:r>
              <a:rPr lang="en-US" dirty="0"/>
              <a:t>Protein Array – Data Structure</a:t>
            </a:r>
          </a:p>
        </p:txBody>
      </p:sp>
      <p:sp>
        <p:nvSpPr>
          <p:cNvPr id="20" name="Content Placeholder 2"/>
          <p:cNvSpPr>
            <a:spLocks noGrp="1"/>
          </p:cNvSpPr>
          <p:nvPr>
            <p:ph idx="1"/>
          </p:nvPr>
        </p:nvSpPr>
        <p:spPr>
          <a:xfrm>
            <a:off x="838200" y="1825625"/>
            <a:ext cx="5870608" cy="4351338"/>
          </a:xfrm>
        </p:spPr>
        <p:txBody>
          <a:bodyPr>
            <a:normAutofit/>
          </a:bodyPr>
          <a:lstStyle/>
          <a:p>
            <a:r>
              <a:rPr lang="en-US" sz="2000" dirty="0"/>
              <a:t>One row for each protein on array</a:t>
            </a:r>
          </a:p>
          <a:p>
            <a:r>
              <a:rPr lang="en-US" sz="2000" dirty="0"/>
              <a:t>One column for each sample</a:t>
            </a:r>
          </a:p>
          <a:p>
            <a:r>
              <a:rPr lang="en-US" sz="2000" dirty="0"/>
              <a:t>Cells contain normalized intensity</a:t>
            </a:r>
          </a:p>
          <a:p>
            <a:pPr lvl="1"/>
            <a:endParaRPr lang="en-US" sz="1800" dirty="0"/>
          </a:p>
        </p:txBody>
      </p:sp>
      <p:pic>
        <p:nvPicPr>
          <p:cNvPr id="22" name="Picture 21"/>
          <p:cNvPicPr>
            <a:picLocks noChangeAspect="1"/>
          </p:cNvPicPr>
          <p:nvPr/>
        </p:nvPicPr>
        <p:blipFill>
          <a:blip r:embed="rId2"/>
          <a:stretch>
            <a:fillRect/>
          </a:stretch>
        </p:blipFill>
        <p:spPr>
          <a:xfrm>
            <a:off x="5582002" y="1715164"/>
            <a:ext cx="3733923" cy="4549290"/>
          </a:xfrm>
          <a:prstGeom prst="rect">
            <a:avLst/>
          </a:prstGeom>
        </p:spPr>
      </p:pic>
      <p:pic>
        <p:nvPicPr>
          <p:cNvPr id="23" name="Picture 22"/>
          <p:cNvPicPr>
            <a:picLocks noChangeAspect="1"/>
          </p:cNvPicPr>
          <p:nvPr/>
        </p:nvPicPr>
        <p:blipFill>
          <a:blip r:embed="rId3"/>
          <a:stretch>
            <a:fillRect/>
          </a:stretch>
        </p:blipFill>
        <p:spPr>
          <a:xfrm>
            <a:off x="5142698" y="1418100"/>
            <a:ext cx="1752600" cy="190500"/>
          </a:xfrm>
          <a:prstGeom prst="rect">
            <a:avLst/>
          </a:prstGeom>
        </p:spPr>
      </p:pic>
    </p:spTree>
    <p:extLst>
      <p:ext uri="{BB962C8B-B14F-4D97-AF65-F5344CB8AC3E}">
        <p14:creationId xmlns:p14="http://schemas.microsoft.com/office/powerpoint/2010/main" val="482989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6889"/>
            <a:ext cx="7395972" cy="1016461"/>
          </a:xfrm>
        </p:spPr>
        <p:txBody>
          <a:bodyPr>
            <a:normAutofit fontScale="90000"/>
          </a:bodyPr>
          <a:lstStyle/>
          <a:p>
            <a:r>
              <a:rPr lang="en-US" dirty="0"/>
              <a:t>Presentation from last Hackathon</a:t>
            </a:r>
          </a:p>
        </p:txBody>
      </p:sp>
      <p:sp>
        <p:nvSpPr>
          <p:cNvPr id="3" name="Content Placeholder 2"/>
          <p:cNvSpPr>
            <a:spLocks noGrp="1"/>
          </p:cNvSpPr>
          <p:nvPr>
            <p:ph idx="1"/>
          </p:nvPr>
        </p:nvSpPr>
        <p:spPr>
          <a:xfrm>
            <a:off x="838199" y="1825625"/>
            <a:ext cx="11015134" cy="4351338"/>
          </a:xfrm>
        </p:spPr>
        <p:txBody>
          <a:bodyPr/>
          <a:lstStyle/>
          <a:p>
            <a:r>
              <a:rPr lang="en-US" dirty="0"/>
              <a:t>Free online version:</a:t>
            </a:r>
          </a:p>
          <a:p>
            <a:pPr lvl="1"/>
            <a:r>
              <a:rPr lang="en-US" dirty="0"/>
              <a:t>Presentation on </a:t>
            </a:r>
            <a:r>
              <a:rPr lang="en-US" dirty="0" err="1"/>
              <a:t>RPubs</a:t>
            </a:r>
            <a:endParaRPr lang="en-US" dirty="0"/>
          </a:p>
          <a:p>
            <a:pPr lvl="2"/>
            <a:r>
              <a:rPr lang="en-US" dirty="0">
                <a:hlinkClick r:id="rId2"/>
              </a:rPr>
              <a:t>http://rpubs.com/acolumbus/ocrug-data-manipulation-with-tidy-tools</a:t>
            </a:r>
            <a:endParaRPr lang="en-US" dirty="0"/>
          </a:p>
          <a:p>
            <a:pPr lvl="1"/>
            <a:r>
              <a:rPr lang="en-US" dirty="0"/>
              <a:t>Source files</a:t>
            </a:r>
          </a:p>
          <a:p>
            <a:pPr lvl="2"/>
            <a:r>
              <a:rPr lang="en-US" sz="1800" dirty="0">
                <a:hlinkClick r:id="rId3"/>
              </a:rPr>
              <a:t>https://github.com/ocrug/hackathon-2019-05/tree/master/tutorials/data-manipulation-with-tidy-tools</a:t>
            </a:r>
            <a:endParaRPr lang="en-US" sz="1800" dirty="0"/>
          </a:p>
          <a:p>
            <a:pPr lvl="2"/>
            <a:endParaRPr lang="en-US" dirty="0"/>
          </a:p>
          <a:p>
            <a:pPr marL="457200" lvl="1" indent="0">
              <a:buNone/>
            </a:pPr>
            <a:endParaRPr lang="en-US" dirty="0"/>
          </a:p>
          <a:p>
            <a:pPr lvl="1"/>
            <a:endParaRPr lang="en-US" dirty="0"/>
          </a:p>
        </p:txBody>
      </p:sp>
    </p:spTree>
    <p:extLst>
      <p:ext uri="{BB962C8B-B14F-4D97-AF65-F5344CB8AC3E}">
        <p14:creationId xmlns:p14="http://schemas.microsoft.com/office/powerpoint/2010/main" val="1524705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496889"/>
            <a:ext cx="9237133" cy="1016461"/>
          </a:xfrm>
        </p:spPr>
        <p:txBody>
          <a:bodyPr>
            <a:normAutofit/>
          </a:bodyPr>
          <a:lstStyle/>
          <a:p>
            <a:r>
              <a:rPr lang="en-US" dirty="0"/>
              <a:t>Protein Array – Data Structure</a:t>
            </a:r>
          </a:p>
        </p:txBody>
      </p:sp>
      <p:sp>
        <p:nvSpPr>
          <p:cNvPr id="20" name="Content Placeholder 2"/>
          <p:cNvSpPr>
            <a:spLocks noGrp="1"/>
          </p:cNvSpPr>
          <p:nvPr>
            <p:ph idx="1"/>
          </p:nvPr>
        </p:nvSpPr>
        <p:spPr>
          <a:xfrm>
            <a:off x="838200" y="1825625"/>
            <a:ext cx="5870608" cy="4351338"/>
          </a:xfrm>
        </p:spPr>
        <p:txBody>
          <a:bodyPr>
            <a:normAutofit/>
          </a:bodyPr>
          <a:lstStyle/>
          <a:p>
            <a:r>
              <a:rPr lang="en-US" sz="2000" dirty="0"/>
              <a:t>One row for each protein on array</a:t>
            </a:r>
          </a:p>
          <a:p>
            <a:r>
              <a:rPr lang="en-US" sz="2000" dirty="0"/>
              <a:t>One column for each sample</a:t>
            </a:r>
          </a:p>
          <a:p>
            <a:r>
              <a:rPr lang="en-US" sz="2000" dirty="0"/>
              <a:t>Cells contain normalized intensity</a:t>
            </a:r>
          </a:p>
          <a:p>
            <a:pPr lvl="1"/>
            <a:endParaRPr lang="en-US" sz="1800" dirty="0"/>
          </a:p>
        </p:txBody>
      </p:sp>
      <p:pic>
        <p:nvPicPr>
          <p:cNvPr id="21" name="Picture 20"/>
          <p:cNvPicPr>
            <a:picLocks noChangeAspect="1"/>
          </p:cNvPicPr>
          <p:nvPr/>
        </p:nvPicPr>
        <p:blipFill>
          <a:blip r:embed="rId2"/>
          <a:stretch>
            <a:fillRect/>
          </a:stretch>
        </p:blipFill>
        <p:spPr>
          <a:xfrm>
            <a:off x="5582002" y="1715164"/>
            <a:ext cx="6206922" cy="4952919"/>
          </a:xfrm>
          <a:prstGeom prst="rect">
            <a:avLst/>
          </a:prstGeom>
        </p:spPr>
      </p:pic>
      <p:pic>
        <p:nvPicPr>
          <p:cNvPr id="3" name="Picture 2"/>
          <p:cNvPicPr>
            <a:picLocks noChangeAspect="1"/>
          </p:cNvPicPr>
          <p:nvPr/>
        </p:nvPicPr>
        <p:blipFill>
          <a:blip r:embed="rId3"/>
          <a:stretch>
            <a:fillRect/>
          </a:stretch>
        </p:blipFill>
        <p:spPr>
          <a:xfrm>
            <a:off x="5263364" y="1478958"/>
            <a:ext cx="1819275" cy="180975"/>
          </a:xfrm>
          <a:prstGeom prst="rect">
            <a:avLst/>
          </a:prstGeom>
        </p:spPr>
      </p:pic>
    </p:spTree>
    <p:extLst>
      <p:ext uri="{BB962C8B-B14F-4D97-AF65-F5344CB8AC3E}">
        <p14:creationId xmlns:p14="http://schemas.microsoft.com/office/powerpoint/2010/main" val="2637111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Protein Array – gather</a:t>
            </a:r>
          </a:p>
        </p:txBody>
      </p:sp>
      <p:sp>
        <p:nvSpPr>
          <p:cNvPr id="5" name="Content Placeholder 2"/>
          <p:cNvSpPr txBox="1">
            <a:spLocks/>
          </p:cNvSpPr>
          <p:nvPr/>
        </p:nvSpPr>
        <p:spPr>
          <a:xfrm>
            <a:off x="688205" y="1690688"/>
            <a:ext cx="4505425" cy="20838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Data processing goal:</a:t>
            </a:r>
          </a:p>
          <a:p>
            <a:pPr lvl="1"/>
            <a:r>
              <a:rPr lang="en-US" sz="1400" dirty="0"/>
              <a:t>Create a single column for Normalized Intensity</a:t>
            </a:r>
          </a:p>
          <a:p>
            <a:pPr lvl="1"/>
            <a:r>
              <a:rPr lang="en-US" sz="1400" dirty="0"/>
              <a:t>Create a new column Sample.ID</a:t>
            </a:r>
          </a:p>
          <a:p>
            <a:pPr lvl="1"/>
            <a:r>
              <a:rPr lang="en-US" sz="1400" dirty="0"/>
              <a:t>Create a new column </a:t>
            </a:r>
            <a:r>
              <a:rPr lang="en-US" sz="1400" dirty="0" err="1"/>
              <a:t>Study.Day</a:t>
            </a:r>
            <a:endParaRPr lang="en-US" sz="1400" dirty="0"/>
          </a:p>
          <a:p>
            <a:pPr lvl="1"/>
            <a:endParaRPr lang="en-US" sz="1400" dirty="0"/>
          </a:p>
        </p:txBody>
      </p:sp>
      <p:sp>
        <p:nvSpPr>
          <p:cNvPr id="6" name="TextBox 5"/>
          <p:cNvSpPr txBox="1"/>
          <p:nvPr/>
        </p:nvSpPr>
        <p:spPr>
          <a:xfrm>
            <a:off x="16041" y="6488668"/>
            <a:ext cx="5177589" cy="369332"/>
          </a:xfrm>
          <a:prstGeom prst="rect">
            <a:avLst/>
          </a:prstGeom>
          <a:solidFill>
            <a:schemeClr val="accent2">
              <a:lumMod val="40000"/>
              <a:lumOff val="60000"/>
            </a:schemeClr>
          </a:solidFill>
        </p:spPr>
        <p:txBody>
          <a:bodyPr wrap="square" rtlCol="0">
            <a:spAutoFit/>
          </a:bodyPr>
          <a:lstStyle/>
          <a:p>
            <a:r>
              <a:rPr lang="en-US" dirty="0"/>
              <a:t>Example Script:   </a:t>
            </a:r>
            <a:r>
              <a:rPr lang="en-US" i="1" dirty="0"/>
              <a:t>ex6_prot_array_gather.R</a:t>
            </a:r>
          </a:p>
        </p:txBody>
      </p:sp>
      <p:pic>
        <p:nvPicPr>
          <p:cNvPr id="7" name="Picture 6"/>
          <p:cNvPicPr>
            <a:picLocks noChangeAspect="1"/>
          </p:cNvPicPr>
          <p:nvPr/>
        </p:nvPicPr>
        <p:blipFill>
          <a:blip r:embed="rId2"/>
          <a:stretch>
            <a:fillRect/>
          </a:stretch>
        </p:blipFill>
        <p:spPr>
          <a:xfrm>
            <a:off x="6795083" y="4232371"/>
            <a:ext cx="4810125" cy="2143125"/>
          </a:xfrm>
          <a:prstGeom prst="rect">
            <a:avLst/>
          </a:prstGeom>
        </p:spPr>
      </p:pic>
      <p:pic>
        <p:nvPicPr>
          <p:cNvPr id="8" name="Picture 7"/>
          <p:cNvPicPr>
            <a:picLocks noChangeAspect="1"/>
          </p:cNvPicPr>
          <p:nvPr/>
        </p:nvPicPr>
        <p:blipFill>
          <a:blip r:embed="rId3"/>
          <a:stretch>
            <a:fillRect/>
          </a:stretch>
        </p:blipFill>
        <p:spPr>
          <a:xfrm>
            <a:off x="838200" y="3016251"/>
            <a:ext cx="7781925" cy="800100"/>
          </a:xfrm>
          <a:prstGeom prst="rect">
            <a:avLst/>
          </a:prstGeom>
        </p:spPr>
      </p:pic>
    </p:spTree>
    <p:extLst>
      <p:ext uri="{BB962C8B-B14F-4D97-AF65-F5344CB8AC3E}">
        <p14:creationId xmlns:p14="http://schemas.microsoft.com/office/powerpoint/2010/main" val="18578732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Protein Array – gather</a:t>
            </a:r>
          </a:p>
        </p:txBody>
      </p:sp>
      <p:sp>
        <p:nvSpPr>
          <p:cNvPr id="6" name="TextBox 5"/>
          <p:cNvSpPr txBox="1"/>
          <p:nvPr/>
        </p:nvSpPr>
        <p:spPr>
          <a:xfrm>
            <a:off x="0" y="6488668"/>
            <a:ext cx="5177589" cy="369332"/>
          </a:xfrm>
          <a:prstGeom prst="rect">
            <a:avLst/>
          </a:prstGeom>
          <a:solidFill>
            <a:schemeClr val="accent2">
              <a:lumMod val="40000"/>
              <a:lumOff val="60000"/>
            </a:schemeClr>
          </a:solidFill>
        </p:spPr>
        <p:txBody>
          <a:bodyPr wrap="square" rtlCol="0">
            <a:spAutoFit/>
          </a:bodyPr>
          <a:lstStyle/>
          <a:p>
            <a:r>
              <a:rPr lang="en-US" dirty="0"/>
              <a:t>Example Script:   </a:t>
            </a:r>
            <a:r>
              <a:rPr lang="en-US" i="1" dirty="0"/>
              <a:t>ex6_prot_array_gather.R</a:t>
            </a:r>
          </a:p>
        </p:txBody>
      </p:sp>
      <p:pic>
        <p:nvPicPr>
          <p:cNvPr id="3" name="Picture 2"/>
          <p:cNvPicPr>
            <a:picLocks noChangeAspect="1"/>
          </p:cNvPicPr>
          <p:nvPr/>
        </p:nvPicPr>
        <p:blipFill>
          <a:blip r:embed="rId2"/>
          <a:stretch>
            <a:fillRect/>
          </a:stretch>
        </p:blipFill>
        <p:spPr>
          <a:xfrm>
            <a:off x="7411453" y="405546"/>
            <a:ext cx="4280108" cy="4269032"/>
          </a:xfrm>
          <a:prstGeom prst="rect">
            <a:avLst/>
          </a:prstGeom>
        </p:spPr>
      </p:pic>
      <p:pic>
        <p:nvPicPr>
          <p:cNvPr id="9" name="Picture 8"/>
          <p:cNvPicPr>
            <a:picLocks noChangeAspect="1"/>
          </p:cNvPicPr>
          <p:nvPr/>
        </p:nvPicPr>
        <p:blipFill>
          <a:blip r:embed="rId3"/>
          <a:stretch>
            <a:fillRect/>
          </a:stretch>
        </p:blipFill>
        <p:spPr>
          <a:xfrm>
            <a:off x="1285875" y="2199777"/>
            <a:ext cx="4810125" cy="2143125"/>
          </a:xfrm>
          <a:prstGeom prst="rect">
            <a:avLst/>
          </a:prstGeom>
        </p:spPr>
      </p:pic>
      <p:pic>
        <p:nvPicPr>
          <p:cNvPr id="10" name="Picture 9"/>
          <p:cNvPicPr>
            <a:picLocks noChangeAspect="1"/>
          </p:cNvPicPr>
          <p:nvPr/>
        </p:nvPicPr>
        <p:blipFill>
          <a:blip r:embed="rId4"/>
          <a:stretch>
            <a:fillRect/>
          </a:stretch>
        </p:blipFill>
        <p:spPr>
          <a:xfrm>
            <a:off x="3197643" y="4733959"/>
            <a:ext cx="6638925" cy="1352550"/>
          </a:xfrm>
          <a:prstGeom prst="rect">
            <a:avLst/>
          </a:prstGeom>
        </p:spPr>
      </p:pic>
    </p:spTree>
    <p:extLst>
      <p:ext uri="{BB962C8B-B14F-4D97-AF65-F5344CB8AC3E}">
        <p14:creationId xmlns:p14="http://schemas.microsoft.com/office/powerpoint/2010/main" val="2242662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Protein Array – spread</a:t>
            </a:r>
          </a:p>
        </p:txBody>
      </p:sp>
      <p:sp>
        <p:nvSpPr>
          <p:cNvPr id="6" name="TextBox 5"/>
          <p:cNvSpPr txBox="1"/>
          <p:nvPr/>
        </p:nvSpPr>
        <p:spPr>
          <a:xfrm>
            <a:off x="0" y="6488668"/>
            <a:ext cx="5177589" cy="369332"/>
          </a:xfrm>
          <a:prstGeom prst="rect">
            <a:avLst/>
          </a:prstGeom>
          <a:solidFill>
            <a:schemeClr val="accent2">
              <a:lumMod val="40000"/>
              <a:lumOff val="60000"/>
            </a:schemeClr>
          </a:solidFill>
        </p:spPr>
        <p:txBody>
          <a:bodyPr wrap="square" rtlCol="0">
            <a:spAutoFit/>
          </a:bodyPr>
          <a:lstStyle/>
          <a:p>
            <a:r>
              <a:rPr lang="en-US" dirty="0"/>
              <a:t>Example Script:   </a:t>
            </a:r>
            <a:r>
              <a:rPr lang="en-US" i="1" dirty="0"/>
              <a:t>ex7_prot_array_spread.R</a:t>
            </a:r>
          </a:p>
        </p:txBody>
      </p:sp>
      <p:pic>
        <p:nvPicPr>
          <p:cNvPr id="9" name="Picture 8"/>
          <p:cNvPicPr>
            <a:picLocks noChangeAspect="1"/>
          </p:cNvPicPr>
          <p:nvPr/>
        </p:nvPicPr>
        <p:blipFill>
          <a:blip r:embed="rId2"/>
          <a:stretch>
            <a:fillRect/>
          </a:stretch>
        </p:blipFill>
        <p:spPr>
          <a:xfrm>
            <a:off x="572703" y="1503056"/>
            <a:ext cx="4136156" cy="1842842"/>
          </a:xfrm>
          <a:prstGeom prst="rect">
            <a:avLst/>
          </a:prstGeom>
        </p:spPr>
      </p:pic>
      <p:pic>
        <p:nvPicPr>
          <p:cNvPr id="10" name="Picture 9"/>
          <p:cNvPicPr>
            <a:picLocks noChangeAspect="1"/>
          </p:cNvPicPr>
          <p:nvPr/>
        </p:nvPicPr>
        <p:blipFill>
          <a:blip r:embed="rId3"/>
          <a:stretch>
            <a:fillRect/>
          </a:stretch>
        </p:blipFill>
        <p:spPr>
          <a:xfrm>
            <a:off x="384508" y="3502122"/>
            <a:ext cx="4324350" cy="428625"/>
          </a:xfrm>
          <a:prstGeom prst="rect">
            <a:avLst/>
          </a:prstGeom>
        </p:spPr>
      </p:pic>
      <p:pic>
        <p:nvPicPr>
          <p:cNvPr id="11" name="Picture 10"/>
          <p:cNvPicPr>
            <a:picLocks noChangeAspect="1"/>
          </p:cNvPicPr>
          <p:nvPr/>
        </p:nvPicPr>
        <p:blipFill>
          <a:blip r:embed="rId4"/>
          <a:stretch>
            <a:fillRect/>
          </a:stretch>
        </p:blipFill>
        <p:spPr>
          <a:xfrm>
            <a:off x="543325" y="4086971"/>
            <a:ext cx="6194360" cy="1899492"/>
          </a:xfrm>
          <a:prstGeom prst="rect">
            <a:avLst/>
          </a:prstGeom>
        </p:spPr>
      </p:pic>
      <p:pic>
        <p:nvPicPr>
          <p:cNvPr id="12" name="Picture 11"/>
          <p:cNvPicPr>
            <a:picLocks noChangeAspect="1"/>
          </p:cNvPicPr>
          <p:nvPr/>
        </p:nvPicPr>
        <p:blipFill>
          <a:blip r:embed="rId5"/>
          <a:stretch>
            <a:fillRect/>
          </a:stretch>
        </p:blipFill>
        <p:spPr>
          <a:xfrm>
            <a:off x="6848374" y="1618992"/>
            <a:ext cx="4941407" cy="4935958"/>
          </a:xfrm>
          <a:prstGeom prst="rect">
            <a:avLst/>
          </a:prstGeom>
        </p:spPr>
      </p:pic>
    </p:spTree>
    <p:extLst>
      <p:ext uri="{BB962C8B-B14F-4D97-AF65-F5344CB8AC3E}">
        <p14:creationId xmlns:p14="http://schemas.microsoft.com/office/powerpoint/2010/main" val="39421897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Protein Array – summarize</a:t>
            </a:r>
          </a:p>
        </p:txBody>
      </p:sp>
      <p:sp>
        <p:nvSpPr>
          <p:cNvPr id="6" name="TextBox 5"/>
          <p:cNvSpPr txBox="1"/>
          <p:nvPr/>
        </p:nvSpPr>
        <p:spPr>
          <a:xfrm>
            <a:off x="0" y="6488668"/>
            <a:ext cx="5177589" cy="369332"/>
          </a:xfrm>
          <a:prstGeom prst="rect">
            <a:avLst/>
          </a:prstGeom>
          <a:solidFill>
            <a:schemeClr val="accent2">
              <a:lumMod val="40000"/>
              <a:lumOff val="60000"/>
            </a:schemeClr>
          </a:solidFill>
        </p:spPr>
        <p:txBody>
          <a:bodyPr wrap="square" rtlCol="0">
            <a:spAutoFit/>
          </a:bodyPr>
          <a:lstStyle/>
          <a:p>
            <a:r>
              <a:rPr lang="en-US" dirty="0"/>
              <a:t>Example Script:   </a:t>
            </a:r>
            <a:r>
              <a:rPr lang="en-US" i="1" dirty="0"/>
              <a:t>ex8_prot_array_summarize.R</a:t>
            </a:r>
          </a:p>
        </p:txBody>
      </p:sp>
      <p:pic>
        <p:nvPicPr>
          <p:cNvPr id="3" name="Picture 2"/>
          <p:cNvPicPr>
            <a:picLocks noChangeAspect="1"/>
          </p:cNvPicPr>
          <p:nvPr/>
        </p:nvPicPr>
        <p:blipFill>
          <a:blip r:embed="rId2"/>
          <a:stretch>
            <a:fillRect/>
          </a:stretch>
        </p:blipFill>
        <p:spPr>
          <a:xfrm>
            <a:off x="838200" y="3131970"/>
            <a:ext cx="4733925" cy="1171575"/>
          </a:xfrm>
          <a:prstGeom prst="rect">
            <a:avLst/>
          </a:prstGeom>
        </p:spPr>
      </p:pic>
      <p:pic>
        <p:nvPicPr>
          <p:cNvPr id="4" name="Picture 3"/>
          <p:cNvPicPr>
            <a:picLocks noChangeAspect="1"/>
          </p:cNvPicPr>
          <p:nvPr/>
        </p:nvPicPr>
        <p:blipFill>
          <a:blip r:embed="rId3"/>
          <a:stretch>
            <a:fillRect/>
          </a:stretch>
        </p:blipFill>
        <p:spPr>
          <a:xfrm>
            <a:off x="1094121" y="1443052"/>
            <a:ext cx="3622258" cy="1592666"/>
          </a:xfrm>
          <a:prstGeom prst="rect">
            <a:avLst/>
          </a:prstGeom>
        </p:spPr>
      </p:pic>
      <p:pic>
        <p:nvPicPr>
          <p:cNvPr id="7" name="Picture 6"/>
          <p:cNvPicPr>
            <a:picLocks noChangeAspect="1"/>
          </p:cNvPicPr>
          <p:nvPr/>
        </p:nvPicPr>
        <p:blipFill>
          <a:blip r:embed="rId4"/>
          <a:stretch>
            <a:fillRect/>
          </a:stretch>
        </p:blipFill>
        <p:spPr>
          <a:xfrm>
            <a:off x="1362200" y="4345544"/>
            <a:ext cx="2682363" cy="1862752"/>
          </a:xfrm>
          <a:prstGeom prst="rect">
            <a:avLst/>
          </a:prstGeom>
        </p:spPr>
      </p:pic>
      <p:pic>
        <p:nvPicPr>
          <p:cNvPr id="8" name="Picture 7"/>
          <p:cNvPicPr>
            <a:picLocks noChangeAspect="1"/>
          </p:cNvPicPr>
          <p:nvPr/>
        </p:nvPicPr>
        <p:blipFill>
          <a:blip r:embed="rId5"/>
          <a:stretch>
            <a:fillRect/>
          </a:stretch>
        </p:blipFill>
        <p:spPr>
          <a:xfrm>
            <a:off x="6096000" y="1443052"/>
            <a:ext cx="4868186" cy="4852084"/>
          </a:xfrm>
          <a:prstGeom prst="rect">
            <a:avLst/>
          </a:prstGeom>
        </p:spPr>
      </p:pic>
    </p:spTree>
    <p:extLst>
      <p:ext uri="{BB962C8B-B14F-4D97-AF65-F5344CB8AC3E}">
        <p14:creationId xmlns:p14="http://schemas.microsoft.com/office/powerpoint/2010/main" val="16505319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7125E27-3700-4851-9054-6A78379D71C5}"/>
              </a:ext>
            </a:extLst>
          </p:cNvPr>
          <p:cNvSpPr>
            <a:spLocks noGrp="1"/>
          </p:cNvSpPr>
          <p:nvPr>
            <p:ph type="title"/>
          </p:nvPr>
        </p:nvSpPr>
        <p:spPr/>
        <p:txBody>
          <a:bodyPr/>
          <a:lstStyle/>
          <a:p>
            <a:r>
              <a:rPr lang="en-US" dirty="0"/>
              <a:t>Questions?</a:t>
            </a:r>
          </a:p>
        </p:txBody>
      </p:sp>
      <p:sp>
        <p:nvSpPr>
          <p:cNvPr id="7" name="Content Placeholder 6">
            <a:extLst>
              <a:ext uri="{FF2B5EF4-FFF2-40B4-BE49-F238E27FC236}">
                <a16:creationId xmlns:a16="http://schemas.microsoft.com/office/drawing/2014/main" id="{21939C1B-F6BB-48F4-87F7-63839F06D59F}"/>
              </a:ext>
            </a:extLst>
          </p:cNvPr>
          <p:cNvSpPr>
            <a:spLocks noGrp="1"/>
          </p:cNvSpPr>
          <p:nvPr>
            <p:ph idx="1"/>
          </p:nvPr>
        </p:nvSpPr>
        <p:spPr/>
        <p:txBody>
          <a:bodyPr/>
          <a:lstStyle/>
          <a:p>
            <a:r>
              <a:rPr lang="en-US" dirty="0"/>
              <a:t>Please email me at:</a:t>
            </a:r>
          </a:p>
          <a:p>
            <a:pPr lvl="1"/>
            <a:r>
              <a:rPr lang="en-US" dirty="0"/>
              <a:t>arlorandall@gmail.com</a:t>
            </a:r>
          </a:p>
        </p:txBody>
      </p:sp>
    </p:spTree>
    <p:extLst>
      <p:ext uri="{BB962C8B-B14F-4D97-AF65-F5344CB8AC3E}">
        <p14:creationId xmlns:p14="http://schemas.microsoft.com/office/powerpoint/2010/main" val="32216691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496889"/>
            <a:ext cx="9237133" cy="1016461"/>
          </a:xfrm>
        </p:spPr>
        <p:txBody>
          <a:bodyPr/>
          <a:lstStyle/>
          <a:p>
            <a:r>
              <a:rPr lang="en-US" dirty="0" err="1"/>
              <a:t>Kaggle</a:t>
            </a:r>
            <a:endParaRPr lang="en-US" dirty="0"/>
          </a:p>
        </p:txBody>
      </p:sp>
      <p:sp>
        <p:nvSpPr>
          <p:cNvPr id="4" name="Content Placeholder 3"/>
          <p:cNvSpPr>
            <a:spLocks noGrp="1"/>
          </p:cNvSpPr>
          <p:nvPr>
            <p:ph idx="1"/>
          </p:nvPr>
        </p:nvSpPr>
        <p:spPr/>
        <p:txBody>
          <a:bodyPr/>
          <a:lstStyle/>
          <a:p>
            <a:r>
              <a:rPr lang="en-US" dirty="0"/>
              <a:t>Level 0:</a:t>
            </a:r>
          </a:p>
          <a:p>
            <a:pPr lvl="1"/>
            <a:r>
              <a:rPr lang="en-US" dirty="0"/>
              <a:t>Get the data. Understand the basic task.</a:t>
            </a:r>
          </a:p>
          <a:p>
            <a:r>
              <a:rPr lang="en-US" dirty="0"/>
              <a:t>Level 1: </a:t>
            </a:r>
          </a:p>
          <a:p>
            <a:pPr lvl="1"/>
            <a:r>
              <a:rPr lang="en-US" dirty="0"/>
              <a:t>Get a test submission scored by the site. Often non-trivial.</a:t>
            </a:r>
          </a:p>
          <a:p>
            <a:r>
              <a:rPr lang="en-US" dirty="0"/>
              <a:t>Level 2:</a:t>
            </a:r>
          </a:p>
          <a:p>
            <a:pPr lvl="1"/>
            <a:r>
              <a:rPr lang="en-US" dirty="0"/>
              <a:t>Develop a model that is clearly better than random (or baseline model)</a:t>
            </a:r>
          </a:p>
          <a:p>
            <a:r>
              <a:rPr lang="en-US" dirty="0"/>
              <a:t>Level ++:</a:t>
            </a:r>
          </a:p>
          <a:p>
            <a:pPr lvl="1"/>
            <a:r>
              <a:rPr lang="en-US" dirty="0"/>
              <a:t>Compete/win</a:t>
            </a:r>
          </a:p>
        </p:txBody>
      </p:sp>
    </p:spTree>
    <p:extLst>
      <p:ext uri="{BB962C8B-B14F-4D97-AF65-F5344CB8AC3E}">
        <p14:creationId xmlns:p14="http://schemas.microsoft.com/office/powerpoint/2010/main" val="215355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6889"/>
            <a:ext cx="7395972" cy="1016461"/>
          </a:xfrm>
        </p:spPr>
        <p:txBody>
          <a:bodyPr/>
          <a:lstStyle/>
          <a:p>
            <a:r>
              <a:rPr lang="en-US" dirty="0"/>
              <a:t>R for Data Science</a:t>
            </a:r>
          </a:p>
        </p:txBody>
      </p:sp>
      <p:sp>
        <p:nvSpPr>
          <p:cNvPr id="3" name="Content Placeholder 2"/>
          <p:cNvSpPr>
            <a:spLocks noGrp="1"/>
          </p:cNvSpPr>
          <p:nvPr>
            <p:ph idx="1"/>
          </p:nvPr>
        </p:nvSpPr>
        <p:spPr>
          <a:xfrm>
            <a:off x="838199" y="1825625"/>
            <a:ext cx="5884333" cy="4351338"/>
          </a:xfrm>
        </p:spPr>
        <p:txBody>
          <a:bodyPr/>
          <a:lstStyle/>
          <a:p>
            <a:r>
              <a:rPr lang="en-US" dirty="0"/>
              <a:t>Free online version:</a:t>
            </a:r>
          </a:p>
          <a:p>
            <a:pPr lvl="1"/>
            <a:r>
              <a:rPr lang="en-US" dirty="0">
                <a:hlinkClick r:id="rId2"/>
              </a:rPr>
              <a:t>https://r4ds.had.co.nz/</a:t>
            </a:r>
            <a:endParaRPr lang="en-US" dirty="0"/>
          </a:p>
          <a:p>
            <a:r>
              <a:rPr lang="en-US" dirty="0"/>
              <a:t>Code examples on </a:t>
            </a:r>
            <a:r>
              <a:rPr lang="en-US" dirty="0" err="1"/>
              <a:t>github</a:t>
            </a:r>
            <a:r>
              <a:rPr lang="en-US" dirty="0"/>
              <a:t>:</a:t>
            </a:r>
          </a:p>
          <a:p>
            <a:pPr lvl="1"/>
            <a:r>
              <a:rPr lang="en-US" dirty="0">
                <a:hlinkClick r:id="rId3"/>
              </a:rPr>
              <a:t>https://github.com/Hadley/r4ds</a:t>
            </a:r>
            <a:endParaRPr lang="en-US" dirty="0"/>
          </a:p>
          <a:p>
            <a:pPr lvl="1"/>
            <a:endParaRPr lang="en-US" dirty="0"/>
          </a:p>
          <a:p>
            <a:pPr lvl="1"/>
            <a:endParaRPr lang="en-US" dirty="0"/>
          </a:p>
        </p:txBody>
      </p:sp>
      <p:pic>
        <p:nvPicPr>
          <p:cNvPr id="1026" name="Picture 2" descr="Cover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4172" y="852950"/>
            <a:ext cx="3651955" cy="5477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5505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562628" y="1388533"/>
            <a:ext cx="7975041" cy="3678767"/>
          </a:xfrm>
          <a:prstGeom prst="rect">
            <a:avLst/>
          </a:prstGeom>
        </p:spPr>
      </p:pic>
    </p:spTree>
    <p:extLst>
      <p:ext uri="{BB962C8B-B14F-4D97-AF65-F5344CB8AC3E}">
        <p14:creationId xmlns:p14="http://schemas.microsoft.com/office/powerpoint/2010/main" val="1175851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ollowing three rules makes a dataset tidy: variables are in columns, observations are in rows, and values are in cel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511" y="1502096"/>
            <a:ext cx="9751823" cy="3047444"/>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12.2 Tidy Data </a:t>
            </a:r>
          </a:p>
        </p:txBody>
      </p:sp>
      <p:pic>
        <p:nvPicPr>
          <p:cNvPr id="2" name="Picture 1"/>
          <p:cNvPicPr>
            <a:picLocks noChangeAspect="1"/>
          </p:cNvPicPr>
          <p:nvPr/>
        </p:nvPicPr>
        <p:blipFill>
          <a:blip r:embed="rId3"/>
          <a:stretch>
            <a:fillRect/>
          </a:stretch>
        </p:blipFill>
        <p:spPr>
          <a:xfrm>
            <a:off x="3948112" y="5057245"/>
            <a:ext cx="4295775" cy="1247775"/>
          </a:xfrm>
          <a:prstGeom prst="rect">
            <a:avLst/>
          </a:prstGeom>
        </p:spPr>
      </p:pic>
    </p:spTree>
    <p:extLst>
      <p:ext uri="{BB962C8B-B14F-4D97-AF65-F5344CB8AC3E}">
        <p14:creationId xmlns:p14="http://schemas.microsoft.com/office/powerpoint/2010/main" val="480585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Below are 4 Different Ways To Organize the Same Data</a:t>
            </a:r>
          </a:p>
        </p:txBody>
      </p:sp>
      <p:pic>
        <p:nvPicPr>
          <p:cNvPr id="3" name="Picture 2"/>
          <p:cNvPicPr>
            <a:picLocks noChangeAspect="1"/>
          </p:cNvPicPr>
          <p:nvPr/>
        </p:nvPicPr>
        <p:blipFill>
          <a:blip r:embed="rId2"/>
          <a:stretch>
            <a:fillRect/>
          </a:stretch>
        </p:blipFill>
        <p:spPr>
          <a:xfrm>
            <a:off x="923117" y="3183691"/>
            <a:ext cx="2379066" cy="1952425"/>
          </a:xfrm>
          <a:prstGeom prst="rect">
            <a:avLst/>
          </a:prstGeom>
        </p:spPr>
      </p:pic>
      <p:pic>
        <p:nvPicPr>
          <p:cNvPr id="4" name="Picture 3"/>
          <p:cNvPicPr>
            <a:picLocks noChangeAspect="1"/>
          </p:cNvPicPr>
          <p:nvPr/>
        </p:nvPicPr>
        <p:blipFill>
          <a:blip r:embed="rId3"/>
          <a:stretch>
            <a:fillRect/>
          </a:stretch>
        </p:blipFill>
        <p:spPr>
          <a:xfrm>
            <a:off x="6118699" y="3183691"/>
            <a:ext cx="2356147" cy="1952425"/>
          </a:xfrm>
          <a:prstGeom prst="rect">
            <a:avLst/>
          </a:prstGeom>
        </p:spPr>
      </p:pic>
      <p:pic>
        <p:nvPicPr>
          <p:cNvPr id="5" name="Picture 4"/>
          <p:cNvPicPr>
            <a:picLocks noChangeAspect="1"/>
          </p:cNvPicPr>
          <p:nvPr/>
        </p:nvPicPr>
        <p:blipFill>
          <a:blip r:embed="rId4"/>
          <a:stretch>
            <a:fillRect/>
          </a:stretch>
        </p:blipFill>
        <p:spPr>
          <a:xfrm>
            <a:off x="9036473" y="3183691"/>
            <a:ext cx="1983972" cy="1530493"/>
          </a:xfrm>
          <a:prstGeom prst="rect">
            <a:avLst/>
          </a:prstGeom>
        </p:spPr>
      </p:pic>
      <p:pic>
        <p:nvPicPr>
          <p:cNvPr id="6" name="Picture 5"/>
          <p:cNvPicPr>
            <a:picLocks noChangeAspect="1"/>
          </p:cNvPicPr>
          <p:nvPr/>
        </p:nvPicPr>
        <p:blipFill>
          <a:blip r:embed="rId5"/>
          <a:stretch>
            <a:fillRect/>
          </a:stretch>
        </p:blipFill>
        <p:spPr>
          <a:xfrm>
            <a:off x="9036473" y="4850108"/>
            <a:ext cx="1978820" cy="1140941"/>
          </a:xfrm>
          <a:prstGeom prst="rect">
            <a:avLst/>
          </a:prstGeom>
        </p:spPr>
      </p:pic>
      <p:pic>
        <p:nvPicPr>
          <p:cNvPr id="7" name="Picture 6"/>
          <p:cNvPicPr>
            <a:picLocks noChangeAspect="1"/>
          </p:cNvPicPr>
          <p:nvPr/>
        </p:nvPicPr>
        <p:blipFill>
          <a:blip r:embed="rId6"/>
          <a:stretch>
            <a:fillRect/>
          </a:stretch>
        </p:blipFill>
        <p:spPr>
          <a:xfrm>
            <a:off x="3528139" y="3183691"/>
            <a:ext cx="2364604" cy="1952425"/>
          </a:xfrm>
          <a:prstGeom prst="rect">
            <a:avLst/>
          </a:prstGeom>
        </p:spPr>
      </p:pic>
      <p:sp>
        <p:nvSpPr>
          <p:cNvPr id="8" name="Rectangle 7">
            <a:extLst>
              <a:ext uri="{FF2B5EF4-FFF2-40B4-BE49-F238E27FC236}">
                <a16:creationId xmlns:a16="http://schemas.microsoft.com/office/drawing/2014/main" id="{9FD817B3-E132-4488-968E-E38C972219FC}"/>
              </a:ext>
            </a:extLst>
          </p:cNvPr>
          <p:cNvSpPr/>
          <p:nvPr/>
        </p:nvSpPr>
        <p:spPr>
          <a:xfrm>
            <a:off x="1676400" y="1826612"/>
            <a:ext cx="8839200" cy="738664"/>
          </a:xfrm>
          <a:prstGeom prst="rect">
            <a:avLst/>
          </a:prstGeom>
        </p:spPr>
        <p:txBody>
          <a:bodyPr wrap="square">
            <a:spAutoFit/>
          </a:bodyPr>
          <a:lstStyle/>
          <a:p>
            <a:r>
              <a:rPr lang="en-US" sz="1400" dirty="0">
                <a:solidFill>
                  <a:srgbClr val="333333"/>
                </a:solidFill>
                <a:latin typeface="Helvetica Neue"/>
              </a:rPr>
              <a:t>You can represent the same underlying data in multiple ways. The example below shows the same data organized in four different ways. Each dataset shows the same values of four variables</a:t>
            </a:r>
            <a:r>
              <a:rPr lang="en-US" sz="1400" b="1" dirty="0">
                <a:solidFill>
                  <a:srgbClr val="0070C0"/>
                </a:solidFill>
                <a:latin typeface="Helvetica Neue"/>
              </a:rPr>
              <a:t> </a:t>
            </a:r>
            <a:r>
              <a:rPr lang="en-US" sz="1400" b="1" i="1" dirty="0">
                <a:solidFill>
                  <a:srgbClr val="0070C0"/>
                </a:solidFill>
                <a:latin typeface="Helvetica Neue"/>
              </a:rPr>
              <a:t>country</a:t>
            </a:r>
            <a:r>
              <a:rPr lang="en-US" sz="1400" b="1" dirty="0">
                <a:solidFill>
                  <a:srgbClr val="0070C0"/>
                </a:solidFill>
                <a:latin typeface="Helvetica Neue"/>
              </a:rPr>
              <a:t>, </a:t>
            </a:r>
            <a:r>
              <a:rPr lang="en-US" sz="1400" b="1" i="1" dirty="0">
                <a:solidFill>
                  <a:srgbClr val="0070C0"/>
                </a:solidFill>
                <a:latin typeface="Helvetica Neue"/>
              </a:rPr>
              <a:t>year</a:t>
            </a:r>
            <a:r>
              <a:rPr lang="en-US" sz="1400" b="1" dirty="0">
                <a:solidFill>
                  <a:srgbClr val="0070C0"/>
                </a:solidFill>
                <a:latin typeface="Helvetica Neue"/>
              </a:rPr>
              <a:t>, </a:t>
            </a:r>
            <a:r>
              <a:rPr lang="en-US" sz="1400" b="1" i="1" dirty="0">
                <a:solidFill>
                  <a:srgbClr val="0070C0"/>
                </a:solidFill>
                <a:latin typeface="Helvetica Neue"/>
              </a:rPr>
              <a:t>population</a:t>
            </a:r>
            <a:r>
              <a:rPr lang="en-US" sz="1400" dirty="0">
                <a:solidFill>
                  <a:srgbClr val="333333"/>
                </a:solidFill>
                <a:latin typeface="Helvetica Neue"/>
              </a:rPr>
              <a:t>, and </a:t>
            </a:r>
            <a:r>
              <a:rPr lang="en-US" sz="1400" b="1" i="1" dirty="0">
                <a:solidFill>
                  <a:srgbClr val="0070C0"/>
                </a:solidFill>
                <a:latin typeface="Helvetica Neue"/>
              </a:rPr>
              <a:t>cases</a:t>
            </a:r>
            <a:r>
              <a:rPr lang="en-US" sz="1400" b="1" dirty="0">
                <a:solidFill>
                  <a:srgbClr val="0070C0"/>
                </a:solidFill>
                <a:latin typeface="Helvetica Neue"/>
              </a:rPr>
              <a:t>,</a:t>
            </a:r>
            <a:r>
              <a:rPr lang="en-US" sz="1400" dirty="0">
                <a:solidFill>
                  <a:srgbClr val="333333"/>
                </a:solidFill>
                <a:latin typeface="Helvetica Neue"/>
              </a:rPr>
              <a:t> but each dataset organizes the values in a different way.</a:t>
            </a:r>
            <a:endParaRPr lang="en-US" sz="1400" dirty="0"/>
          </a:p>
        </p:txBody>
      </p:sp>
    </p:spTree>
    <p:extLst>
      <p:ext uri="{BB962C8B-B14F-4D97-AF65-F5344CB8AC3E}">
        <p14:creationId xmlns:p14="http://schemas.microsoft.com/office/powerpoint/2010/main" val="3246668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table 3 ‘tidy’?</a:t>
            </a:r>
          </a:p>
        </p:txBody>
      </p:sp>
      <p:pic>
        <p:nvPicPr>
          <p:cNvPr id="7" name="Picture 6"/>
          <p:cNvPicPr>
            <a:picLocks noChangeAspect="1"/>
          </p:cNvPicPr>
          <p:nvPr/>
        </p:nvPicPr>
        <p:blipFill>
          <a:blip r:embed="rId2"/>
          <a:stretch>
            <a:fillRect/>
          </a:stretch>
        </p:blipFill>
        <p:spPr>
          <a:xfrm>
            <a:off x="6096000" y="1601442"/>
            <a:ext cx="5482681" cy="4526984"/>
          </a:xfrm>
          <a:prstGeom prst="rect">
            <a:avLst/>
          </a:prstGeom>
        </p:spPr>
      </p:pic>
      <p:pic>
        <p:nvPicPr>
          <p:cNvPr id="8" name="Picture 2" descr="Following three rules makes a dataset tidy: variables are in columns, observations are in rows, and values are in cells.">
            <a:extLst>
              <a:ext uri="{FF2B5EF4-FFF2-40B4-BE49-F238E27FC236}">
                <a16:creationId xmlns:a16="http://schemas.microsoft.com/office/drawing/2014/main" id="{F71D381B-C9BD-4831-8731-08CE8C381A2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0706" y="4306979"/>
            <a:ext cx="3992881" cy="12477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6350C69-27E3-4875-A0FC-0B4830CD9272}"/>
              </a:ext>
            </a:extLst>
          </p:cNvPr>
          <p:cNvPicPr>
            <a:picLocks noChangeAspect="1"/>
          </p:cNvPicPr>
          <p:nvPr/>
        </p:nvPicPr>
        <p:blipFill>
          <a:blip r:embed="rId4"/>
          <a:stretch>
            <a:fillRect/>
          </a:stretch>
        </p:blipFill>
        <p:spPr>
          <a:xfrm>
            <a:off x="980706" y="3059204"/>
            <a:ext cx="4295775" cy="1247775"/>
          </a:xfrm>
          <a:prstGeom prst="rect">
            <a:avLst/>
          </a:prstGeom>
        </p:spPr>
      </p:pic>
    </p:spTree>
    <p:extLst>
      <p:ext uri="{BB962C8B-B14F-4D97-AF65-F5344CB8AC3E}">
        <p14:creationId xmlns:p14="http://schemas.microsoft.com/office/powerpoint/2010/main" val="121844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table 2 ‘tidy’?</a:t>
            </a:r>
          </a:p>
        </p:txBody>
      </p:sp>
      <p:pic>
        <p:nvPicPr>
          <p:cNvPr id="8" name="Picture 2" descr="Following three rules makes a dataset tidy: variables are in columns, observations are in rows, and values are in cells.">
            <a:extLst>
              <a:ext uri="{FF2B5EF4-FFF2-40B4-BE49-F238E27FC236}">
                <a16:creationId xmlns:a16="http://schemas.microsoft.com/office/drawing/2014/main" id="{F71D381B-C9BD-4831-8731-08CE8C381A2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0706" y="4427720"/>
            <a:ext cx="3992881" cy="12477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6350C69-27E3-4875-A0FC-0B4830CD9272}"/>
              </a:ext>
            </a:extLst>
          </p:cNvPr>
          <p:cNvPicPr>
            <a:picLocks noChangeAspect="1"/>
          </p:cNvPicPr>
          <p:nvPr/>
        </p:nvPicPr>
        <p:blipFill>
          <a:blip r:embed="rId3"/>
          <a:stretch>
            <a:fillRect/>
          </a:stretch>
        </p:blipFill>
        <p:spPr>
          <a:xfrm>
            <a:off x="980706" y="3059204"/>
            <a:ext cx="4295775" cy="1247775"/>
          </a:xfrm>
          <a:prstGeom prst="rect">
            <a:avLst/>
          </a:prstGeom>
        </p:spPr>
      </p:pic>
      <p:pic>
        <p:nvPicPr>
          <p:cNvPr id="6" name="Picture 5">
            <a:extLst>
              <a:ext uri="{FF2B5EF4-FFF2-40B4-BE49-F238E27FC236}">
                <a16:creationId xmlns:a16="http://schemas.microsoft.com/office/drawing/2014/main" id="{3D35B72F-5463-4362-B843-731372031CCA}"/>
              </a:ext>
            </a:extLst>
          </p:cNvPr>
          <p:cNvPicPr>
            <a:picLocks noChangeAspect="1"/>
          </p:cNvPicPr>
          <p:nvPr/>
        </p:nvPicPr>
        <p:blipFill>
          <a:blip r:embed="rId4"/>
          <a:stretch>
            <a:fillRect/>
          </a:stretch>
        </p:blipFill>
        <p:spPr>
          <a:xfrm>
            <a:off x="5717977" y="1093933"/>
            <a:ext cx="5887697" cy="4878850"/>
          </a:xfrm>
          <a:prstGeom prst="rect">
            <a:avLst/>
          </a:prstGeom>
        </p:spPr>
      </p:pic>
    </p:spTree>
    <p:extLst>
      <p:ext uri="{BB962C8B-B14F-4D97-AF65-F5344CB8AC3E}">
        <p14:creationId xmlns:p14="http://schemas.microsoft.com/office/powerpoint/2010/main" val="1201632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826</Words>
  <Application>Microsoft Office PowerPoint</Application>
  <PresentationFormat>Widescreen</PresentationFormat>
  <Paragraphs>146</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Helvetica Neue</vt:lpstr>
      <vt:lpstr>Office Theme</vt:lpstr>
      <vt:lpstr>Data Manipulation with Tidy Tools</vt:lpstr>
      <vt:lpstr>Outline</vt:lpstr>
      <vt:lpstr>Presentation from last Hackathon</vt:lpstr>
      <vt:lpstr>R for Data Science</vt:lpstr>
      <vt:lpstr>PowerPoint Presentation</vt:lpstr>
      <vt:lpstr>PowerPoint Presentation</vt:lpstr>
      <vt:lpstr>Below are 4 Different Ways To Organize the Same Data</vt:lpstr>
      <vt:lpstr>Is table 3 ‘tidy’?</vt:lpstr>
      <vt:lpstr>Is table 2 ‘tidy’?</vt:lpstr>
      <vt:lpstr>Are tables 4a and 4b ‘tidy’?</vt:lpstr>
      <vt:lpstr>Is table 1 ‘tidy’?</vt:lpstr>
      <vt:lpstr>12.3.1 Gathering </vt:lpstr>
      <vt:lpstr>12.3.1 Spreading</vt:lpstr>
      <vt:lpstr>Example Dataset - NFL Rushing Data</vt:lpstr>
      <vt:lpstr>PowerPoint Presentation</vt:lpstr>
      <vt:lpstr>PowerPoint Presentation</vt:lpstr>
      <vt:lpstr>NFL - Feautures/Columns</vt:lpstr>
      <vt:lpstr>NFL – Data Structure</vt:lpstr>
      <vt:lpstr>NFL – select &amp; filter</vt:lpstr>
      <vt:lpstr>NFL – select &amp; filter with pipes</vt:lpstr>
      <vt:lpstr>NFL – select &amp; filter with pipes</vt:lpstr>
      <vt:lpstr>NFL – dplyr: more with pipes &amp; order matters</vt:lpstr>
      <vt:lpstr>NFL – summarize teams</vt:lpstr>
      <vt:lpstr>NFL – summarize teams</vt:lpstr>
      <vt:lpstr>NFL – summarize players</vt:lpstr>
      <vt:lpstr>NFL – summarize players</vt:lpstr>
      <vt:lpstr>Example Dataset - Protein Array Data</vt:lpstr>
      <vt:lpstr>Protein Array - Vaccine Study</vt:lpstr>
      <vt:lpstr>Protein Array – Data Structure</vt:lpstr>
      <vt:lpstr>Protein Array – Data Structure</vt:lpstr>
      <vt:lpstr>Protein Array – gather</vt:lpstr>
      <vt:lpstr>Protein Array – gather</vt:lpstr>
      <vt:lpstr>Protein Array – spread</vt:lpstr>
      <vt:lpstr>Protein Array – summarize</vt:lpstr>
      <vt:lpstr>Questions?</vt:lpstr>
      <vt:lpstr>Kaggle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Manipulation with Tidy Tools</dc:title>
  <dc:creator>Arlo Randall</dc:creator>
  <cp:lastModifiedBy>Arlo Randall</cp:lastModifiedBy>
  <cp:revision>56</cp:revision>
  <dcterms:created xsi:type="dcterms:W3CDTF">2019-11-06T22:23:58Z</dcterms:created>
  <dcterms:modified xsi:type="dcterms:W3CDTF">2019-11-09T06:23:48Z</dcterms:modified>
</cp:coreProperties>
</file>