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sldIdLst>
    <p:sldId id="256" r:id="rId2"/>
    <p:sldId id="257" r:id="rId3"/>
    <p:sldId id="265" r:id="rId4"/>
    <p:sldId id="268" r:id="rId5"/>
    <p:sldId id="269" r:id="rId6"/>
    <p:sldId id="266" r:id="rId7"/>
    <p:sldId id="258" r:id="rId8"/>
    <p:sldId id="262" r:id="rId9"/>
    <p:sldId id="263" r:id="rId10"/>
    <p:sldId id="264" r:id="rId11"/>
    <p:sldId id="270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95"/>
    <p:restoredTop sz="94627"/>
  </p:normalViewPr>
  <p:slideViewPr>
    <p:cSldViewPr snapToGrid="0" snapToObjects="1">
      <p:cViewPr varScale="1">
        <p:scale>
          <a:sx n="115" d="100"/>
          <a:sy n="115" d="100"/>
        </p:scale>
        <p:origin x="22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2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11/10/19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1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11/10/19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45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11/10/19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7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11/10/19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11/10/19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95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11/10/19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8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11/10/19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1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11/10/19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58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2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32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30" r:id="rId6"/>
    <p:sldLayoutId id="2147483725" r:id="rId7"/>
    <p:sldLayoutId id="2147483726" r:id="rId8"/>
    <p:sldLayoutId id="2147483727" r:id="rId9"/>
    <p:sldLayoutId id="2147483729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5386B424-F560-406E-A1A4-AD8C87F6BA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448" b="105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CB68C0-C8C0-204F-BB33-1EE20D88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Banking Dataset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AB196-7C8D-D045-A85E-D7CC9AD6B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</a:rPr>
              <a:t>2019 Hackathon</a:t>
            </a:r>
          </a:p>
          <a:p>
            <a:pPr>
              <a:lnSpc>
                <a:spcPct val="100000"/>
              </a:lnSpc>
            </a:pPr>
            <a:endParaRPr lang="en-US" sz="8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sz="8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</a:rPr>
              <a:t>Team member: Howard, Steven, Ailing, Vivian, Issac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3143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4A37DD3-1B84-4776-94E1-C0AAA5C0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DAC3F-2493-D343-A11F-83D717A5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en-US" sz="4800" dirty="0">
                <a:solidFill>
                  <a:srgbClr val="FFFFFF"/>
                </a:solidFill>
              </a:rPr>
              <a:t>Visualization</a:t>
            </a:r>
            <a:r>
              <a:rPr lang="zh-TW" altLang="en-US" sz="4800" dirty="0">
                <a:solidFill>
                  <a:srgbClr val="FFFFFF"/>
                </a:solidFill>
              </a:rPr>
              <a:t> </a:t>
            </a:r>
            <a:r>
              <a:rPr lang="en-US" altLang="zh-TW" sz="4800" dirty="0">
                <a:solidFill>
                  <a:srgbClr val="FFFFFF"/>
                </a:solidFill>
              </a:rPr>
              <a:t>–</a:t>
            </a:r>
            <a:r>
              <a:rPr lang="zh-TW" altLang="en-US" sz="4800" dirty="0">
                <a:solidFill>
                  <a:srgbClr val="FFFFFF"/>
                </a:solidFill>
              </a:rPr>
              <a:t> </a:t>
            </a:r>
            <a:r>
              <a:rPr lang="en-US" altLang="zh-TW" sz="4800" dirty="0">
                <a:solidFill>
                  <a:srgbClr val="FFFFFF"/>
                </a:solidFill>
              </a:rPr>
              <a:t>Acceptance</a:t>
            </a:r>
            <a:r>
              <a:rPr lang="zh-TW" altLang="en-US" sz="4800" dirty="0">
                <a:solidFill>
                  <a:srgbClr val="FFFFFF"/>
                </a:solidFill>
              </a:rPr>
              <a:t> </a:t>
            </a:r>
            <a:r>
              <a:rPr lang="en-US" altLang="zh-TW" sz="4800" dirty="0">
                <a:solidFill>
                  <a:srgbClr val="FFFFFF"/>
                </a:solidFill>
              </a:rPr>
              <a:t>of</a:t>
            </a:r>
            <a:r>
              <a:rPr lang="zh-TW" altLang="en-US" sz="4800" dirty="0">
                <a:solidFill>
                  <a:srgbClr val="FFFFFF"/>
                </a:solidFill>
              </a:rPr>
              <a:t> </a:t>
            </a:r>
            <a:r>
              <a:rPr lang="en-US" altLang="zh-TW" sz="4800" dirty="0">
                <a:solidFill>
                  <a:srgbClr val="FFFFFF"/>
                </a:solidFill>
              </a:rPr>
              <a:t>term</a:t>
            </a:r>
            <a:r>
              <a:rPr lang="zh-TW" altLang="en-US" sz="4800" dirty="0">
                <a:solidFill>
                  <a:srgbClr val="FFFFFF"/>
                </a:solidFill>
              </a:rPr>
              <a:t> </a:t>
            </a:r>
            <a:r>
              <a:rPr lang="en-US" altLang="zh-TW" sz="4800" dirty="0">
                <a:solidFill>
                  <a:srgbClr val="FFFFFF"/>
                </a:solidFill>
              </a:rPr>
              <a:t>deposit</a:t>
            </a:r>
            <a:r>
              <a:rPr lang="zh-TW" altLang="en-US" sz="4800" dirty="0">
                <a:solidFill>
                  <a:srgbClr val="FFFFFF"/>
                </a:solidFill>
              </a:rPr>
              <a:t> </a:t>
            </a:r>
            <a:r>
              <a:rPr lang="en-US" altLang="zh-TW" sz="4800" dirty="0">
                <a:solidFill>
                  <a:srgbClr val="FFFFFF"/>
                </a:solidFill>
              </a:rPr>
              <a:t>by</a:t>
            </a:r>
            <a:r>
              <a:rPr lang="zh-TW" altLang="en-US" sz="4800" dirty="0">
                <a:solidFill>
                  <a:srgbClr val="FFFFFF"/>
                </a:solidFill>
              </a:rPr>
              <a:t> </a:t>
            </a:r>
            <a:r>
              <a:rPr lang="en-US" altLang="zh-TW" sz="4800" dirty="0">
                <a:solidFill>
                  <a:srgbClr val="FFFFFF"/>
                </a:solidFill>
              </a:rPr>
              <a:t>loan</a:t>
            </a:r>
            <a:r>
              <a:rPr lang="zh-TW" altLang="en-US" sz="4800" dirty="0">
                <a:solidFill>
                  <a:srgbClr val="FFFFFF"/>
                </a:solidFill>
              </a:rPr>
              <a:t>  </a:t>
            </a:r>
            <a:endParaRPr lang="en-US" sz="4800" dirty="0">
              <a:solidFill>
                <a:srgbClr val="FFFFFF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90932E-94C5-3E4E-B0BF-255D776D5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67" y="712978"/>
            <a:ext cx="6020751" cy="376078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ED16DC-EDD0-B041-8780-699059D46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013" y="736917"/>
            <a:ext cx="5981320" cy="368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22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4A37DD3-1B84-4776-94E1-C0AAA5C0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DAC3F-2493-D343-A11F-83D717A5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29" y="5246457"/>
            <a:ext cx="7137263" cy="128016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en-US" sz="4800" dirty="0">
                <a:solidFill>
                  <a:srgbClr val="FFFFFF"/>
                </a:solidFill>
              </a:rPr>
              <a:t>Visualization</a:t>
            </a:r>
            <a:r>
              <a:rPr lang="zh-TW" altLang="en-US" sz="4800" dirty="0">
                <a:solidFill>
                  <a:srgbClr val="FFFFFF"/>
                </a:solidFill>
              </a:rPr>
              <a:t> </a:t>
            </a:r>
            <a:r>
              <a:rPr lang="en-US" altLang="zh-TW" sz="4800" dirty="0">
                <a:solidFill>
                  <a:srgbClr val="FFFFFF"/>
                </a:solidFill>
              </a:rPr>
              <a:t>–</a:t>
            </a:r>
            <a:r>
              <a:rPr lang="zh-TW" altLang="en-US" sz="4800" dirty="0">
                <a:solidFill>
                  <a:srgbClr val="FFFFFF"/>
                </a:solidFill>
              </a:rPr>
              <a:t> </a:t>
            </a:r>
            <a:r>
              <a:rPr lang="en-US" altLang="zh-TW" sz="4800" dirty="0">
                <a:solidFill>
                  <a:srgbClr val="FFFFFF"/>
                </a:solidFill>
              </a:rPr>
              <a:t>Acceptance</a:t>
            </a:r>
            <a:r>
              <a:rPr lang="zh-TW" altLang="en-US" sz="4800" dirty="0">
                <a:solidFill>
                  <a:srgbClr val="FFFFFF"/>
                </a:solidFill>
              </a:rPr>
              <a:t> </a:t>
            </a:r>
            <a:r>
              <a:rPr lang="en-US" altLang="zh-TW" sz="4800" dirty="0">
                <a:solidFill>
                  <a:srgbClr val="FFFFFF"/>
                </a:solidFill>
              </a:rPr>
              <a:t>of</a:t>
            </a:r>
            <a:r>
              <a:rPr lang="zh-TW" altLang="en-US" sz="4800" dirty="0">
                <a:solidFill>
                  <a:srgbClr val="FFFFFF"/>
                </a:solidFill>
              </a:rPr>
              <a:t> </a:t>
            </a:r>
            <a:r>
              <a:rPr lang="en-US" altLang="zh-TW" sz="4800" dirty="0">
                <a:solidFill>
                  <a:srgbClr val="FFFFFF"/>
                </a:solidFill>
              </a:rPr>
              <a:t>Term</a:t>
            </a:r>
            <a:r>
              <a:rPr lang="zh-TW" altLang="en-US" sz="4800" dirty="0">
                <a:solidFill>
                  <a:srgbClr val="FFFFFF"/>
                </a:solidFill>
              </a:rPr>
              <a:t> </a:t>
            </a:r>
            <a:r>
              <a:rPr lang="en-US" altLang="zh-TW" sz="4800" dirty="0">
                <a:solidFill>
                  <a:srgbClr val="FFFFFF"/>
                </a:solidFill>
              </a:rPr>
              <a:t>Deposit</a:t>
            </a:r>
            <a:r>
              <a:rPr lang="zh-TW" altLang="en-US" sz="4800" dirty="0">
                <a:solidFill>
                  <a:srgbClr val="FFFFFF"/>
                </a:solidFill>
              </a:rPr>
              <a:t> </a:t>
            </a:r>
            <a:r>
              <a:rPr lang="en-US" altLang="zh-TW" sz="4800" dirty="0">
                <a:solidFill>
                  <a:srgbClr val="FFFFFF"/>
                </a:solidFill>
              </a:rPr>
              <a:t>grouped</a:t>
            </a:r>
            <a:r>
              <a:rPr lang="zh-TW" altLang="en-US" sz="4800" dirty="0">
                <a:solidFill>
                  <a:srgbClr val="FFFFFF"/>
                </a:solidFill>
              </a:rPr>
              <a:t> </a:t>
            </a:r>
            <a:r>
              <a:rPr lang="en-US" altLang="zh-TW" sz="4800" dirty="0">
                <a:solidFill>
                  <a:srgbClr val="FFFFFF"/>
                </a:solidFill>
              </a:rPr>
              <a:t>by</a:t>
            </a:r>
            <a:r>
              <a:rPr lang="zh-TW" altLang="en-US" sz="4800" dirty="0">
                <a:solidFill>
                  <a:srgbClr val="FFFFFF"/>
                </a:solidFill>
              </a:rPr>
              <a:t> </a:t>
            </a:r>
            <a:r>
              <a:rPr lang="en-US" altLang="zh-TW" sz="4800" dirty="0">
                <a:solidFill>
                  <a:srgbClr val="FFFFFF"/>
                </a:solidFill>
              </a:rPr>
              <a:t>Age</a:t>
            </a:r>
            <a:r>
              <a:rPr lang="zh-TW" altLang="en-US" sz="4800" dirty="0">
                <a:solidFill>
                  <a:srgbClr val="FFFFFF"/>
                </a:solidFill>
              </a:rPr>
              <a:t> </a:t>
            </a:r>
            <a:r>
              <a:rPr lang="en-US" altLang="zh-TW" sz="4800" dirty="0">
                <a:solidFill>
                  <a:srgbClr val="FFFFFF"/>
                </a:solidFill>
              </a:rPr>
              <a:t>Range</a:t>
            </a:r>
            <a:r>
              <a:rPr lang="zh-TW" altLang="en-US" sz="4800" dirty="0">
                <a:solidFill>
                  <a:srgbClr val="FFFFFF"/>
                </a:solidFill>
              </a:rPr>
              <a:t> </a:t>
            </a:r>
            <a:r>
              <a:rPr lang="en-US" altLang="zh-TW" sz="4800" dirty="0">
                <a:solidFill>
                  <a:srgbClr val="FFFFFF"/>
                </a:solidFill>
              </a:rPr>
              <a:t>and</a:t>
            </a:r>
            <a:r>
              <a:rPr lang="zh-TW" altLang="en-US" sz="4800" dirty="0">
                <a:solidFill>
                  <a:srgbClr val="FFFFFF"/>
                </a:solidFill>
              </a:rPr>
              <a:t> </a:t>
            </a:r>
            <a:r>
              <a:rPr lang="en-US" altLang="zh-TW" sz="4800" dirty="0">
                <a:solidFill>
                  <a:srgbClr val="FFFFFF"/>
                </a:solidFill>
              </a:rPr>
              <a:t>Duration</a:t>
            </a:r>
            <a:r>
              <a:rPr lang="zh-TW" altLang="en-US" sz="4800" dirty="0">
                <a:solidFill>
                  <a:srgbClr val="FFFFFF"/>
                </a:solidFill>
              </a:rPr>
              <a:t> </a:t>
            </a:r>
            <a:endParaRPr lang="en-US" sz="4800" dirty="0">
              <a:solidFill>
                <a:srgbClr val="FFFFFF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AD7765B-AC7A-C046-A493-AC90C67C51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080"/>
          <a:stretch/>
        </p:blipFill>
        <p:spPr>
          <a:xfrm>
            <a:off x="161925" y="965633"/>
            <a:ext cx="4158495" cy="30687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034C89-47E3-5145-BE30-49D8D82910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249" r="1627" b="5209"/>
          <a:stretch/>
        </p:blipFill>
        <p:spPr>
          <a:xfrm>
            <a:off x="4320420" y="341180"/>
            <a:ext cx="7833330" cy="441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04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48B02-746E-7841-AFA3-4482192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Recommendations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Next</a:t>
            </a:r>
            <a:r>
              <a:rPr lang="zh-TW" altLang="en-US" dirty="0"/>
              <a:t> </a:t>
            </a:r>
            <a:r>
              <a:rPr lang="en-US" altLang="zh-TW" dirty="0"/>
              <a:t>Campaign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B37C9-341C-5149-8EAB-1C570FD4B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Age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dirty="0"/>
              <a:t>target under 25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dirty="0"/>
              <a:t>older than 60 </a:t>
            </a:r>
          </a:p>
          <a:p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dirty="0"/>
              <a:t>Month of Marketing Activity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dirty="0"/>
              <a:t>March, September, October and December </a:t>
            </a:r>
          </a:p>
          <a:p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Duration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Make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call</a:t>
            </a:r>
            <a:r>
              <a:rPr lang="zh-TW" altLang="en-US" dirty="0"/>
              <a:t> </a:t>
            </a:r>
            <a:r>
              <a:rPr lang="en-US" altLang="zh-TW" dirty="0"/>
              <a:t>more</a:t>
            </a:r>
            <a:r>
              <a:rPr lang="zh-TW" altLang="en-US" dirty="0"/>
              <a:t> </a:t>
            </a:r>
            <a:r>
              <a:rPr lang="en-US" altLang="zh-TW" dirty="0"/>
              <a:t>interesting</a:t>
            </a:r>
            <a:r>
              <a:rPr lang="zh-TW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6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C577-A2FF-224A-98C4-096C4464E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B2FC3-6AA3-B84F-BC2C-F96E5F14E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- Find out which variable is most important in determining </a:t>
            </a:r>
            <a:r>
              <a:rPr lang="en-US" altLang="zh-TW" sz="2800" dirty="0"/>
              <a:t>the</a:t>
            </a:r>
            <a:r>
              <a:rPr lang="zh-TW" altLang="en-US" sz="2800" dirty="0"/>
              <a:t> </a:t>
            </a:r>
            <a:r>
              <a:rPr lang="en-US" altLang="zh-TW" sz="2800" dirty="0"/>
              <a:t>term</a:t>
            </a:r>
            <a:r>
              <a:rPr lang="zh-TW" altLang="en-US" sz="2800" dirty="0"/>
              <a:t> </a:t>
            </a:r>
            <a:r>
              <a:rPr lang="en-US" altLang="zh-TW" sz="2800" dirty="0"/>
              <a:t>deposit</a:t>
            </a:r>
            <a:r>
              <a:rPr lang="en-US" sz="2800" dirty="0"/>
              <a:t>. </a:t>
            </a:r>
          </a:p>
          <a:p>
            <a:r>
              <a:rPr lang="en-US" altLang="zh-TW" sz="2800" dirty="0"/>
              <a:t>-</a:t>
            </a:r>
            <a:r>
              <a:rPr lang="zh-TW" altLang="en-US" sz="2800" dirty="0"/>
              <a:t> </a:t>
            </a:r>
            <a:r>
              <a:rPr lang="en-US" altLang="zh-TW" sz="2800" dirty="0"/>
              <a:t>Find</a:t>
            </a:r>
            <a:r>
              <a:rPr lang="zh-TW" altLang="en-US" sz="2800" dirty="0"/>
              <a:t> </a:t>
            </a:r>
            <a:r>
              <a:rPr lang="en-US" altLang="zh-TW" sz="2800" dirty="0"/>
              <a:t>out</a:t>
            </a:r>
            <a:r>
              <a:rPr lang="zh-TW" altLang="en-US" sz="2800" dirty="0"/>
              <a:t> </a:t>
            </a:r>
            <a:r>
              <a:rPr lang="en-US" altLang="zh-TW" sz="2800" dirty="0"/>
              <a:t>correlation</a:t>
            </a:r>
            <a:r>
              <a:rPr lang="zh-TW" altLang="en-US" sz="2800" dirty="0"/>
              <a:t> </a:t>
            </a:r>
            <a:r>
              <a:rPr lang="en-US" altLang="zh-TW" sz="2800" dirty="0"/>
              <a:t>between</a:t>
            </a:r>
            <a:r>
              <a:rPr lang="zh-TW" altLang="en-US" sz="2800" dirty="0"/>
              <a:t> </a:t>
            </a:r>
            <a:r>
              <a:rPr lang="en-US" altLang="zh-TW" sz="2800" dirty="0"/>
              <a:t>important</a:t>
            </a:r>
            <a:r>
              <a:rPr lang="zh-TW" altLang="en-US" sz="2800" dirty="0"/>
              <a:t> </a:t>
            </a:r>
            <a:r>
              <a:rPr lang="en-US" altLang="zh-TW" sz="2800" dirty="0"/>
              <a:t>variables</a:t>
            </a:r>
            <a:r>
              <a:rPr lang="zh-TW" altLang="en-US" sz="2800" dirty="0"/>
              <a:t> </a:t>
            </a:r>
            <a:r>
              <a:rPr lang="en-US" altLang="zh-TW" sz="2800" dirty="0"/>
              <a:t>and</a:t>
            </a:r>
            <a:r>
              <a:rPr lang="zh-TW" altLang="en-US" sz="2800" dirty="0"/>
              <a:t> </a:t>
            </a:r>
            <a:r>
              <a:rPr lang="en-US" altLang="zh-TW" sz="2800" dirty="0"/>
              <a:t>gain</a:t>
            </a:r>
            <a:r>
              <a:rPr lang="zh-TW" altLang="en-US" sz="2800" dirty="0"/>
              <a:t> </a:t>
            </a:r>
            <a:r>
              <a:rPr lang="en-US" altLang="zh-TW" sz="2800" dirty="0"/>
              <a:t>insight</a:t>
            </a:r>
            <a:r>
              <a:rPr lang="zh-TW" altLang="en-US" sz="2800" dirty="0"/>
              <a:t> </a:t>
            </a:r>
            <a:r>
              <a:rPr lang="en-US" altLang="zh-TW" sz="2800" dirty="0"/>
              <a:t>from</a:t>
            </a:r>
            <a:r>
              <a:rPr lang="zh-TW" altLang="en-US" sz="2800" dirty="0"/>
              <a:t> </a:t>
            </a:r>
            <a:r>
              <a:rPr lang="en-US" altLang="zh-TW" sz="2800" dirty="0"/>
              <a:t>it.</a:t>
            </a:r>
            <a:r>
              <a:rPr lang="zh-TW" altLang="en-US" sz="280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681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CB3FE-4C60-4A45-A849-ED88B1492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FFFFFF"/>
                </a:solidFill>
              </a:rPr>
              <a:t>Codes</a:t>
            </a:r>
            <a:r>
              <a:rPr lang="zh-TW" altLang="en-US" sz="4400" dirty="0">
                <a:solidFill>
                  <a:srgbClr val="FFFFFF"/>
                </a:solidFill>
              </a:rPr>
              <a:t> </a:t>
            </a:r>
            <a:r>
              <a:rPr lang="en-US" altLang="zh-TW" sz="4400" dirty="0">
                <a:solidFill>
                  <a:srgbClr val="FFFFFF"/>
                </a:solidFill>
              </a:rPr>
              <a:t>–</a:t>
            </a:r>
            <a:r>
              <a:rPr lang="zh-TW" altLang="en-US" sz="4400" dirty="0">
                <a:solidFill>
                  <a:srgbClr val="FFFFFF"/>
                </a:solidFill>
              </a:rPr>
              <a:t> </a:t>
            </a:r>
            <a:r>
              <a:rPr lang="en-US" altLang="zh-TW" sz="4400" dirty="0">
                <a:solidFill>
                  <a:srgbClr val="FFFFFF"/>
                </a:solidFill>
              </a:rPr>
              <a:t>Training</a:t>
            </a:r>
            <a:r>
              <a:rPr lang="zh-TW" altLang="en-US" sz="4400" dirty="0">
                <a:solidFill>
                  <a:srgbClr val="FFFFFF"/>
                </a:solidFill>
              </a:rPr>
              <a:t> </a:t>
            </a:r>
            <a:r>
              <a:rPr lang="en-US" altLang="zh-TW" sz="4400" dirty="0">
                <a:solidFill>
                  <a:srgbClr val="FFFFFF"/>
                </a:solidFill>
              </a:rPr>
              <a:t>Data</a:t>
            </a:r>
            <a:endParaRPr lang="en-US" sz="4400" dirty="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2CEC40C-8910-9044-868A-C5F61170F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531" y="1566132"/>
            <a:ext cx="7070031" cy="419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1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CB3FE-4C60-4A45-A849-ED88B1492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FFFFFF"/>
                </a:solidFill>
              </a:rPr>
              <a:t>Codes</a:t>
            </a:r>
            <a:r>
              <a:rPr lang="zh-TW" altLang="en-US" sz="4400" dirty="0">
                <a:solidFill>
                  <a:srgbClr val="FFFFFF"/>
                </a:solidFill>
              </a:rPr>
              <a:t> </a:t>
            </a:r>
            <a:r>
              <a:rPr lang="en-US" altLang="zh-TW" sz="4400" dirty="0">
                <a:solidFill>
                  <a:srgbClr val="FFFFFF"/>
                </a:solidFill>
              </a:rPr>
              <a:t>–</a:t>
            </a:r>
            <a:r>
              <a:rPr lang="zh-TW" altLang="en-US" sz="4400" dirty="0">
                <a:solidFill>
                  <a:srgbClr val="FFFFFF"/>
                </a:solidFill>
              </a:rPr>
              <a:t> </a:t>
            </a:r>
            <a:br>
              <a:rPr lang="en-US" altLang="zh-TW" sz="4400" dirty="0">
                <a:solidFill>
                  <a:srgbClr val="FFFFFF"/>
                </a:solidFill>
              </a:rPr>
            </a:br>
            <a:r>
              <a:rPr lang="en-US" altLang="zh-TW" sz="4400" dirty="0">
                <a:solidFill>
                  <a:srgbClr val="FFFFFF"/>
                </a:solidFill>
              </a:rPr>
              <a:t>Testing</a:t>
            </a:r>
            <a:r>
              <a:rPr lang="zh-TW" altLang="en-US" sz="4400" dirty="0">
                <a:solidFill>
                  <a:srgbClr val="FFFFFF"/>
                </a:solidFill>
              </a:rPr>
              <a:t> </a:t>
            </a:r>
            <a:r>
              <a:rPr lang="en-US" altLang="zh-TW" sz="4400" dirty="0">
                <a:solidFill>
                  <a:srgbClr val="FFFFFF"/>
                </a:solidFill>
              </a:rPr>
              <a:t>Data</a:t>
            </a:r>
            <a:endParaRPr lang="en-US" sz="4400" dirty="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B4EC3F4-3DA2-CD48-B471-029831F7C1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 b="-1"/>
          <a:stretch/>
        </p:blipFill>
        <p:spPr>
          <a:xfrm>
            <a:off x="5070963" y="344728"/>
            <a:ext cx="6797180" cy="616854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A4A636C-E9B5-0D4A-AB4D-38A5158FDCD3}"/>
              </a:ext>
            </a:extLst>
          </p:cNvPr>
          <p:cNvSpPr/>
          <p:nvPr/>
        </p:nvSpPr>
        <p:spPr>
          <a:xfrm>
            <a:off x="6958013" y="2469008"/>
            <a:ext cx="1114425" cy="4429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4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CB3FE-4C60-4A45-A849-ED88B1492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FFFFFF"/>
                </a:solidFill>
              </a:rPr>
              <a:t>Codes</a:t>
            </a:r>
            <a:r>
              <a:rPr lang="en-US" altLang="zh-TW" sz="4400">
                <a:solidFill>
                  <a:srgbClr val="FFFFFF"/>
                </a:solidFill>
              </a:rPr>
              <a:t> </a:t>
            </a:r>
            <a:r>
              <a:rPr lang="en-US" altLang="zh-TW" sz="4400" dirty="0">
                <a:solidFill>
                  <a:srgbClr val="FFFFFF"/>
                </a:solidFill>
              </a:rPr>
              <a:t>–</a:t>
            </a:r>
            <a:r>
              <a:rPr lang="en-US" altLang="zh-TW" sz="4400">
                <a:solidFill>
                  <a:srgbClr val="FFFFFF"/>
                </a:solidFill>
              </a:rPr>
              <a:t> </a:t>
            </a:r>
            <a:r>
              <a:rPr lang="en-US" altLang="zh-TW" sz="4400" dirty="0">
                <a:solidFill>
                  <a:srgbClr val="FFFFFF"/>
                </a:solidFill>
              </a:rPr>
              <a:t>Random</a:t>
            </a:r>
            <a:r>
              <a:rPr lang="en-US" altLang="zh-TW" sz="4400">
                <a:solidFill>
                  <a:srgbClr val="FFFFFF"/>
                </a:solidFill>
              </a:rPr>
              <a:t> </a:t>
            </a:r>
            <a:r>
              <a:rPr lang="en-US" altLang="zh-TW" sz="4400" dirty="0">
                <a:solidFill>
                  <a:srgbClr val="FFFFFF"/>
                </a:solidFill>
              </a:rPr>
              <a:t>Forest</a:t>
            </a:r>
            <a:endParaRPr lang="en-US" sz="4400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6D462C-434B-D14E-95B1-774D0CE89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0930" y="959087"/>
            <a:ext cx="6945233" cy="508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71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CB3FE-4C60-4A45-A849-ED88B1492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FFFFFF"/>
                </a:solidFill>
              </a:rPr>
              <a:t>Codes</a:t>
            </a:r>
            <a:r>
              <a:rPr lang="zh-TW" altLang="en-US" sz="4400" dirty="0">
                <a:solidFill>
                  <a:srgbClr val="FFFFFF"/>
                </a:solidFill>
              </a:rPr>
              <a:t> </a:t>
            </a:r>
            <a:r>
              <a:rPr lang="en-US" altLang="zh-TW" sz="4400" dirty="0">
                <a:solidFill>
                  <a:srgbClr val="FFFFFF"/>
                </a:solidFill>
              </a:rPr>
              <a:t>–</a:t>
            </a:r>
            <a:r>
              <a:rPr lang="zh-TW" altLang="en-US" sz="4400" dirty="0">
                <a:solidFill>
                  <a:srgbClr val="FFFFFF"/>
                </a:solidFill>
              </a:rPr>
              <a:t> </a:t>
            </a:r>
            <a:r>
              <a:rPr lang="en-US" altLang="zh-TW" sz="4400" dirty="0">
                <a:solidFill>
                  <a:srgbClr val="FFFFFF"/>
                </a:solidFill>
              </a:rPr>
              <a:t>Decision</a:t>
            </a:r>
            <a:r>
              <a:rPr lang="zh-TW" altLang="en-US" sz="4400" dirty="0">
                <a:solidFill>
                  <a:srgbClr val="FFFFFF"/>
                </a:solidFill>
              </a:rPr>
              <a:t> </a:t>
            </a:r>
            <a:r>
              <a:rPr lang="en-US" altLang="zh-TW" sz="4400" dirty="0">
                <a:solidFill>
                  <a:srgbClr val="FFFFFF"/>
                </a:solidFill>
              </a:rPr>
              <a:t>Tree</a:t>
            </a:r>
            <a:endParaRPr lang="en-US" sz="4400" dirty="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66FF3C9-419A-F44C-A705-68DCAA2C8E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87" r="3963"/>
          <a:stretch/>
        </p:blipFill>
        <p:spPr>
          <a:xfrm>
            <a:off x="4790200" y="840105"/>
            <a:ext cx="7252002" cy="497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6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DAC3F-2493-D343-A11F-83D717A5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534567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FFFFFF"/>
                </a:solidFill>
              </a:rPr>
              <a:t>Visualization</a:t>
            </a:r>
            <a:r>
              <a:rPr lang="zh-TW" altLang="en-US" sz="4400" dirty="0">
                <a:solidFill>
                  <a:srgbClr val="FFFFFF"/>
                </a:solidFill>
              </a:rPr>
              <a:t> </a:t>
            </a:r>
            <a:r>
              <a:rPr lang="en-US" altLang="zh-TW" sz="4400" dirty="0">
                <a:solidFill>
                  <a:srgbClr val="FFFFFF"/>
                </a:solidFill>
              </a:rPr>
              <a:t>–</a:t>
            </a:r>
            <a:r>
              <a:rPr lang="zh-TW" altLang="en-US" sz="4400" dirty="0">
                <a:solidFill>
                  <a:srgbClr val="FFFFFF"/>
                </a:solidFill>
              </a:rPr>
              <a:t> </a:t>
            </a:r>
            <a:r>
              <a:rPr lang="en-US" altLang="zh-TW" sz="4400" dirty="0">
                <a:solidFill>
                  <a:srgbClr val="FFFFFF"/>
                </a:solidFill>
              </a:rPr>
              <a:t>Acceptance</a:t>
            </a:r>
            <a:r>
              <a:rPr lang="zh-TW" altLang="en-US" sz="4400" dirty="0">
                <a:solidFill>
                  <a:srgbClr val="FFFFFF"/>
                </a:solidFill>
              </a:rPr>
              <a:t> </a:t>
            </a:r>
            <a:r>
              <a:rPr lang="en-US" altLang="zh-TW" sz="4400" dirty="0">
                <a:solidFill>
                  <a:srgbClr val="FFFFFF"/>
                </a:solidFill>
              </a:rPr>
              <a:t>of</a:t>
            </a:r>
            <a:r>
              <a:rPr lang="zh-TW" altLang="en-US" sz="4400" dirty="0">
                <a:solidFill>
                  <a:srgbClr val="FFFFFF"/>
                </a:solidFill>
              </a:rPr>
              <a:t> </a:t>
            </a:r>
            <a:r>
              <a:rPr lang="en-US" altLang="zh-TW" sz="4400" dirty="0">
                <a:solidFill>
                  <a:srgbClr val="FFFFFF"/>
                </a:solidFill>
              </a:rPr>
              <a:t>term</a:t>
            </a:r>
            <a:r>
              <a:rPr lang="zh-TW" altLang="en-US" sz="4400" dirty="0">
                <a:solidFill>
                  <a:srgbClr val="FFFFFF"/>
                </a:solidFill>
              </a:rPr>
              <a:t> </a:t>
            </a:r>
            <a:r>
              <a:rPr lang="en-US" altLang="zh-TW" sz="4400" dirty="0">
                <a:solidFill>
                  <a:srgbClr val="FFFFFF"/>
                </a:solidFill>
              </a:rPr>
              <a:t>deposit</a:t>
            </a:r>
            <a:r>
              <a:rPr lang="zh-TW" altLang="en-US" sz="4400" dirty="0">
                <a:solidFill>
                  <a:srgbClr val="FFFFFF"/>
                </a:solidFill>
              </a:rPr>
              <a:t> </a:t>
            </a:r>
            <a:r>
              <a:rPr lang="en-US" altLang="zh-TW" sz="4400" dirty="0">
                <a:solidFill>
                  <a:srgbClr val="FFFFFF"/>
                </a:solidFill>
              </a:rPr>
              <a:t>by</a:t>
            </a:r>
            <a:r>
              <a:rPr lang="zh-TW" altLang="en-US" sz="4400" dirty="0">
                <a:solidFill>
                  <a:srgbClr val="FFFFFF"/>
                </a:solidFill>
              </a:rPr>
              <a:t> </a:t>
            </a:r>
            <a:r>
              <a:rPr lang="en-US" altLang="zh-TW" sz="4400" dirty="0">
                <a:solidFill>
                  <a:srgbClr val="FFFFFF"/>
                </a:solidFill>
              </a:rPr>
              <a:t>month</a:t>
            </a:r>
            <a:endParaRPr lang="en-US" sz="4400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A67BA1-9608-384B-80A5-6ED8C47AB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8967" y="793782"/>
            <a:ext cx="7412055" cy="520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24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88952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DAC3F-2493-D343-A11F-83D717A5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 dirty="0">
                <a:solidFill>
                  <a:srgbClr val="FFFFFF"/>
                </a:solidFill>
              </a:rPr>
              <a:t>Visualization</a:t>
            </a:r>
            <a:r>
              <a:rPr lang="zh-TW" altLang="en-US" sz="4800" dirty="0">
                <a:solidFill>
                  <a:srgbClr val="FFFFFF"/>
                </a:solidFill>
              </a:rPr>
              <a:t> </a:t>
            </a:r>
            <a:r>
              <a:rPr lang="en-US" altLang="zh-TW" sz="4800" dirty="0">
                <a:solidFill>
                  <a:srgbClr val="FFFFFF"/>
                </a:solidFill>
              </a:rPr>
              <a:t>-</a:t>
            </a:r>
            <a:r>
              <a:rPr lang="zh-TW" altLang="en-US" sz="4800" dirty="0">
                <a:solidFill>
                  <a:srgbClr val="FFFFFF"/>
                </a:solidFill>
              </a:rPr>
              <a:t>  </a:t>
            </a:r>
            <a:r>
              <a:rPr lang="en-US" altLang="zh-TW" sz="4800" dirty="0">
                <a:solidFill>
                  <a:srgbClr val="FFFFFF"/>
                </a:solidFill>
              </a:rPr>
              <a:t>Boxplot</a:t>
            </a:r>
            <a:r>
              <a:rPr lang="zh-TW" altLang="en-US" sz="4800" dirty="0">
                <a:solidFill>
                  <a:srgbClr val="FFFFFF"/>
                </a:solidFill>
              </a:rPr>
              <a:t> </a:t>
            </a:r>
            <a:r>
              <a:rPr lang="en-US" altLang="zh-TW" sz="4800" dirty="0">
                <a:solidFill>
                  <a:srgbClr val="FFFFFF"/>
                </a:solidFill>
              </a:rPr>
              <a:t>of</a:t>
            </a:r>
            <a:r>
              <a:rPr lang="zh-TW" altLang="en-US" sz="4800" dirty="0">
                <a:solidFill>
                  <a:srgbClr val="FFFFFF"/>
                </a:solidFill>
              </a:rPr>
              <a:t> </a:t>
            </a:r>
            <a:r>
              <a:rPr lang="en-US" altLang="zh-TW" sz="4800" dirty="0">
                <a:solidFill>
                  <a:srgbClr val="FFFFFF"/>
                </a:solidFill>
              </a:rPr>
              <a:t>Duration</a:t>
            </a:r>
            <a:r>
              <a:rPr lang="zh-TW" altLang="en-US" sz="4800" dirty="0">
                <a:solidFill>
                  <a:srgbClr val="FFFFFF"/>
                </a:solidFill>
              </a:rPr>
              <a:t> </a:t>
            </a:r>
            <a:r>
              <a:rPr lang="en-US" altLang="zh-TW" sz="4800" dirty="0">
                <a:solidFill>
                  <a:srgbClr val="FFFFFF"/>
                </a:solidFill>
              </a:rPr>
              <a:t>and</a:t>
            </a:r>
            <a:r>
              <a:rPr lang="zh-TW" altLang="en-US" sz="4800" dirty="0">
                <a:solidFill>
                  <a:srgbClr val="FFFFFF"/>
                </a:solidFill>
              </a:rPr>
              <a:t> </a:t>
            </a:r>
            <a:r>
              <a:rPr lang="en-US" altLang="zh-TW" sz="4800" dirty="0">
                <a:solidFill>
                  <a:srgbClr val="FFFFFF"/>
                </a:solidFill>
              </a:rPr>
              <a:t>term</a:t>
            </a:r>
            <a:r>
              <a:rPr lang="zh-TW" altLang="en-US" sz="4800" dirty="0">
                <a:solidFill>
                  <a:srgbClr val="FFFFFF"/>
                </a:solidFill>
              </a:rPr>
              <a:t> </a:t>
            </a:r>
            <a:r>
              <a:rPr lang="en-US" altLang="zh-TW" sz="4800" dirty="0">
                <a:solidFill>
                  <a:srgbClr val="FFFFFF"/>
                </a:solidFill>
              </a:rPr>
              <a:t>deposit</a:t>
            </a:r>
            <a:endParaRPr lang="en-US" sz="4800" dirty="0">
              <a:solidFill>
                <a:srgbClr val="FFFFFF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610D5A8-35D5-EA4A-824A-3F4CD109F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953"/>
            <a:ext cx="9538009" cy="421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62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DAC3F-2493-D343-A11F-83D717A5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FFFFFF"/>
                </a:solidFill>
              </a:rPr>
              <a:t>Visualization</a:t>
            </a:r>
            <a:r>
              <a:rPr lang="zh-TW" altLang="en-US" sz="4400" dirty="0">
                <a:solidFill>
                  <a:srgbClr val="FFFFFF"/>
                </a:solidFill>
              </a:rPr>
              <a:t> </a:t>
            </a:r>
            <a:r>
              <a:rPr lang="en-US" altLang="zh-TW" sz="4400" dirty="0">
                <a:solidFill>
                  <a:srgbClr val="FFFFFF"/>
                </a:solidFill>
              </a:rPr>
              <a:t>–</a:t>
            </a:r>
            <a:r>
              <a:rPr lang="zh-TW" altLang="en-US" sz="4400" dirty="0">
                <a:solidFill>
                  <a:srgbClr val="FFFFFF"/>
                </a:solidFill>
              </a:rPr>
              <a:t> </a:t>
            </a:r>
            <a:r>
              <a:rPr lang="en-US" altLang="zh-TW" sz="4400" dirty="0">
                <a:solidFill>
                  <a:srgbClr val="FFFFFF"/>
                </a:solidFill>
              </a:rPr>
              <a:t>Acceptance</a:t>
            </a:r>
            <a:r>
              <a:rPr lang="zh-TW" altLang="en-US" sz="4400" dirty="0">
                <a:solidFill>
                  <a:srgbClr val="FFFFFF"/>
                </a:solidFill>
              </a:rPr>
              <a:t> </a:t>
            </a:r>
            <a:r>
              <a:rPr lang="en-US" altLang="zh-TW" sz="4400" dirty="0">
                <a:solidFill>
                  <a:srgbClr val="FFFFFF"/>
                </a:solidFill>
              </a:rPr>
              <a:t>of</a:t>
            </a:r>
            <a:r>
              <a:rPr lang="zh-TW" altLang="en-US" sz="4400" dirty="0">
                <a:solidFill>
                  <a:srgbClr val="FFFFFF"/>
                </a:solidFill>
              </a:rPr>
              <a:t> </a:t>
            </a:r>
            <a:r>
              <a:rPr lang="en-US" altLang="zh-TW" sz="4400" dirty="0">
                <a:solidFill>
                  <a:srgbClr val="FFFFFF"/>
                </a:solidFill>
              </a:rPr>
              <a:t>term</a:t>
            </a:r>
            <a:r>
              <a:rPr lang="zh-TW" altLang="en-US" sz="4400" dirty="0">
                <a:solidFill>
                  <a:srgbClr val="FFFFFF"/>
                </a:solidFill>
              </a:rPr>
              <a:t> </a:t>
            </a:r>
            <a:r>
              <a:rPr lang="en-US" altLang="zh-TW" sz="4400" dirty="0">
                <a:solidFill>
                  <a:srgbClr val="FFFFFF"/>
                </a:solidFill>
              </a:rPr>
              <a:t>deposit</a:t>
            </a:r>
            <a:r>
              <a:rPr lang="zh-TW" altLang="en-US" sz="4400" dirty="0">
                <a:solidFill>
                  <a:srgbClr val="FFFFFF"/>
                </a:solidFill>
              </a:rPr>
              <a:t> </a:t>
            </a:r>
            <a:r>
              <a:rPr lang="en-US" altLang="zh-TW" sz="4400" dirty="0">
                <a:solidFill>
                  <a:srgbClr val="FFFFFF"/>
                </a:solidFill>
              </a:rPr>
              <a:t>by</a:t>
            </a:r>
            <a:r>
              <a:rPr lang="zh-TW" altLang="en-US" sz="4400" dirty="0">
                <a:solidFill>
                  <a:srgbClr val="FFFFFF"/>
                </a:solidFill>
              </a:rPr>
              <a:t> </a:t>
            </a:r>
            <a:r>
              <a:rPr lang="en-US" altLang="zh-TW" sz="4400" dirty="0">
                <a:solidFill>
                  <a:srgbClr val="FFFFFF"/>
                </a:solidFill>
              </a:rPr>
              <a:t>age</a:t>
            </a:r>
            <a:endParaRPr lang="en-US" sz="4400" dirty="0">
              <a:solidFill>
                <a:srgbClr val="FFFFFF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2E8EBA-CB09-C54C-AAD1-3C0BF9E7F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4418" y="1354166"/>
            <a:ext cx="6888880" cy="4254897"/>
          </a:xfrm>
        </p:spPr>
      </p:pic>
    </p:spTree>
    <p:extLst>
      <p:ext uri="{BB962C8B-B14F-4D97-AF65-F5344CB8AC3E}">
        <p14:creationId xmlns:p14="http://schemas.microsoft.com/office/powerpoint/2010/main" val="18186229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741"/>
      </a:dk2>
      <a:lt2>
        <a:srgbClr val="E8E2E2"/>
      </a:lt2>
      <a:accent1>
        <a:srgbClr val="2FB1BB"/>
      </a:accent1>
      <a:accent2>
        <a:srgbClr val="2578C7"/>
      </a:accent2>
      <a:accent3>
        <a:srgbClr val="4352DB"/>
      </a:accent3>
      <a:accent4>
        <a:srgbClr val="7245CF"/>
      </a:accent4>
      <a:accent5>
        <a:srgbClr val="AE37D9"/>
      </a:accent5>
      <a:accent6>
        <a:srgbClr val="C725AE"/>
      </a:accent6>
      <a:hlink>
        <a:srgbClr val="C75F58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138</Words>
  <Application>Microsoft Macintosh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Tw Cen MT</vt:lpstr>
      <vt:lpstr>RetrospectVTI</vt:lpstr>
      <vt:lpstr>Banking Dataset </vt:lpstr>
      <vt:lpstr>MISSION</vt:lpstr>
      <vt:lpstr>Codes – Training Data</vt:lpstr>
      <vt:lpstr>Codes –  Testing Data</vt:lpstr>
      <vt:lpstr>Codes – Random Forest</vt:lpstr>
      <vt:lpstr>Codes – Decision Tree</vt:lpstr>
      <vt:lpstr>Visualization – Acceptance of term deposit by month</vt:lpstr>
      <vt:lpstr>Visualization -  Boxplot of Duration and term deposit</vt:lpstr>
      <vt:lpstr>Visualization – Acceptance of term deposit by age</vt:lpstr>
      <vt:lpstr>Visualization – Acceptance of term deposit by loan  </vt:lpstr>
      <vt:lpstr>Visualization – Acceptance of Term Deposit grouped by Age Range and Duration </vt:lpstr>
      <vt:lpstr>Recommendations For the Next Campaign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Dataset </dc:title>
  <dc:creator>KangVivian</dc:creator>
  <cp:lastModifiedBy>丁愛玲</cp:lastModifiedBy>
  <cp:revision>13</cp:revision>
  <dcterms:created xsi:type="dcterms:W3CDTF">2019-11-10T03:31:22Z</dcterms:created>
  <dcterms:modified xsi:type="dcterms:W3CDTF">2019-11-10T21:41:02Z</dcterms:modified>
</cp:coreProperties>
</file>