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pepo.github.io/caret/available-models.html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hyperlink" Target="https://www.kaggle.com/c/digit-recognizer" TargetMode="External"/><Relationship Id="rId5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hyperlink" Target="https://www.kaggle.com/c/digit-recognizer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ppliedpredictivemodeling.com" TargetMode="External"/><Relationship Id="rId3" Type="http://schemas.openxmlformats.org/officeDocument/2006/relationships/hyperlink" Target="http://www.feat.engineering" TargetMode="Externa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topepo.github.io/caret/index.html" TargetMode="External"/><Relationship Id="rId3" Type="http://schemas.openxmlformats.org/officeDocument/2006/relationships/hyperlink" Target="https://github.com/topepo/rstudio-conf-2018" TargetMode="External"/><Relationship Id="rId4" Type="http://schemas.openxmlformats.org/officeDocument/2006/relationships/hyperlink" Target="https://github.com/topepo/rstudio-conf-2019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kaggle.com" TargetMode="External"/><Relationship Id="rId3" Type="http://schemas.openxmlformats.org/officeDocument/2006/relationships/hyperlink" Target="https://flowingdata.com/category/statistics/data-sources/" TargetMode="External"/><Relationship Id="rId4" Type="http://schemas.openxmlformats.org/officeDocument/2006/relationships/hyperlink" Target="http://archive.ics.uci.edu/ml/index.php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n Introduction to Predictive Modeling in 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An Introduction to Predictive Modeling in R</a:t>
            </a:r>
          </a:p>
        </p:txBody>
      </p:sp>
      <p:sp>
        <p:nvSpPr>
          <p:cNvPr id="120" name="Ryan Benz • OCRUG Hackathon 2019 Tutorial November 9, 2019"/>
          <p:cNvSpPr txBox="1"/>
          <p:nvPr>
            <p:ph type="subTitle" sz="quarter" idx="1"/>
          </p:nvPr>
        </p:nvSpPr>
        <p:spPr>
          <a:xfrm>
            <a:off x="1270000" y="5558076"/>
            <a:ext cx="10464800" cy="1130301"/>
          </a:xfrm>
          <a:prstGeom prst="rect">
            <a:avLst/>
          </a:prstGeom>
        </p:spPr>
        <p:txBody>
          <a:bodyPr/>
          <a:lstStyle/>
          <a:p>
            <a:pPr/>
            <a:r>
              <a:t>Ryan Benz • OCRUG Hackathon 2019 Tutorial</a:t>
            </a:r>
            <a:br/>
            <a:r>
              <a:t>November 9, 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uilding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Models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1299604" y="4440978"/>
            <a:ext cx="2854848" cy="2537446"/>
            <a:chOff x="0" y="0"/>
            <a:chExt cx="2854846" cy="2537445"/>
          </a:xfrm>
        </p:grpSpPr>
        <p:graphicFrame>
          <p:nvGraphicFramePr>
            <p:cNvPr id="209" name="Table"/>
            <p:cNvGraphicFramePr/>
            <p:nvPr/>
          </p:nvGraphicFramePr>
          <p:xfrm>
            <a:off x="550558" y="463462"/>
            <a:ext cx="2304289" cy="202655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576072"/>
                  <a:gridCol w="576072"/>
                  <a:gridCol w="576072"/>
                  <a:gridCol w="576072"/>
                </a:tblGrid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210" name="Observational Units"/>
            <p:cNvSpPr txBox="1"/>
            <p:nvPr/>
          </p:nvSpPr>
          <p:spPr>
            <a:xfrm rot="16200000">
              <a:off x="-870204" y="1286241"/>
              <a:ext cx="2121409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Observational Units</a:t>
              </a:r>
            </a:p>
          </p:txBody>
        </p:sp>
        <p:sp>
          <p:nvSpPr>
            <p:cNvPr id="211" name="Features"/>
            <p:cNvSpPr txBox="1"/>
            <p:nvPr/>
          </p:nvSpPr>
          <p:spPr>
            <a:xfrm>
              <a:off x="1202869" y="0"/>
              <a:ext cx="99966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Features</a:t>
              </a:r>
            </a:p>
          </p:txBody>
        </p:sp>
      </p:grpSp>
      <p:sp>
        <p:nvSpPr>
          <p:cNvPr id="213" name="Data Matrix"/>
          <p:cNvSpPr txBox="1"/>
          <p:nvPr/>
        </p:nvSpPr>
        <p:spPr>
          <a:xfrm>
            <a:off x="2086998" y="3752940"/>
            <a:ext cx="180228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Data Matrix</a:t>
            </a:r>
          </a:p>
        </p:txBody>
      </p:sp>
      <p:sp>
        <p:nvSpPr>
          <p:cNvPr id="214" name="Labels, Responses"/>
          <p:cNvSpPr txBox="1"/>
          <p:nvPr/>
        </p:nvSpPr>
        <p:spPr>
          <a:xfrm>
            <a:off x="4445000" y="3695268"/>
            <a:ext cx="176596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Labels,</a:t>
            </a:r>
            <a:br/>
            <a:r>
              <a:t>Responses</a:t>
            </a:r>
          </a:p>
        </p:txBody>
      </p:sp>
      <p:graphicFrame>
        <p:nvGraphicFramePr>
          <p:cNvPr id="215" name="Table"/>
          <p:cNvGraphicFramePr/>
          <p:nvPr/>
        </p:nvGraphicFramePr>
        <p:xfrm>
          <a:off x="5024952" y="4904440"/>
          <a:ext cx="574973" cy="20392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562272"/>
              </a:tblGrid>
              <a:tr h="40531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40531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531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531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40531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6" name="Training Data"/>
          <p:cNvSpPr txBox="1"/>
          <p:nvPr/>
        </p:nvSpPr>
        <p:spPr>
          <a:xfrm>
            <a:off x="2960951" y="3114048"/>
            <a:ext cx="244746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Training Data</a:t>
            </a:r>
          </a:p>
        </p:txBody>
      </p:sp>
      <p:sp>
        <p:nvSpPr>
          <p:cNvPr id="217" name="Testing Data"/>
          <p:cNvSpPr txBox="1"/>
          <p:nvPr/>
        </p:nvSpPr>
        <p:spPr>
          <a:xfrm>
            <a:off x="8137641" y="3114048"/>
            <a:ext cx="22973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Testing Data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7597757" y="4440978"/>
            <a:ext cx="2854848" cy="2537446"/>
            <a:chOff x="0" y="0"/>
            <a:chExt cx="2854846" cy="2537445"/>
          </a:xfrm>
        </p:grpSpPr>
        <p:graphicFrame>
          <p:nvGraphicFramePr>
            <p:cNvPr id="218" name="Table"/>
            <p:cNvGraphicFramePr/>
            <p:nvPr/>
          </p:nvGraphicFramePr>
          <p:xfrm>
            <a:off x="550558" y="463462"/>
            <a:ext cx="2304289" cy="202655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576072"/>
                  <a:gridCol w="576072"/>
                  <a:gridCol w="576072"/>
                  <a:gridCol w="576072"/>
                </a:tblGrid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</a:tcPr>
                  </a:tc>
                </a:tr>
                <a:tr h="405311"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600"/>
                        </a:pPr>
                      </a:p>
                    </a:txBody>
                    <a:tcPr marL="50800" marR="50800" marT="50800" marB="50800" anchor="ctr" anchorCtr="0" horzOverflow="overflow">
                      <a:lnR w="12700">
                        <a:solidFill>
                          <a:srgbClr val="000000"/>
                        </a:solidFill>
                        <a:miter lim="400000"/>
                      </a:lnR>
                      <a:lnB w="12700">
                        <a:solidFill>
                          <a:srgbClr val="000000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219" name="Observational Units"/>
            <p:cNvSpPr txBox="1"/>
            <p:nvPr/>
          </p:nvSpPr>
          <p:spPr>
            <a:xfrm rot="16200000">
              <a:off x="-870204" y="1286241"/>
              <a:ext cx="2121409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Observational Units</a:t>
              </a:r>
            </a:p>
          </p:txBody>
        </p:sp>
        <p:sp>
          <p:nvSpPr>
            <p:cNvPr id="220" name="Features"/>
            <p:cNvSpPr txBox="1"/>
            <p:nvPr/>
          </p:nvSpPr>
          <p:spPr>
            <a:xfrm>
              <a:off x="1202869" y="0"/>
              <a:ext cx="99966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1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Features</a:t>
              </a:r>
            </a:p>
          </p:txBody>
        </p:sp>
      </p:grpSp>
      <p:sp>
        <p:nvSpPr>
          <p:cNvPr id="222" name="Model Training"/>
          <p:cNvSpPr txBox="1"/>
          <p:nvPr/>
        </p:nvSpPr>
        <p:spPr>
          <a:xfrm>
            <a:off x="1894419" y="7759253"/>
            <a:ext cx="27130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Model Training</a:t>
            </a:r>
          </a:p>
        </p:txBody>
      </p:sp>
      <p:sp>
        <p:nvSpPr>
          <p:cNvPr id="223" name="model_func(training_matrix, training_labels, …)"/>
          <p:cNvSpPr txBox="1"/>
          <p:nvPr/>
        </p:nvSpPr>
        <p:spPr>
          <a:xfrm>
            <a:off x="4704161" y="7829103"/>
            <a:ext cx="743069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model_func(training_matrix, training_labels, …) </a:t>
            </a:r>
          </a:p>
        </p:txBody>
      </p:sp>
      <p:sp>
        <p:nvSpPr>
          <p:cNvPr id="224" name="Model Predictions"/>
          <p:cNvSpPr txBox="1"/>
          <p:nvPr/>
        </p:nvSpPr>
        <p:spPr>
          <a:xfrm>
            <a:off x="1321288" y="8555187"/>
            <a:ext cx="328621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9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Model Predictions</a:t>
            </a:r>
          </a:p>
        </p:txBody>
      </p:sp>
      <p:sp>
        <p:nvSpPr>
          <p:cNvPr id="225" name="predict(model_obj, testing_matrix)"/>
          <p:cNvSpPr txBox="1"/>
          <p:nvPr/>
        </p:nvSpPr>
        <p:spPr>
          <a:xfrm>
            <a:off x="4763022" y="8625037"/>
            <a:ext cx="529674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predict(model_obj, testing_matrix)</a:t>
            </a:r>
          </a:p>
        </p:txBody>
      </p:sp>
      <p:sp>
        <p:nvSpPr>
          <p:cNvPr id="226" name="Data Matrix"/>
          <p:cNvSpPr txBox="1"/>
          <p:nvPr/>
        </p:nvSpPr>
        <p:spPr>
          <a:xfrm>
            <a:off x="8385152" y="3752940"/>
            <a:ext cx="18022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Data Matrix</a:t>
            </a:r>
          </a:p>
        </p:txBody>
      </p:sp>
      <p:sp>
        <p:nvSpPr>
          <p:cNvPr id="227" name="Line"/>
          <p:cNvSpPr/>
          <p:nvPr/>
        </p:nvSpPr>
        <p:spPr>
          <a:xfrm flipV="1">
            <a:off x="6773029" y="3280796"/>
            <a:ext cx="1" cy="3701423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ome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Examples</a:t>
            </a:r>
          </a:p>
        </p:txBody>
      </p:sp>
      <p:sp>
        <p:nvSpPr>
          <p:cNvPr id="230" name="svm(train_mtrx, train_lbls, probability = TRUE, ...)…"/>
          <p:cNvSpPr txBox="1"/>
          <p:nvPr/>
        </p:nvSpPr>
        <p:spPr>
          <a:xfrm>
            <a:off x="654931" y="3421807"/>
            <a:ext cx="9095483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svm(train_mtrx, train_lbls, probability = TRUE, ...)</a:t>
            </a:r>
          </a:p>
          <a:p>
            <a:pPr algn="l">
              <a:defRPr sz="2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predict(model_obj, test_mtrx, probability = TRUE) </a:t>
            </a:r>
          </a:p>
        </p:txBody>
      </p:sp>
      <p:sp>
        <p:nvSpPr>
          <p:cNvPr id="231" name="randomForest(train_mtrx, train_lbls, ...)…"/>
          <p:cNvSpPr txBox="1"/>
          <p:nvPr/>
        </p:nvSpPr>
        <p:spPr>
          <a:xfrm>
            <a:off x="654931" y="5263582"/>
            <a:ext cx="788647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randomForest(train_mtrx, train_lbls, ...)</a:t>
            </a:r>
          </a:p>
          <a:p>
            <a:pPr algn="l">
              <a:defRPr sz="2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predict(model_obj, test_mtrx, type = “prob”) </a:t>
            </a:r>
          </a:p>
        </p:txBody>
      </p:sp>
      <p:sp>
        <p:nvSpPr>
          <p:cNvPr id="232" name="glm(formula, ...)…"/>
          <p:cNvSpPr txBox="1"/>
          <p:nvPr/>
        </p:nvSpPr>
        <p:spPr>
          <a:xfrm>
            <a:off x="654931" y="7034731"/>
            <a:ext cx="857733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glm(formula, ...)</a:t>
            </a:r>
          </a:p>
          <a:p>
            <a:pPr algn="l">
              <a:defRPr sz="2200">
                <a:latin typeface="SF Mono Regular"/>
                <a:ea typeface="SF Mono Regular"/>
                <a:cs typeface="SF Mono Regular"/>
                <a:sym typeface="SF Mono Regular"/>
              </a:defRPr>
            </a:pPr>
            <a:r>
              <a:t>predict(model_obj, test_mtrx, type = “response”) </a:t>
            </a:r>
          </a:p>
        </p:txBody>
      </p:sp>
      <p:sp>
        <p:nvSpPr>
          <p:cNvPr id="233" name="e1071"/>
          <p:cNvSpPr txBox="1"/>
          <p:nvPr/>
        </p:nvSpPr>
        <p:spPr>
          <a:xfrm>
            <a:off x="654931" y="2867814"/>
            <a:ext cx="13853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e1071</a:t>
            </a:r>
          </a:p>
        </p:txBody>
      </p:sp>
      <p:sp>
        <p:nvSpPr>
          <p:cNvPr id="234" name="randomForest"/>
          <p:cNvSpPr txBox="1"/>
          <p:nvPr/>
        </p:nvSpPr>
        <p:spPr>
          <a:xfrm>
            <a:off x="654931" y="4676649"/>
            <a:ext cx="295168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randomForest</a:t>
            </a:r>
          </a:p>
        </p:txBody>
      </p:sp>
      <p:sp>
        <p:nvSpPr>
          <p:cNvPr id="235" name="stats"/>
          <p:cNvSpPr txBox="1"/>
          <p:nvPr/>
        </p:nvSpPr>
        <p:spPr>
          <a:xfrm>
            <a:off x="654931" y="6414787"/>
            <a:ext cx="1079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stats</a:t>
            </a:r>
          </a:p>
        </p:txBody>
      </p:sp>
      <p:sp>
        <p:nvSpPr>
          <p:cNvPr id="236" name="Can you spot the similarities and differences?"/>
          <p:cNvSpPr txBox="1"/>
          <p:nvPr/>
        </p:nvSpPr>
        <p:spPr>
          <a:xfrm>
            <a:off x="1803755" y="8303179"/>
            <a:ext cx="93972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Can you spot the similarities and differences?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ps on Working with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Tips on Working with Models</a:t>
            </a:r>
          </a:p>
        </p:txBody>
      </p:sp>
      <p:sp>
        <p:nvSpPr>
          <p:cNvPr id="239" name="For a centralized listing of many of the models in R, check out the model listing on the caret repo http://topepo.github.io/caret/available-models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t>For a centralized listing of many of the models in R, check out the model listing on the caret repo</a:t>
            </a:r>
            <a:br>
              <a:rPr>
                <a:solidFill>
                  <a:schemeClr val="accent1"/>
                </a:solidFill>
              </a:rPr>
            </a:b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http://topepo.github.io/caret/available-models.html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Model training functions are typically named after the model (see previous slide)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Use the documentation to remind yourself of the function arguments and what they mean</a:t>
            </a:r>
            <a:br/>
            <a:r>
              <a:t>- e.g. </a:t>
            </a:r>
            <a:r>
              <a:rPr sz="2730">
                <a:latin typeface="SF Mono Light"/>
                <a:ea typeface="SF Mono Light"/>
                <a:cs typeface="SF Mono Light"/>
                <a:sym typeface="SF Mono Light"/>
              </a:rPr>
              <a:t>?svm</a:t>
            </a:r>
            <a:r>
              <a:t>, </a:t>
            </a:r>
            <a:r>
              <a:rPr sz="2730">
                <a:latin typeface="SF Mono Light"/>
                <a:ea typeface="SF Mono Light"/>
                <a:cs typeface="SF Mono Light"/>
                <a:sym typeface="SF Mono Light"/>
              </a:rPr>
              <a:t>?randomForest</a:t>
            </a:r>
            <a:r>
              <a:t>, </a:t>
            </a:r>
            <a:r>
              <a:rPr sz="2730">
                <a:latin typeface="SF Mono Light"/>
                <a:ea typeface="SF Mono Light"/>
                <a:cs typeface="SF Mono Light"/>
                <a:sym typeface="SF Mono Light"/>
              </a:rPr>
              <a:t>?glm</a:t>
            </a:r>
            <a:br>
              <a:rPr sz="2730">
                <a:latin typeface="SF Mono Light"/>
                <a:ea typeface="SF Mono Light"/>
                <a:cs typeface="SF Mono Light"/>
                <a:sym typeface="SF Mono Light"/>
              </a:rPr>
            </a:br>
            <a:r>
              <a:t>- for most predict functions use: </a:t>
            </a:r>
            <a:br/>
            <a:r>
              <a:t>  </a:t>
            </a:r>
            <a:r>
              <a:rPr sz="2730">
                <a:latin typeface="SF Mono Light"/>
                <a:ea typeface="SF Mono Light"/>
                <a:cs typeface="SF Mono Light"/>
                <a:sym typeface="SF Mono Light"/>
              </a:rPr>
              <a:t>?predict.svm,?predict.randomForest,?predict.glm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 Real Example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2204">
              <a:defRPr sz="4960"/>
            </a:pPr>
            <a:r>
              <a:t>A Real Example:</a:t>
            </a:r>
          </a:p>
          <a:p>
            <a:pPr defTabSz="362204">
              <a:defRPr sz="4960"/>
            </a:pPr>
            <a:r>
              <a:t>Kaggle Digit Classification Competition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5129" y="2650378"/>
            <a:ext cx="10692995" cy="2217644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Given an image of a handwritten digit, determine which one it is"/>
          <p:cNvSpPr txBox="1"/>
          <p:nvPr/>
        </p:nvSpPr>
        <p:spPr>
          <a:xfrm>
            <a:off x="404340" y="5462153"/>
            <a:ext cx="560578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600"/>
            </a:lvl1pPr>
          </a:lstStyle>
          <a:p>
            <a:pPr/>
            <a:r>
              <a:t>Given an image of a handwritten digit, determine which one it is </a:t>
            </a:r>
          </a:p>
        </p:txBody>
      </p:sp>
      <p:sp>
        <p:nvSpPr>
          <p:cNvPr id="244" name="Task"/>
          <p:cNvSpPr txBox="1"/>
          <p:nvPr/>
        </p:nvSpPr>
        <p:spPr>
          <a:xfrm>
            <a:off x="379582" y="5030353"/>
            <a:ext cx="84257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Task</a:t>
            </a:r>
          </a:p>
        </p:txBody>
      </p:sp>
      <p:sp>
        <p:nvSpPr>
          <p:cNvPr id="245" name="Training Data"/>
          <p:cNvSpPr txBox="1"/>
          <p:nvPr/>
        </p:nvSpPr>
        <p:spPr>
          <a:xfrm>
            <a:off x="415402" y="6496752"/>
            <a:ext cx="220610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Training Data</a:t>
            </a:r>
          </a:p>
        </p:txBody>
      </p:sp>
      <p:sp>
        <p:nvSpPr>
          <p:cNvPr id="246" name="A vector of length 785 for each example (digit)…"/>
          <p:cNvSpPr txBox="1"/>
          <p:nvPr/>
        </p:nvSpPr>
        <p:spPr>
          <a:xfrm>
            <a:off x="462919" y="6927696"/>
            <a:ext cx="8371146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/>
            </a:pPr>
            <a:r>
              <a:t>A vector of length 785 for each example (digit)</a:t>
            </a:r>
          </a:p>
          <a:p>
            <a:pPr algn="l">
              <a:defRPr sz="2600"/>
            </a:pPr>
            <a:r>
              <a:t>  - first entry is the label (a digit 0 - 9)</a:t>
            </a:r>
          </a:p>
          <a:p>
            <a:pPr algn="l">
              <a:defRPr sz="2600"/>
            </a:pPr>
            <a:r>
              <a:t>  - the remaining 784 entries are each numbers 0 - 255</a:t>
            </a:r>
            <a:br/>
            <a:r>
              <a:t>     representing a 28 x 28 gray-scale image of the digit</a:t>
            </a:r>
          </a:p>
        </p:txBody>
      </p:sp>
      <p:sp>
        <p:nvSpPr>
          <p:cNvPr id="247" name="e.g.:   3,0,0,0,27,59,82,171,201,163,74,30,0,0…0,0,0"/>
          <p:cNvSpPr txBox="1"/>
          <p:nvPr/>
        </p:nvSpPr>
        <p:spPr>
          <a:xfrm>
            <a:off x="779148" y="8702179"/>
            <a:ext cx="729935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e.g.:   3,0,0,0,27,59,82,171,201,163,74,30,0,0…0,0,0</a:t>
            </a:r>
          </a:p>
        </p:txBody>
      </p:sp>
      <p:sp>
        <p:nvSpPr>
          <p:cNvPr id="248" name="Testing Data"/>
          <p:cNvSpPr txBox="1"/>
          <p:nvPr/>
        </p:nvSpPr>
        <p:spPr>
          <a:xfrm>
            <a:off x="9001039" y="5250021"/>
            <a:ext cx="207147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Testing Data</a:t>
            </a:r>
          </a:p>
        </p:txBody>
      </p:sp>
      <p:sp>
        <p:nvSpPr>
          <p:cNvPr id="249" name="A vector of length 784 for each new example; NO LABELS"/>
          <p:cNvSpPr txBox="1"/>
          <p:nvPr/>
        </p:nvSpPr>
        <p:spPr>
          <a:xfrm>
            <a:off x="9033413" y="5664069"/>
            <a:ext cx="3738780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/>
            </a:pPr>
            <a:r>
              <a:t>A vector of length 784 for each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new</a:t>
            </a:r>
            <a:r>
              <a:t> example; NO LABELS</a:t>
            </a:r>
          </a:p>
        </p:txBody>
      </p:sp>
      <p:sp>
        <p:nvSpPr>
          <p:cNvPr id="250" name="Submission"/>
          <p:cNvSpPr txBox="1"/>
          <p:nvPr/>
        </p:nvSpPr>
        <p:spPr>
          <a:xfrm>
            <a:off x="9043927" y="7046500"/>
            <a:ext cx="198570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Submission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43991" y="7432244"/>
            <a:ext cx="2478454" cy="182323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https://www.kaggle.com/c/digit-recognizer"/>
          <p:cNvSpPr txBox="1"/>
          <p:nvPr/>
        </p:nvSpPr>
        <p:spPr>
          <a:xfrm>
            <a:off x="7589230" y="9270162"/>
            <a:ext cx="53879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u="sng"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https://www.kaggle.com/c/digit-recognizer</a:t>
            </a:r>
          </a:p>
        </p:txBody>
      </p:sp>
      <p:grpSp>
        <p:nvGrpSpPr>
          <p:cNvPr id="257" name="Group"/>
          <p:cNvGrpSpPr/>
          <p:nvPr/>
        </p:nvGrpSpPr>
        <p:grpSpPr>
          <a:xfrm>
            <a:off x="5396319" y="5171393"/>
            <a:ext cx="3129370" cy="1470521"/>
            <a:chOff x="0" y="0"/>
            <a:chExt cx="3129369" cy="1470520"/>
          </a:xfrm>
        </p:grpSpPr>
        <p:sp>
          <p:nvSpPr>
            <p:cNvPr id="253" name="Rectangle"/>
            <p:cNvSpPr/>
            <p:nvPr/>
          </p:nvSpPr>
          <p:spPr>
            <a:xfrm>
              <a:off x="0" y="0"/>
              <a:ext cx="3129370" cy="14705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pic>
          <p:nvPicPr>
            <p:cNvPr id="254" name="number_four.png" descr="number_four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2799" y="250608"/>
              <a:ext cx="993183" cy="9931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Line"/>
            <p:cNvSpPr/>
            <p:nvPr/>
          </p:nvSpPr>
          <p:spPr>
            <a:xfrm>
              <a:off x="1432084" y="735260"/>
              <a:ext cx="717862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6" name="4"/>
            <p:cNvSpPr txBox="1"/>
            <p:nvPr/>
          </p:nvSpPr>
          <p:spPr>
            <a:xfrm>
              <a:off x="2572514" y="411410"/>
              <a:ext cx="36850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</p:grpSp>
      <p:sp>
        <p:nvSpPr>
          <p:cNvPr id="258" name="white"/>
          <p:cNvSpPr txBox="1"/>
          <p:nvPr/>
        </p:nvSpPr>
        <p:spPr>
          <a:xfrm>
            <a:off x="8017578" y="7513296"/>
            <a:ext cx="5686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white</a:t>
            </a:r>
          </a:p>
        </p:txBody>
      </p:sp>
      <p:sp>
        <p:nvSpPr>
          <p:cNvPr id="259" name="black"/>
          <p:cNvSpPr txBox="1"/>
          <p:nvPr/>
        </p:nvSpPr>
        <p:spPr>
          <a:xfrm>
            <a:off x="7315347" y="7513296"/>
            <a:ext cx="56895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400">
                <a:solidFill>
                  <a:schemeClr val="accent1">
                    <a:satOff val="-3355"/>
                    <a:lumOff val="26614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black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 Real Example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2204">
              <a:defRPr sz="4960"/>
            </a:pPr>
            <a:r>
              <a:t>A Real Example:</a:t>
            </a:r>
          </a:p>
          <a:p>
            <a:pPr defTabSz="362204">
              <a:defRPr sz="4960"/>
            </a:pPr>
            <a:r>
              <a:t>Kaggle Digit Classification Competition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429" y="2812488"/>
            <a:ext cx="9031752" cy="63654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4832326" y="4270064"/>
            <a:ext cx="2775230" cy="2821549"/>
            <a:chOff x="0" y="0"/>
            <a:chExt cx="2775229" cy="2821547"/>
          </a:xfrm>
        </p:grpSpPr>
        <p:sp>
          <p:nvSpPr>
            <p:cNvPr id="263" name="Line"/>
            <p:cNvSpPr/>
            <p:nvPr/>
          </p:nvSpPr>
          <p:spPr>
            <a:xfrm flipV="1">
              <a:off x="-1" y="0"/>
              <a:ext cx="2" cy="2821548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4" name="Most of the code is about data prep!"/>
            <p:cNvSpPr txBox="1"/>
            <p:nvPr/>
          </p:nvSpPr>
          <p:spPr>
            <a:xfrm>
              <a:off x="128029" y="1055173"/>
              <a:ext cx="2647201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Most of the code is about data prep!</a:t>
              </a:r>
            </a:p>
          </p:txBody>
        </p:sp>
      </p:grpSp>
      <p:grpSp>
        <p:nvGrpSpPr>
          <p:cNvPr id="268" name="Group"/>
          <p:cNvGrpSpPr/>
          <p:nvPr/>
        </p:nvGrpSpPr>
        <p:grpSpPr>
          <a:xfrm>
            <a:off x="1131551" y="7367037"/>
            <a:ext cx="7418011" cy="1198913"/>
            <a:chOff x="0" y="0"/>
            <a:chExt cx="7418010" cy="1198911"/>
          </a:xfrm>
        </p:grpSpPr>
        <p:sp>
          <p:nvSpPr>
            <p:cNvPr id="266" name="Rectangle"/>
            <p:cNvSpPr/>
            <p:nvPr/>
          </p:nvSpPr>
          <p:spPr>
            <a:xfrm>
              <a:off x="0" y="0"/>
              <a:ext cx="7395703" cy="503759"/>
            </a:xfrm>
            <a:prstGeom prst="rect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7" name="One line to build the model, one line to make the predictions"/>
            <p:cNvSpPr txBox="1"/>
            <p:nvPr/>
          </p:nvSpPr>
          <p:spPr>
            <a:xfrm>
              <a:off x="2823739" y="487711"/>
              <a:ext cx="4594272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>
                <a:defRPr sz="20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One line to build the model, one line to make the predictions</a:t>
              </a:r>
            </a:p>
          </p:txBody>
        </p:sp>
      </p:grpSp>
      <p:sp>
        <p:nvSpPr>
          <p:cNvPr id="269" name="This model is…"/>
          <p:cNvSpPr txBox="1"/>
          <p:nvPr/>
        </p:nvSpPr>
        <p:spPr>
          <a:xfrm>
            <a:off x="9588682" y="4810888"/>
            <a:ext cx="295053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This model is</a:t>
            </a:r>
          </a:p>
          <a:p>
            <a:pPr/>
            <a:r>
              <a:t>93.5%</a:t>
            </a:r>
          </a:p>
          <a:p>
            <a:pPr/>
            <a:r>
              <a:t>accurate</a:t>
            </a:r>
          </a:p>
        </p:txBody>
      </p:sp>
      <p:sp>
        <p:nvSpPr>
          <p:cNvPr id="270" name="https://www.kaggle.com/c/digit-recognizer"/>
          <p:cNvSpPr txBox="1"/>
          <p:nvPr/>
        </p:nvSpPr>
        <p:spPr>
          <a:xfrm>
            <a:off x="7589230" y="9270162"/>
            <a:ext cx="53879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https://www.kaggle.com/c/digit-recognizer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3"/>
      <p:bldP build="whole" bldLvl="1" animBg="1" rev="0" advAuto="0" spid="265" grpId="1"/>
      <p:bldP build="whole" bldLvl="1" animBg="1" rev="0" advAuto="0" spid="26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he caret Pack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caret Package</a:t>
            </a:r>
          </a:p>
        </p:txBody>
      </p:sp>
      <p:sp>
        <p:nvSpPr>
          <p:cNvPr id="273" name="Classification And Regression Trai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t>lassification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</a:t>
            </a:r>
            <a:r>
              <a:t>gression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t>raining</a:t>
            </a:r>
          </a:p>
          <a:p>
            <a:pPr/>
            <a:r>
              <a:t>Provides a uniform interface for working with most of R’s modeling packages and a bunch of tools to streamline the modeling process</a:t>
            </a:r>
          </a:p>
          <a:p>
            <a:pPr/>
            <a:r>
              <a:rPr i="1">
                <a:latin typeface="Helvetica"/>
                <a:ea typeface="Helvetica"/>
                <a:cs typeface="Helvetica"/>
                <a:sym typeface="Helvetica"/>
              </a:rPr>
              <a:t>Pros</a:t>
            </a:r>
            <a:r>
              <a:t>: takes care of the details for you, can help you avoid modeling mistakes</a:t>
            </a:r>
          </a:p>
          <a:p>
            <a:pPr/>
            <a:r>
              <a:rPr i="1">
                <a:latin typeface="Helvetica"/>
                <a:ea typeface="Helvetica"/>
                <a:cs typeface="Helvetica"/>
                <a:sym typeface="Helvetica"/>
              </a:rPr>
              <a:t>Cons</a:t>
            </a:r>
            <a:r>
              <a:t>: can make modeling even more black-boxy, particularly for new 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raining, Tuning &amp; Evaluating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Training, Tuning &amp; Evaluating Models</a:t>
            </a:r>
          </a:p>
        </p:txBody>
      </p:sp>
      <p:sp>
        <p:nvSpPr>
          <p:cNvPr id="276" name="Training: the process of fitting a model based on supplied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2300"/>
              </a:spcBef>
              <a:defRPr sz="2916"/>
            </a:pPr>
            <a:r>
              <a:t>Training: the process of fitting a model based on supplied data</a:t>
            </a:r>
          </a:p>
          <a:p>
            <a:pPr marL="360045" indent="-360045" defTabSz="473201">
              <a:spcBef>
                <a:spcPts val="2300"/>
              </a:spcBef>
              <a:defRPr sz="2916"/>
            </a:pPr>
            <a:r>
              <a:t>Model method: the underlying algorithm used in the training process</a:t>
            </a:r>
          </a:p>
          <a:p>
            <a:pPr marL="360045" indent="-360045" defTabSz="473201">
              <a:spcBef>
                <a:spcPts val="2300"/>
              </a:spcBef>
              <a:defRPr sz="2916"/>
            </a:pPr>
            <a:r>
              <a:t>Model parameters: adjustable parameters associated with a given modeling method that affect how the model is trained and the model output</a:t>
            </a:r>
          </a:p>
          <a:p>
            <a:pPr marL="360045" indent="-360045" defTabSz="473201">
              <a:spcBef>
                <a:spcPts val="2300"/>
              </a:spcBef>
              <a:defRPr sz="2916"/>
            </a:pPr>
            <a:r>
              <a:t>Model tuning: the process of adjusting the model parameters to find the ones that give the “best” performance</a:t>
            </a:r>
          </a:p>
          <a:p>
            <a:pPr marL="360045" indent="-360045" defTabSz="473201">
              <a:spcBef>
                <a:spcPts val="2300"/>
              </a:spcBef>
              <a:defRPr sz="2916"/>
            </a:pPr>
            <a:r>
              <a:t>Resampling: a process where you split your data into partitions, typically ones for training your model, and ones for evaluating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Resampling</a:t>
            </a:r>
          </a:p>
        </p:txBody>
      </p:sp>
      <p:sp>
        <p:nvSpPr>
          <p:cNvPr id="279" name="Lots of commonly used models have the flexibility to completely describe your training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Lots of commonly used models have the flexibility to completely describe your training data</a:t>
            </a:r>
          </a:p>
          <a:p>
            <a:pPr/>
            <a:r>
              <a:t>Model performance on your training data is often over-optimistic, may not represent how well the model will generalize to new data</a:t>
            </a:r>
          </a:p>
          <a:p>
            <a:pPr/>
            <a:r>
              <a:t>Resampling can be used to help address this problem, e.g.</a:t>
            </a:r>
            <a:br/>
            <a:r>
              <a:t>- cross-validation</a:t>
            </a:r>
            <a:br/>
            <a:r>
              <a:t>- random splits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sam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Resampling</a:t>
            </a:r>
          </a:p>
        </p:txBody>
      </p:sp>
      <p:sp>
        <p:nvSpPr>
          <p:cNvPr id="282" name="https://github.com/topepo/rstudio-conf-2019"/>
          <p:cNvSpPr txBox="1"/>
          <p:nvPr/>
        </p:nvSpPr>
        <p:spPr>
          <a:xfrm>
            <a:off x="7340741" y="9155252"/>
            <a:ext cx="51257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solidFill>
                  <a:schemeClr val="accent1"/>
                </a:solidFill>
              </a:defRPr>
            </a:lvl1pPr>
          </a:lstStyle>
          <a:p>
            <a:pPr>
              <a:defRPr u="none"/>
            </a:pPr>
            <a:r>
              <a:rPr u="sng"/>
              <a:t>https://github.com/topepo/rstudio-conf-2019</a:t>
            </a:r>
          </a:p>
        </p:txBody>
      </p:sp>
      <p:grpSp>
        <p:nvGrpSpPr>
          <p:cNvPr id="294" name="Group"/>
          <p:cNvGrpSpPr/>
          <p:nvPr/>
        </p:nvGrpSpPr>
        <p:grpSpPr>
          <a:xfrm>
            <a:off x="339057" y="2653035"/>
            <a:ext cx="12090524" cy="6452683"/>
            <a:chOff x="0" y="0"/>
            <a:chExt cx="12090522" cy="6452681"/>
          </a:xfrm>
        </p:grpSpPr>
        <p:pic>
          <p:nvPicPr>
            <p:cNvPr id="283" name="resampling_diagram.pdf" descr="resampling_diagram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6162" y="0"/>
              <a:ext cx="11854361" cy="56499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4" name="Models are trained ONLY on analysis sets"/>
            <p:cNvSpPr txBox="1"/>
            <p:nvPr/>
          </p:nvSpPr>
          <p:spPr>
            <a:xfrm>
              <a:off x="377569" y="2701550"/>
              <a:ext cx="3015217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Models are trained ONLY on analysis sets</a:t>
              </a:r>
            </a:p>
          </p:txBody>
        </p:sp>
        <p:sp>
          <p:nvSpPr>
            <p:cNvPr id="285" name="Line"/>
            <p:cNvSpPr/>
            <p:nvPr/>
          </p:nvSpPr>
          <p:spPr>
            <a:xfrm>
              <a:off x="1787963" y="1520501"/>
              <a:ext cx="1864118" cy="709628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6" name="This testing set never sees ANY part of the training process"/>
            <p:cNvSpPr txBox="1"/>
            <p:nvPr/>
          </p:nvSpPr>
          <p:spPr>
            <a:xfrm>
              <a:off x="377569" y="295555"/>
              <a:ext cx="3015217" cy="1054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This testing set never sees ANY part of the training process</a:t>
              </a:r>
            </a:p>
          </p:txBody>
        </p:sp>
        <p:sp>
          <p:nvSpPr>
            <p:cNvPr id="287" name="Line"/>
            <p:cNvSpPr/>
            <p:nvPr/>
          </p:nvSpPr>
          <p:spPr>
            <a:xfrm flipH="1">
              <a:off x="1123548" y="3560088"/>
              <a:ext cx="1" cy="10541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8" name="sometimes called training set"/>
            <p:cNvSpPr txBox="1"/>
            <p:nvPr/>
          </p:nvSpPr>
          <p:spPr>
            <a:xfrm>
              <a:off x="0" y="5716081"/>
              <a:ext cx="2247098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sometimes called training set</a:t>
              </a:r>
            </a:p>
          </p:txBody>
        </p:sp>
        <p:sp>
          <p:nvSpPr>
            <p:cNvPr id="289" name="sometimes called testing set"/>
            <p:cNvSpPr txBox="1"/>
            <p:nvPr/>
          </p:nvSpPr>
          <p:spPr>
            <a:xfrm>
              <a:off x="2556884" y="5716081"/>
              <a:ext cx="2247098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sometimes called testing set</a:t>
              </a:r>
            </a:p>
          </p:txBody>
        </p:sp>
        <p:sp>
          <p:nvSpPr>
            <p:cNvPr id="290" name="Line"/>
            <p:cNvSpPr/>
            <p:nvPr/>
          </p:nvSpPr>
          <p:spPr>
            <a:xfrm flipV="1">
              <a:off x="1109109" y="5416085"/>
              <a:ext cx="1" cy="371493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1" name="Line"/>
            <p:cNvSpPr/>
            <p:nvPr/>
          </p:nvSpPr>
          <p:spPr>
            <a:xfrm flipV="1">
              <a:off x="3148696" y="5416085"/>
              <a:ext cx="1" cy="371493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2" name="Model performance is based on the assessment set"/>
            <p:cNvSpPr txBox="1"/>
            <p:nvPr/>
          </p:nvSpPr>
          <p:spPr>
            <a:xfrm>
              <a:off x="8247881" y="2701550"/>
              <a:ext cx="3581764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Model performance is based on the assessment set</a:t>
              </a:r>
            </a:p>
          </p:txBody>
        </p:sp>
        <p:sp>
          <p:nvSpPr>
            <p:cNvPr id="293" name="Line"/>
            <p:cNvSpPr/>
            <p:nvPr/>
          </p:nvSpPr>
          <p:spPr>
            <a:xfrm>
              <a:off x="10973648" y="3560088"/>
              <a:ext cx="1" cy="10541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A Model Training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A Model Training Workflow</a:t>
            </a:r>
          </a:p>
        </p:txBody>
      </p:sp>
      <p:pic>
        <p:nvPicPr>
          <p:cNvPr id="297" name="TrainAlgo.png" descr="TrainAl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346" y="3553120"/>
            <a:ext cx="11827241" cy="4399960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http://topepo.github.io/caret/model-training-and-tuning.html"/>
          <p:cNvSpPr txBox="1"/>
          <p:nvPr/>
        </p:nvSpPr>
        <p:spPr>
          <a:xfrm>
            <a:off x="5954610" y="9057268"/>
            <a:ext cx="68427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u="sng">
                <a:solidFill>
                  <a:schemeClr val="accent1"/>
                </a:solidFill>
              </a:defRPr>
            </a:lvl1pPr>
          </a:lstStyle>
          <a:p>
            <a:pPr>
              <a:defRPr u="none"/>
            </a:pPr>
            <a:r>
              <a:rPr u="sng"/>
              <a:t>http://topepo.github.io/caret/model-training-and-tuning.html</a:t>
            </a:r>
          </a:p>
        </p:txBody>
      </p:sp>
      <p:sp>
        <p:nvSpPr>
          <p:cNvPr id="299" name="Caret will take care of all of this"/>
          <p:cNvSpPr txBox="1"/>
          <p:nvPr/>
        </p:nvSpPr>
        <p:spPr>
          <a:xfrm>
            <a:off x="8837035" y="2331409"/>
            <a:ext cx="390420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Caret will take care of all of this</a:t>
            </a:r>
          </a:p>
        </p:txBody>
      </p:sp>
      <p:sp>
        <p:nvSpPr>
          <p:cNvPr id="300" name="Line"/>
          <p:cNvSpPr/>
          <p:nvPr/>
        </p:nvSpPr>
        <p:spPr>
          <a:xfrm flipH="1">
            <a:off x="11267917" y="3628005"/>
            <a:ext cx="1" cy="4002757"/>
          </a:xfrm>
          <a:prstGeom prst="line">
            <a:avLst/>
          </a:prstGeom>
          <a:ln w="762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uild Something Useful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Something Useful!</a:t>
            </a:r>
          </a:p>
        </p:txBody>
      </p:sp>
      <p:sp>
        <p:nvSpPr>
          <p:cNvPr id="123" name="Predictive modeling: the process of combining data and algorithms in order to build useful mode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Predictive modeling: the process of combining data and algorithms in order to build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useful</a:t>
            </a:r>
            <a:r>
              <a:t> models</a:t>
            </a:r>
          </a:p>
          <a:p>
            <a:pPr/>
            <a:r>
              <a:t>In contrast with explicitly programming rules, predictive modeling algorithms attempt to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learn patterns from the data itself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t>Predictive modeling has deep mathematical foundations, but in the end, it’s extremely practical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Building and Assessing Models with car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Building and Assessing Models with caret</a:t>
            </a:r>
          </a:p>
        </p:txBody>
      </p:sp>
      <p:sp>
        <p:nvSpPr>
          <p:cNvPr id="303" name="caret can automatically choose parameter sets and optimize them within a resampling approach…"/>
          <p:cNvSpPr txBox="1"/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caret can automatically choose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parameter sets</a:t>
            </a:r>
            <a:r>
              <a:t> and optimize them within a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resampling</a:t>
            </a:r>
            <a:r>
              <a:t> approach 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Step 1: define a </a:t>
            </a:r>
            <a:r>
              <a:rPr sz="2850">
                <a:latin typeface="SF Mono Regular"/>
                <a:ea typeface="SF Mono Regular"/>
                <a:cs typeface="SF Mono Regular"/>
                <a:sym typeface="SF Mono Regular"/>
              </a:rPr>
              <a:t>trainControl</a:t>
            </a:r>
            <a:r>
              <a:t> object</a:t>
            </a:r>
          </a:p>
          <a:p>
            <a:pPr lvl="1" marL="844550" indent="-422275" defTabSz="554990">
              <a:spcBef>
                <a:spcPts val="1100"/>
              </a:spcBef>
              <a:defRPr sz="3420"/>
            </a:pPr>
            <a:r>
              <a:t>resampling method</a:t>
            </a:r>
          </a:p>
          <a:p>
            <a:pPr lvl="1" marL="844550" indent="-422275" defTabSz="554990">
              <a:spcBef>
                <a:spcPts val="1100"/>
              </a:spcBef>
              <a:defRPr sz="3420"/>
            </a:pPr>
            <a:r>
              <a:t>how to evaluate performance</a:t>
            </a:r>
          </a:p>
          <a:p>
            <a:pPr lvl="1" marL="844550" indent="-422275" defTabSz="554990">
              <a:spcBef>
                <a:spcPts val="1100"/>
              </a:spcBef>
              <a:defRPr sz="3420"/>
            </a:pPr>
            <a:r>
              <a:t>other model specific options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Step 2: perform model training workflow with </a:t>
            </a:r>
            <a:r>
              <a:rPr sz="2850">
                <a:latin typeface="SF Mono Regular"/>
                <a:ea typeface="SF Mono Regular"/>
                <a:cs typeface="SF Mono Regular"/>
                <a:sym typeface="SF Mono Regular"/>
              </a:rPr>
              <a:t>train</a:t>
            </a:r>
            <a:endParaRPr sz="2850">
              <a:latin typeface="SF Mono Regular"/>
              <a:ea typeface="SF Mono Regular"/>
              <a:cs typeface="SF Mono Regular"/>
              <a:sym typeface="SF Mono Regular"/>
            </a:endParaRP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Step 3: review performance and select “best”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Main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Code</a:t>
            </a:r>
          </a:p>
        </p:txBody>
      </p:sp>
      <p:sp>
        <p:nvSpPr>
          <p:cNvPr id="306" name="fitControl &lt;- trainControl(method = &quot;repeatedcv&quot;,…"/>
          <p:cNvSpPr txBox="1"/>
          <p:nvPr/>
        </p:nvSpPr>
        <p:spPr>
          <a:xfrm>
            <a:off x="1339097" y="3133595"/>
            <a:ext cx="9442476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fitControl &lt;-</a:t>
            </a:r>
            <a:r>
              <a:rPr>
                <a:solidFill>
                  <a:srgbClr val="4070A0"/>
                </a:solidFill>
              </a:rPr>
              <a:t> </a:t>
            </a:r>
            <a:r>
              <a:rPr b="1">
                <a:solidFill>
                  <a:srgbClr val="007020"/>
                </a:solidFill>
              </a:rPr>
              <a:t>trainControl</a:t>
            </a:r>
            <a:r>
              <a:t>(</a:t>
            </a:r>
            <a:r>
              <a:rPr>
                <a:solidFill>
                  <a:srgbClr val="902000"/>
                </a:solidFill>
              </a:rPr>
              <a:t>method =</a:t>
            </a:r>
            <a:r>
              <a:t> </a:t>
            </a:r>
            <a:r>
              <a:rPr>
                <a:solidFill>
                  <a:srgbClr val="4070A0"/>
                </a:solidFill>
              </a:rPr>
              <a:t>"repeatedcv"</a:t>
            </a:r>
            <a:r>
              <a:t>,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</a:t>
            </a:r>
            <a:r>
              <a:rPr>
                <a:solidFill>
                  <a:srgbClr val="902000"/>
                </a:solidFill>
              </a:rPr>
              <a:t>number =</a:t>
            </a:r>
            <a:r>
              <a:t> </a:t>
            </a:r>
            <a:r>
              <a:rPr>
                <a:solidFill>
                  <a:srgbClr val="40A070"/>
                </a:solidFill>
              </a:rPr>
              <a:t>10</a:t>
            </a:r>
            <a:r>
              <a:t>,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</a:t>
            </a:r>
            <a:r>
              <a:rPr>
                <a:solidFill>
                  <a:srgbClr val="902000"/>
                </a:solidFill>
              </a:rPr>
              <a:t>repeats =</a:t>
            </a:r>
            <a:r>
              <a:t> </a:t>
            </a:r>
            <a:r>
              <a:rPr>
                <a:solidFill>
                  <a:srgbClr val="40A070"/>
                </a:solidFill>
              </a:rPr>
              <a:t>10</a:t>
            </a:r>
            <a:r>
              <a:t>,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## Estimate class probabilities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</a:t>
            </a:r>
            <a:r>
              <a:rPr>
                <a:solidFill>
                  <a:srgbClr val="902000"/>
                </a:solidFill>
              </a:rPr>
              <a:t>classProbs =</a:t>
            </a:r>
            <a:r>
              <a:t> </a:t>
            </a:r>
            <a:r>
              <a:rPr>
                <a:solidFill>
                  <a:srgbClr val="007020"/>
                </a:solidFill>
              </a:rPr>
              <a:t>TRUE</a:t>
            </a:r>
            <a:r>
              <a:t>,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## Evaluate performance using 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## the following function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        </a:t>
            </a:r>
            <a:r>
              <a:rPr>
                <a:solidFill>
                  <a:srgbClr val="902000"/>
                </a:solidFill>
              </a:rPr>
              <a:t>summaryFunction =</a:t>
            </a:r>
            <a:r>
              <a:t> twoClassSummary)</a:t>
            </a:r>
          </a:p>
        </p:txBody>
      </p:sp>
      <p:sp>
        <p:nvSpPr>
          <p:cNvPr id="307" name="model_fit &lt;- train(Class ~ ., data = training,…"/>
          <p:cNvSpPr txBox="1"/>
          <p:nvPr/>
        </p:nvSpPr>
        <p:spPr>
          <a:xfrm>
            <a:off x="1411146" y="6361827"/>
            <a:ext cx="837203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model_fit &lt;- </a:t>
            </a:r>
            <a:r>
              <a:rPr b="1">
                <a:solidFill>
                  <a:srgbClr val="007020"/>
                </a:solidFill>
              </a:rPr>
              <a:t>train</a:t>
            </a:r>
            <a:r>
              <a:t>(Class </a:t>
            </a:r>
            <a:r>
              <a:rPr>
                <a:solidFill>
                  <a:srgbClr val="666666"/>
                </a:solidFill>
              </a:rPr>
              <a:t>~</a:t>
            </a:r>
            <a:r>
              <a:rPr>
                <a:solidFill>
                  <a:srgbClr val="4070A0"/>
                </a:solidFill>
              </a:rPr>
              <a:t> </a:t>
            </a:r>
            <a:r>
              <a:t>., </a:t>
            </a:r>
            <a:r>
              <a:rPr>
                <a:solidFill>
                  <a:srgbClr val="902000"/>
                </a:solidFill>
              </a:rPr>
              <a:t>data =</a:t>
            </a:r>
            <a:r>
              <a:t> training, 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</a:t>
            </a:r>
            <a:r>
              <a:rPr>
                <a:solidFill>
                  <a:srgbClr val="902000"/>
                </a:solidFill>
              </a:rPr>
              <a:t>method =</a:t>
            </a:r>
            <a:r>
              <a:t> </a:t>
            </a:r>
            <a:r>
              <a:rPr>
                <a:solidFill>
                  <a:srgbClr val="4070A0"/>
                </a:solidFill>
              </a:rPr>
              <a:t>"gbm"</a:t>
            </a:r>
            <a:r>
              <a:t>, 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</a:t>
            </a:r>
            <a:r>
              <a:rPr>
                <a:solidFill>
                  <a:srgbClr val="902000"/>
                </a:solidFill>
              </a:rPr>
              <a:t>trControl =</a:t>
            </a:r>
            <a:r>
              <a:t> fitControl, 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</a:t>
            </a:r>
            <a:r>
              <a:rPr>
                <a:solidFill>
                  <a:srgbClr val="902000"/>
                </a:solidFill>
              </a:rPr>
              <a:t>verbose =</a:t>
            </a:r>
            <a:r>
              <a:t> </a:t>
            </a:r>
            <a:r>
              <a:rPr>
                <a:solidFill>
                  <a:srgbClr val="007020"/>
                </a:solidFill>
              </a:rPr>
              <a:t>FALSE</a:t>
            </a:r>
            <a:r>
              <a:t>, 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</a:t>
            </a:r>
            <a:r>
              <a:rPr>
                <a:solidFill>
                  <a:srgbClr val="902000"/>
                </a:solidFill>
              </a:rPr>
              <a:t>tuneGrid =</a:t>
            </a:r>
            <a:r>
              <a:t> gbmGrid,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## Specify which metric to optimize</a:t>
            </a:r>
          </a:p>
          <a:p>
            <a:pPr algn="l" defTabSz="457200">
              <a:defRPr sz="20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       </a:t>
            </a:r>
            <a:r>
              <a:rPr>
                <a:solidFill>
                  <a:srgbClr val="902000"/>
                </a:solidFill>
              </a:rPr>
              <a:t>metric =</a:t>
            </a:r>
            <a:r>
              <a:t> </a:t>
            </a:r>
            <a:r>
              <a:rPr>
                <a:solidFill>
                  <a:srgbClr val="4070A0"/>
                </a:solidFill>
              </a:rPr>
              <a:t>"ROC"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(live example) caret_example.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(live example)</a:t>
            </a:r>
            <a:br/>
            <a:r>
              <a:rPr sz="6000">
                <a:latin typeface="SF Mono Regular"/>
                <a:ea typeface="SF Mono Regular"/>
                <a:cs typeface="SF Mono Regular"/>
                <a:sym typeface="SF Mono Regular"/>
              </a:rPr>
              <a:t>caret_example.R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ome Thoughts About Building Predictive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Some Thoughts About Building Predictive Models</a:t>
            </a:r>
          </a:p>
        </p:txBody>
      </p:sp>
      <p:sp>
        <p:nvSpPr>
          <p:cNvPr id="312" name="Ensuring your model is going to work on new, unseen data is really important - Is your training data representative of the new data? - Use resampling methods (e.g. cross validation) to estimate generalization performa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1150" indent="-311150" defTabSz="408940">
              <a:spcBef>
                <a:spcPts val="2900"/>
              </a:spcBef>
              <a:defRPr sz="2520"/>
            </a:pPr>
            <a:r>
              <a:t>Ensuring your model is going to work on new, unseen data is really important</a:t>
            </a:r>
            <a:br/>
            <a:r>
              <a:rPr sz="2100"/>
              <a:t>- Is your training data representative of the new data?</a:t>
            </a:r>
            <a:br>
              <a:rPr sz="2100"/>
            </a:br>
            <a:r>
              <a:rPr sz="2100"/>
              <a:t>- Use resampling methods (e.g. cross validation) to estimate generalization performance</a:t>
            </a:r>
            <a:endParaRPr sz="2100"/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Information “leakage” can ruin your model, is often subtle and not immediately evident; be careful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Learning the mathematical/statistical details of various modeling algorithms and methods can be useful, though…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It’s usually advantageous to spend time understanding the problem domain, finding relevant data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t>Predictive modeling is very practical, and you get good at it through lots of practice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15" name="THE Book by Kuhn &amp; Johnson Applied Predictive Modeling http://appliedpredictivemodeling.com…"/>
          <p:cNvSpPr txBox="1"/>
          <p:nvPr>
            <p:ph type="body" idx="1"/>
          </p:nvPr>
        </p:nvSpPr>
        <p:spPr>
          <a:xfrm>
            <a:off x="952500" y="2603500"/>
            <a:ext cx="11352639" cy="62865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THE Book by Kuhn &amp; Johnson</a:t>
            </a:r>
            <a:br/>
            <a:r>
              <a:rPr i="1">
                <a:latin typeface="Helvetica"/>
                <a:ea typeface="Helvetica"/>
                <a:cs typeface="Helvetica"/>
                <a:sym typeface="Helvetica"/>
              </a:rPr>
              <a:t>Applied Predictive Modeling</a:t>
            </a:r>
            <a:br/>
            <a:r>
              <a:rPr sz="2375" u="sng">
                <a:hlinkClick r:id="rId2" invalidUrl="" action="" tgtFrame="" tooltip="" history="1" highlightClick="0" endSnd="0"/>
              </a:rPr>
              <a:t>http://appliedpredictivemodeling.com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New Book by Kuhn &amp; Johnson</a:t>
            </a:r>
            <a:br/>
            <a:r>
              <a:rPr i="1">
                <a:latin typeface="Helvetica"/>
                <a:ea typeface="Helvetica"/>
                <a:cs typeface="Helvetica"/>
                <a:sym typeface="Helvetica"/>
              </a:rPr>
              <a:t>Feature Engineering and Selection: A Practical Approach for Predictive Models</a:t>
            </a:r>
            <a:br>
              <a:rPr i="1">
                <a:latin typeface="Helvetica"/>
                <a:ea typeface="Helvetica"/>
                <a:cs typeface="Helvetica"/>
                <a:sym typeface="Helvetica"/>
              </a:rPr>
            </a:br>
            <a:r>
              <a:rPr sz="2375" u="sng">
                <a:hlinkClick r:id="rId3" invalidUrl="" action="" tgtFrame="" tooltip="" history="1" highlightClick="0" endSnd="0"/>
              </a:rPr>
              <a:t>http://www.feat.engineering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Other books</a:t>
            </a:r>
            <a:br/>
            <a:r>
              <a:rPr sz="2850"/>
              <a:t>- Elements of Statistical Learning (Hastie, et.al.)</a:t>
            </a:r>
            <a:br>
              <a:rPr sz="2850"/>
            </a:br>
            <a:r>
              <a:rPr sz="2850"/>
              <a:t>- Pattern Recognition and Machine Learning (Bishop)</a:t>
            </a:r>
            <a:br>
              <a:rPr sz="2850"/>
            </a:br>
            <a:r>
              <a:rPr sz="2850"/>
              <a:t>- Data Mining with R: Learning with Case Studies (Torgo)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18" name="R Packages - 100’s of modeling packages are available     (e.g. e1071, randomForest, glmnet) - caret: addresses the entire modeling workflow   http://topepo.github.io/caret/index.html - tidymodels, parsnip, etc… - DALEX, lime — model explainers…"/>
          <p:cNvSpPr txBox="1"/>
          <p:nvPr>
            <p:ph type="body" idx="1"/>
          </p:nvPr>
        </p:nvSpPr>
        <p:spPr>
          <a:xfrm>
            <a:off x="952500" y="2603500"/>
            <a:ext cx="11352639" cy="6286500"/>
          </a:xfrm>
          <a:prstGeom prst="rect">
            <a:avLst/>
          </a:prstGeom>
        </p:spPr>
        <p:txBody>
          <a:bodyPr/>
          <a:lstStyle/>
          <a:p>
            <a:pPr/>
            <a:r>
              <a:t>R Packages</a:t>
            </a:r>
            <a:br>
              <a:rPr sz="3000"/>
            </a:br>
            <a:r>
              <a:rPr sz="3000"/>
              <a:t>- 100’s of modeling packages are available </a:t>
            </a:r>
            <a:br>
              <a:rPr sz="3000"/>
            </a:br>
            <a:r>
              <a:rPr sz="3000"/>
              <a:t>   (e.g. </a:t>
            </a:r>
            <a:r>
              <a:rPr sz="2600">
                <a:latin typeface="SF Mono Regular"/>
                <a:ea typeface="SF Mono Regular"/>
                <a:cs typeface="SF Mono Regular"/>
                <a:sym typeface="SF Mono Regular"/>
              </a:rPr>
              <a:t>e1071</a:t>
            </a:r>
            <a:r>
              <a:rPr sz="3000"/>
              <a:t>, </a:t>
            </a:r>
            <a:r>
              <a:rPr sz="2600">
                <a:latin typeface="SF Mono Regular"/>
                <a:ea typeface="SF Mono Regular"/>
                <a:cs typeface="SF Mono Regular"/>
                <a:sym typeface="SF Mono Regular"/>
              </a:rPr>
              <a:t>randomForest</a:t>
            </a:r>
            <a:r>
              <a:rPr sz="3000"/>
              <a:t>, </a:t>
            </a:r>
            <a:r>
              <a:rPr sz="2600">
                <a:latin typeface="SF Mono Regular"/>
                <a:ea typeface="SF Mono Regular"/>
                <a:cs typeface="SF Mono Regular"/>
                <a:sym typeface="SF Mono Regular"/>
              </a:rPr>
              <a:t>glmnet</a:t>
            </a:r>
            <a:r>
              <a:rPr sz="3000"/>
              <a:t>)</a:t>
            </a:r>
            <a:br>
              <a:rPr sz="3000"/>
            </a:br>
            <a:r>
              <a:rPr sz="3000"/>
              <a:t>- </a:t>
            </a:r>
            <a:r>
              <a:rPr sz="3000">
                <a:latin typeface="Courier"/>
                <a:ea typeface="Courier"/>
                <a:cs typeface="Courier"/>
                <a:sym typeface="Courier"/>
              </a:rPr>
              <a:t>caret</a:t>
            </a:r>
            <a:r>
              <a:rPr sz="3000"/>
              <a:t>: addresses the entire modeling workflow</a:t>
            </a:r>
            <a:br>
              <a:rPr sz="3000"/>
            </a:br>
            <a:r>
              <a:rPr sz="3000"/>
              <a:t>  </a:t>
            </a:r>
            <a:r>
              <a:rPr sz="2500" u="sng">
                <a:hlinkClick r:id="rId2" invalidUrl="" action="" tgtFrame="" tooltip="" history="1" highlightClick="0" endSnd="0"/>
              </a:rPr>
              <a:t>http://topepo.github.io/caret/index.html</a:t>
            </a:r>
            <a:br>
              <a:rPr sz="3000"/>
            </a:br>
            <a:r>
              <a:rPr sz="3000"/>
              <a:t>- </a:t>
            </a:r>
            <a:r>
              <a:rPr sz="2600">
                <a:latin typeface="SF Mono Regular"/>
                <a:ea typeface="SF Mono Regular"/>
                <a:cs typeface="SF Mono Regular"/>
                <a:sym typeface="SF Mono Regular"/>
              </a:rPr>
              <a:t>tidymodels</a:t>
            </a:r>
            <a:r>
              <a:rPr sz="3000"/>
              <a:t>, </a:t>
            </a:r>
            <a:r>
              <a:rPr sz="2600">
                <a:latin typeface="SF Mono Regular"/>
                <a:ea typeface="SF Mono Regular"/>
                <a:cs typeface="SF Mono Regular"/>
                <a:sym typeface="SF Mono Regular"/>
              </a:rPr>
              <a:t>parsnip</a:t>
            </a:r>
            <a:r>
              <a:rPr sz="3000"/>
              <a:t>, etc…</a:t>
            </a:r>
            <a:br>
              <a:rPr sz="3000"/>
            </a:br>
            <a:r>
              <a:rPr sz="3000"/>
              <a:t>- DALEX, lime — model explainers</a:t>
            </a:r>
            <a:endParaRPr sz="3000"/>
          </a:p>
          <a:p>
            <a:pPr/>
            <a:r>
              <a:t>Max Kuhn’s rstudio::conf workshops</a:t>
            </a:r>
            <a:br>
              <a:rPr sz="3000"/>
            </a:br>
            <a:r>
              <a:rPr sz="3000"/>
              <a:t>- 2018: </a:t>
            </a:r>
            <a:r>
              <a:rPr sz="2500" u="sng">
                <a:hlinkClick r:id="rId3" invalidUrl="" action="" tgtFrame="" tooltip="" history="1" highlightClick="0" endSnd="0"/>
              </a:rPr>
              <a:t>https://github.com/topepo/rstudio-conf-2018</a:t>
            </a:r>
            <a:br>
              <a:rPr sz="3000"/>
            </a:br>
            <a:r>
              <a:rPr sz="3000"/>
              <a:t>- 2019: </a:t>
            </a:r>
            <a:r>
              <a:rPr sz="2500" u="sng">
                <a:hlinkClick r:id="rId4" invalidUrl="" action="" tgtFrame="" tooltip="" history="1" highlightClick="0" endSnd="0"/>
              </a:rPr>
              <a:t>https://github.com/topepo/rstudio-conf-2019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21" name="Where to Practice - Kaggle (www.kaggle.com) - Flowing Data (https://flowingdata.com/category/statistics/data-sources/) - UCI Machine Learning Repository    (http://archive.ics.uci.edu/ml/index.php) - Take classes at a local university or extension programs"/>
          <p:cNvSpPr txBox="1"/>
          <p:nvPr>
            <p:ph type="body" idx="1"/>
          </p:nvPr>
        </p:nvSpPr>
        <p:spPr>
          <a:xfrm>
            <a:off x="952500" y="2603500"/>
            <a:ext cx="11352639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Where to Practice</a:t>
            </a:r>
            <a:br>
              <a:rPr sz="3000"/>
            </a:br>
            <a:r>
              <a:rPr sz="3000"/>
              <a:t>- Kaggle </a:t>
            </a:r>
            <a:r>
              <a:rPr sz="2500"/>
              <a:t>(</a:t>
            </a:r>
            <a:r>
              <a:rPr sz="2500" u="sng">
                <a:hlinkClick r:id="rId2" invalidUrl="" action="" tgtFrame="" tooltip="" history="1" highlightClick="0" endSnd="0"/>
              </a:rPr>
              <a:t>www.kaggle.com</a:t>
            </a:r>
            <a:r>
              <a:rPr sz="2500"/>
              <a:t>)</a:t>
            </a:r>
            <a:br>
              <a:rPr sz="2500"/>
            </a:br>
            <a:r>
              <a:rPr sz="2500"/>
              <a:t>- </a:t>
            </a:r>
            <a:r>
              <a:rPr sz="3000"/>
              <a:t>Flowing Data</a:t>
            </a:r>
            <a:r>
              <a:rPr sz="2500"/>
              <a:t> (</a:t>
            </a:r>
            <a:r>
              <a:rPr sz="2500" u="sng">
                <a:hlinkClick r:id="rId3" invalidUrl="" action="" tgtFrame="" tooltip="" history="1" highlightClick="0" endSnd="0"/>
              </a:rPr>
              <a:t>https://flowingdata.com/category/statistics/data-sources/</a:t>
            </a:r>
            <a:r>
              <a:rPr sz="2500"/>
              <a:t>)</a:t>
            </a:r>
            <a:br>
              <a:rPr sz="2500"/>
            </a:br>
            <a:r>
              <a:rPr sz="3000"/>
              <a:t>- UCI Machine Learning Repository </a:t>
            </a:r>
            <a:br>
              <a:rPr sz="3000"/>
            </a:br>
            <a:r>
              <a:rPr sz="3000"/>
              <a:t>  </a:t>
            </a:r>
            <a:r>
              <a:rPr sz="2500"/>
              <a:t>(</a:t>
            </a:r>
            <a:r>
              <a:rPr sz="2500" u="sng">
                <a:hlinkClick r:id="rId4" invalidUrl="" action="" tgtFrame="" tooltip="" history="1" highlightClick="0" endSnd="0"/>
              </a:rPr>
              <a:t>http://archive.ics.uci.edu/ml/index.php</a:t>
            </a:r>
            <a:r>
              <a:rPr sz="2500"/>
              <a:t>)</a:t>
            </a:r>
            <a:br>
              <a:rPr sz="2500"/>
            </a:br>
            <a:r>
              <a:rPr sz="3000"/>
              <a:t>- Take classes at a local university or extension programs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edictive Modeling is Everywhe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Predictive Modeling is Everywhere</a:t>
            </a:r>
          </a:p>
        </p:txBody>
      </p:sp>
      <p:sp>
        <p:nvSpPr>
          <p:cNvPr id="126" name="Is this email message spam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</a:pPr>
            <a:r>
              <a:t>Is this email message spam?</a:t>
            </a:r>
          </a:p>
          <a:p>
            <a:pPr>
              <a:spcBef>
                <a:spcPts val="2200"/>
              </a:spcBef>
            </a:pPr>
            <a:r>
              <a:t>Will this person default on their loan?</a:t>
            </a:r>
          </a:p>
          <a:p>
            <a:pPr>
              <a:spcBef>
                <a:spcPts val="2200"/>
              </a:spcBef>
            </a:pPr>
            <a:r>
              <a:t>Which other products might this person also buy?</a:t>
            </a:r>
          </a:p>
          <a:p>
            <a:pPr>
              <a:spcBef>
                <a:spcPts val="2200"/>
              </a:spcBef>
            </a:pPr>
            <a:r>
              <a:t>Is that a cat?</a:t>
            </a:r>
          </a:p>
          <a:p>
            <a:pPr>
              <a:spcBef>
                <a:spcPts val="2200"/>
              </a:spcBef>
            </a:pPr>
            <a:r>
              <a:t>Which group of people should I target for my ad campaign</a:t>
            </a:r>
          </a:p>
          <a:p>
            <a:pPr>
              <a:spcBef>
                <a:spcPts val="2200"/>
              </a:spcBef>
            </a:pPr>
            <a:r>
              <a:t>Is this person sick or healthy?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ots of Contexts, Lots of Te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Lots of Contexts,</a:t>
            </a:r>
            <a:br/>
            <a:r>
              <a:t>Lots of Terms</a:t>
            </a:r>
          </a:p>
        </p:txBody>
      </p:sp>
      <p:sp>
        <p:nvSpPr>
          <p:cNvPr id="129" name="People have been predictively modeling for a long time, and in lots of different fields…"/>
          <p:cNvSpPr txBox="1"/>
          <p:nvPr>
            <p:ph type="body" sz="half" idx="1"/>
          </p:nvPr>
        </p:nvSpPr>
        <p:spPr>
          <a:xfrm>
            <a:off x="952500" y="2928711"/>
            <a:ext cx="11099800" cy="2490933"/>
          </a:xfrm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People have been predictively modeling for a long time, and in lots of different fields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Therefore, lots of different terms used for similar things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2464901" y="6156572"/>
            <a:ext cx="1270001" cy="2579852"/>
            <a:chOff x="1521917" y="285749"/>
            <a:chExt cx="1270000" cy="2579851"/>
          </a:xfrm>
        </p:grpSpPr>
        <p:sp>
          <p:nvSpPr>
            <p:cNvPr id="130" name="Predictive modeling…"/>
            <p:cNvSpPr/>
            <p:nvPr/>
          </p:nvSpPr>
          <p:spPr>
            <a:xfrm>
              <a:off x="1521917" y="159560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600"/>
              </a:pPr>
              <a:r>
                <a:t>Predictive modeling</a:t>
              </a:r>
            </a:p>
            <a:p>
              <a:pPr>
                <a:defRPr sz="2600"/>
              </a:pPr>
              <a:r>
                <a:t>Predictive analytics</a:t>
              </a:r>
            </a:p>
            <a:p>
              <a:pPr>
                <a:defRPr sz="2600"/>
              </a:pPr>
              <a:r>
                <a:t>Machine learning</a:t>
              </a:r>
            </a:p>
            <a:p>
              <a:pPr>
                <a:defRPr sz="2600"/>
              </a:pPr>
              <a:r>
                <a:t>Data mining</a:t>
              </a:r>
            </a:p>
            <a:p>
              <a:pPr>
                <a:defRPr sz="2600"/>
              </a:pPr>
              <a:r>
                <a:t>Statistics</a:t>
              </a:r>
            </a:p>
          </p:txBody>
        </p:sp>
        <p:sp>
          <p:nvSpPr>
            <p:cNvPr id="131" name="The Subject"/>
            <p:cNvSpPr/>
            <p:nvPr/>
          </p:nvSpPr>
          <p:spPr>
            <a:xfrm>
              <a:off x="1521917" y="2857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31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The Subject</a:t>
              </a:r>
            </a:p>
          </p:txBody>
        </p:sp>
      </p:grpSp>
      <p:grpSp>
        <p:nvGrpSpPr>
          <p:cNvPr id="135" name="Group"/>
          <p:cNvGrpSpPr/>
          <p:nvPr/>
        </p:nvGrpSpPr>
        <p:grpSpPr>
          <a:xfrm>
            <a:off x="6355143" y="6156572"/>
            <a:ext cx="1270001" cy="2611602"/>
            <a:chOff x="1905552" y="285749"/>
            <a:chExt cx="1270000" cy="2611601"/>
          </a:xfrm>
        </p:grpSpPr>
        <p:sp>
          <p:nvSpPr>
            <p:cNvPr id="133" name="Features…"/>
            <p:cNvSpPr/>
            <p:nvPr/>
          </p:nvSpPr>
          <p:spPr>
            <a:xfrm>
              <a:off x="1905552" y="16273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700"/>
              </a:pPr>
              <a:r>
                <a:t>Features</a:t>
              </a:r>
            </a:p>
            <a:p>
              <a:pPr>
                <a:defRPr sz="2700"/>
              </a:pPr>
              <a:r>
                <a:t>Predictors</a:t>
              </a:r>
            </a:p>
            <a:p>
              <a:pPr>
                <a:defRPr sz="2700"/>
              </a:pPr>
              <a:r>
                <a:t>(Independent) Variables</a:t>
              </a:r>
            </a:p>
            <a:p>
              <a:pPr>
                <a:defRPr sz="2700"/>
              </a:pPr>
              <a:r>
                <a:t>Measures</a:t>
              </a:r>
            </a:p>
            <a:p>
              <a:pPr>
                <a:defRPr sz="2700"/>
              </a:pPr>
              <a:r>
                <a:t>Attributes</a:t>
              </a:r>
            </a:p>
          </p:txBody>
        </p:sp>
        <p:sp>
          <p:nvSpPr>
            <p:cNvPr id="134" name="The Data"/>
            <p:cNvSpPr/>
            <p:nvPr/>
          </p:nvSpPr>
          <p:spPr>
            <a:xfrm>
              <a:off x="1905552" y="2857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31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The Data </a:t>
              </a:r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10392642" y="6156572"/>
            <a:ext cx="1270001" cy="2611602"/>
            <a:chOff x="1667408" y="285749"/>
            <a:chExt cx="1270000" cy="2611601"/>
          </a:xfrm>
        </p:grpSpPr>
        <p:sp>
          <p:nvSpPr>
            <p:cNvPr id="136" name="The Outcomes"/>
            <p:cNvSpPr/>
            <p:nvPr/>
          </p:nvSpPr>
          <p:spPr>
            <a:xfrm>
              <a:off x="1667408" y="28574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31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The Outcomes</a:t>
              </a:r>
            </a:p>
          </p:txBody>
        </p:sp>
        <p:sp>
          <p:nvSpPr>
            <p:cNvPr id="137" name="Classes…"/>
            <p:cNvSpPr/>
            <p:nvPr/>
          </p:nvSpPr>
          <p:spPr>
            <a:xfrm>
              <a:off x="1667408" y="16273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700"/>
              </a:pPr>
              <a:r>
                <a:t>Classes</a:t>
              </a:r>
            </a:p>
            <a:p>
              <a:pPr>
                <a:defRPr sz="2700"/>
              </a:pPr>
              <a:r>
                <a:t>Labels</a:t>
              </a:r>
            </a:p>
            <a:p>
              <a:pPr>
                <a:defRPr sz="2700"/>
              </a:pPr>
              <a:r>
                <a:t>Dependent Variables</a:t>
              </a:r>
            </a:p>
            <a:p>
              <a:pPr>
                <a:defRPr sz="2700"/>
              </a:pPr>
              <a:r>
                <a:t>Responses</a:t>
              </a:r>
            </a:p>
            <a:p>
              <a:pPr>
                <a:defRPr sz="2700"/>
              </a:pPr>
              <a:r>
                <a:t>Targets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wo Main Branches of  Machine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Two Main Branches of </a:t>
            </a:r>
            <a:br/>
            <a:r>
              <a:t>Machine Learning</a:t>
            </a:r>
          </a:p>
        </p:txBody>
      </p:sp>
      <p:sp>
        <p:nvSpPr>
          <p:cNvPr id="141" name="Supervised Learning"/>
          <p:cNvSpPr/>
          <p:nvPr/>
        </p:nvSpPr>
        <p:spPr>
          <a:xfrm>
            <a:off x="1842836" y="4959410"/>
            <a:ext cx="3136609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Supervised</a:t>
            </a:r>
            <a:br/>
            <a:r>
              <a:t>Learning</a:t>
            </a:r>
          </a:p>
        </p:txBody>
      </p:sp>
      <p:sp>
        <p:nvSpPr>
          <p:cNvPr id="142" name="Unsupervised Learning"/>
          <p:cNvSpPr/>
          <p:nvPr/>
        </p:nvSpPr>
        <p:spPr>
          <a:xfrm>
            <a:off x="8091256" y="4959410"/>
            <a:ext cx="3136608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Unsupervised Learning</a:t>
            </a:r>
          </a:p>
        </p:txBody>
      </p:sp>
      <p:sp>
        <p:nvSpPr>
          <p:cNvPr id="143" name="Classification"/>
          <p:cNvSpPr/>
          <p:nvPr/>
        </p:nvSpPr>
        <p:spPr>
          <a:xfrm>
            <a:off x="832561" y="7590627"/>
            <a:ext cx="2233051" cy="1270001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Classification</a:t>
            </a:r>
          </a:p>
        </p:txBody>
      </p:sp>
      <p:sp>
        <p:nvSpPr>
          <p:cNvPr id="144" name="Regression"/>
          <p:cNvSpPr/>
          <p:nvPr/>
        </p:nvSpPr>
        <p:spPr>
          <a:xfrm>
            <a:off x="3756669" y="7590627"/>
            <a:ext cx="2233051" cy="1270001"/>
          </a:xfrm>
          <a:prstGeom prst="roundRect">
            <a:avLst>
              <a:gd name="adj" fmla="val 15000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Regression</a:t>
            </a:r>
          </a:p>
        </p:txBody>
      </p:sp>
      <p:sp>
        <p:nvSpPr>
          <p:cNvPr id="145" name="Clustering"/>
          <p:cNvSpPr/>
          <p:nvPr/>
        </p:nvSpPr>
        <p:spPr>
          <a:xfrm>
            <a:off x="7146880" y="7590627"/>
            <a:ext cx="2233052" cy="1270001"/>
          </a:xfrm>
          <a:prstGeom prst="roundRect">
            <a:avLst>
              <a:gd name="adj" fmla="val 15000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Clustering</a:t>
            </a:r>
          </a:p>
        </p:txBody>
      </p:sp>
      <p:sp>
        <p:nvSpPr>
          <p:cNvPr id="146" name="Anomaly Detection"/>
          <p:cNvSpPr/>
          <p:nvPr/>
        </p:nvSpPr>
        <p:spPr>
          <a:xfrm>
            <a:off x="9939187" y="7590627"/>
            <a:ext cx="2233052" cy="1270001"/>
          </a:xfrm>
          <a:prstGeom prst="roundRect">
            <a:avLst>
              <a:gd name="adj" fmla="val 15000"/>
            </a:avLst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Anomaly Detection 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1913988" y="6229410"/>
            <a:ext cx="1361218" cy="13612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" name="Line"/>
          <p:cNvSpPr/>
          <p:nvPr/>
        </p:nvSpPr>
        <p:spPr>
          <a:xfrm>
            <a:off x="3265194" y="6229410"/>
            <a:ext cx="1512984" cy="1361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Line"/>
          <p:cNvSpPr/>
          <p:nvPr/>
        </p:nvSpPr>
        <p:spPr>
          <a:xfrm flipV="1">
            <a:off x="8542260" y="6213581"/>
            <a:ext cx="1119234" cy="13928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" name="Line"/>
          <p:cNvSpPr/>
          <p:nvPr/>
        </p:nvSpPr>
        <p:spPr>
          <a:xfrm flipH="1" flipV="1">
            <a:off x="9675329" y="6227417"/>
            <a:ext cx="1365205" cy="13652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" name="If you have the answer for your training data"/>
          <p:cNvSpPr txBox="1"/>
          <p:nvPr/>
        </p:nvSpPr>
        <p:spPr>
          <a:xfrm>
            <a:off x="1143174" y="3570216"/>
            <a:ext cx="453593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If you have the answer for your training data</a:t>
            </a:r>
          </a:p>
        </p:txBody>
      </p:sp>
      <p:sp>
        <p:nvSpPr>
          <p:cNvPr id="152" name="If you don’t"/>
          <p:cNvSpPr txBox="1"/>
          <p:nvPr/>
        </p:nvSpPr>
        <p:spPr>
          <a:xfrm>
            <a:off x="7391593" y="3773416"/>
            <a:ext cx="45359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If you don’t</a:t>
            </a:r>
          </a:p>
        </p:txBody>
      </p:sp>
      <p:sp>
        <p:nvSpPr>
          <p:cNvPr id="153" name="…"/>
          <p:cNvSpPr txBox="1"/>
          <p:nvPr/>
        </p:nvSpPr>
        <p:spPr>
          <a:xfrm>
            <a:off x="9373810" y="8877468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wo Main Branches of  Machine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Two Main Branches of </a:t>
            </a:r>
            <a:br/>
            <a:r>
              <a:t>Machine Learning</a:t>
            </a:r>
          </a:p>
        </p:txBody>
      </p:sp>
      <p:sp>
        <p:nvSpPr>
          <p:cNvPr id="156" name="Supervised Learning"/>
          <p:cNvSpPr/>
          <p:nvPr/>
        </p:nvSpPr>
        <p:spPr>
          <a:xfrm>
            <a:off x="1842836" y="4959410"/>
            <a:ext cx="3136609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Supervised</a:t>
            </a:r>
            <a:br/>
            <a:r>
              <a:t>Learning</a:t>
            </a:r>
          </a:p>
        </p:txBody>
      </p:sp>
      <p:sp>
        <p:nvSpPr>
          <p:cNvPr id="157" name="Unsupervised Learning"/>
          <p:cNvSpPr/>
          <p:nvPr/>
        </p:nvSpPr>
        <p:spPr>
          <a:xfrm>
            <a:off x="8091256" y="4959410"/>
            <a:ext cx="3136608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Unsupervised Learning</a:t>
            </a:r>
          </a:p>
        </p:txBody>
      </p:sp>
      <p:sp>
        <p:nvSpPr>
          <p:cNvPr id="158" name="Classification"/>
          <p:cNvSpPr/>
          <p:nvPr/>
        </p:nvSpPr>
        <p:spPr>
          <a:xfrm>
            <a:off x="832561" y="7590627"/>
            <a:ext cx="2233051" cy="1270001"/>
          </a:xfrm>
          <a:prstGeom prst="roundRect">
            <a:avLst>
              <a:gd name="adj" fmla="val 15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Classification</a:t>
            </a:r>
          </a:p>
        </p:txBody>
      </p:sp>
      <p:sp>
        <p:nvSpPr>
          <p:cNvPr id="159" name="Regression"/>
          <p:cNvSpPr/>
          <p:nvPr/>
        </p:nvSpPr>
        <p:spPr>
          <a:xfrm>
            <a:off x="3756669" y="7590627"/>
            <a:ext cx="2233051" cy="1270001"/>
          </a:xfrm>
          <a:prstGeom prst="roundRect">
            <a:avLst>
              <a:gd name="adj" fmla="val 15000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Regression</a:t>
            </a:r>
          </a:p>
        </p:txBody>
      </p:sp>
      <p:sp>
        <p:nvSpPr>
          <p:cNvPr id="160" name="Clustering"/>
          <p:cNvSpPr/>
          <p:nvPr/>
        </p:nvSpPr>
        <p:spPr>
          <a:xfrm>
            <a:off x="7146880" y="7590627"/>
            <a:ext cx="2233052" cy="1270001"/>
          </a:xfrm>
          <a:prstGeom prst="roundRect">
            <a:avLst>
              <a:gd name="adj" fmla="val 15000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Clustering</a:t>
            </a:r>
          </a:p>
        </p:txBody>
      </p:sp>
      <p:sp>
        <p:nvSpPr>
          <p:cNvPr id="161" name="Anomaly Detection"/>
          <p:cNvSpPr/>
          <p:nvPr/>
        </p:nvSpPr>
        <p:spPr>
          <a:xfrm>
            <a:off x="9939187" y="7590627"/>
            <a:ext cx="2233052" cy="1270001"/>
          </a:xfrm>
          <a:prstGeom prst="roundRect">
            <a:avLst>
              <a:gd name="adj" fmla="val 15000"/>
            </a:avLst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Anomaly Detection </a:t>
            </a:r>
          </a:p>
        </p:txBody>
      </p:sp>
      <p:sp>
        <p:nvSpPr>
          <p:cNvPr id="162" name="Line"/>
          <p:cNvSpPr/>
          <p:nvPr/>
        </p:nvSpPr>
        <p:spPr>
          <a:xfrm flipH="1">
            <a:off x="1913988" y="6229410"/>
            <a:ext cx="1361218" cy="136121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Line"/>
          <p:cNvSpPr/>
          <p:nvPr/>
        </p:nvSpPr>
        <p:spPr>
          <a:xfrm>
            <a:off x="3265194" y="6229410"/>
            <a:ext cx="1512984" cy="13612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Line"/>
          <p:cNvSpPr/>
          <p:nvPr/>
        </p:nvSpPr>
        <p:spPr>
          <a:xfrm flipV="1">
            <a:off x="8542260" y="6213581"/>
            <a:ext cx="1119234" cy="13928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5" name="Line"/>
          <p:cNvSpPr/>
          <p:nvPr/>
        </p:nvSpPr>
        <p:spPr>
          <a:xfrm flipH="1" flipV="1">
            <a:off x="9675329" y="6227417"/>
            <a:ext cx="1365205" cy="136520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" name="If you have the answer for your training data"/>
          <p:cNvSpPr txBox="1"/>
          <p:nvPr/>
        </p:nvSpPr>
        <p:spPr>
          <a:xfrm>
            <a:off x="1143174" y="3570216"/>
            <a:ext cx="453593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If you have the answer for your training data</a:t>
            </a:r>
          </a:p>
        </p:txBody>
      </p:sp>
      <p:sp>
        <p:nvSpPr>
          <p:cNvPr id="167" name="If you don’t"/>
          <p:cNvSpPr txBox="1"/>
          <p:nvPr/>
        </p:nvSpPr>
        <p:spPr>
          <a:xfrm>
            <a:off x="7391593" y="3773416"/>
            <a:ext cx="45359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If you don’t</a:t>
            </a:r>
          </a:p>
        </p:txBody>
      </p:sp>
      <p:sp>
        <p:nvSpPr>
          <p:cNvPr id="168" name="Rounded Rectangle"/>
          <p:cNvSpPr/>
          <p:nvPr/>
        </p:nvSpPr>
        <p:spPr>
          <a:xfrm>
            <a:off x="1859516" y="4959410"/>
            <a:ext cx="3103249" cy="1270001"/>
          </a:xfrm>
          <a:prstGeom prst="roundRect">
            <a:avLst>
              <a:gd name="adj" fmla="val 15000"/>
            </a:avLst>
          </a:prstGeom>
          <a:ln w="101600">
            <a:solidFill>
              <a:srgbClr val="9411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…"/>
          <p:cNvSpPr txBox="1"/>
          <p:nvPr/>
        </p:nvSpPr>
        <p:spPr>
          <a:xfrm>
            <a:off x="9373810" y="8877468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170" name="most studied…"/>
          <p:cNvSpPr txBox="1"/>
          <p:nvPr/>
        </p:nvSpPr>
        <p:spPr>
          <a:xfrm>
            <a:off x="5075408" y="5086410"/>
            <a:ext cx="209016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/>
            </a:pPr>
            <a:r>
              <a:t>most studied</a:t>
            </a:r>
          </a:p>
          <a:p>
            <a:pPr algn="l">
              <a:defRPr sz="2000"/>
            </a:pPr>
            <a:r>
              <a:t>more mature</a:t>
            </a:r>
          </a:p>
          <a:p>
            <a:pPr algn="l">
              <a:defRPr sz="2000"/>
            </a:pPr>
            <a:r>
              <a:t>most widely used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he Model Building 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The Model Building Process</a:t>
            </a:r>
          </a:p>
        </p:txBody>
      </p:sp>
      <p:sp>
        <p:nvSpPr>
          <p:cNvPr id="173" name="Start with a question"/>
          <p:cNvSpPr txBox="1"/>
          <p:nvPr/>
        </p:nvSpPr>
        <p:spPr>
          <a:xfrm>
            <a:off x="1470628" y="2623885"/>
            <a:ext cx="42643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Start with a question</a:t>
            </a:r>
          </a:p>
        </p:txBody>
      </p:sp>
      <p:sp>
        <p:nvSpPr>
          <p:cNvPr id="174" name="Which stocks should I buy?…"/>
          <p:cNvSpPr txBox="1"/>
          <p:nvPr/>
        </p:nvSpPr>
        <p:spPr>
          <a:xfrm>
            <a:off x="245903" y="3302544"/>
            <a:ext cx="671375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27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Which stocks should I buy?</a:t>
            </a:r>
          </a:p>
          <a:p>
            <a:pPr>
              <a:defRPr i="1" sz="27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(How can I determine good &amp; bad stocks?)</a:t>
            </a:r>
          </a:p>
        </p:txBody>
      </p:sp>
      <p:sp>
        <p:nvSpPr>
          <p:cNvPr id="175" name="Collect relevant data"/>
          <p:cNvSpPr txBox="1"/>
          <p:nvPr/>
        </p:nvSpPr>
        <p:spPr>
          <a:xfrm>
            <a:off x="1440681" y="4596883"/>
            <a:ext cx="43241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Collect relevant data</a:t>
            </a:r>
          </a:p>
        </p:txBody>
      </p:sp>
      <p:sp>
        <p:nvSpPr>
          <p:cNvPr id="176" name="Amass historical stock/company data…"/>
          <p:cNvSpPr txBox="1"/>
          <p:nvPr/>
        </p:nvSpPr>
        <p:spPr>
          <a:xfrm>
            <a:off x="726324" y="5276491"/>
            <a:ext cx="600141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27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Amass historical stock/company data</a:t>
            </a:r>
          </a:p>
          <a:p>
            <a:pPr>
              <a:defRPr i="1" sz="2700">
                <a:solidFill>
                  <a:srgbClr val="9411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WITH good/bad calls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2483858" y="6709889"/>
            <a:ext cx="2867102" cy="2170156"/>
            <a:chOff x="0" y="0"/>
            <a:chExt cx="2867101" cy="2170155"/>
          </a:xfrm>
        </p:grpSpPr>
        <p:sp>
          <p:nvSpPr>
            <p:cNvPr id="177" name="Train a model"/>
            <p:cNvSpPr txBox="1"/>
            <p:nvPr/>
          </p:nvSpPr>
          <p:spPr>
            <a:xfrm>
              <a:off x="-1" y="0"/>
              <a:ext cx="286710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Train a model</a:t>
              </a:r>
            </a:p>
          </p:txBody>
        </p:sp>
        <p:sp>
          <p:nvSpPr>
            <p:cNvPr id="178" name="Model"/>
            <p:cNvSpPr/>
            <p:nvPr/>
          </p:nvSpPr>
          <p:spPr>
            <a:xfrm>
              <a:off x="483921" y="900155"/>
              <a:ext cx="1899259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90884" dir="3088749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Model</a:t>
              </a:r>
            </a:p>
          </p:txBody>
        </p:sp>
      </p:grpSp>
      <p:sp>
        <p:nvSpPr>
          <p:cNvPr id="180" name="Line"/>
          <p:cNvSpPr/>
          <p:nvPr/>
        </p:nvSpPr>
        <p:spPr>
          <a:xfrm>
            <a:off x="560082" y="4928689"/>
            <a:ext cx="2259250" cy="3350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75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3" name="Group"/>
          <p:cNvGrpSpPr/>
          <p:nvPr/>
        </p:nvGrpSpPr>
        <p:grpSpPr>
          <a:xfrm>
            <a:off x="10257871" y="7519261"/>
            <a:ext cx="2271950" cy="1193801"/>
            <a:chOff x="0" y="0"/>
            <a:chExt cx="2271948" cy="1193800"/>
          </a:xfrm>
        </p:grpSpPr>
        <p:sp>
          <p:nvSpPr>
            <p:cNvPr id="181" name="Input new data"/>
            <p:cNvSpPr txBox="1"/>
            <p:nvPr/>
          </p:nvSpPr>
          <p:spPr>
            <a:xfrm>
              <a:off x="0" y="0"/>
              <a:ext cx="2271949" cy="119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r"/>
            </a:lstStyle>
            <a:p>
              <a:pPr/>
              <a:r>
                <a:t>Input new data</a:t>
              </a:r>
            </a:p>
          </p:txBody>
        </p:sp>
        <p:sp>
          <p:nvSpPr>
            <p:cNvPr id="182" name="Line"/>
            <p:cNvSpPr/>
            <p:nvPr/>
          </p:nvSpPr>
          <p:spPr>
            <a:xfrm flipH="1" flipV="1">
              <a:off x="-1" y="816567"/>
              <a:ext cx="102801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7714254" y="4535512"/>
            <a:ext cx="2443730" cy="3260838"/>
            <a:chOff x="0" y="0"/>
            <a:chExt cx="2443729" cy="3260836"/>
          </a:xfrm>
        </p:grpSpPr>
        <p:sp>
          <p:nvSpPr>
            <p:cNvPr id="184" name="Good Stocks"/>
            <p:cNvSpPr/>
            <p:nvPr/>
          </p:nvSpPr>
          <p:spPr>
            <a:xfrm>
              <a:off x="0" y="0"/>
              <a:ext cx="1028010" cy="1270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Good Stocks</a:t>
              </a:r>
            </a:p>
          </p:txBody>
        </p:sp>
        <p:sp>
          <p:nvSpPr>
            <p:cNvPr id="185" name="Bad Stocks"/>
            <p:cNvSpPr/>
            <p:nvPr/>
          </p:nvSpPr>
          <p:spPr>
            <a:xfrm>
              <a:off x="1415719" y="0"/>
              <a:ext cx="1028011" cy="1270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Bad Stocks</a:t>
              </a:r>
            </a:p>
          </p:txBody>
        </p:sp>
        <p:sp>
          <p:nvSpPr>
            <p:cNvPr id="186" name="Line"/>
            <p:cNvSpPr/>
            <p:nvPr/>
          </p:nvSpPr>
          <p:spPr>
            <a:xfrm flipH="1" flipV="1">
              <a:off x="639378" y="1304696"/>
              <a:ext cx="486610" cy="19561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1311565" y="1304204"/>
              <a:ext cx="565862" cy="19566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7650900" y="2604668"/>
            <a:ext cx="1334111" cy="1893451"/>
            <a:chOff x="0" y="0"/>
            <a:chExt cx="1334109" cy="1893449"/>
          </a:xfrm>
        </p:grpSpPr>
        <p:sp>
          <p:nvSpPr>
            <p:cNvPr id="189" name="Invest"/>
            <p:cNvSpPr txBox="1"/>
            <p:nvPr/>
          </p:nvSpPr>
          <p:spPr>
            <a:xfrm>
              <a:off x="0" y="0"/>
              <a:ext cx="133411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Invest</a:t>
              </a:r>
            </a:p>
          </p:txBody>
        </p:sp>
        <p:sp>
          <p:nvSpPr>
            <p:cNvPr id="190" name="Line"/>
            <p:cNvSpPr/>
            <p:nvPr/>
          </p:nvSpPr>
          <p:spPr>
            <a:xfrm flipV="1">
              <a:off x="577359" y="685094"/>
              <a:ext cx="1" cy="12083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9102131" y="2623885"/>
            <a:ext cx="3555417" cy="647701"/>
            <a:chOff x="0" y="0"/>
            <a:chExt cx="3555415" cy="647700"/>
          </a:xfrm>
        </p:grpSpPr>
        <p:sp>
          <p:nvSpPr>
            <p:cNvPr id="192" name="Get RICH!!!"/>
            <p:cNvSpPr txBox="1"/>
            <p:nvPr/>
          </p:nvSpPr>
          <p:spPr>
            <a:xfrm>
              <a:off x="1028014" y="0"/>
              <a:ext cx="252740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Get RICH!!!</a:t>
              </a:r>
            </a:p>
          </p:txBody>
        </p:sp>
        <p:sp>
          <p:nvSpPr>
            <p:cNvPr id="193" name="Line"/>
            <p:cNvSpPr/>
            <p:nvPr/>
          </p:nvSpPr>
          <p:spPr>
            <a:xfrm>
              <a:off x="0" y="323850"/>
              <a:ext cx="91089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195" name="highly simplified"/>
          <p:cNvSpPr txBox="1"/>
          <p:nvPr/>
        </p:nvSpPr>
        <p:spPr>
          <a:xfrm rot="21051962">
            <a:off x="2401190" y="319372"/>
            <a:ext cx="3649574" cy="642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highly simplified</a:t>
            </a:r>
          </a:p>
        </p:txBody>
      </p:sp>
      <p:sp>
        <p:nvSpPr>
          <p:cNvPr id="196" name="^"/>
          <p:cNvSpPr txBox="1"/>
          <p:nvPr/>
        </p:nvSpPr>
        <p:spPr>
          <a:xfrm>
            <a:off x="2394618" y="993552"/>
            <a:ext cx="387400" cy="73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/>
            <a:r>
              <a:t>^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5024467" y="7700829"/>
            <a:ext cx="4861282" cy="1270001"/>
            <a:chOff x="0" y="0"/>
            <a:chExt cx="4861281" cy="1270000"/>
          </a:xfrm>
        </p:grpSpPr>
        <p:grpSp>
          <p:nvGrpSpPr>
            <p:cNvPr id="199" name="Group"/>
            <p:cNvGrpSpPr/>
            <p:nvPr/>
          </p:nvGrpSpPr>
          <p:grpSpPr>
            <a:xfrm>
              <a:off x="-1" y="0"/>
              <a:ext cx="4861283" cy="1270000"/>
              <a:chOff x="0" y="0"/>
              <a:chExt cx="4861281" cy="1270000"/>
            </a:xfrm>
          </p:grpSpPr>
          <p:sp>
            <p:nvSpPr>
              <p:cNvPr id="197" name="Trained Model"/>
              <p:cNvSpPr/>
              <p:nvPr/>
            </p:nvSpPr>
            <p:spPr>
              <a:xfrm>
                <a:off x="2962023" y="0"/>
                <a:ext cx="1899259" cy="12700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90884" dir="3088749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Trained Model</a:t>
                </a:r>
              </a:p>
            </p:txBody>
          </p:sp>
          <p:sp>
            <p:nvSpPr>
              <p:cNvPr id="198" name="Line"/>
              <p:cNvSpPr/>
              <p:nvPr/>
            </p:nvSpPr>
            <p:spPr>
              <a:xfrm>
                <a:off x="0" y="544215"/>
                <a:ext cx="2840161" cy="1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</p:grpSp>
        <p:sp>
          <p:nvSpPr>
            <p:cNvPr id="200" name="computery stuff"/>
            <p:cNvSpPr txBox="1"/>
            <p:nvPr/>
          </p:nvSpPr>
          <p:spPr>
            <a:xfrm>
              <a:off x="294293" y="24683"/>
              <a:ext cx="2132966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i="1" sz="22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computery stuff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6" presetID="18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2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3"/>
      <p:bldP build="whole" bldLvl="1" animBg="1" rev="0" advAuto="0" spid="173" grpId="1"/>
      <p:bldP build="whole" bldLvl="1" animBg="1" rev="0" advAuto="0" spid="201" grpId="7"/>
      <p:bldP build="whole" bldLvl="1" animBg="1" rev="0" advAuto="0" spid="191" grpId="10"/>
      <p:bldP build="whole" bldLvl="1" animBg="1" rev="0" advAuto="0" spid="176" grpId="4"/>
      <p:bldP build="whole" bldLvl="1" animBg="1" rev="0" advAuto="0" spid="174" grpId="2"/>
      <p:bldP build="whole" bldLvl="1" animBg="1" rev="0" advAuto="0" spid="180" grpId="5"/>
      <p:bldP build="whole" bldLvl="1" animBg="1" rev="0" advAuto="0" spid="188" grpId="9"/>
      <p:bldP build="whole" bldLvl="1" animBg="1" rev="0" advAuto="0" spid="179" grpId="6"/>
      <p:bldP build="whole" bldLvl="1" animBg="1" rev="0" advAuto="0" spid="194" grpId="11"/>
      <p:bldP build="whole" bldLvl="1" animBg="1" rev="0" advAuto="0" spid="183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Building Models with R and car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Building Models with R and caret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odeling in 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Modeling in R</a:t>
            </a:r>
          </a:p>
        </p:txBody>
      </p:sp>
      <p:sp>
        <p:nvSpPr>
          <p:cNvPr id="206" name="R has 100’s of modeling packages; if you know about it, there’s probably an R package for it…"/>
          <p:cNvSpPr txBox="1"/>
          <p:nvPr>
            <p:ph type="body" idx="1"/>
          </p:nvPr>
        </p:nvSpPr>
        <p:spPr>
          <a:xfrm>
            <a:off x="952500" y="2603500"/>
            <a:ext cx="11412039" cy="6286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2900"/>
              </a:spcBef>
            </a:pPr>
            <a:r>
              <a:t>R has 100’s of modeling packages; if you know about it, there’s probably an R package for it</a:t>
            </a:r>
          </a:p>
          <a:p>
            <a:pPr>
              <a:spcBef>
                <a:spcPts val="2900"/>
              </a:spcBef>
            </a:pPr>
            <a:r>
              <a:t>Lots (most?) modeling packages follow a somewhat standard way to work with models</a:t>
            </a:r>
          </a:p>
          <a:p>
            <a:pPr lvl="1">
              <a:spcBef>
                <a:spcPts val="2900"/>
              </a:spcBef>
              <a:defRPr sz="2800"/>
            </a:pPr>
            <a:r>
              <a:t>train a model: </a:t>
            </a:r>
            <a:r>
              <a:rPr sz="2200">
                <a:latin typeface="SF Mono Regular"/>
                <a:ea typeface="SF Mono Regular"/>
                <a:cs typeface="SF Mono Regular"/>
                <a:sym typeface="SF Mono Regular"/>
              </a:rPr>
              <a:t>model_func(training_matrix, training_labels, …)</a:t>
            </a:r>
            <a:endParaRPr sz="2000">
              <a:latin typeface="SF Mono Regular"/>
              <a:ea typeface="SF Mono Regular"/>
              <a:cs typeface="SF Mono Regular"/>
              <a:sym typeface="SF Mono Regular"/>
            </a:endParaRPr>
          </a:p>
          <a:p>
            <a:pPr lvl="1">
              <a:spcBef>
                <a:spcPts val="2900"/>
              </a:spcBef>
              <a:defRPr sz="2800"/>
            </a:pPr>
            <a:r>
              <a:t>make predictions: </a:t>
            </a:r>
            <a:r>
              <a:rPr sz="2200">
                <a:latin typeface="SF Mono Regular"/>
                <a:ea typeface="SF Mono Regular"/>
                <a:cs typeface="SF Mono Regular"/>
                <a:sym typeface="SF Mono Regular"/>
              </a:rPr>
              <a:t>predict(model_obj, testing_matrix)</a:t>
            </a:r>
            <a:endParaRPr sz="2200">
              <a:latin typeface="SF Mono Regular"/>
              <a:ea typeface="SF Mono Regular"/>
              <a:cs typeface="SF Mono Regular"/>
              <a:sym typeface="SF Mono Regular"/>
            </a:endParaRPr>
          </a:p>
          <a:p>
            <a:pPr>
              <a:spcBef>
                <a:spcPts val="2900"/>
              </a:spcBef>
            </a:pPr>
            <a:r>
              <a:t>However, there are often subtle differences between packages so you have to be careful &amp; read the documentation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