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1" r:id="rId4"/>
    <p:sldId id="272" r:id="rId5"/>
    <p:sldId id="274" r:id="rId6"/>
    <p:sldId id="275" r:id="rId7"/>
    <p:sldId id="273" r:id="rId8"/>
    <p:sldId id="276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85"/>
    <p:restoredTop sz="94675"/>
  </p:normalViewPr>
  <p:slideViewPr>
    <p:cSldViewPr snapToGrid="0" snapToObjects="1">
      <p:cViewPr varScale="1">
        <p:scale>
          <a:sx n="78" d="100"/>
          <a:sy n="78" d="100"/>
        </p:scale>
        <p:origin x="3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request/RrRuH7T2p2AokiA8ViJM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request/RrRuH7T2p2AokiA8ViJ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CRUG  Hackathon Nov 2019"/>
          <p:cNvSpPr txBox="1">
            <a:spLocks noGrp="1"/>
          </p:cNvSpPr>
          <p:nvPr>
            <p:ph type="ctrTitle"/>
          </p:nvPr>
        </p:nvSpPr>
        <p:spPr>
          <a:xfrm>
            <a:off x="1270000" y="5080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rPr dirty="0"/>
              <a:t>OCRUG</a:t>
            </a:r>
            <a:r>
              <a:rPr lang="en-US" dirty="0"/>
              <a:t> x Merage</a:t>
            </a:r>
            <a:r>
              <a:rPr dirty="0"/>
              <a:t> </a:t>
            </a:r>
            <a:br>
              <a:rPr dirty="0"/>
            </a:br>
            <a:r>
              <a:rPr dirty="0"/>
              <a:t>Hackathon </a:t>
            </a:r>
            <a:r>
              <a:rPr lang="en-US" dirty="0"/>
              <a:t>Apr</a:t>
            </a:r>
            <a:r>
              <a:rPr dirty="0"/>
              <a:t> 20</a:t>
            </a:r>
            <a:r>
              <a:rPr lang="en-US" dirty="0"/>
              <a:t>21</a:t>
            </a:r>
            <a:endParaRPr dirty="0"/>
          </a:p>
        </p:txBody>
      </p:sp>
      <p:sp>
        <p:nvSpPr>
          <p:cNvPr id="120" name="November 9 — 10, 2019 Paul Merage Business School • University of California, Irvine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3911600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467359">
              <a:defRPr sz="2960"/>
            </a:pPr>
            <a:r>
              <a:rPr lang="en-US" dirty="0"/>
              <a:t>April</a:t>
            </a:r>
            <a:r>
              <a:rPr dirty="0"/>
              <a:t> </a:t>
            </a:r>
            <a:r>
              <a:rPr lang="en-US" dirty="0"/>
              <a:t>10</a:t>
            </a:r>
            <a:r>
              <a:rPr dirty="0"/>
              <a:t> — 1</a:t>
            </a:r>
            <a:r>
              <a:rPr lang="en-US" dirty="0"/>
              <a:t>1</a:t>
            </a:r>
            <a:r>
              <a:rPr dirty="0"/>
              <a:t>, 20</a:t>
            </a:r>
            <a:r>
              <a:rPr lang="en-US" dirty="0"/>
              <a:t>21</a:t>
            </a:r>
            <a:br>
              <a:rPr dirty="0"/>
            </a:br>
            <a:r>
              <a:rPr lang="en-US" dirty="0"/>
              <a:t>Saturday Evening Event</a:t>
            </a:r>
            <a:endParaRPr dirty="0"/>
          </a:p>
        </p:txBody>
      </p:sp>
      <p:pic>
        <p:nvPicPr>
          <p:cNvPr id="121" name="logo_ocrug_blue_grey.png" descr="logo_ocrug_blue_gre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481" y="5314047"/>
            <a:ext cx="5531838" cy="330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als of the Hackath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r>
              <a:rPr lang="en-US" dirty="0"/>
              <a:t>Goals of the Event</a:t>
            </a:r>
            <a:endParaRPr dirty="0"/>
          </a:p>
        </p:txBody>
      </p:sp>
      <p:sp>
        <p:nvSpPr>
          <p:cNvPr id="125" name="The focus is on education &amp; teamwork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00050" indent="-400050" defTabSz="525779">
              <a:spcBef>
                <a:spcPts val="3700"/>
              </a:spcBef>
              <a:defRPr sz="2880"/>
            </a:pPr>
            <a:r>
              <a:rPr lang="en-US" dirty="0"/>
              <a:t>Connect with new people outside of your team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rPr lang="en-US" dirty="0"/>
              <a:t>Work together on rapid fire data questions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rPr lang="en-US" dirty="0"/>
              <a:t>Accumulate tickets for a prize drawing at the end of the event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rPr lang="en-US" dirty="0"/>
              <a:t>Have some "data" fun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A912-B6F6-1D42-A311-BE7C2F686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48EFE-5666-0A4C-B2E6-7D30449EFB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4 rounds, 10 minutes each</a:t>
            </a:r>
          </a:p>
          <a:p>
            <a:pPr lvl="1">
              <a:spcBef>
                <a:spcPts val="0"/>
              </a:spcBef>
            </a:pPr>
            <a:r>
              <a:rPr lang="en-US" b="1" dirty="0"/>
              <a:t>First 5 minutes</a:t>
            </a:r>
            <a:r>
              <a:rPr lang="en-US" dirty="0"/>
              <a:t>: rapid fire introductions, </a:t>
            </a:r>
            <a:br>
              <a:rPr lang="en-US" dirty="0"/>
            </a:br>
            <a:r>
              <a:rPr lang="en-US" dirty="0"/>
              <a:t>&lt; 1 min per person</a:t>
            </a:r>
          </a:p>
          <a:p>
            <a:pPr lvl="2">
              <a:spcBef>
                <a:spcPts val="0"/>
              </a:spcBef>
            </a:pPr>
            <a:r>
              <a:rPr lang="en-US" dirty="0"/>
              <a:t>Name</a:t>
            </a:r>
          </a:p>
          <a:p>
            <a:pPr lvl="2">
              <a:spcBef>
                <a:spcPts val="0"/>
              </a:spcBef>
            </a:pPr>
            <a:r>
              <a:rPr lang="en-US" dirty="0"/>
              <a:t>What do you do?</a:t>
            </a:r>
          </a:p>
          <a:p>
            <a:pPr lvl="2">
              <a:spcBef>
                <a:spcPts val="0"/>
              </a:spcBef>
            </a:pPr>
            <a:r>
              <a:rPr lang="en-US" dirty="0"/>
              <a:t>What data topics/areas are you interested in?</a:t>
            </a:r>
          </a:p>
          <a:p>
            <a:pPr lvl="1">
              <a:spcBef>
                <a:spcPts val="0"/>
              </a:spcBef>
            </a:pPr>
            <a:r>
              <a:rPr lang="en-US" b="1" dirty="0"/>
              <a:t>Last 5 minutes</a:t>
            </a:r>
            <a:r>
              <a:rPr lang="en-US" dirty="0"/>
              <a:t>: work together on a data question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Participants will be randomly assigned into Zoom breakout rooms, </a:t>
            </a:r>
            <a:r>
              <a:rPr lang="en-US" i="1" dirty="0"/>
              <a:t>each round</a:t>
            </a:r>
            <a:r>
              <a:rPr lang="en-US" dirty="0"/>
              <a:t>, ~5 people each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9564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B5E6-2D05-EB4C-9F5C-1FB244580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Answering the Data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B4AD2-3385-2045-9861-577090238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743200"/>
            <a:ext cx="11620500" cy="6134099"/>
          </a:xfrm>
        </p:spPr>
        <p:txBody>
          <a:bodyPr anchor="t"/>
          <a:lstStyle/>
          <a:p>
            <a:r>
              <a:rPr lang="en-US" i="1" dirty="0"/>
              <a:t>Teams will work together </a:t>
            </a:r>
            <a:r>
              <a:rPr lang="en-US" dirty="0"/>
              <a:t>to answer a data question and </a:t>
            </a:r>
            <a:r>
              <a:rPr lang="en-US" i="1" dirty="0"/>
              <a:t>submit a single answer as a team </a:t>
            </a:r>
            <a:r>
              <a:rPr lang="en-US" dirty="0"/>
              <a:t>(no individual submissions)</a:t>
            </a:r>
          </a:p>
          <a:p>
            <a:r>
              <a:rPr lang="en-US" dirty="0"/>
              <a:t>Questions will be sent to the #hackathon-2021-04 Slack channel, answers WILL NOT be submitted through Slack</a:t>
            </a:r>
          </a:p>
          <a:p>
            <a:r>
              <a:rPr lang="en-US" dirty="0"/>
              <a:t>Two types of answers:</a:t>
            </a:r>
          </a:p>
          <a:p>
            <a:pPr lvl="1">
              <a:spcBef>
                <a:spcPts val="0"/>
              </a:spcBef>
            </a:pPr>
            <a:r>
              <a:rPr lang="en-US" i="1" dirty="0"/>
              <a:t>Text answer </a:t>
            </a:r>
            <a:r>
              <a:rPr lang="en-US" dirty="0"/>
              <a:t>(i.e. number or words)</a:t>
            </a:r>
            <a:br>
              <a:rPr lang="en-US" dirty="0"/>
            </a:br>
            <a:r>
              <a:rPr lang="en-US" dirty="0"/>
              <a:t>save to a text file and submit the file</a:t>
            </a:r>
          </a:p>
          <a:p>
            <a:pPr lvl="1">
              <a:spcBef>
                <a:spcPts val="0"/>
              </a:spcBef>
            </a:pPr>
            <a:r>
              <a:rPr lang="en-US" i="1" dirty="0"/>
              <a:t>Plot answer</a:t>
            </a:r>
            <a:br>
              <a:rPr lang="en-US" dirty="0"/>
            </a:br>
            <a:r>
              <a:rPr lang="en-US" dirty="0"/>
              <a:t>save the plot to a file or take a screen shot, </a:t>
            </a:r>
            <a:br>
              <a:rPr lang="en-US" dirty="0"/>
            </a:br>
            <a:r>
              <a:rPr lang="en-US" dirty="0"/>
              <a:t>submit the graphics file</a:t>
            </a:r>
          </a:p>
        </p:txBody>
      </p:sp>
    </p:spTree>
    <p:extLst>
      <p:ext uri="{BB962C8B-B14F-4D97-AF65-F5344CB8AC3E}">
        <p14:creationId xmlns:p14="http://schemas.microsoft.com/office/powerpoint/2010/main" val="44144491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15E0-930C-5F4E-9EFE-650C400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Answers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2358F-5CA4-D340-9A09-34CCB47C45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b="1" dirty="0"/>
              <a:t>IMPORTANT!!!</a:t>
            </a:r>
            <a:br>
              <a:rPr lang="en-US" b="1" dirty="0"/>
            </a:br>
            <a:r>
              <a:rPr lang="en-US" dirty="0"/>
              <a:t>name your response in the following format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			</a:t>
            </a:r>
            <a:r>
              <a:rPr lang="en-US" dirty="0" err="1"/>
              <a:t>question#_team#.txt</a:t>
            </a:r>
            <a:r>
              <a:rPr lang="en-US" dirty="0"/>
              <a:t>/gif/</a:t>
            </a:r>
            <a:r>
              <a:rPr lang="en-US" dirty="0" err="1"/>
              <a:t>png</a:t>
            </a:r>
            <a:r>
              <a:rPr lang="en-US" dirty="0"/>
              <a:t>/pdf/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Upload your response here:</a:t>
            </a:r>
            <a:br>
              <a:rPr lang="en-US" dirty="0"/>
            </a:br>
            <a:r>
              <a:rPr lang="en-US" sz="2800" dirty="0">
                <a:hlinkClick r:id="rId2"/>
              </a:rPr>
              <a:t>https://www.dropbox.com/request/RrRuH7T2p2AokiA8ViJM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3CEC08-5F81-B94E-8C00-E1C16FA0F8F3}"/>
              </a:ext>
            </a:extLst>
          </p:cNvPr>
          <p:cNvSpPr txBox="1"/>
          <p:nvPr/>
        </p:nvSpPr>
        <p:spPr>
          <a:xfrm>
            <a:off x="2395551" y="5262126"/>
            <a:ext cx="22955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Should be 1 - 4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013048-3504-4F45-9C74-704647D71A54}"/>
              </a:ext>
            </a:extLst>
          </p:cNvPr>
          <p:cNvSpPr txBox="1"/>
          <p:nvPr/>
        </p:nvSpPr>
        <p:spPr>
          <a:xfrm>
            <a:off x="5649706" y="5439926"/>
            <a:ext cx="3559608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Your assigned breakout room number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C00000"/>
                </a:solidFill>
              </a:rPr>
              <a:t>WILL BE DIFFERENT EVERY ROUND</a:t>
            </a:r>
            <a:endParaRPr kumimoji="0" lang="en-US" sz="240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F50080-BAE2-6F4F-8710-20CEEAB672D4}"/>
              </a:ext>
            </a:extLst>
          </p:cNvPr>
          <p:cNvCxnSpPr>
            <a:cxnSpLocks/>
          </p:cNvCxnSpPr>
          <p:nvPr/>
        </p:nvCxnSpPr>
        <p:spPr>
          <a:xfrm>
            <a:off x="4408715" y="4615543"/>
            <a:ext cx="0" cy="646583"/>
          </a:xfrm>
          <a:prstGeom prst="line">
            <a:avLst/>
          </a:prstGeom>
          <a:noFill/>
          <a:ln w="28575" cap="flat">
            <a:solidFill>
              <a:srgbClr val="C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67BD5D-0B14-9248-BE6F-CF5B89401949}"/>
              </a:ext>
            </a:extLst>
          </p:cNvPr>
          <p:cNvCxnSpPr>
            <a:cxnSpLocks/>
          </p:cNvCxnSpPr>
          <p:nvPr/>
        </p:nvCxnSpPr>
        <p:spPr>
          <a:xfrm>
            <a:off x="5769429" y="4615543"/>
            <a:ext cx="0" cy="646583"/>
          </a:xfrm>
          <a:prstGeom prst="line">
            <a:avLst/>
          </a:prstGeom>
          <a:noFill/>
          <a:ln w="28575" cap="flat">
            <a:solidFill>
              <a:srgbClr val="C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6571797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4883-931B-924E-B1D8-EB234CB1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Answers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1C98BF4-57F8-DA41-B4FE-681064B6E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4089818"/>
            <a:ext cx="4959692" cy="402305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C68F9A-9F73-FE45-A98B-5727F900A632}"/>
              </a:ext>
            </a:extLst>
          </p:cNvPr>
          <p:cNvSpPr/>
          <p:nvPr/>
        </p:nvSpPr>
        <p:spPr>
          <a:xfrm>
            <a:off x="508000" y="2413000"/>
            <a:ext cx="9370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hlinkClick r:id="rId3"/>
              </a:rPr>
              <a:t>https://www.dropbox.com/request/RrRuH7T2p2AokiA8ViJM</a:t>
            </a:r>
            <a:endParaRPr lang="en-US" b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7B7693-C0B4-834D-BD0F-C73C112AEE5F}"/>
              </a:ext>
            </a:extLst>
          </p:cNvPr>
          <p:cNvSpPr txBox="1"/>
          <p:nvPr/>
        </p:nvSpPr>
        <p:spPr>
          <a:xfrm>
            <a:off x="1003796" y="1935947"/>
            <a:ext cx="157414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1. Visit link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C93F06-F237-BC49-AE82-7649054837AD}"/>
              </a:ext>
            </a:extLst>
          </p:cNvPr>
          <p:cNvSpPr txBox="1"/>
          <p:nvPr/>
        </p:nvSpPr>
        <p:spPr>
          <a:xfrm>
            <a:off x="952500" y="3489500"/>
            <a:ext cx="49596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C00000"/>
                </a:solidFill>
              </a:rPr>
              <a:t>2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lang="en-US" b="0" dirty="0">
                <a:solidFill>
                  <a:srgbClr val="C00000"/>
                </a:solidFill>
              </a:rPr>
              <a:t>Add or drag/drop submission file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F6C5C05-458E-5D48-963A-85344BBCF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732" y="4089818"/>
            <a:ext cx="4712948" cy="46031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6B40C6-E7C3-5C45-A4B9-D3B3D5253D20}"/>
              </a:ext>
            </a:extLst>
          </p:cNvPr>
          <p:cNvSpPr txBox="1"/>
          <p:nvPr/>
        </p:nvSpPr>
        <p:spPr>
          <a:xfrm>
            <a:off x="6303953" y="3207525"/>
            <a:ext cx="5343119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3. </a:t>
            </a:r>
            <a:r>
              <a:rPr lang="en-US" b="0" dirty="0">
                <a:solidFill>
                  <a:srgbClr val="C00000"/>
                </a:solidFill>
              </a:rPr>
              <a:t>Enter your "Name", an email address, and click Upload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62557B-F30A-4E4D-B44C-3CB91C3F8CEF}"/>
              </a:ext>
            </a:extLst>
          </p:cNvPr>
          <p:cNvSpPr txBox="1"/>
          <p:nvPr/>
        </p:nvSpPr>
        <p:spPr>
          <a:xfrm>
            <a:off x="5727348" y="8745187"/>
            <a:ext cx="155010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Use: Team #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ECAF57-7C88-5D41-B48E-0733BEE120C3}"/>
              </a:ext>
            </a:extLst>
          </p:cNvPr>
          <p:cNvSpPr txBox="1"/>
          <p:nvPr/>
        </p:nvSpPr>
        <p:spPr>
          <a:xfrm>
            <a:off x="8512009" y="8964917"/>
            <a:ext cx="196047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Any email is fine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2507B3-463C-0E4B-AF60-68CC7AEFAF81}"/>
              </a:ext>
            </a:extLst>
          </p:cNvPr>
          <p:cNvCxnSpPr>
            <a:cxnSpLocks/>
          </p:cNvCxnSpPr>
          <p:nvPr/>
        </p:nvCxnSpPr>
        <p:spPr>
          <a:xfrm flipH="1">
            <a:off x="6502400" y="8011526"/>
            <a:ext cx="845458" cy="681440"/>
          </a:xfrm>
          <a:prstGeom prst="line">
            <a:avLst/>
          </a:prstGeom>
          <a:noFill/>
          <a:ln w="28575" cap="flat">
            <a:solidFill>
              <a:srgbClr val="C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544F8C-77F4-2544-9ABC-503CEA6D14D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9492246" y="8063747"/>
            <a:ext cx="0" cy="901170"/>
          </a:xfrm>
          <a:prstGeom prst="line">
            <a:avLst/>
          </a:prstGeom>
          <a:noFill/>
          <a:ln w="28575" cap="flat">
            <a:solidFill>
              <a:srgbClr val="C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93765284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B9A97-E77A-F143-9282-91A672B3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Earn "tickets" for Correct Answers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58E2B-9D91-5B43-AE6F-6EC16C396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3167742"/>
            <a:ext cx="11099800" cy="5709557"/>
          </a:xfrm>
        </p:spPr>
        <p:txBody>
          <a:bodyPr anchor="t"/>
          <a:lstStyle/>
          <a:p>
            <a:r>
              <a:rPr lang="en-US" dirty="0"/>
              <a:t>Everyone gets 1 ticket for attending the event</a:t>
            </a:r>
          </a:p>
          <a:p>
            <a:r>
              <a:rPr lang="en-US" dirty="0"/>
              <a:t>First submitted correct answer: 4 tickets</a:t>
            </a:r>
          </a:p>
          <a:p>
            <a:r>
              <a:rPr lang="en-US" dirty="0"/>
              <a:t>Second submitted correct answer: 3 tickets</a:t>
            </a:r>
          </a:p>
          <a:p>
            <a:r>
              <a:rPr lang="en-US" dirty="0"/>
              <a:t>Third submitted correct answer: 2 tickets</a:t>
            </a:r>
          </a:p>
          <a:p>
            <a:r>
              <a:rPr lang="en-US" dirty="0"/>
              <a:t>All remaining correct answers: 1 ticket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2BD0F4-C399-EA4B-969C-B373211860AB}"/>
              </a:ext>
            </a:extLst>
          </p:cNvPr>
          <p:cNvSpPr txBox="1"/>
          <p:nvPr/>
        </p:nvSpPr>
        <p:spPr>
          <a:xfrm>
            <a:off x="745215" y="8253603"/>
            <a:ext cx="11514370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All participants on a given team will receive the same number of tickets,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b="0" i="1" dirty="0"/>
              <a:t>e.g. all members on first correct answer will get 4 tickets each</a:t>
            </a:r>
            <a:endParaRPr kumimoji="0" lang="en-US" sz="28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2718499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D19C5-0B20-4C4B-B164-6D72DA366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Prizes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0D012-2419-2D4B-86A5-FACAB5DAE3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All earned tickets will be placed in a "virtual" hat</a:t>
            </a:r>
          </a:p>
          <a:p>
            <a:r>
              <a:rPr lang="en-US" dirty="0"/>
              <a:t>Three (unique) winners will be drawn at random</a:t>
            </a:r>
          </a:p>
          <a:p>
            <a:r>
              <a:rPr lang="en-US" dirty="0"/>
              <a:t>The more tickets you have, the higher chance of winning</a:t>
            </a:r>
          </a:p>
          <a:p>
            <a:r>
              <a:rPr lang="en-US" dirty="0"/>
              <a:t>Prizes: $25 Amazon Gift Card</a:t>
            </a:r>
          </a:p>
        </p:txBody>
      </p:sp>
    </p:spTree>
    <p:extLst>
      <p:ext uri="{BB962C8B-B14F-4D97-AF65-F5344CB8AC3E}">
        <p14:creationId xmlns:p14="http://schemas.microsoft.com/office/powerpoint/2010/main" val="203039844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436</Words>
  <Application>Microsoft Macintosh PowerPoint</Application>
  <PresentationFormat>Custom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OCRUG x Merage  Hackathon Apr 2021</vt:lpstr>
      <vt:lpstr>Goals of the Event</vt:lpstr>
      <vt:lpstr>Event Structure</vt:lpstr>
      <vt:lpstr>Answering the Data Questions</vt:lpstr>
      <vt:lpstr>Submitting Answers</vt:lpstr>
      <vt:lpstr>Submitting Answers</vt:lpstr>
      <vt:lpstr>Earn "tickets" for Correct Answers</vt:lpstr>
      <vt:lpstr>Prizes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OCRUG x Merage  Hackathon Apr 2021</dc:title>
  <cp:lastModifiedBy>Ryan Benz</cp:lastModifiedBy>
  <cp:revision>27</cp:revision>
  <dcterms:modified xsi:type="dcterms:W3CDTF">2021-04-10T23:26:18Z</dcterms:modified>
</cp:coreProperties>
</file>