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646B0-780E-4AB2-8C40-78EA8521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BAB9E-DBFB-4381-A5B1-103CEAAA9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1C862-15B2-4387-84BF-5766D3C6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074AF-A8F5-47FE-88D1-7FE11DC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A1373-2188-4AC1-B159-6970DEB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1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E5B13-257D-47DA-9E7D-6CD03321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C3D635-33B9-405A-8C60-282B624D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9BDDF-D0D4-49E2-80D2-524C62E8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24F969-9139-4623-905B-9FDB7553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3EC4D-7D3B-43C7-8C16-E47D9DB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9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98CF74-7263-46BF-8119-5D8BC2C22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86F901-82CD-4193-942F-57C794D9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0736C1-36A6-4B17-8367-6982169D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D1AE4-EF53-45F5-863D-A5B212AE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F6910-DCCB-4AA0-A23E-72AB65B0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0C0AD-84C2-40EE-B3A5-F3DF57A2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23466-F008-4A34-8098-6599ABFB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79634-718B-4C10-87AC-E6C669C7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16074-981A-43AE-BFD1-CC3E9FA5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D2DE7-E228-4225-8EDC-9D9A1DEB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99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86BDC-7E5E-422D-862D-4D1DAE0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DFC3EB-2473-486A-A225-94CB38F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51CFA-7F94-46BB-9FF8-59CD14D0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1680F-D286-42C6-897C-B2625DD7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4D8CD-2CE7-4E3C-9B4F-F262A442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65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430C3-D66A-4F2B-AAF7-CB8C2203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D8768-2F69-42E3-A91C-F4AC0ABB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320AAA-C9E8-4115-9F09-E1D51407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2B814-9C3A-4F2A-819E-4BB9A43E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82E4C-2496-48D9-9453-7C06AB7B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AA127-E5A0-4989-AC5A-E9583D06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9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3C9E4-58BB-46C4-A3AF-71F42529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50DA78-E2E8-47C9-A026-25889E35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49A874-BCAA-4671-BD8C-28365FBB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DF6469-6EB3-4A68-ADE7-5E18E12B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DF3150-1261-4ECB-9CF6-BDF547970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B0FA32-185D-4F80-85D9-CD3D1DB9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366D62-D8DC-4902-BC67-E1959BC5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F2F921-F1B6-47BC-A28C-4572AC6F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2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5AD10-FB06-45FA-BC07-8B69DC38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5ABA25-0DF9-4601-90C4-F17A3498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F12201-DC94-4885-9199-9E1B235D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672CC3-B49E-4669-91D7-380D741D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7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59CD27-61A2-402A-937E-79164950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18018C-4526-4F03-B02B-11DFCBEF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A063B0-C0C5-4D28-B5E6-D8ADF96C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962EA-CFEA-4D9C-AF1E-678DF56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E935D-0E10-4CAE-82A1-7A661C78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F6FAB-78EB-4390-A111-D2310BB1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3C5248-CBA3-4D62-AF3E-172B82C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C5D86-13C7-4EE4-9A81-427D282A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49A103-4B05-494A-B6F0-8226DB73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0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1FE1C-C75F-48F4-A15A-847D0B75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95F5FE-F232-44FD-A04A-1D3A06704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555A1A-6255-4E55-AEA8-5092F171F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227F3-3ADD-4B08-B9B2-3142B2AB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48558A-E0D6-4527-BAB3-206D5526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BC31C-50FD-4C7D-9133-F04B6EF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8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58D52B-4FE5-4C3C-96D0-C9BBE01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7BEA27-7AB8-4F20-BFA1-0F722216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9EC2A-226B-4AE3-A699-4D90777DF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AB8B-B4F6-4A29-9ACE-54E0862D74C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6656-4463-4146-88D3-EB08CD6F3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FCB8F-C49B-46F9-8E7D-4C5DBEC5E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29BE-8847-442A-AEC8-A8B3514A38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74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41B886-76F0-4B97-9588-4B919CA2A336}"/>
              </a:ext>
            </a:extLst>
          </p:cNvPr>
          <p:cNvSpPr/>
          <p:nvPr/>
        </p:nvSpPr>
        <p:spPr>
          <a:xfrm>
            <a:off x="600074" y="2185989"/>
            <a:ext cx="4429126" cy="2743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7520F6-AB19-409D-AC7A-2C24429AEAD1}"/>
              </a:ext>
            </a:extLst>
          </p:cNvPr>
          <p:cNvSpPr txBox="1"/>
          <p:nvPr/>
        </p:nvSpPr>
        <p:spPr>
          <a:xfrm>
            <a:off x="600074" y="1601214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クラス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58F8612-6B2D-42EB-90F5-5A52D380F36B}"/>
              </a:ext>
            </a:extLst>
          </p:cNvPr>
          <p:cNvSpPr txBox="1"/>
          <p:nvPr/>
        </p:nvSpPr>
        <p:spPr>
          <a:xfrm>
            <a:off x="1000123" y="2403099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 </a:t>
            </a:r>
            <a:r>
              <a:rPr lang="en-US" altLang="ja-JP" sz="3200" dirty="0"/>
              <a:t>int index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65E9EC-2ADD-40F7-AB73-EACF3E4C504F}"/>
              </a:ext>
            </a:extLst>
          </p:cNvPr>
          <p:cNvSpPr txBox="1"/>
          <p:nvPr/>
        </p:nvSpPr>
        <p:spPr>
          <a:xfrm>
            <a:off x="1000123" y="295852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 </a:t>
            </a:r>
            <a:r>
              <a:rPr lang="en-US" altLang="ja-JP" sz="3200" dirty="0"/>
              <a:t>string str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2F5338-EEBC-45AD-BB06-BBB2B86F4D66}"/>
              </a:ext>
            </a:extLst>
          </p:cNvPr>
          <p:cNvSpPr txBox="1"/>
          <p:nvPr/>
        </p:nvSpPr>
        <p:spPr>
          <a:xfrm>
            <a:off x="1000123" y="3544073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 </a:t>
            </a:r>
            <a:r>
              <a:rPr lang="en-US" altLang="ja-JP" sz="3200" dirty="0" err="1"/>
              <a:t>hoge</a:t>
            </a:r>
            <a:r>
              <a:rPr lang="en-US" altLang="ja-JP" sz="3200" dirty="0"/>
              <a:t>()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E3763D-58AB-45E7-8685-B54D54C61C56}"/>
              </a:ext>
            </a:extLst>
          </p:cNvPr>
          <p:cNvSpPr txBox="1"/>
          <p:nvPr/>
        </p:nvSpPr>
        <p:spPr>
          <a:xfrm>
            <a:off x="1000122" y="412807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 </a:t>
            </a:r>
            <a:r>
              <a:rPr lang="en-US" altLang="ja-JP" sz="3200" dirty="0" err="1"/>
              <a:t>moge</a:t>
            </a:r>
            <a:r>
              <a:rPr lang="en-US" altLang="ja-JP" sz="3200" dirty="0"/>
              <a:t>()</a:t>
            </a:r>
            <a:endParaRPr kumimoji="1" lang="ja-JP" altLang="en-US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4590F9-6BEE-4387-8B31-BA607220B020}"/>
              </a:ext>
            </a:extLst>
          </p:cNvPr>
          <p:cNvSpPr/>
          <p:nvPr/>
        </p:nvSpPr>
        <p:spPr>
          <a:xfrm>
            <a:off x="6381749" y="2185989"/>
            <a:ext cx="4429126" cy="2743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BB351A-F3A9-4035-8376-EBE98E0570D2}"/>
              </a:ext>
            </a:extLst>
          </p:cNvPr>
          <p:cNvSpPr txBox="1"/>
          <p:nvPr/>
        </p:nvSpPr>
        <p:spPr>
          <a:xfrm>
            <a:off x="6381749" y="1601214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クラス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9D0DC8-B2FA-40A3-AEEB-7B00FA4878AF}"/>
              </a:ext>
            </a:extLst>
          </p:cNvPr>
          <p:cNvSpPr txBox="1"/>
          <p:nvPr/>
        </p:nvSpPr>
        <p:spPr>
          <a:xfrm>
            <a:off x="6781798" y="2403099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4105C-BB0F-4BAF-BD6F-D6DB77916D87}"/>
              </a:ext>
            </a:extLst>
          </p:cNvPr>
          <p:cNvSpPr txBox="1"/>
          <p:nvPr/>
        </p:nvSpPr>
        <p:spPr>
          <a:xfrm>
            <a:off x="6781798" y="295852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変数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AA1C5D-EDF4-409F-9265-50539968A35B}"/>
              </a:ext>
            </a:extLst>
          </p:cNvPr>
          <p:cNvSpPr txBox="1"/>
          <p:nvPr/>
        </p:nvSpPr>
        <p:spPr>
          <a:xfrm>
            <a:off x="6781798" y="3544073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</a:t>
            </a:r>
            <a:endParaRPr kumimoji="1" lang="ja-JP" altLang="en-US" sz="3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C33AA8-FE4B-4D2B-9706-D80DD84B8703}"/>
              </a:ext>
            </a:extLst>
          </p:cNvPr>
          <p:cNvSpPr txBox="1"/>
          <p:nvPr/>
        </p:nvSpPr>
        <p:spPr>
          <a:xfrm>
            <a:off x="6781797" y="4128075"/>
            <a:ext cx="3757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メソッド</a:t>
            </a:r>
            <a:endParaRPr kumimoji="1"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491815-A48E-4762-8D52-6FF7B8E50452}"/>
              </a:ext>
            </a:extLst>
          </p:cNvPr>
          <p:cNvSpPr txBox="1"/>
          <p:nvPr/>
        </p:nvSpPr>
        <p:spPr>
          <a:xfrm>
            <a:off x="600073" y="461013"/>
            <a:ext cx="618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プログラムの構造</a:t>
            </a:r>
          </a:p>
        </p:txBody>
      </p:sp>
    </p:spTree>
    <p:extLst>
      <p:ext uri="{BB962C8B-B14F-4D97-AF65-F5344CB8AC3E}">
        <p14:creationId xmlns:p14="http://schemas.microsoft.com/office/powerpoint/2010/main" val="239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9D901-C64A-486B-9C67-0F848032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とはなにか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5D32B-69AB-446B-AC13-BD7FAEC8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i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データ構造を作る仕組み</a:t>
            </a:r>
            <a:endParaRPr lang="en-US" altLang="ja-JP" b="1" i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endParaRPr lang="en-US" altLang="ja-JP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クラスを使うと新しいデータ型を作ることができる。</a:t>
            </a:r>
            <a:endParaRPr lang="en-US" altLang="ja-JP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altLang="ja-JP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ja-JP" altLang="en-US" b="1" i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「オブジェクトを作る設計書」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8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35B3A-6CD4-4CC1-A6A8-0C49257D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メソッドとはなにか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4B624-F4C0-4CF9-8FA6-FC29E6B3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MyYuGothicM"/>
              </a:rPr>
              <a:t>「オブジェクト指向プログラミングにおいて、オブジェクトに対する操作を定義した手続き」</a:t>
            </a:r>
            <a:endParaRPr lang="en-US" altLang="ja-JP" b="0" i="0" dirty="0">
              <a:solidFill>
                <a:srgbClr val="000000"/>
              </a:solidFill>
              <a:effectLst/>
              <a:latin typeface="MyYuGothicM"/>
            </a:endParaRPr>
          </a:p>
          <a:p>
            <a:endParaRPr kumimoji="1" lang="en-US" altLang="ja-JP" dirty="0">
              <a:solidFill>
                <a:srgbClr val="000000"/>
              </a:solidFill>
              <a:latin typeface="MyYuGothicM"/>
            </a:endParaRPr>
          </a:p>
          <a:p>
            <a:r>
              <a:rPr kumimoji="1" lang="ja-JP" altLang="en-US" dirty="0"/>
              <a:t>簡単に言えば「処理」</a:t>
            </a:r>
          </a:p>
        </p:txBody>
      </p:sp>
    </p:spTree>
    <p:extLst>
      <p:ext uri="{BB962C8B-B14F-4D97-AF65-F5344CB8AC3E}">
        <p14:creationId xmlns:p14="http://schemas.microsoft.com/office/powerpoint/2010/main" val="312700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A066F-5386-4E44-ADFE-59D041A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メソッドの構成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6EE60-25E6-4F3F-A493-E8BBFFE0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3600" b="1" dirty="0"/>
              <a:t>[</a:t>
            </a:r>
            <a:r>
              <a:rPr kumimoji="1" lang="ja-JP" altLang="en-US" sz="3600" b="1" dirty="0"/>
              <a:t>修飾子</a:t>
            </a:r>
            <a:r>
              <a:rPr kumimoji="1" lang="en-US" altLang="ja-JP" sz="3600" b="1" dirty="0"/>
              <a:t>]  </a:t>
            </a:r>
            <a:r>
              <a:rPr kumimoji="1" lang="ja-JP" altLang="en-US" sz="3600" b="1" dirty="0"/>
              <a:t>戻り値のデータ型  メソッド名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引数</a:t>
            </a:r>
            <a:r>
              <a:rPr kumimoji="1" lang="en-US" altLang="ja-JP" sz="3600" b="1" dirty="0"/>
              <a:t>){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Public static void Main(string </a:t>
            </a:r>
            <a:r>
              <a:rPr lang="en-US" altLang="ja-JP" sz="3600" dirty="0" err="1"/>
              <a:t>args</a:t>
            </a:r>
            <a:r>
              <a:rPr lang="en-US" altLang="ja-JP" sz="3600" dirty="0"/>
              <a:t>){</a:t>
            </a:r>
          </a:p>
          <a:p>
            <a:pPr marL="0" indent="0">
              <a:buNone/>
            </a:pPr>
            <a:endParaRPr kumimoji="1" lang="ja-JP" altLang="en-US" sz="3600" dirty="0"/>
          </a:p>
          <a:p>
            <a:pPr marL="0" indent="0">
              <a:buNone/>
            </a:pPr>
            <a:r>
              <a:rPr lang="ja-JP" altLang="en-US" b="1" dirty="0"/>
              <a:t>修飾子　</a:t>
            </a:r>
            <a:r>
              <a:rPr lang="en-US" altLang="ja-JP" b="1" dirty="0"/>
              <a:t>			</a:t>
            </a:r>
            <a:r>
              <a:rPr lang="ja-JP" altLang="en-US" b="1" dirty="0"/>
              <a:t>→　</a:t>
            </a:r>
            <a:r>
              <a:rPr lang="en-US" altLang="ja-JP" b="1" dirty="0"/>
              <a:t>Public static</a:t>
            </a:r>
          </a:p>
          <a:p>
            <a:pPr marL="0" indent="0">
              <a:buNone/>
            </a:pPr>
            <a:r>
              <a:rPr lang="ja-JP" altLang="en-US" b="1" dirty="0"/>
              <a:t>戻り値のデータ型　　 →　</a:t>
            </a:r>
            <a:r>
              <a:rPr lang="en-US" altLang="ja-JP" b="1" dirty="0"/>
              <a:t>void</a:t>
            </a:r>
          </a:p>
          <a:p>
            <a:pPr marL="0" indent="0">
              <a:buNone/>
            </a:pPr>
            <a:r>
              <a:rPr kumimoji="1" lang="ja-JP" altLang="en-US" b="1" dirty="0"/>
              <a:t>メソッド名　</a:t>
            </a:r>
            <a:r>
              <a:rPr kumimoji="1" lang="en-US" altLang="ja-JP" b="1" dirty="0"/>
              <a:t>		</a:t>
            </a:r>
            <a:r>
              <a:rPr kumimoji="1" lang="ja-JP" altLang="en-US" b="1" dirty="0"/>
              <a:t>→　</a:t>
            </a:r>
            <a:r>
              <a:rPr kumimoji="1" lang="en-US" altLang="ja-JP" b="1" dirty="0"/>
              <a:t>Main</a:t>
            </a:r>
          </a:p>
          <a:p>
            <a:pPr marL="0" indent="0">
              <a:buNone/>
            </a:pPr>
            <a:r>
              <a:rPr lang="ja-JP" altLang="en-US" b="1" dirty="0"/>
              <a:t>引数</a:t>
            </a:r>
            <a:r>
              <a:rPr lang="en-US" altLang="ja-JP" b="1" dirty="0"/>
              <a:t>				</a:t>
            </a:r>
            <a:r>
              <a:rPr lang="ja-JP" altLang="en-US" b="1" dirty="0"/>
              <a:t>→　</a:t>
            </a:r>
            <a:r>
              <a:rPr lang="en-US" altLang="ja-JP" b="1" dirty="0"/>
              <a:t>string </a:t>
            </a:r>
            <a:r>
              <a:rPr lang="en-US" altLang="ja-JP" b="1" dirty="0" err="1"/>
              <a:t>args</a:t>
            </a:r>
            <a:r>
              <a:rPr lang="en-US" altLang="ja-JP" b="1" dirty="0"/>
              <a:t>(</a:t>
            </a:r>
            <a:r>
              <a:rPr lang="ja-JP" altLang="en-US" b="1" dirty="0"/>
              <a:t>変数名</a:t>
            </a:r>
            <a:r>
              <a:rPr lang="en-US" altLang="ja-JP" b="1" dirty="0" err="1"/>
              <a:t>args</a:t>
            </a:r>
            <a:r>
              <a:rPr lang="ja-JP" altLang="en-US" b="1" dirty="0"/>
              <a:t>の文字列）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47472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FC0E16-0D8D-46A3-AB5F-2F95E53C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400" dirty="0">
                <a:solidFill>
                  <a:srgbClr val="FFFFFF"/>
                </a:solidFill>
              </a:rPr>
              <a:t>修飾子一覧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81348E4F-AE7B-4A53-AC16-8BAF0D10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997612"/>
            <a:ext cx="5455917" cy="17990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824A1F8F-7A4D-4A9D-A3C5-F3082295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242413"/>
            <a:ext cx="5455917" cy="1309420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146D1C55-FB67-4CC5-BA33-D73D1B3A3623}"/>
              </a:ext>
            </a:extLst>
          </p:cNvPr>
          <p:cNvSpPr txBox="1">
            <a:spLocks/>
          </p:cNvSpPr>
          <p:nvPr/>
        </p:nvSpPr>
        <p:spPr>
          <a:xfrm>
            <a:off x="274347" y="2312604"/>
            <a:ext cx="5570356" cy="1079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>
                <a:solidFill>
                  <a:sysClr val="windowText" lastClr="000000"/>
                </a:solidFill>
              </a:rPr>
              <a:t>その他修飾子</a:t>
            </a:r>
            <a:endParaRPr lang="ja-JP" altLang="en-US" sz="5400" dirty="0">
              <a:solidFill>
                <a:srgbClr val="FFFFFF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9A418FCA-C43F-48BC-891D-F0373C832D45}"/>
              </a:ext>
            </a:extLst>
          </p:cNvPr>
          <p:cNvSpPr txBox="1">
            <a:spLocks/>
          </p:cNvSpPr>
          <p:nvPr/>
        </p:nvSpPr>
        <p:spPr>
          <a:xfrm>
            <a:off x="6330634" y="2312604"/>
            <a:ext cx="5570356" cy="1079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>
                <a:solidFill>
                  <a:sysClr val="windowText" lastClr="000000"/>
                </a:solidFill>
              </a:rPr>
              <a:t>アクセス修飾子</a:t>
            </a:r>
            <a:endParaRPr lang="ja-JP" alt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A066F-5386-4E44-ADFE-59D041A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戻り値とは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6EE60-25E6-4F3F-A493-E8BBFFE0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b="1" dirty="0"/>
              <a:t>メソッドの処理終了時に返す値のこと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ex1)public int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 1; } </a:t>
            </a:r>
            <a:r>
              <a:rPr lang="ja-JP" altLang="en-US" b="1" dirty="0"/>
              <a:t>戻り値</a:t>
            </a:r>
            <a:r>
              <a:rPr lang="en-US" altLang="ja-JP" b="1" dirty="0"/>
              <a:t>1(int</a:t>
            </a:r>
            <a:r>
              <a:rPr lang="ja-JP" altLang="en-US" b="1" dirty="0"/>
              <a:t>型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ex2)public string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 “1”; } </a:t>
            </a:r>
            <a:r>
              <a:rPr lang="ja-JP" altLang="en-US" b="1" dirty="0"/>
              <a:t>戻り値</a:t>
            </a:r>
            <a:r>
              <a:rPr lang="en-US" altLang="ja-JP" b="1" dirty="0"/>
              <a:t>1(string</a:t>
            </a:r>
            <a:r>
              <a:rPr lang="ja-JP" altLang="en-US" b="1" dirty="0"/>
              <a:t>型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ex3)public float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 1f; } </a:t>
            </a:r>
            <a:r>
              <a:rPr lang="ja-JP" altLang="en-US" b="1" dirty="0"/>
              <a:t>戻り値</a:t>
            </a:r>
            <a:r>
              <a:rPr lang="en-US" altLang="ja-JP" b="1" dirty="0"/>
              <a:t>1(float</a:t>
            </a:r>
            <a:r>
              <a:rPr lang="ja-JP" altLang="en-US" b="1" dirty="0"/>
              <a:t>型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ex4)public void </a:t>
            </a:r>
            <a:r>
              <a:rPr lang="en-US" altLang="ja-JP" b="1" dirty="0" err="1"/>
              <a:t>aaa</a:t>
            </a:r>
            <a:r>
              <a:rPr lang="en-US" altLang="ja-JP" b="1" dirty="0"/>
              <a:t>(){ ****   return; } </a:t>
            </a:r>
            <a:r>
              <a:rPr lang="ja-JP" altLang="en-US" b="1" dirty="0"/>
              <a:t>戻り値</a:t>
            </a:r>
            <a:r>
              <a:rPr lang="en-US" altLang="ja-JP" b="1" dirty="0"/>
              <a:t> </a:t>
            </a:r>
            <a:r>
              <a:rPr lang="ja-JP" altLang="en-US" b="1" dirty="0"/>
              <a:t>無し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8540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E96875-5879-4109-8C80-44AF4CFB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データ型</a:t>
            </a:r>
            <a:endParaRPr kumimoji="1" lang="en-US" altLang="ja-JP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136C1C-FAB0-4E43-92F8-9763CF06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8" y="0"/>
            <a:ext cx="7214616" cy="5537217"/>
          </a:xfrm>
          <a:prstGeom prst="rect">
            <a:avLst/>
          </a:prstGeom>
        </p:spPr>
      </p:pic>
      <p:sp>
        <p:nvSpPr>
          <p:cNvPr id="6" name="加算記号 5">
            <a:extLst>
              <a:ext uri="{FF2B5EF4-FFF2-40B4-BE49-F238E27FC236}">
                <a16:creationId xmlns:a16="http://schemas.microsoft.com/office/drawing/2014/main" id="{AC831667-EC89-4416-99D1-FA3CA4B904DD}"/>
              </a:ext>
            </a:extLst>
          </p:cNvPr>
          <p:cNvSpPr/>
          <p:nvPr/>
        </p:nvSpPr>
        <p:spPr>
          <a:xfrm>
            <a:off x="4720986" y="5815012"/>
            <a:ext cx="579676" cy="67151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E2C883-35DB-4495-9C6B-87C309076D7B}"/>
              </a:ext>
            </a:extLst>
          </p:cNvPr>
          <p:cNvSpPr txBox="1"/>
          <p:nvPr/>
        </p:nvSpPr>
        <p:spPr>
          <a:xfrm>
            <a:off x="5757864" y="5966102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oid    </a:t>
            </a:r>
            <a:r>
              <a:rPr kumimoji="1" lang="ja-JP" altLang="en-US" dirty="0"/>
              <a:t>型無し</a:t>
            </a:r>
          </a:p>
        </p:txBody>
      </p:sp>
    </p:spTree>
    <p:extLst>
      <p:ext uri="{BB962C8B-B14F-4D97-AF65-F5344CB8AC3E}">
        <p14:creationId xmlns:p14="http://schemas.microsoft.com/office/powerpoint/2010/main" val="21197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A066F-5386-4E44-ADFE-59D041A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データ型は色々定義できる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6EE60-25E6-4F3F-A493-E8BBFFE0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 dirty="0"/>
              <a:t>配列型、リスト、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クラス、ストラクト、列挙型などなど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Ex1)public List&lt;int&gt; </a:t>
            </a:r>
            <a:r>
              <a:rPr lang="en-US" altLang="ja-JP" b="1" dirty="0" err="1"/>
              <a:t>aaa</a:t>
            </a:r>
            <a:r>
              <a:rPr lang="en-US" altLang="ja-JP" b="1" dirty="0"/>
              <a:t>()</a:t>
            </a:r>
          </a:p>
          <a:p>
            <a:pPr marL="0" indent="0">
              <a:buNone/>
            </a:pPr>
            <a:r>
              <a:rPr lang="en-US" altLang="ja-JP" b="1" dirty="0"/>
              <a:t>Ex2)public List&lt;int&gt; </a:t>
            </a:r>
            <a:r>
              <a:rPr lang="en-US" altLang="ja-JP" b="1" dirty="0" err="1"/>
              <a:t>aaa</a:t>
            </a:r>
            <a:r>
              <a:rPr lang="en-US" altLang="ja-JP" b="1" dirty="0"/>
              <a:t>()</a:t>
            </a:r>
          </a:p>
          <a:p>
            <a:pPr marL="0" indent="0">
              <a:buNone/>
            </a:pPr>
            <a:r>
              <a:rPr lang="en-US" altLang="ja-JP" b="1" dirty="0"/>
              <a:t>Ex3)public Status </a:t>
            </a:r>
            <a:r>
              <a:rPr lang="en-US" altLang="ja-JP" b="1" dirty="0" err="1"/>
              <a:t>bbb</a:t>
            </a:r>
            <a:r>
              <a:rPr lang="en-US" altLang="ja-JP" b="1" dirty="0"/>
              <a:t>()</a:t>
            </a:r>
          </a:p>
          <a:p>
            <a:pPr marL="0" indent="0">
              <a:buNone/>
            </a:pPr>
            <a:r>
              <a:rPr lang="en-US" altLang="ja-JP" b="1" dirty="0"/>
              <a:t>Ex4)public Elements ccc()</a:t>
            </a:r>
          </a:p>
          <a:p>
            <a:pPr marL="0" indent="0">
              <a:buNone/>
            </a:pPr>
            <a:r>
              <a:rPr lang="ja-JP" altLang="en-US" b="1" dirty="0"/>
              <a:t>（メソッドだけでなく変数でも可）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Ex5)Status </a:t>
            </a:r>
            <a:r>
              <a:rPr lang="en-US" altLang="ja-JP" b="1" dirty="0" err="1"/>
              <a:t>status</a:t>
            </a:r>
            <a:r>
              <a:rPr lang="en-US" altLang="ja-JP" b="1" dirty="0"/>
              <a:t>;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824D84-204B-462C-A689-C67F408A886F}"/>
              </a:ext>
            </a:extLst>
          </p:cNvPr>
          <p:cNvSpPr/>
          <p:nvPr/>
        </p:nvSpPr>
        <p:spPr>
          <a:xfrm>
            <a:off x="8343900" y="1457325"/>
            <a:ext cx="3386138" cy="48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Public Class Status()</a:t>
            </a:r>
          </a:p>
          <a:p>
            <a:pPr algn="ctr"/>
            <a:r>
              <a:rPr kumimoji="1" lang="en-US" altLang="ja-JP" dirty="0"/>
              <a:t>{</a:t>
            </a:r>
          </a:p>
          <a:p>
            <a:pPr algn="ctr"/>
            <a:r>
              <a:rPr lang="en-US" altLang="ja-JP" dirty="0"/>
              <a:t>Int hp;</a:t>
            </a:r>
          </a:p>
          <a:p>
            <a:pPr algn="ctr"/>
            <a:r>
              <a:rPr kumimoji="1" lang="en-US" altLang="ja-JP" dirty="0"/>
              <a:t>Int </a:t>
            </a:r>
            <a:r>
              <a:rPr kumimoji="1" lang="en-US" altLang="ja-JP" dirty="0" err="1"/>
              <a:t>mp</a:t>
            </a:r>
            <a:r>
              <a:rPr kumimoji="1" lang="en-US" altLang="ja-JP" dirty="0"/>
              <a:t>;</a:t>
            </a:r>
          </a:p>
          <a:p>
            <a:pPr algn="ctr"/>
            <a:r>
              <a:rPr kumimoji="1" lang="en-US" altLang="ja-JP" dirty="0"/>
              <a:t>}</a:t>
            </a:r>
          </a:p>
          <a:p>
            <a:pPr algn="ctr"/>
            <a:r>
              <a:rPr lang="en-US" altLang="ja-JP" dirty="0"/>
              <a:t>Public </a:t>
            </a:r>
            <a:r>
              <a:rPr lang="en-US" altLang="ja-JP" dirty="0" err="1"/>
              <a:t>enum</a:t>
            </a:r>
            <a:r>
              <a:rPr lang="en-US" altLang="ja-JP" dirty="0"/>
              <a:t> Elements</a:t>
            </a:r>
          </a:p>
          <a:p>
            <a:pPr algn="ctr"/>
            <a:r>
              <a:rPr lang="en-US" altLang="ja-JP" dirty="0"/>
              <a:t>{</a:t>
            </a:r>
          </a:p>
          <a:p>
            <a:pPr algn="ctr"/>
            <a:r>
              <a:rPr lang="en-US" altLang="ja-JP" dirty="0"/>
              <a:t>AAA,</a:t>
            </a:r>
          </a:p>
          <a:p>
            <a:pPr algn="ctr"/>
            <a:r>
              <a:rPr lang="en-US" altLang="ja-JP" dirty="0"/>
              <a:t>BBB</a:t>
            </a:r>
          </a:p>
          <a:p>
            <a:pPr algn="ctr"/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33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CD7DBD7-848C-4B69-919D-627A3E58B792}"/>
              </a:ext>
            </a:extLst>
          </p:cNvPr>
          <p:cNvSpPr/>
          <p:nvPr/>
        </p:nvSpPr>
        <p:spPr>
          <a:xfrm>
            <a:off x="119062" y="2843213"/>
            <a:ext cx="4262438" cy="3468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0A6770-2B69-4429-8988-1A80A7B1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5C880-DD0E-4D77-8333-8D741214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288" cy="4351338"/>
          </a:xfrm>
        </p:spPr>
        <p:txBody>
          <a:bodyPr/>
          <a:lstStyle/>
          <a:p>
            <a:r>
              <a:rPr kumimoji="1" lang="ja-JP" altLang="en-US" dirty="0"/>
              <a:t>インスタンス化：クラス（設計図）からオブジェクトを作ること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ex)</a:t>
            </a:r>
            <a:r>
              <a:rPr kumimoji="1" lang="ja-JP" altLang="en-US" dirty="0"/>
              <a:t>キャラクタークラス</a:t>
            </a:r>
            <a:endParaRPr lang="en-US" altLang="ja-JP" dirty="0"/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6A4D8CFF-DACC-4A56-9A17-D79CF509482A}"/>
              </a:ext>
            </a:extLst>
          </p:cNvPr>
          <p:cNvSpPr/>
          <p:nvPr/>
        </p:nvSpPr>
        <p:spPr>
          <a:xfrm>
            <a:off x="290512" y="2921397"/>
            <a:ext cx="1521618" cy="15490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8535548D-25D4-448A-8F5C-5AB64C48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96432"/>
              </p:ext>
            </p:extLst>
          </p:nvPr>
        </p:nvGraphicFramePr>
        <p:xfrm>
          <a:off x="2019696" y="3262841"/>
          <a:ext cx="2154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238">
                  <a:extLst>
                    <a:ext uri="{9D8B030D-6E8A-4147-A177-3AD203B41FA5}">
                      <a16:colId xmlns:a16="http://schemas.microsoft.com/office/drawing/2014/main" val="197026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hp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</a:t>
                      </a:r>
                      <a:r>
                        <a:rPr kumimoji="1" lang="en-US" altLang="ja-JP" dirty="0" err="1"/>
                        <a:t>mp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0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</a:t>
                      </a:r>
                      <a:r>
                        <a:rPr kumimoji="1" lang="en-US" altLang="ja-JP" dirty="0" err="1"/>
                        <a:t>atk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Int df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122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4005E4-391C-4D01-B146-AFC8C6823FD7}"/>
              </a:ext>
            </a:extLst>
          </p:cNvPr>
          <p:cNvSpPr/>
          <p:nvPr/>
        </p:nvSpPr>
        <p:spPr>
          <a:xfrm>
            <a:off x="8287121" y="4477278"/>
            <a:ext cx="2576513" cy="1841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マイル 7">
            <a:extLst>
              <a:ext uri="{FF2B5EF4-FFF2-40B4-BE49-F238E27FC236}">
                <a16:creationId xmlns:a16="http://schemas.microsoft.com/office/drawing/2014/main" id="{439E59DC-651A-4C24-87CC-B72956CA70DD}"/>
              </a:ext>
            </a:extLst>
          </p:cNvPr>
          <p:cNvSpPr/>
          <p:nvPr/>
        </p:nvSpPr>
        <p:spPr>
          <a:xfrm>
            <a:off x="8416476" y="4668409"/>
            <a:ext cx="919771" cy="82235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6">
            <a:extLst>
              <a:ext uri="{FF2B5EF4-FFF2-40B4-BE49-F238E27FC236}">
                <a16:creationId xmlns:a16="http://schemas.microsoft.com/office/drawing/2014/main" id="{C9959B91-91CC-40DC-8AE3-4E292C58D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2644"/>
              </p:ext>
            </p:extLst>
          </p:nvPr>
        </p:nvGraphicFramePr>
        <p:xfrm>
          <a:off x="9561463" y="4468151"/>
          <a:ext cx="13021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1">
                  <a:extLst>
                    <a:ext uri="{9D8B030D-6E8A-4147-A177-3AD203B41FA5}">
                      <a16:colId xmlns:a16="http://schemas.microsoft.com/office/drawing/2014/main" val="1970263440"/>
                    </a:ext>
                  </a:extLst>
                </a:gridCol>
              </a:tblGrid>
              <a:tr h="19687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5615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23236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00680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3427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1227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D337268-53D7-44A8-B56D-3FF8A13A64CE}"/>
              </a:ext>
            </a:extLst>
          </p:cNvPr>
          <p:cNvSpPr/>
          <p:nvPr/>
        </p:nvSpPr>
        <p:spPr>
          <a:xfrm>
            <a:off x="8287121" y="2243801"/>
            <a:ext cx="2576513" cy="1841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スマイル 13">
            <a:extLst>
              <a:ext uri="{FF2B5EF4-FFF2-40B4-BE49-F238E27FC236}">
                <a16:creationId xmlns:a16="http://schemas.microsoft.com/office/drawing/2014/main" id="{90787DDD-9D7D-4EB3-AAC2-06C391C93E71}"/>
              </a:ext>
            </a:extLst>
          </p:cNvPr>
          <p:cNvSpPr/>
          <p:nvPr/>
        </p:nvSpPr>
        <p:spPr>
          <a:xfrm>
            <a:off x="8416476" y="2434932"/>
            <a:ext cx="919771" cy="82235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6">
            <a:extLst>
              <a:ext uri="{FF2B5EF4-FFF2-40B4-BE49-F238E27FC236}">
                <a16:creationId xmlns:a16="http://schemas.microsoft.com/office/drawing/2014/main" id="{8A71B8D3-D092-4C81-B2B8-FFF923492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38260"/>
              </p:ext>
            </p:extLst>
          </p:nvPr>
        </p:nvGraphicFramePr>
        <p:xfrm>
          <a:off x="9561463" y="2234674"/>
          <a:ext cx="13021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1">
                  <a:extLst>
                    <a:ext uri="{9D8B030D-6E8A-4147-A177-3AD203B41FA5}">
                      <a16:colId xmlns:a16="http://schemas.microsoft.com/office/drawing/2014/main" val="1970263440"/>
                    </a:ext>
                  </a:extLst>
                </a:gridCol>
              </a:tblGrid>
              <a:tr h="19687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5615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23236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00680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3427"/>
                  </a:ext>
                </a:extLst>
              </a:tr>
              <a:tr h="19687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122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3DD69D-7DA7-4970-AD53-ECBD5300EC55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381500" y="3164552"/>
            <a:ext cx="3905621" cy="141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EC4E61-6A05-470C-87B6-AF45A19C352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381500" y="4577557"/>
            <a:ext cx="3905621" cy="8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A19083E-BD2C-4DD7-AD00-BAA6DAF33D5A}"/>
              </a:ext>
            </a:extLst>
          </p:cNvPr>
          <p:cNvSpPr/>
          <p:nvPr/>
        </p:nvSpPr>
        <p:spPr>
          <a:xfrm>
            <a:off x="5815013" y="2843213"/>
            <a:ext cx="928291" cy="304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dirty="0"/>
              <a:t>インスタンス化</a:t>
            </a:r>
          </a:p>
        </p:txBody>
      </p:sp>
    </p:spTree>
    <p:extLst>
      <p:ext uri="{BB962C8B-B14F-4D97-AF65-F5344CB8AC3E}">
        <p14:creationId xmlns:p14="http://schemas.microsoft.com/office/powerpoint/2010/main" val="36796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333</Words>
  <Application>Microsoft Office PowerPoint</Application>
  <PresentationFormat>ワイド画面</PresentationFormat>
  <Paragraphs>83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MyYuGothicM</vt:lpstr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Classとはなにか</vt:lpstr>
      <vt:lpstr>メソッドとはなにか</vt:lpstr>
      <vt:lpstr>メソッドの構成</vt:lpstr>
      <vt:lpstr>修飾子一覧</vt:lpstr>
      <vt:lpstr>戻り値とは</vt:lpstr>
      <vt:lpstr>データ型</vt:lpstr>
      <vt:lpstr>データ型は色々定義できる</vt:lpstr>
      <vt:lpstr>インスタンス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プログラム基礎</dc:title>
  <dc:creator>長谷　虹輝</dc:creator>
  <cp:lastModifiedBy>長谷　虹輝</cp:lastModifiedBy>
  <cp:revision>7</cp:revision>
  <dcterms:created xsi:type="dcterms:W3CDTF">2021-06-08T12:41:00Z</dcterms:created>
  <dcterms:modified xsi:type="dcterms:W3CDTF">2021-06-08T13:39:45Z</dcterms:modified>
</cp:coreProperties>
</file>