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530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4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1"/>
  </p:normalViewPr>
  <p:slideViewPr>
    <p:cSldViewPr>
      <p:cViewPr>
        <p:scale>
          <a:sx n="62" d="100"/>
          <a:sy n="62" d="100"/>
        </p:scale>
        <p:origin x="3440" y="144"/>
      </p:cViewPr>
      <p:guideLst>
        <p:guide orient="horz" pos="5670"/>
        <p:guide pos="2160"/>
        <p:guide orient="horz" pos="4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Karena/Desktop/JD&#19968;&#24352;&#2227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Karena/Desktop/JD&#19968;&#24352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[JD一张图.xlsx]JD数据跟踪!$L$14</c:f>
              <c:strCache>
                <c:ptCount val="1"/>
                <c:pt idx="0">
                  <c:v>平台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[JD一张图.xlsx]JD数据跟踪!$M$13:$N$13</c:f>
              <c:strCache>
                <c:ptCount val="2"/>
                <c:pt idx="0">
                  <c:v>1Q18</c:v>
                </c:pt>
                <c:pt idx="1">
                  <c:v>1Q19</c:v>
                </c:pt>
              </c:strCache>
            </c:strRef>
          </c:cat>
          <c:val>
            <c:numRef>
              <c:f>[JD一张图.xlsx]JD数据跟踪!$M$14:$N$14</c:f>
              <c:numCache>
                <c:formatCode>General</c:formatCode>
                <c:ptCount val="2"/>
                <c:pt idx="0">
                  <c:v>5.5413988744E10</c:v>
                </c:pt>
                <c:pt idx="1">
                  <c:v>6.3988581525E10</c:v>
                </c:pt>
              </c:numCache>
            </c:numRef>
          </c:val>
        </c:ser>
        <c:ser>
          <c:idx val="1"/>
          <c:order val="1"/>
          <c:tx>
            <c:strRef>
              <c:f>[JD一张图.xlsx]JD数据跟踪!$L$15</c:f>
              <c:strCache>
                <c:ptCount val="1"/>
                <c:pt idx="0">
                  <c:v>自营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[JD一张图.xlsx]JD数据跟踪!$M$13:$N$13</c:f>
              <c:strCache>
                <c:ptCount val="2"/>
                <c:pt idx="0">
                  <c:v>1Q18</c:v>
                </c:pt>
                <c:pt idx="1">
                  <c:v>1Q19</c:v>
                </c:pt>
              </c:strCache>
            </c:strRef>
          </c:cat>
          <c:val>
            <c:numRef>
              <c:f>[JD一张图.xlsx]JD数据跟踪!$M$15:$N$15</c:f>
              <c:numCache>
                <c:formatCode>General</c:formatCode>
                <c:ptCount val="2"/>
                <c:pt idx="0">
                  <c:v>1.06973441926E11</c:v>
                </c:pt>
                <c:pt idx="1">
                  <c:v>1.24757556824E11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749984"/>
        <c:axId val="-2139753344"/>
      </c:barChart>
      <c:catAx>
        <c:axId val="-2139749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753344"/>
        <c:crosses val="autoZero"/>
        <c:auto val="1"/>
        <c:lblAlgn val="ctr"/>
        <c:lblOffset val="100"/>
        <c:noMultiLvlLbl val="0"/>
      </c:catAx>
      <c:valAx>
        <c:axId val="-21397533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749984"/>
        <c:crosses val="autoZero"/>
        <c:crossBetween val="between"/>
        <c:majorUnit val="7.0E10"/>
        <c:dispUnits>
          <c:builtInUnit val="hundred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'/Users/Karena/Desktop/[JD数据--品类.xlsx]GMV'!$J$67</c:f>
              <c:strCache>
                <c:ptCount val="1"/>
                <c:pt idx="0">
                  <c:v>1&amp;2月增速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'/Users/Karena/Desktop/[JD数据--品类.xlsx]GMV'!$I$68:$I$83</c:f>
              <c:strCache>
                <c:ptCount val="16"/>
                <c:pt idx="0">
                  <c:v>医药保健</c:v>
                </c:pt>
                <c:pt idx="1">
                  <c:v>宠物生活</c:v>
                </c:pt>
                <c:pt idx="2">
                  <c:v>家居家装</c:v>
                </c:pt>
                <c:pt idx="3">
                  <c:v>家用电器</c:v>
                </c:pt>
                <c:pt idx="4">
                  <c:v>手机数码</c:v>
                </c:pt>
                <c:pt idx="5">
                  <c:v>服装配饰</c:v>
                </c:pt>
                <c:pt idx="6">
                  <c:v>母婴用品</c:v>
                </c:pt>
                <c:pt idx="7">
                  <c:v>汽车相关</c:v>
                </c:pt>
                <c:pt idx="8">
                  <c:v>玩具乐器</c:v>
                </c:pt>
                <c:pt idx="9">
                  <c:v>珠宝首饰</c:v>
                </c:pt>
                <c:pt idx="10">
                  <c:v>电脑、办公</c:v>
                </c:pt>
                <c:pt idx="11">
                  <c:v>美妆个护</c:v>
                </c:pt>
                <c:pt idx="12">
                  <c:v>运动户外</c:v>
                </c:pt>
                <c:pt idx="13">
                  <c:v>酒类</c:v>
                </c:pt>
                <c:pt idx="14">
                  <c:v>鞋类</c:v>
                </c:pt>
                <c:pt idx="15">
                  <c:v>食品饮料及生鲜</c:v>
                </c:pt>
              </c:strCache>
            </c:strRef>
          </c:cat>
          <c:val>
            <c:numRef>
              <c:f>'/Users/Karena/Desktop/[JD数据--品类.xlsx]GMV'!$J$68:$J$83</c:f>
              <c:numCache>
                <c:formatCode>General</c:formatCode>
                <c:ptCount val="16"/>
                <c:pt idx="0">
                  <c:v>0.478187840880727</c:v>
                </c:pt>
                <c:pt idx="1">
                  <c:v>0.484646472356098</c:v>
                </c:pt>
                <c:pt idx="2">
                  <c:v>0.360524322726657</c:v>
                </c:pt>
                <c:pt idx="3">
                  <c:v>0.182581203576199</c:v>
                </c:pt>
                <c:pt idx="4">
                  <c:v>0.177234483495255</c:v>
                </c:pt>
                <c:pt idx="5">
                  <c:v>-0.118224449810372</c:v>
                </c:pt>
                <c:pt idx="6">
                  <c:v>0.142252061912539</c:v>
                </c:pt>
                <c:pt idx="7">
                  <c:v>0.0844674387899672</c:v>
                </c:pt>
                <c:pt idx="8">
                  <c:v>0.161516324112168</c:v>
                </c:pt>
                <c:pt idx="9">
                  <c:v>0.125359030291006</c:v>
                </c:pt>
                <c:pt idx="10">
                  <c:v>0.0923077788624248</c:v>
                </c:pt>
                <c:pt idx="11">
                  <c:v>0.0305153805321608</c:v>
                </c:pt>
                <c:pt idx="12">
                  <c:v>0.227974939246178</c:v>
                </c:pt>
                <c:pt idx="13">
                  <c:v>0.0906520907187792</c:v>
                </c:pt>
                <c:pt idx="14">
                  <c:v>-0.066259373876306</c:v>
                </c:pt>
                <c:pt idx="15">
                  <c:v>0.220107388630569</c:v>
                </c:pt>
              </c:numCache>
            </c:numRef>
          </c:val>
        </c:ser>
        <c:ser>
          <c:idx val="1"/>
          <c:order val="1"/>
          <c:tx>
            <c:strRef>
              <c:f>'/Users/Karena/Desktop/[JD数据--品类.xlsx]GMV'!$K$67</c:f>
              <c:strCache>
                <c:ptCount val="1"/>
                <c:pt idx="0">
                  <c:v>3月增速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'/Users/Karena/Desktop/[JD数据--品类.xlsx]GMV'!$I$68:$I$83</c:f>
              <c:strCache>
                <c:ptCount val="16"/>
                <c:pt idx="0">
                  <c:v>医药保健</c:v>
                </c:pt>
                <c:pt idx="1">
                  <c:v>宠物生活</c:v>
                </c:pt>
                <c:pt idx="2">
                  <c:v>家居家装</c:v>
                </c:pt>
                <c:pt idx="3">
                  <c:v>家用电器</c:v>
                </c:pt>
                <c:pt idx="4">
                  <c:v>手机数码</c:v>
                </c:pt>
                <c:pt idx="5">
                  <c:v>服装配饰</c:v>
                </c:pt>
                <c:pt idx="6">
                  <c:v>母婴用品</c:v>
                </c:pt>
                <c:pt idx="7">
                  <c:v>汽车相关</c:v>
                </c:pt>
                <c:pt idx="8">
                  <c:v>玩具乐器</c:v>
                </c:pt>
                <c:pt idx="9">
                  <c:v>珠宝首饰</c:v>
                </c:pt>
                <c:pt idx="10">
                  <c:v>电脑、办公</c:v>
                </c:pt>
                <c:pt idx="11">
                  <c:v>美妆个护</c:v>
                </c:pt>
                <c:pt idx="12">
                  <c:v>运动户外</c:v>
                </c:pt>
                <c:pt idx="13">
                  <c:v>酒类</c:v>
                </c:pt>
                <c:pt idx="14">
                  <c:v>鞋类</c:v>
                </c:pt>
                <c:pt idx="15">
                  <c:v>食品饮料及生鲜</c:v>
                </c:pt>
              </c:strCache>
            </c:strRef>
          </c:cat>
          <c:val>
            <c:numRef>
              <c:f>'/Users/Karena/Desktop/[JD数据--品类.xlsx]GMV'!$K$68:$K$83</c:f>
              <c:numCache>
                <c:formatCode>General</c:formatCode>
                <c:ptCount val="16"/>
                <c:pt idx="0">
                  <c:v>0.541709297770935</c:v>
                </c:pt>
                <c:pt idx="1">
                  <c:v>0.603406014881549</c:v>
                </c:pt>
                <c:pt idx="2">
                  <c:v>0.250063603384786</c:v>
                </c:pt>
                <c:pt idx="3">
                  <c:v>0.136441358884864</c:v>
                </c:pt>
                <c:pt idx="4">
                  <c:v>0.207611058409872</c:v>
                </c:pt>
                <c:pt idx="5">
                  <c:v>-0.0840458210149335</c:v>
                </c:pt>
                <c:pt idx="6">
                  <c:v>0.190198150206783</c:v>
                </c:pt>
                <c:pt idx="7">
                  <c:v>0.152898807192281</c:v>
                </c:pt>
                <c:pt idx="8">
                  <c:v>0.110037928389843</c:v>
                </c:pt>
                <c:pt idx="9">
                  <c:v>0.0788398953113344</c:v>
                </c:pt>
                <c:pt idx="10">
                  <c:v>-0.0498509475347809</c:v>
                </c:pt>
                <c:pt idx="11">
                  <c:v>0.212109636565866</c:v>
                </c:pt>
                <c:pt idx="12">
                  <c:v>0.222882377973221</c:v>
                </c:pt>
                <c:pt idx="13">
                  <c:v>0.104192483175637</c:v>
                </c:pt>
                <c:pt idx="14">
                  <c:v>0.0244307889520171</c:v>
                </c:pt>
                <c:pt idx="15">
                  <c:v>0.282855821907011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994016"/>
        <c:axId val="-2139997440"/>
      </c:barChart>
      <c:catAx>
        <c:axId val="-213999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iti SC" charset="-122"/>
                <a:ea typeface="Kaiti SC" charset="-122"/>
                <a:cs typeface="Kaiti SC" charset="-122"/>
              </a:defRPr>
            </a:pPr>
            <a:endParaRPr lang="en-US"/>
          </a:p>
        </c:txPr>
        <c:crossAx val="-2139997440"/>
        <c:crosses val="autoZero"/>
        <c:auto val="1"/>
        <c:lblAlgn val="ctr"/>
        <c:lblOffset val="100"/>
        <c:noMultiLvlLbl val="0"/>
      </c:catAx>
      <c:valAx>
        <c:axId val="-21399974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99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4753517"/>
            <a:ext cx="5829300" cy="32799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8671089"/>
            <a:ext cx="4800600" cy="39104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818233"/>
            <a:ext cx="1157288" cy="174059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6" y="818233"/>
            <a:ext cx="3357563" cy="174059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5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9832901"/>
            <a:ext cx="5829300" cy="303912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6485611"/>
            <a:ext cx="5829300" cy="33472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4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3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7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2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6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11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35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88" y="4760605"/>
            <a:ext cx="2257425" cy="1346356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8" y="4760605"/>
            <a:ext cx="2257425" cy="1346356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12788"/>
            <a:ext cx="6172200" cy="2550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3425223"/>
            <a:ext cx="3030141" cy="142746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44" indent="0">
              <a:buNone/>
              <a:defRPr sz="1750" b="1"/>
            </a:lvl2pPr>
            <a:lvl3pPr marL="800088" indent="0">
              <a:buNone/>
              <a:defRPr sz="1575" b="1"/>
            </a:lvl3pPr>
            <a:lvl4pPr marL="1200132" indent="0">
              <a:buNone/>
              <a:defRPr sz="1400" b="1"/>
            </a:lvl4pPr>
            <a:lvl5pPr marL="1600177" indent="0">
              <a:buNone/>
              <a:defRPr sz="1400" b="1"/>
            </a:lvl5pPr>
            <a:lvl6pPr marL="2000222" indent="0">
              <a:buNone/>
              <a:defRPr sz="1400" b="1"/>
            </a:lvl6pPr>
            <a:lvl7pPr marL="2400266" indent="0">
              <a:buNone/>
              <a:defRPr sz="1400" b="1"/>
            </a:lvl7pPr>
            <a:lvl8pPr marL="2800311" indent="0">
              <a:buNone/>
              <a:defRPr sz="1400" b="1"/>
            </a:lvl8pPr>
            <a:lvl9pPr marL="3200353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4852691"/>
            <a:ext cx="3030141" cy="8816312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83" y="3425223"/>
            <a:ext cx="3031331" cy="142746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44" indent="0">
              <a:buNone/>
              <a:defRPr sz="1750" b="1"/>
            </a:lvl2pPr>
            <a:lvl3pPr marL="800088" indent="0">
              <a:buNone/>
              <a:defRPr sz="1575" b="1"/>
            </a:lvl3pPr>
            <a:lvl4pPr marL="1200132" indent="0">
              <a:buNone/>
              <a:defRPr sz="1400" b="1"/>
            </a:lvl4pPr>
            <a:lvl5pPr marL="1600177" indent="0">
              <a:buNone/>
              <a:defRPr sz="1400" b="1"/>
            </a:lvl5pPr>
            <a:lvl6pPr marL="2000222" indent="0">
              <a:buNone/>
              <a:defRPr sz="1400" b="1"/>
            </a:lvl6pPr>
            <a:lvl7pPr marL="2400266" indent="0">
              <a:buNone/>
              <a:defRPr sz="1400" b="1"/>
            </a:lvl7pPr>
            <a:lvl8pPr marL="2800311" indent="0">
              <a:buNone/>
              <a:defRPr sz="1400" b="1"/>
            </a:lvl8pPr>
            <a:lvl9pPr marL="3200353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83" y="4852691"/>
            <a:ext cx="3031331" cy="8816312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11" y="609245"/>
            <a:ext cx="2256235" cy="2592825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301" y="609248"/>
            <a:ext cx="3833813" cy="13059760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11" y="3202075"/>
            <a:ext cx="2256235" cy="10466934"/>
          </a:xfrm>
        </p:spPr>
        <p:txBody>
          <a:bodyPr/>
          <a:lstStyle>
            <a:lvl1pPr marL="0" indent="0">
              <a:buNone/>
              <a:defRPr sz="1225"/>
            </a:lvl1pPr>
            <a:lvl2pPr marL="400044" indent="0">
              <a:buNone/>
              <a:defRPr sz="1050"/>
            </a:lvl2pPr>
            <a:lvl3pPr marL="800088" indent="0">
              <a:buNone/>
              <a:defRPr sz="875"/>
            </a:lvl3pPr>
            <a:lvl4pPr marL="1200132" indent="0">
              <a:buNone/>
              <a:defRPr sz="788"/>
            </a:lvl4pPr>
            <a:lvl5pPr marL="1600177" indent="0">
              <a:buNone/>
              <a:defRPr sz="788"/>
            </a:lvl5pPr>
            <a:lvl6pPr marL="2000222" indent="0">
              <a:buNone/>
              <a:defRPr sz="788"/>
            </a:lvl6pPr>
            <a:lvl7pPr marL="2400266" indent="0">
              <a:buNone/>
              <a:defRPr sz="788"/>
            </a:lvl7pPr>
            <a:lvl8pPr marL="2800311" indent="0">
              <a:buNone/>
              <a:defRPr sz="788"/>
            </a:lvl8pPr>
            <a:lvl9pPr marL="3200353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10711346"/>
            <a:ext cx="4114800" cy="1264535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1367256"/>
            <a:ext cx="4114800" cy="9181148"/>
          </a:xfrm>
        </p:spPr>
        <p:txBody>
          <a:bodyPr/>
          <a:lstStyle>
            <a:lvl1pPr marL="0" indent="0">
              <a:buNone/>
              <a:defRPr sz="2800"/>
            </a:lvl1pPr>
            <a:lvl2pPr marL="400044" indent="0">
              <a:buNone/>
              <a:defRPr sz="2450"/>
            </a:lvl2pPr>
            <a:lvl3pPr marL="800088" indent="0">
              <a:buNone/>
              <a:defRPr sz="2100"/>
            </a:lvl3pPr>
            <a:lvl4pPr marL="1200132" indent="0">
              <a:buNone/>
              <a:defRPr sz="1750"/>
            </a:lvl4pPr>
            <a:lvl5pPr marL="1600177" indent="0">
              <a:buNone/>
              <a:defRPr sz="1750"/>
            </a:lvl5pPr>
            <a:lvl6pPr marL="2000222" indent="0">
              <a:buNone/>
              <a:defRPr sz="1750"/>
            </a:lvl6pPr>
            <a:lvl7pPr marL="2400266" indent="0">
              <a:buNone/>
              <a:defRPr sz="1750"/>
            </a:lvl7pPr>
            <a:lvl8pPr marL="2800311" indent="0">
              <a:buNone/>
              <a:defRPr sz="1750"/>
            </a:lvl8pPr>
            <a:lvl9pPr marL="3200353" indent="0">
              <a:buNone/>
              <a:defRPr sz="1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11975878"/>
            <a:ext cx="4114800" cy="1795848"/>
          </a:xfrm>
        </p:spPr>
        <p:txBody>
          <a:bodyPr/>
          <a:lstStyle>
            <a:lvl1pPr marL="0" indent="0">
              <a:buNone/>
              <a:defRPr sz="1225"/>
            </a:lvl1pPr>
            <a:lvl2pPr marL="400044" indent="0">
              <a:buNone/>
              <a:defRPr sz="1050"/>
            </a:lvl2pPr>
            <a:lvl3pPr marL="800088" indent="0">
              <a:buNone/>
              <a:defRPr sz="875"/>
            </a:lvl3pPr>
            <a:lvl4pPr marL="1200132" indent="0">
              <a:buNone/>
              <a:defRPr sz="788"/>
            </a:lvl4pPr>
            <a:lvl5pPr marL="1600177" indent="0">
              <a:buNone/>
              <a:defRPr sz="788"/>
            </a:lvl5pPr>
            <a:lvl6pPr marL="2000222" indent="0">
              <a:buNone/>
              <a:defRPr sz="788"/>
            </a:lvl6pPr>
            <a:lvl7pPr marL="2400266" indent="0">
              <a:buNone/>
              <a:defRPr sz="788"/>
            </a:lvl7pPr>
            <a:lvl8pPr marL="2800311" indent="0">
              <a:buNone/>
              <a:defRPr sz="788"/>
            </a:lvl8pPr>
            <a:lvl9pPr marL="3200353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612788"/>
            <a:ext cx="6172200" cy="255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3570451"/>
            <a:ext cx="6172200" cy="1009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14182613"/>
            <a:ext cx="1600200" cy="814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DD74-4BB2-49E7-BF9A-A33F8FE8243A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14182613"/>
            <a:ext cx="2171700" cy="814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14182613"/>
            <a:ext cx="1600200" cy="814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636F-45D3-4B33-920C-8F1ED30B71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3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88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3" indent="-300033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72" indent="-250027" algn="l" defTabSz="80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09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55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00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44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89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32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76" indent="-200021" algn="l" defTabSz="80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44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88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2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7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22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66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11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353" algn="l" defTabSz="800088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png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8" y="136818"/>
            <a:ext cx="558394" cy="50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6646" y="97380"/>
            <a:ext cx="5266650" cy="542454"/>
          </a:xfrm>
          <a:prstGeom prst="rect">
            <a:avLst/>
          </a:prstGeom>
          <a:noFill/>
        </p:spPr>
        <p:txBody>
          <a:bodyPr wrap="square" lIns="80009" tIns="40004" rIns="80009" bIns="4000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0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莫尼塔</a:t>
            </a:r>
            <a:r>
              <a:rPr lang="en-US" altLang="zh-CN" sz="30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0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数据跟踪</a:t>
            </a:r>
            <a:endParaRPr lang="zh-CN" altLang="en-US" sz="30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8732" y="525857"/>
            <a:ext cx="52165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京东三月销售数据跟踪</a:t>
            </a:r>
            <a:endParaRPr lang="zh-CN" altLang="en-US" sz="25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04" y="14666921"/>
            <a:ext cx="5661690" cy="29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3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莫尼塔产品组：</a:t>
            </a:r>
            <a:r>
              <a:rPr lang="zh-CN" altLang="en-US" sz="1313" dirty="0">
                <a:latin typeface="楷体" panose="02010609060101010101" pitchFamily="49" charset="-122"/>
                <a:ea typeface="楷体" panose="02010609060101010101" pitchFamily="49" charset="-122"/>
              </a:rPr>
              <a:t>黄天天 </a:t>
            </a:r>
            <a:r>
              <a:rPr lang="en-US" altLang="zh-CN" sz="1313" dirty="0">
                <a:latin typeface="楷体" panose="02010609060101010101" pitchFamily="49" charset="-122"/>
                <a:ea typeface="楷体" panose="02010609060101010101" pitchFamily="49" charset="-122"/>
              </a:rPr>
              <a:t>18611708475  </a:t>
            </a:r>
            <a:r>
              <a:rPr lang="zh-CN" altLang="en-US" sz="1313" dirty="0">
                <a:latin typeface="楷体" panose="02010609060101010101" pitchFamily="49" charset="-122"/>
                <a:ea typeface="楷体" panose="02010609060101010101" pitchFamily="49" charset="-122"/>
              </a:rPr>
              <a:t>袁颖</a:t>
            </a:r>
            <a:r>
              <a:rPr lang="en-US" altLang="zh-CN" sz="1313" dirty="0">
                <a:latin typeface="楷体" panose="02010609060101010101" pitchFamily="49" charset="-122"/>
                <a:ea typeface="楷体" panose="02010609060101010101" pitchFamily="49" charset="-122"/>
              </a:rPr>
              <a:t>13621693507</a:t>
            </a:r>
            <a:endParaRPr lang="zh-CN" altLang="en-US" sz="1313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604" y="958288"/>
            <a:ext cx="192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主要数据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637" y="2443854"/>
            <a:ext cx="192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关键数据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1811375" y="2756407"/>
            <a:ext cx="32780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图1：京东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1Q18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1Q19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销售额（亿元）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7248" y="1361645"/>
            <a:ext cx="3386264" cy="8617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00" dirty="0" smtClean="0">
                <a:latin typeface="Cambria" pitchFamily="18" charset="0"/>
                <a:ea typeface="楷体" panose="02010609060101010101" pitchFamily="49" charset="-122"/>
              </a:rPr>
              <a:t>京东线上</a:t>
            </a:r>
            <a:r>
              <a:rPr lang="en-US" altLang="zh-CN" sz="1400" dirty="0" smtClean="0">
                <a:latin typeface="Cambria" pitchFamily="18" charset="0"/>
                <a:ea typeface="楷体" panose="02010609060101010101" pitchFamily="49" charset="-122"/>
              </a:rPr>
              <a:t>1Q19</a:t>
            </a:r>
            <a:r>
              <a:rPr lang="zh-CN" altLang="en-US" sz="1400" dirty="0">
                <a:latin typeface="Cambria" pitchFamily="18" charset="0"/>
                <a:ea typeface="楷体" panose="02010609060101010101" pitchFamily="49" charset="-122"/>
              </a:rPr>
              <a:t>整体</a:t>
            </a:r>
            <a:r>
              <a:rPr lang="en-US" altLang="zh-CN" sz="1400" dirty="0">
                <a:latin typeface="Cambria" pitchFamily="18" charset="0"/>
                <a:ea typeface="楷体" panose="02010609060101010101" pitchFamily="49" charset="-122"/>
              </a:rPr>
              <a:t>GMV</a:t>
            </a:r>
            <a:r>
              <a:rPr lang="zh-CN" altLang="en-US" sz="1400" dirty="0">
                <a:latin typeface="Cambria" pitchFamily="18" charset="0"/>
                <a:ea typeface="楷体" panose="02010609060101010101" pitchFamily="49" charset="-122"/>
              </a:rPr>
              <a:t>同比增长</a:t>
            </a:r>
            <a:r>
              <a:rPr lang="en-US" altLang="zh-CN" sz="1400" b="1" dirty="0">
                <a:latin typeface="Cambria" pitchFamily="18" charset="0"/>
                <a:ea typeface="楷体" panose="02010609060101010101" pitchFamily="49" charset="-122"/>
              </a:rPr>
              <a:t>20</a:t>
            </a:r>
            <a:r>
              <a:rPr lang="en-US" altLang="zh-CN" sz="1400" b="1" dirty="0" smtClean="0">
                <a:latin typeface="Cambria" pitchFamily="18" charset="0"/>
                <a:ea typeface="楷体" panose="02010609060101010101" pitchFamily="49" charset="-122"/>
              </a:rPr>
              <a:t>%</a:t>
            </a:r>
          </a:p>
          <a:p>
            <a:pPr algn="just">
              <a:lnSpc>
                <a:spcPts val="2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京东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自营</a:t>
            </a:r>
            <a:r>
              <a:rPr lang="en-US" altLang="zh-CN" sz="1400" dirty="0" smtClean="0">
                <a:latin typeface="Cambria" charset="0"/>
                <a:ea typeface="Cambria" charset="0"/>
                <a:cs typeface="Cambria" charset="0"/>
              </a:rPr>
              <a:t>1Q19GMV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同比增长</a:t>
            </a:r>
            <a:r>
              <a:rPr lang="en-US" altLang="zh-CN" sz="1400" b="1" dirty="0">
                <a:latin typeface="Cambria" charset="0"/>
                <a:ea typeface="Cambria" charset="0"/>
                <a:cs typeface="Cambria" charset="0"/>
              </a:rPr>
              <a:t>21</a:t>
            </a:r>
            <a:r>
              <a:rPr lang="en-US" altLang="zh-CN" sz="1400" b="1" dirty="0" smtClean="0">
                <a:latin typeface="Cambria" charset="0"/>
                <a:ea typeface="Cambria" charset="0"/>
                <a:cs typeface="Cambria" charset="0"/>
              </a:rPr>
              <a:t>%</a:t>
            </a:r>
          </a:p>
          <a:p>
            <a:pPr algn="just">
              <a:lnSpc>
                <a:spcPts val="2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京东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平台</a:t>
            </a:r>
            <a:r>
              <a:rPr lang="en-US" altLang="zh-CN" sz="1400" dirty="0" smtClean="0">
                <a:latin typeface="Cambria" charset="0"/>
                <a:ea typeface="Cambria" charset="0"/>
                <a:cs typeface="Cambria" charset="0"/>
              </a:rPr>
              <a:t>1Q19GMV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同比增长</a:t>
            </a:r>
            <a:r>
              <a:rPr lang="en-US" altLang="zh-CN" sz="1400" b="1" dirty="0">
                <a:latin typeface="Cambria" charset="0"/>
                <a:ea typeface="Cambria" charset="0"/>
                <a:cs typeface="Cambria" charset="0"/>
              </a:rPr>
              <a:t>18%</a:t>
            </a:r>
            <a:endParaRPr lang="zh-CN" altLang="en-US" sz="14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4644" y="11709349"/>
            <a:ext cx="53783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月京东各品类平均市场份额及销售额平均增长率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276333"/>
              </p:ext>
            </p:extLst>
          </p:nvPr>
        </p:nvGraphicFramePr>
        <p:xfrm>
          <a:off x="1508051" y="3123416"/>
          <a:ext cx="3921418" cy="198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10934" r="7408" b="3453"/>
          <a:stretch/>
        </p:blipFill>
        <p:spPr>
          <a:xfrm>
            <a:off x="1131982" y="12080073"/>
            <a:ext cx="4850071" cy="25392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821915"/>
              </p:ext>
            </p:extLst>
          </p:nvPr>
        </p:nvGraphicFramePr>
        <p:xfrm>
          <a:off x="1061654" y="8324917"/>
          <a:ext cx="4864374" cy="3114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矩形 1"/>
          <p:cNvSpPr/>
          <p:nvPr/>
        </p:nvSpPr>
        <p:spPr>
          <a:xfrm>
            <a:off x="1580731" y="7961840"/>
            <a:ext cx="3871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：京东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1&amp;2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月及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月各品类销售增速对比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1021"/>
              </p:ext>
            </p:extLst>
          </p:nvPr>
        </p:nvGraphicFramePr>
        <p:xfrm>
          <a:off x="1757248" y="5649637"/>
          <a:ext cx="33274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517"/>
                <a:gridCol w="1008112"/>
                <a:gridCol w="1106771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品类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月同比增长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1&amp;2</a:t>
                      </a:r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月同比增长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宠物生活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60.34%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48.46%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kern="120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医药保健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54.17%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47.82%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kern="120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食品饮料及生鲜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28.29%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22.01%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手机数码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20.76%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17.72%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矩形 1"/>
          <p:cNvSpPr/>
          <p:nvPr/>
        </p:nvSpPr>
        <p:spPr>
          <a:xfrm>
            <a:off x="1620444" y="5251320"/>
            <a:ext cx="32780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从品类看，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月加速增长的有：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94568"/>
              </p:ext>
            </p:extLst>
          </p:nvPr>
        </p:nvGraphicFramePr>
        <p:xfrm>
          <a:off x="1772815" y="7217264"/>
          <a:ext cx="3311832" cy="586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898"/>
                <a:gridCol w="1153626"/>
                <a:gridCol w="1344308"/>
              </a:tblGrid>
              <a:tr h="73652"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品类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en-US" altLang="zh-CN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月同比增长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en-US" altLang="zh-CN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1&amp;2</a:t>
                      </a:r>
                      <a:r>
                        <a:rPr lang="zh-CN" altLang="en-US" sz="1100" kern="1200" dirty="0">
                          <a:solidFill>
                            <a:schemeClr val="bg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月同比增长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ja-JP" altLang="en-US" sz="11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家居家装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25.01%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36.05%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楷体" panose="02010609060101010101" pitchFamily="49" charset="-122"/>
                          <a:cs typeface="+mn-cs"/>
                        </a:rPr>
                        <a:t>家用电器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mr-IN" sz="1100" kern="120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13.64%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00088" rtl="0" eaLnBrk="1" fontAlgn="b" latinLnBrk="0" hangingPunct="1"/>
                      <a:r>
                        <a:rPr lang="mr-IN" sz="1100" kern="1200" dirty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18.26%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矩形 1"/>
          <p:cNvSpPr/>
          <p:nvPr/>
        </p:nvSpPr>
        <p:spPr>
          <a:xfrm>
            <a:off x="1630890" y="6800613"/>
            <a:ext cx="32780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从品类看，</a:t>
            </a:r>
            <a:r>
              <a:rPr lang="en-US" altLang="zh-CN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月加速放缓的有：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163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宋体</vt:lpstr>
      <vt:lpstr>楷体</vt:lpstr>
      <vt:lpstr>Office 主题​​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Karena</cp:lastModifiedBy>
  <cp:revision>59</cp:revision>
  <dcterms:created xsi:type="dcterms:W3CDTF">2019-02-27T05:59:08Z</dcterms:created>
  <dcterms:modified xsi:type="dcterms:W3CDTF">2019-04-12T05:07:05Z</dcterms:modified>
</cp:coreProperties>
</file>