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9"/>
  </p:notesMasterIdLst>
  <p:sldIdLst>
    <p:sldId id="334" r:id="rId2"/>
    <p:sldId id="338" r:id="rId3"/>
    <p:sldId id="341" r:id="rId4"/>
    <p:sldId id="340" r:id="rId5"/>
    <p:sldId id="336" r:id="rId6"/>
    <p:sldId id="337" r:id="rId7"/>
    <p:sldId id="339" r:id="rId8"/>
  </p:sldIdLst>
  <p:sldSz cx="12192000" cy="6858000"/>
  <p:notesSz cx="6858000" cy="9144000"/>
  <p:defaultTextStyle>
    <a:defPPr>
      <a:defRPr lang="zh-CN"/>
    </a:defPPr>
    <a:lvl1pPr marL="0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1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2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4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4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5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6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7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9" algn="l" defTabSz="8045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zhengsheng" initials="z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25"/>
    <a:srgbClr val="8A2623"/>
    <a:srgbClr val="C8C8C8"/>
    <a:srgbClr val="E6E6E6"/>
    <a:srgbClr val="1F286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20" autoAdjust="0"/>
    <p:restoredTop sz="93966" autoAdjust="0"/>
  </p:normalViewPr>
  <p:slideViewPr>
    <p:cSldViewPr snapToGrid="0" snapToObjects="1">
      <p:cViewPr varScale="1">
        <p:scale>
          <a:sx n="43" d="100"/>
          <a:sy n="43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Karena/Desktop/Tmall/&#32654;&#22918;&#20010;&#2525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Karena\Desktop\Tmall\&#22825;&#29483;--&#21697;&#2926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localhost\Users\Karena\Desktop\Tmall\&#22825;&#29483;--&#21697;&#2926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848480515811"/>
          <c:y val="0.0527490784486787"/>
          <c:w val="0.882052350460084"/>
          <c:h val="0.744907770698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[美妆个护.xlsx]Sheet1!$B$19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[美妆个护.xlsx]Sheet1!$C$18:$L$18</c:f>
              <c:numCache>
                <c:formatCode>mmm\-yy</c:formatCode>
                <c:ptCount val="10"/>
                <c:pt idx="0">
                  <c:v>43252.0</c:v>
                </c:pt>
                <c:pt idx="1">
                  <c:v>43282.0</c:v>
                </c:pt>
                <c:pt idx="2">
                  <c:v>43313.0</c:v>
                </c:pt>
                <c:pt idx="3">
                  <c:v>43344.0</c:v>
                </c:pt>
                <c:pt idx="4">
                  <c:v>43374.0</c:v>
                </c:pt>
                <c:pt idx="5">
                  <c:v>43405.0</c:v>
                </c:pt>
                <c:pt idx="6">
                  <c:v>43435.0</c:v>
                </c:pt>
                <c:pt idx="7">
                  <c:v>43466.0</c:v>
                </c:pt>
                <c:pt idx="8">
                  <c:v>43497.0</c:v>
                </c:pt>
                <c:pt idx="9">
                  <c:v>43525.0</c:v>
                </c:pt>
              </c:numCache>
            </c:numRef>
          </c:cat>
          <c:val>
            <c:numRef>
              <c:f>[美妆个护.xlsx]Sheet1!$C$19:$L$19</c:f>
              <c:numCache>
                <c:formatCode>General</c:formatCode>
                <c:ptCount val="10"/>
                <c:pt idx="0">
                  <c:v>9.083909054E9</c:v>
                </c:pt>
                <c:pt idx="1">
                  <c:v>5.7270119E9</c:v>
                </c:pt>
                <c:pt idx="2">
                  <c:v>7.321321033E9</c:v>
                </c:pt>
                <c:pt idx="3">
                  <c:v>8.109008679E9</c:v>
                </c:pt>
                <c:pt idx="4">
                  <c:v>6.482488171E9</c:v>
                </c:pt>
                <c:pt idx="5">
                  <c:v>1.7999409487E10</c:v>
                </c:pt>
                <c:pt idx="6">
                  <c:v>1.2368417866E10</c:v>
                </c:pt>
                <c:pt idx="7">
                  <c:v>7.980081712E9</c:v>
                </c:pt>
                <c:pt idx="8">
                  <c:v>1.0191594259E10</c:v>
                </c:pt>
                <c:pt idx="9">
                  <c:v>1.1976069624E10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5419776"/>
        <c:axId val="-1974573552"/>
      </c:barChart>
      <c:lineChart>
        <c:grouping val="standard"/>
        <c:varyColors val="0"/>
        <c:ser>
          <c:idx val="1"/>
          <c:order val="1"/>
          <c:tx>
            <c:strRef>
              <c:f>[美妆个护.xlsx]Sheet1!$B$20</c:f>
              <c:strCache>
                <c:ptCount val="1"/>
                <c:pt idx="0">
                  <c:v>环比增长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[美妆个护.xlsx]Sheet1!$C$18:$L$18</c:f>
              <c:numCache>
                <c:formatCode>mmm\-yy</c:formatCode>
                <c:ptCount val="10"/>
                <c:pt idx="0">
                  <c:v>43252.0</c:v>
                </c:pt>
                <c:pt idx="1">
                  <c:v>43282.0</c:v>
                </c:pt>
                <c:pt idx="2">
                  <c:v>43313.0</c:v>
                </c:pt>
                <c:pt idx="3">
                  <c:v>43344.0</c:v>
                </c:pt>
                <c:pt idx="4">
                  <c:v>43374.0</c:v>
                </c:pt>
                <c:pt idx="5">
                  <c:v>43405.0</c:v>
                </c:pt>
                <c:pt idx="6">
                  <c:v>43435.0</c:v>
                </c:pt>
                <c:pt idx="7">
                  <c:v>43466.0</c:v>
                </c:pt>
                <c:pt idx="8">
                  <c:v>43497.0</c:v>
                </c:pt>
                <c:pt idx="9">
                  <c:v>43525.0</c:v>
                </c:pt>
              </c:numCache>
            </c:numRef>
          </c:cat>
          <c:val>
            <c:numRef>
              <c:f>[美妆个护.xlsx]Sheet1!$C$20:$L$20</c:f>
              <c:numCache>
                <c:formatCode>0%</c:formatCode>
                <c:ptCount val="10"/>
                <c:pt idx="0">
                  <c:v>0.0</c:v>
                </c:pt>
                <c:pt idx="1">
                  <c:v>-0.36954323673263</c:v>
                </c:pt>
                <c:pt idx="2">
                  <c:v>0.278384113886685</c:v>
                </c:pt>
                <c:pt idx="3">
                  <c:v>0.10758818558148</c:v>
                </c:pt>
                <c:pt idx="4">
                  <c:v>-0.200581917270877</c:v>
                </c:pt>
                <c:pt idx="5">
                  <c:v>1.776620490805058</c:v>
                </c:pt>
                <c:pt idx="6">
                  <c:v>-0.312843131051991</c:v>
                </c:pt>
                <c:pt idx="7">
                  <c:v>-0.354801737905643</c:v>
                </c:pt>
                <c:pt idx="8">
                  <c:v>0.277129060429851</c:v>
                </c:pt>
                <c:pt idx="9">
                  <c:v>0.175092857864133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1603360"/>
        <c:axId val="-1991464720"/>
      </c:lineChart>
      <c:dateAx>
        <c:axId val="-19754197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4573552"/>
        <c:crosses val="autoZero"/>
        <c:auto val="1"/>
        <c:lblOffset val="100"/>
        <c:baseTimeUnit val="months"/>
      </c:dateAx>
      <c:valAx>
        <c:axId val="-19745735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5419776"/>
        <c:crosses val="autoZero"/>
        <c:crossBetween val="between"/>
        <c:dispUnits>
          <c:builtInUnit val="hundredMillions"/>
        </c:dispUnits>
      </c:valAx>
      <c:valAx>
        <c:axId val="-199146472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603360"/>
        <c:crosses val="max"/>
        <c:crossBetween val="between"/>
      </c:valAx>
      <c:dateAx>
        <c:axId val="-204160336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199146472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59996989846521"/>
          <c:y val="0.109727079347702"/>
          <c:w val="0.899024573057754"/>
          <c:h val="0.796605496765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一叶子</c:v>
                </c:pt>
                <c:pt idx="1">
                  <c:v>佰草集</c:v>
                </c:pt>
                <c:pt idx="2">
                  <c:v>兰蔻</c:v>
                </c:pt>
                <c:pt idx="3">
                  <c:v>御泥坊</c:v>
                </c:pt>
                <c:pt idx="4">
                  <c:v>欧莱雅</c:v>
                </c:pt>
                <c:pt idx="5">
                  <c:v>珀莱雅</c:v>
                </c:pt>
                <c:pt idx="6">
                  <c:v>百雀羚</c:v>
                </c:pt>
                <c:pt idx="7">
                  <c:v>自然堂</c:v>
                </c:pt>
                <c:pt idx="8">
                  <c:v>雅诗兰黛</c:v>
                </c:pt>
                <c:pt idx="9">
                  <c:v>雪花秀</c:v>
                </c:pt>
                <c:pt idx="10">
                  <c:v>韩束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-0.0848221884667376</c:v>
                </c:pt>
                <c:pt idx="1">
                  <c:v>0.0928156246527642</c:v>
                </c:pt>
                <c:pt idx="2">
                  <c:v>1.651571407092912</c:v>
                </c:pt>
                <c:pt idx="3">
                  <c:v>-0.247264575080992</c:v>
                </c:pt>
                <c:pt idx="4">
                  <c:v>1.516062518282318</c:v>
                </c:pt>
                <c:pt idx="5">
                  <c:v>0.570357654418311</c:v>
                </c:pt>
                <c:pt idx="6">
                  <c:v>0.312415517436564</c:v>
                </c:pt>
                <c:pt idx="7">
                  <c:v>0.172447940055795</c:v>
                </c:pt>
                <c:pt idx="8">
                  <c:v>1.179296699069427</c:v>
                </c:pt>
                <c:pt idx="9">
                  <c:v>0.40310802487008</c:v>
                </c:pt>
                <c:pt idx="10">
                  <c:v>0.00538832661916633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4756976"/>
        <c:axId val="-2086006336"/>
      </c:barChart>
      <c:catAx>
        <c:axId val="-204475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iti SC" charset="-122"/>
                <a:ea typeface="Kaiti SC" charset="-122"/>
                <a:cs typeface="Kaiti SC" charset="-122"/>
              </a:defRPr>
            </a:pPr>
            <a:endParaRPr lang="en-US"/>
          </a:p>
        </c:txPr>
        <c:crossAx val="-2086006336"/>
        <c:crosses val="autoZero"/>
        <c:auto val="1"/>
        <c:lblAlgn val="ctr"/>
        <c:lblOffset val="100"/>
        <c:noMultiLvlLbl val="0"/>
      </c:catAx>
      <c:valAx>
        <c:axId val="-2086006336"/>
        <c:scaling>
          <c:orientation val="minMax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pPr>
            <a:endParaRPr lang="en-US"/>
          </a:p>
        </c:txPr>
        <c:crossAx val="-204475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'[天猫--品牌.xlsx]美妆个护'!$A$36</c:f>
              <c:strCache>
                <c:ptCount val="1"/>
                <c:pt idx="0">
                  <c:v>一叶子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'[天猫--品牌.xlsx]美妆个护'!$B$36:$P$36</c:f>
              <c:numCache>
                <c:formatCode>General</c:formatCode>
                <c:ptCount val="15"/>
                <c:pt idx="0">
                  <c:v>212989.0</c:v>
                </c:pt>
                <c:pt idx="1">
                  <c:v>190230.0</c:v>
                </c:pt>
                <c:pt idx="2">
                  <c:v>325759.0</c:v>
                </c:pt>
                <c:pt idx="3">
                  <c:v>355527.0</c:v>
                </c:pt>
                <c:pt idx="4">
                  <c:v>549659.0</c:v>
                </c:pt>
                <c:pt idx="5">
                  <c:v>871309.0</c:v>
                </c:pt>
                <c:pt idx="6">
                  <c:v>468047.0</c:v>
                </c:pt>
                <c:pt idx="7">
                  <c:v>506026.0</c:v>
                </c:pt>
                <c:pt idx="8">
                  <c:v>559869.0</c:v>
                </c:pt>
                <c:pt idx="9">
                  <c:v>324070.0</c:v>
                </c:pt>
                <c:pt idx="10">
                  <c:v>1.420053E6</c:v>
                </c:pt>
                <c:pt idx="11">
                  <c:v>359897.0</c:v>
                </c:pt>
                <c:pt idx="12">
                  <c:v>234972.0</c:v>
                </c:pt>
                <c:pt idx="13">
                  <c:v>494414.0</c:v>
                </c:pt>
                <c:pt idx="14">
                  <c:v>274519.0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'[天猫--品牌.xlsx]美妆个护'!$A$37</c:f>
              <c:strCache>
                <c:ptCount val="1"/>
                <c:pt idx="0">
                  <c:v>佰草集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'[天猫--品牌.xlsx]美妆个护'!$B$37:$P$37</c:f>
              <c:numCache>
                <c:formatCode>General</c:formatCode>
                <c:ptCount val="15"/>
                <c:pt idx="0">
                  <c:v>50162.0</c:v>
                </c:pt>
                <c:pt idx="1">
                  <c:v>28705.0</c:v>
                </c:pt>
                <c:pt idx="2">
                  <c:v>70724.0</c:v>
                </c:pt>
                <c:pt idx="3">
                  <c:v>54602.0</c:v>
                </c:pt>
                <c:pt idx="4">
                  <c:v>64120.0</c:v>
                </c:pt>
                <c:pt idx="5">
                  <c:v>165930.0</c:v>
                </c:pt>
                <c:pt idx="6">
                  <c:v>50535.0</c:v>
                </c:pt>
                <c:pt idx="7">
                  <c:v>108610.0</c:v>
                </c:pt>
                <c:pt idx="8">
                  <c:v>86281.0</c:v>
                </c:pt>
                <c:pt idx="9">
                  <c:v>51604.0</c:v>
                </c:pt>
                <c:pt idx="10">
                  <c:v>555143.0</c:v>
                </c:pt>
                <c:pt idx="11">
                  <c:v>147452.0</c:v>
                </c:pt>
                <c:pt idx="12">
                  <c:v>56923.0</c:v>
                </c:pt>
                <c:pt idx="13">
                  <c:v>89335.0</c:v>
                </c:pt>
                <c:pt idx="14">
                  <c:v>50936.0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'[天猫--品牌.xlsx]美妆个护'!$A$38</c:f>
              <c:strCache>
                <c:ptCount val="1"/>
                <c:pt idx="0">
                  <c:v>兰蔻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'[天猫--品牌.xlsx]美妆个护'!$B$38:$P$38</c:f>
              <c:numCache>
                <c:formatCode>General</c:formatCode>
                <c:ptCount val="15"/>
                <c:pt idx="0">
                  <c:v>81668.0</c:v>
                </c:pt>
                <c:pt idx="1">
                  <c:v>91226.0</c:v>
                </c:pt>
                <c:pt idx="2">
                  <c:v>90066.0</c:v>
                </c:pt>
                <c:pt idx="3">
                  <c:v>58284.0</c:v>
                </c:pt>
                <c:pt idx="4">
                  <c:v>95972.0</c:v>
                </c:pt>
                <c:pt idx="5">
                  <c:v>136905.0</c:v>
                </c:pt>
                <c:pt idx="6">
                  <c:v>76622.0</c:v>
                </c:pt>
                <c:pt idx="7">
                  <c:v>141929.0</c:v>
                </c:pt>
                <c:pt idx="8">
                  <c:v>170639.0</c:v>
                </c:pt>
                <c:pt idx="9">
                  <c:v>59953.0</c:v>
                </c:pt>
                <c:pt idx="10">
                  <c:v>318598.0</c:v>
                </c:pt>
                <c:pt idx="11">
                  <c:v>239446.0</c:v>
                </c:pt>
                <c:pt idx="12">
                  <c:v>279769.0</c:v>
                </c:pt>
                <c:pt idx="13">
                  <c:v>295605.0</c:v>
                </c:pt>
                <c:pt idx="14">
                  <c:v>179629.0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'[天猫--品牌.xlsx]美妆个护'!$A$39</c:f>
              <c:strCache>
                <c:ptCount val="1"/>
                <c:pt idx="0">
                  <c:v>御泥坊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'[天猫--品牌.xlsx]美妆个护'!$B$39:$P$39</c:f>
              <c:numCache>
                <c:formatCode>General</c:formatCode>
                <c:ptCount val="15"/>
                <c:pt idx="0">
                  <c:v>218820.0</c:v>
                </c:pt>
                <c:pt idx="1">
                  <c:v>390252.0</c:v>
                </c:pt>
                <c:pt idx="2">
                  <c:v>734045.0</c:v>
                </c:pt>
                <c:pt idx="3">
                  <c:v>303996.0</c:v>
                </c:pt>
                <c:pt idx="4">
                  <c:v>331147.0</c:v>
                </c:pt>
                <c:pt idx="5">
                  <c:v>1.110797E6</c:v>
                </c:pt>
                <c:pt idx="6">
                  <c:v>570994.0</c:v>
                </c:pt>
                <c:pt idx="7">
                  <c:v>917792.0</c:v>
                </c:pt>
                <c:pt idx="8">
                  <c:v>764188.0</c:v>
                </c:pt>
                <c:pt idx="9">
                  <c:v>665302.0</c:v>
                </c:pt>
                <c:pt idx="10">
                  <c:v>1.750558E6</c:v>
                </c:pt>
                <c:pt idx="11">
                  <c:v>560032.0</c:v>
                </c:pt>
                <c:pt idx="12">
                  <c:v>380234.0</c:v>
                </c:pt>
                <c:pt idx="13">
                  <c:v>710714.0</c:v>
                </c:pt>
                <c:pt idx="14">
                  <c:v>390360.0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'[天猫--品牌.xlsx]美妆个护'!$A$40</c:f>
              <c:strCache>
                <c:ptCount val="1"/>
                <c:pt idx="0">
                  <c:v>欧莱雅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'[天猫--品牌.xlsx]美妆个护'!$B$40:$P$40</c:f>
              <c:numCache>
                <c:formatCode>General</c:formatCode>
                <c:ptCount val="15"/>
                <c:pt idx="0">
                  <c:v>778767.0</c:v>
                </c:pt>
                <c:pt idx="1">
                  <c:v>677615.0</c:v>
                </c:pt>
                <c:pt idx="2">
                  <c:v>905740.0</c:v>
                </c:pt>
                <c:pt idx="3">
                  <c:v>769205.0</c:v>
                </c:pt>
                <c:pt idx="4">
                  <c:v>816837.0</c:v>
                </c:pt>
                <c:pt idx="5">
                  <c:v>1.974576E6</c:v>
                </c:pt>
                <c:pt idx="6">
                  <c:v>1.341479E6</c:v>
                </c:pt>
                <c:pt idx="7">
                  <c:v>1.69967E6</c:v>
                </c:pt>
                <c:pt idx="8">
                  <c:v>1.746906E6</c:v>
                </c:pt>
                <c:pt idx="9">
                  <c:v>1.438543E6</c:v>
                </c:pt>
                <c:pt idx="10">
                  <c:v>3.626669E6</c:v>
                </c:pt>
                <c:pt idx="11">
                  <c:v>1.855843E6</c:v>
                </c:pt>
                <c:pt idx="12">
                  <c:v>1.57307E6</c:v>
                </c:pt>
                <c:pt idx="13">
                  <c:v>2.061576E6</c:v>
                </c:pt>
                <c:pt idx="14">
                  <c:v>1.889128E6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'[天猫--品牌.xlsx]美妆个护'!$A$41</c:f>
              <c:strCache>
                <c:ptCount val="1"/>
                <c:pt idx="0">
                  <c:v>珀莱雅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'[天猫--品牌.xlsx]美妆个护'!$B$41:$P$41</c:f>
              <c:numCache>
                <c:formatCode>General</c:formatCode>
                <c:ptCount val="15"/>
                <c:pt idx="0">
                  <c:v>249885.0</c:v>
                </c:pt>
                <c:pt idx="1">
                  <c:v>242978.0</c:v>
                </c:pt>
                <c:pt idx="2">
                  <c:v>498214.0</c:v>
                </c:pt>
                <c:pt idx="3">
                  <c:v>474830.0</c:v>
                </c:pt>
                <c:pt idx="4">
                  <c:v>499419.0</c:v>
                </c:pt>
                <c:pt idx="5">
                  <c:v>986415.0</c:v>
                </c:pt>
                <c:pt idx="6">
                  <c:v>544121.0</c:v>
                </c:pt>
                <c:pt idx="7">
                  <c:v>547802.0</c:v>
                </c:pt>
                <c:pt idx="8">
                  <c:v>629199.0</c:v>
                </c:pt>
                <c:pt idx="9">
                  <c:v>493850.0</c:v>
                </c:pt>
                <c:pt idx="10">
                  <c:v>1.544012E6</c:v>
                </c:pt>
                <c:pt idx="11">
                  <c:v>868761.0</c:v>
                </c:pt>
                <c:pt idx="12">
                  <c:v>436974.0</c:v>
                </c:pt>
                <c:pt idx="13">
                  <c:v>690538.0</c:v>
                </c:pt>
                <c:pt idx="14">
                  <c:v>605267.0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'[天猫--品牌.xlsx]美妆个护'!$A$42</c:f>
              <c:strCache>
                <c:ptCount val="1"/>
                <c:pt idx="0">
                  <c:v>百雀羚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'[天猫--品牌.xlsx]美妆个护'!$B$42:$P$42</c:f>
              <c:numCache>
                <c:formatCode>General</c:formatCode>
                <c:ptCount val="15"/>
                <c:pt idx="0">
                  <c:v>472023.0</c:v>
                </c:pt>
                <c:pt idx="1">
                  <c:v>408252.0</c:v>
                </c:pt>
                <c:pt idx="2">
                  <c:v>629876.0</c:v>
                </c:pt>
                <c:pt idx="3">
                  <c:v>450401.0</c:v>
                </c:pt>
                <c:pt idx="4">
                  <c:v>570095.0</c:v>
                </c:pt>
                <c:pt idx="5">
                  <c:v>890149.0</c:v>
                </c:pt>
                <c:pt idx="6">
                  <c:v>484921.0</c:v>
                </c:pt>
                <c:pt idx="7">
                  <c:v>707582.0</c:v>
                </c:pt>
                <c:pt idx="8">
                  <c:v>799654.0</c:v>
                </c:pt>
                <c:pt idx="9">
                  <c:v>1.077023E6</c:v>
                </c:pt>
                <c:pt idx="10">
                  <c:v>2.713867E6</c:v>
                </c:pt>
                <c:pt idx="11">
                  <c:v>1.104617E6</c:v>
                </c:pt>
                <c:pt idx="12">
                  <c:v>646164.0</c:v>
                </c:pt>
                <c:pt idx="13">
                  <c:v>938055.0</c:v>
                </c:pt>
                <c:pt idx="14">
                  <c:v>686102.0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'[天猫--品牌.xlsx]美妆个护'!$A$43</c:f>
              <c:strCache>
                <c:ptCount val="1"/>
                <c:pt idx="0">
                  <c:v>自然堂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'[天猫--品牌.xlsx]美妆个护'!$B$43:$P$43</c:f>
              <c:numCache>
                <c:formatCode>General</c:formatCode>
                <c:ptCount val="15"/>
                <c:pt idx="0">
                  <c:v>333862.0</c:v>
                </c:pt>
                <c:pt idx="1">
                  <c:v>254603.0</c:v>
                </c:pt>
                <c:pt idx="2">
                  <c:v>467433.0</c:v>
                </c:pt>
                <c:pt idx="3">
                  <c:v>353095.0</c:v>
                </c:pt>
                <c:pt idx="4">
                  <c:v>588676.0</c:v>
                </c:pt>
                <c:pt idx="5">
                  <c:v>903925.0</c:v>
                </c:pt>
                <c:pt idx="6">
                  <c:v>463102.0</c:v>
                </c:pt>
                <c:pt idx="7">
                  <c:v>489172.0</c:v>
                </c:pt>
                <c:pt idx="8">
                  <c:v>576215.0</c:v>
                </c:pt>
                <c:pt idx="9">
                  <c:v>444136.0</c:v>
                </c:pt>
                <c:pt idx="10">
                  <c:v>2.789443E6</c:v>
                </c:pt>
                <c:pt idx="11">
                  <c:v>616498.0</c:v>
                </c:pt>
                <c:pt idx="12">
                  <c:v>482385.0</c:v>
                </c:pt>
                <c:pt idx="13">
                  <c:v>727816.0</c:v>
                </c:pt>
                <c:pt idx="14">
                  <c:v>473274.0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'[天猫--品牌.xlsx]美妆个护'!$A$44</c:f>
              <c:strCache>
                <c:ptCount val="1"/>
                <c:pt idx="0">
                  <c:v>雅诗兰黛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'[天猫--品牌.xlsx]美妆个护'!$B$44:$P$44</c:f>
              <c:numCache>
                <c:formatCode>General</c:formatCode>
                <c:ptCount val="15"/>
                <c:pt idx="0">
                  <c:v>109186.0</c:v>
                </c:pt>
                <c:pt idx="1">
                  <c:v>113977.0</c:v>
                </c:pt>
                <c:pt idx="2">
                  <c:v>127309.0</c:v>
                </c:pt>
                <c:pt idx="3">
                  <c:v>110890.0</c:v>
                </c:pt>
                <c:pt idx="4">
                  <c:v>149913.0</c:v>
                </c:pt>
                <c:pt idx="5">
                  <c:v>165920.0</c:v>
                </c:pt>
                <c:pt idx="6">
                  <c:v>110307.0</c:v>
                </c:pt>
                <c:pt idx="7">
                  <c:v>187746.0</c:v>
                </c:pt>
                <c:pt idx="8">
                  <c:v>162180.0</c:v>
                </c:pt>
                <c:pt idx="9">
                  <c:v>50271.0</c:v>
                </c:pt>
                <c:pt idx="10">
                  <c:v>303934.0</c:v>
                </c:pt>
                <c:pt idx="11">
                  <c:v>256994.0</c:v>
                </c:pt>
                <c:pt idx="12">
                  <c:v>263508.0</c:v>
                </c:pt>
                <c:pt idx="13">
                  <c:v>332090.0</c:v>
                </c:pt>
                <c:pt idx="14">
                  <c:v>181292.0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'[天猫--品牌.xlsx]美妆个护'!$A$45</c:f>
              <c:strCache>
                <c:ptCount val="1"/>
                <c:pt idx="0">
                  <c:v>雪花秀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'[天猫--品牌.xlsx]美妆个护'!$B$45:$P$45</c:f>
              <c:numCache>
                <c:formatCode>General</c:formatCode>
                <c:ptCount val="15"/>
                <c:pt idx="0">
                  <c:v>51001.0</c:v>
                </c:pt>
                <c:pt idx="1">
                  <c:v>32006.0</c:v>
                </c:pt>
                <c:pt idx="2">
                  <c:v>35950.0</c:v>
                </c:pt>
                <c:pt idx="3">
                  <c:v>17747.0</c:v>
                </c:pt>
                <c:pt idx="4">
                  <c:v>21953.0</c:v>
                </c:pt>
                <c:pt idx="5">
                  <c:v>47237.0</c:v>
                </c:pt>
                <c:pt idx="6">
                  <c:v>20451.0</c:v>
                </c:pt>
                <c:pt idx="7">
                  <c:v>25211.0</c:v>
                </c:pt>
                <c:pt idx="8">
                  <c:v>22331.0</c:v>
                </c:pt>
                <c:pt idx="9">
                  <c:v>13147.0</c:v>
                </c:pt>
                <c:pt idx="10">
                  <c:v>102521.0</c:v>
                </c:pt>
                <c:pt idx="11">
                  <c:v>67623.0</c:v>
                </c:pt>
                <c:pt idx="12">
                  <c:v>42691.0</c:v>
                </c:pt>
                <c:pt idx="13">
                  <c:v>74106.0</c:v>
                </c:pt>
                <c:pt idx="14">
                  <c:v>33786.0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'[天猫--品牌.xlsx]美妆个护'!$A$46</c:f>
              <c:strCache>
                <c:ptCount val="1"/>
                <c:pt idx="0">
                  <c:v>韩束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'[天猫--品牌.xlsx]美妆个护'!$B$35:$P$35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'[天猫--品牌.xlsx]美妆个护'!$B$46:$P$46</c:f>
              <c:numCache>
                <c:formatCode>General</c:formatCode>
                <c:ptCount val="15"/>
                <c:pt idx="0">
                  <c:v>422332.0</c:v>
                </c:pt>
                <c:pt idx="1">
                  <c:v>287310.0</c:v>
                </c:pt>
                <c:pt idx="2">
                  <c:v>667367.0</c:v>
                </c:pt>
                <c:pt idx="3">
                  <c:v>530139.0</c:v>
                </c:pt>
                <c:pt idx="4">
                  <c:v>582572.0</c:v>
                </c:pt>
                <c:pt idx="5">
                  <c:v>1.034303E6</c:v>
                </c:pt>
                <c:pt idx="6">
                  <c:v>627578.0</c:v>
                </c:pt>
                <c:pt idx="7">
                  <c:v>562231.0</c:v>
                </c:pt>
                <c:pt idx="8">
                  <c:v>708869.0</c:v>
                </c:pt>
                <c:pt idx="9">
                  <c:v>618427.0</c:v>
                </c:pt>
                <c:pt idx="10">
                  <c:v>1.633004E6</c:v>
                </c:pt>
                <c:pt idx="11">
                  <c:v>648250.0</c:v>
                </c:pt>
                <c:pt idx="12">
                  <c:v>451789.0</c:v>
                </c:pt>
                <c:pt idx="13">
                  <c:v>702356.0</c:v>
                </c:pt>
                <c:pt idx="14">
                  <c:v>611618.0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563824"/>
        <c:axId val="2122696080"/>
      </c:lineChart>
      <c:dateAx>
        <c:axId val="-20845638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696080"/>
        <c:crosses val="autoZero"/>
        <c:auto val="1"/>
        <c:lblOffset val="100"/>
        <c:baseTimeUnit val="months"/>
      </c:dateAx>
      <c:valAx>
        <c:axId val="2122696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56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'[天猫--品牌.xlsx]美妆个护'!$A$50</c:f>
              <c:strCache>
                <c:ptCount val="1"/>
                <c:pt idx="0">
                  <c:v>一叶子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'[天猫--品牌.xlsx]美妆个护'!$B$50:$P$50</c:f>
              <c:numCache>
                <c:formatCode>0.00</c:formatCode>
                <c:ptCount val="15"/>
                <c:pt idx="0">
                  <c:v>126.7489635614985</c:v>
                </c:pt>
                <c:pt idx="1">
                  <c:v>145.432823424276</c:v>
                </c:pt>
                <c:pt idx="2">
                  <c:v>174.4405403994978</c:v>
                </c:pt>
                <c:pt idx="3">
                  <c:v>125.496997415105</c:v>
                </c:pt>
                <c:pt idx="4">
                  <c:v>116.4295754276743</c:v>
                </c:pt>
                <c:pt idx="5">
                  <c:v>113.3662799305413</c:v>
                </c:pt>
                <c:pt idx="6">
                  <c:v>106.0250722683833</c:v>
                </c:pt>
                <c:pt idx="7">
                  <c:v>107.691132471454</c:v>
                </c:pt>
                <c:pt idx="8">
                  <c:v>109.4668145584056</c:v>
                </c:pt>
                <c:pt idx="9">
                  <c:v>108.0548616039744</c:v>
                </c:pt>
                <c:pt idx="10">
                  <c:v>122.114649241965</c:v>
                </c:pt>
                <c:pt idx="11">
                  <c:v>109.0413951769534</c:v>
                </c:pt>
                <c:pt idx="12">
                  <c:v>99.8657244267402</c:v>
                </c:pt>
                <c:pt idx="13">
                  <c:v>95.4339298644456</c:v>
                </c:pt>
                <c:pt idx="14">
                  <c:v>114.3136613494876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'[天猫--品牌.xlsx]美妆个护'!$A$51</c:f>
              <c:strCache>
                <c:ptCount val="1"/>
                <c:pt idx="0">
                  <c:v>佰草集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'[天猫--品牌.xlsx]美妆个护'!$B$51:$P$51</c:f>
              <c:numCache>
                <c:formatCode>0.00</c:formatCode>
                <c:ptCount val="15"/>
                <c:pt idx="0">
                  <c:v>259.9099916271281</c:v>
                </c:pt>
                <c:pt idx="1">
                  <c:v>219.2267549207454</c:v>
                </c:pt>
                <c:pt idx="2">
                  <c:v>206.7920932073978</c:v>
                </c:pt>
                <c:pt idx="3">
                  <c:v>219.5973956997912</c:v>
                </c:pt>
                <c:pt idx="4">
                  <c:v>182.9986275733001</c:v>
                </c:pt>
                <c:pt idx="5">
                  <c:v>207.4770385102151</c:v>
                </c:pt>
                <c:pt idx="6">
                  <c:v>158.8908083506481</c:v>
                </c:pt>
                <c:pt idx="7">
                  <c:v>241.3081760427217</c:v>
                </c:pt>
                <c:pt idx="8">
                  <c:v>203.5040507180028</c:v>
                </c:pt>
                <c:pt idx="9">
                  <c:v>145.6473529183784</c:v>
                </c:pt>
                <c:pt idx="10">
                  <c:v>241.4358732794973</c:v>
                </c:pt>
                <c:pt idx="11">
                  <c:v>307.7748691099477</c:v>
                </c:pt>
                <c:pt idx="12">
                  <c:v>174.2611949475607</c:v>
                </c:pt>
                <c:pt idx="13">
                  <c:v>184.185403257402</c:v>
                </c:pt>
                <c:pt idx="14">
                  <c:v>210.7275208104288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'[天猫--品牌.xlsx]美妆个护'!$A$52</c:f>
              <c:strCache>
                <c:ptCount val="1"/>
                <c:pt idx="0">
                  <c:v>兰蔻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'[天猫--品牌.xlsx]美妆个护'!$B$52:$P$52</c:f>
              <c:numCache>
                <c:formatCode>0.00</c:formatCode>
                <c:ptCount val="15"/>
                <c:pt idx="0">
                  <c:v>608.6483200274281</c:v>
                </c:pt>
                <c:pt idx="1">
                  <c:v>523.599642645737</c:v>
                </c:pt>
                <c:pt idx="2">
                  <c:v>594.6194457397908</c:v>
                </c:pt>
                <c:pt idx="3">
                  <c:v>596.2677235604968</c:v>
                </c:pt>
                <c:pt idx="4">
                  <c:v>555.461332471971</c:v>
                </c:pt>
                <c:pt idx="5">
                  <c:v>544.9547861655893</c:v>
                </c:pt>
                <c:pt idx="6">
                  <c:v>478.1725875075043</c:v>
                </c:pt>
                <c:pt idx="7">
                  <c:v>510.7622825497255</c:v>
                </c:pt>
                <c:pt idx="8">
                  <c:v>519.5274292512263</c:v>
                </c:pt>
                <c:pt idx="9">
                  <c:v>432.0891531699831</c:v>
                </c:pt>
                <c:pt idx="10">
                  <c:v>576.714693752001</c:v>
                </c:pt>
                <c:pt idx="11">
                  <c:v>547.2462935275594</c:v>
                </c:pt>
                <c:pt idx="12">
                  <c:v>547.9883689758336</c:v>
                </c:pt>
                <c:pt idx="13">
                  <c:v>552.682847042506</c:v>
                </c:pt>
                <c:pt idx="14">
                  <c:v>466.3808238090731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'[天猫--品牌.xlsx]美妆个护'!$A$53</c:f>
              <c:strCache>
                <c:ptCount val="1"/>
                <c:pt idx="0">
                  <c:v>御泥坊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'[天猫--品牌.xlsx]美妆个护'!$B$53:$P$53</c:f>
              <c:numCache>
                <c:formatCode>0.00</c:formatCode>
                <c:ptCount val="15"/>
                <c:pt idx="0">
                  <c:v>83.75855497669316</c:v>
                </c:pt>
                <c:pt idx="1">
                  <c:v>94.34355493373512</c:v>
                </c:pt>
                <c:pt idx="2">
                  <c:v>118.8008936781805</c:v>
                </c:pt>
                <c:pt idx="3">
                  <c:v>109.8090863037672</c:v>
                </c:pt>
                <c:pt idx="4">
                  <c:v>88.59151675841846</c:v>
                </c:pt>
                <c:pt idx="5">
                  <c:v>84.56706040797737</c:v>
                </c:pt>
                <c:pt idx="6">
                  <c:v>82.22780799798245</c:v>
                </c:pt>
                <c:pt idx="7">
                  <c:v>74.7416745842195</c:v>
                </c:pt>
                <c:pt idx="8">
                  <c:v>80.87091003784404</c:v>
                </c:pt>
                <c:pt idx="9">
                  <c:v>72.12252631135929</c:v>
                </c:pt>
                <c:pt idx="10">
                  <c:v>90.75316956079147</c:v>
                </c:pt>
                <c:pt idx="11">
                  <c:v>73.4925343551797</c:v>
                </c:pt>
                <c:pt idx="12">
                  <c:v>69.18558834822763</c:v>
                </c:pt>
                <c:pt idx="13">
                  <c:v>67.24633537541119</c:v>
                </c:pt>
                <c:pt idx="14">
                  <c:v>84.67318116610301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'[天猫--品牌.xlsx]美妆个护'!$A$54</c:f>
              <c:strCache>
                <c:ptCount val="1"/>
                <c:pt idx="0">
                  <c:v>欧莱雅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'[天猫--品牌.xlsx]美妆个护'!$B$54:$P$54</c:f>
              <c:numCache>
                <c:formatCode>0.00</c:formatCode>
                <c:ptCount val="15"/>
                <c:pt idx="0">
                  <c:v>111.9238167513518</c:v>
                </c:pt>
                <c:pt idx="1">
                  <c:v>103.3404558635803</c:v>
                </c:pt>
                <c:pt idx="2">
                  <c:v>115.1673029787798</c:v>
                </c:pt>
                <c:pt idx="3">
                  <c:v>94.21637924870481</c:v>
                </c:pt>
                <c:pt idx="4">
                  <c:v>97.76947420354365</c:v>
                </c:pt>
                <c:pt idx="5">
                  <c:v>95.42609147482801</c:v>
                </c:pt>
                <c:pt idx="6">
                  <c:v>78.92680541402433</c:v>
                </c:pt>
                <c:pt idx="7">
                  <c:v>88.07040896173959</c:v>
                </c:pt>
                <c:pt idx="8">
                  <c:v>102.2526609903452</c:v>
                </c:pt>
                <c:pt idx="9">
                  <c:v>85.72576697394517</c:v>
                </c:pt>
                <c:pt idx="10">
                  <c:v>130.0902731955963</c:v>
                </c:pt>
                <c:pt idx="11">
                  <c:v>122.9111589719604</c:v>
                </c:pt>
                <c:pt idx="12">
                  <c:v>115.1818711182592</c:v>
                </c:pt>
                <c:pt idx="13">
                  <c:v>132.3991058297148</c:v>
                </c:pt>
                <c:pt idx="14">
                  <c:v>107.8849601509268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'[天猫--品牌.xlsx]美妆个护'!$A$55</c:f>
              <c:strCache>
                <c:ptCount val="1"/>
                <c:pt idx="0">
                  <c:v>珀莱雅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'[天猫--品牌.xlsx]美妆个护'!$B$55:$P$55</c:f>
              <c:numCache>
                <c:formatCode>0.00</c:formatCode>
                <c:ptCount val="15"/>
                <c:pt idx="0">
                  <c:v>140.870444404426</c:v>
                </c:pt>
                <c:pt idx="1">
                  <c:v>135.0728954884804</c:v>
                </c:pt>
                <c:pt idx="2">
                  <c:v>136.1599232458341</c:v>
                </c:pt>
                <c:pt idx="3">
                  <c:v>124.4012004296275</c:v>
                </c:pt>
                <c:pt idx="4">
                  <c:v>126.3101303714917</c:v>
                </c:pt>
                <c:pt idx="5">
                  <c:v>131.0730544446303</c:v>
                </c:pt>
                <c:pt idx="6">
                  <c:v>117.0706184837564</c:v>
                </c:pt>
                <c:pt idx="7">
                  <c:v>130.9767635021413</c:v>
                </c:pt>
                <c:pt idx="8">
                  <c:v>136.8984105187707</c:v>
                </c:pt>
                <c:pt idx="9">
                  <c:v>139.0170841348584</c:v>
                </c:pt>
                <c:pt idx="10">
                  <c:v>153.265782908423</c:v>
                </c:pt>
                <c:pt idx="11">
                  <c:v>139.1276553620616</c:v>
                </c:pt>
                <c:pt idx="12">
                  <c:v>124.1692114404976</c:v>
                </c:pt>
                <c:pt idx="13">
                  <c:v>122.0531962035399</c:v>
                </c:pt>
                <c:pt idx="14">
                  <c:v>123.589189564275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'[天猫--品牌.xlsx]美妆个护'!$A$56</c:f>
              <c:strCache>
                <c:ptCount val="1"/>
                <c:pt idx="0">
                  <c:v>百雀羚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'[天猫--品牌.xlsx]美妆个护'!$B$56:$P$56</c:f>
              <c:numCache>
                <c:formatCode>0.00</c:formatCode>
                <c:ptCount val="15"/>
                <c:pt idx="0">
                  <c:v>109.2608368660002</c:v>
                </c:pt>
                <c:pt idx="1">
                  <c:v>112.6829899179918</c:v>
                </c:pt>
                <c:pt idx="2">
                  <c:v>116.183478970464</c:v>
                </c:pt>
                <c:pt idx="3">
                  <c:v>123.5558158174604</c:v>
                </c:pt>
                <c:pt idx="4">
                  <c:v>121.0112700514827</c:v>
                </c:pt>
                <c:pt idx="5">
                  <c:v>125.7062929913981</c:v>
                </c:pt>
                <c:pt idx="6">
                  <c:v>107.8835150467808</c:v>
                </c:pt>
                <c:pt idx="7">
                  <c:v>107.9699328134407</c:v>
                </c:pt>
                <c:pt idx="8">
                  <c:v>103.2088590815528</c:v>
                </c:pt>
                <c:pt idx="9">
                  <c:v>80.8290036517326</c:v>
                </c:pt>
                <c:pt idx="10">
                  <c:v>127.8165016929717</c:v>
                </c:pt>
                <c:pt idx="11">
                  <c:v>99.27991511990126</c:v>
                </c:pt>
                <c:pt idx="12">
                  <c:v>95.7916488693273</c:v>
                </c:pt>
                <c:pt idx="13">
                  <c:v>93.37441621226895</c:v>
                </c:pt>
                <c:pt idx="14">
                  <c:v>108.7561674503208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'[天猫--品牌.xlsx]美妆个护'!$A$57</c:f>
              <c:strCache>
                <c:ptCount val="1"/>
                <c:pt idx="0">
                  <c:v>自然堂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'[天猫--品牌.xlsx]美妆个护'!$B$57:$P$57</c:f>
              <c:numCache>
                <c:formatCode>0.00</c:formatCode>
                <c:ptCount val="15"/>
                <c:pt idx="0">
                  <c:v>167.6554774128233</c:v>
                </c:pt>
                <c:pt idx="1">
                  <c:v>188.1132822472634</c:v>
                </c:pt>
                <c:pt idx="2">
                  <c:v>209.9600456108148</c:v>
                </c:pt>
                <c:pt idx="3">
                  <c:v>160.4479559325394</c:v>
                </c:pt>
                <c:pt idx="4">
                  <c:v>137.8929750830678</c:v>
                </c:pt>
                <c:pt idx="5">
                  <c:v>136.4708786680311</c:v>
                </c:pt>
                <c:pt idx="6">
                  <c:v>126.4561068619872</c:v>
                </c:pt>
                <c:pt idx="7">
                  <c:v>139.7790368214043</c:v>
                </c:pt>
                <c:pt idx="8">
                  <c:v>140.5810470050241</c:v>
                </c:pt>
                <c:pt idx="9">
                  <c:v>136.9937946935172</c:v>
                </c:pt>
                <c:pt idx="10">
                  <c:v>140.1794831441259</c:v>
                </c:pt>
                <c:pt idx="11">
                  <c:v>151.4426924337143</c:v>
                </c:pt>
                <c:pt idx="12">
                  <c:v>144.8236802553976</c:v>
                </c:pt>
                <c:pt idx="13">
                  <c:v>139.4195497213579</c:v>
                </c:pt>
                <c:pt idx="14">
                  <c:v>138.4271162159763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'[天猫--品牌.xlsx]美妆个护'!$A$58</c:f>
              <c:strCache>
                <c:ptCount val="1"/>
                <c:pt idx="0">
                  <c:v>雅诗兰黛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'[天猫--品牌.xlsx]美妆个护'!$B$58:$P$58</c:f>
              <c:numCache>
                <c:formatCode>0.00</c:formatCode>
                <c:ptCount val="15"/>
                <c:pt idx="0">
                  <c:v>547.933801036763</c:v>
                </c:pt>
                <c:pt idx="1">
                  <c:v>520.0975196750221</c:v>
                </c:pt>
                <c:pt idx="2">
                  <c:v>500.3135285015197</c:v>
                </c:pt>
                <c:pt idx="3">
                  <c:v>483.5711876634502</c:v>
                </c:pt>
                <c:pt idx="4">
                  <c:v>490.9090472474035</c:v>
                </c:pt>
                <c:pt idx="5">
                  <c:v>523.9063102700096</c:v>
                </c:pt>
                <c:pt idx="6">
                  <c:v>450.8959540192372</c:v>
                </c:pt>
                <c:pt idx="7">
                  <c:v>452.4224750460726</c:v>
                </c:pt>
                <c:pt idx="8">
                  <c:v>459.7002466395363</c:v>
                </c:pt>
                <c:pt idx="9">
                  <c:v>462.7207336237592</c:v>
                </c:pt>
                <c:pt idx="10">
                  <c:v>572.99005705186</c:v>
                </c:pt>
                <c:pt idx="11">
                  <c:v>516.4215117862674</c:v>
                </c:pt>
                <c:pt idx="12">
                  <c:v>502.3204874235318</c:v>
                </c:pt>
                <c:pt idx="13">
                  <c:v>519.6020777500075</c:v>
                </c:pt>
                <c:pt idx="14">
                  <c:v>515.4993270524899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'[天猫--品牌.xlsx]美妆个护'!$A$59</c:f>
              <c:strCache>
                <c:ptCount val="1"/>
                <c:pt idx="0">
                  <c:v>雪花秀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'[天猫--品牌.xlsx]美妆个护'!$B$59:$P$59</c:f>
              <c:numCache>
                <c:formatCode>0.00</c:formatCode>
                <c:ptCount val="15"/>
                <c:pt idx="0">
                  <c:v>456.4693829532752</c:v>
                </c:pt>
                <c:pt idx="1">
                  <c:v>530.9419796288196</c:v>
                </c:pt>
                <c:pt idx="2">
                  <c:v>389.5417802503477</c:v>
                </c:pt>
                <c:pt idx="3">
                  <c:v>415.3658646531808</c:v>
                </c:pt>
                <c:pt idx="4">
                  <c:v>409.3718398396576</c:v>
                </c:pt>
                <c:pt idx="5">
                  <c:v>461.4232275546708</c:v>
                </c:pt>
                <c:pt idx="6">
                  <c:v>375.7059312503055</c:v>
                </c:pt>
                <c:pt idx="7">
                  <c:v>531.4825671333938</c:v>
                </c:pt>
                <c:pt idx="8">
                  <c:v>525.4462406520081</c:v>
                </c:pt>
                <c:pt idx="9">
                  <c:v>500.6917928044421</c:v>
                </c:pt>
                <c:pt idx="10">
                  <c:v>456.7609270295842</c:v>
                </c:pt>
                <c:pt idx="11">
                  <c:v>475.8495925942356</c:v>
                </c:pt>
                <c:pt idx="12">
                  <c:v>475.4092665901478</c:v>
                </c:pt>
                <c:pt idx="13">
                  <c:v>511.6453728443041</c:v>
                </c:pt>
                <c:pt idx="14">
                  <c:v>531.162582134612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'[天猫--品牌.xlsx]美妆个护'!$A$60</c:f>
              <c:strCache>
                <c:ptCount val="1"/>
                <c:pt idx="0">
                  <c:v>韩束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'[天猫--品牌.xlsx]美妆个护'!$B$49:$P$49</c:f>
              <c:numCache>
                <c:formatCode>mmm\-yy</c:formatCode>
                <c:ptCount val="15"/>
                <c:pt idx="0">
                  <c:v>43101.0</c:v>
                </c:pt>
                <c:pt idx="1">
                  <c:v>43132.0</c:v>
                </c:pt>
                <c:pt idx="2">
                  <c:v>43160.0</c:v>
                </c:pt>
                <c:pt idx="3">
                  <c:v>43191.0</c:v>
                </c:pt>
                <c:pt idx="4">
                  <c:v>43221.0</c:v>
                </c:pt>
                <c:pt idx="5">
                  <c:v>43252.0</c:v>
                </c:pt>
                <c:pt idx="6">
                  <c:v>43282.0</c:v>
                </c:pt>
                <c:pt idx="7">
                  <c:v>43313.0</c:v>
                </c:pt>
                <c:pt idx="8">
                  <c:v>43344.0</c:v>
                </c:pt>
                <c:pt idx="9">
                  <c:v>43374.0</c:v>
                </c:pt>
                <c:pt idx="10">
                  <c:v>43405.0</c:v>
                </c:pt>
                <c:pt idx="11">
                  <c:v>43435.0</c:v>
                </c:pt>
                <c:pt idx="12">
                  <c:v>43466.0</c:v>
                </c:pt>
                <c:pt idx="13">
                  <c:v>43497.0</c:v>
                </c:pt>
                <c:pt idx="14">
                  <c:v>43525.0</c:v>
                </c:pt>
              </c:numCache>
            </c:numRef>
          </c:cat>
          <c:val>
            <c:numRef>
              <c:f>'[天猫--品牌.xlsx]美妆个护'!$B$60:$P$60</c:f>
              <c:numCache>
                <c:formatCode>0.00</c:formatCode>
                <c:ptCount val="15"/>
                <c:pt idx="0">
                  <c:v>107.0536852523607</c:v>
                </c:pt>
                <c:pt idx="1">
                  <c:v>134.9540948800947</c:v>
                </c:pt>
                <c:pt idx="2">
                  <c:v>110.7079313181503</c:v>
                </c:pt>
                <c:pt idx="3">
                  <c:v>95.89847568279261</c:v>
                </c:pt>
                <c:pt idx="4">
                  <c:v>87.47174941466459</c:v>
                </c:pt>
                <c:pt idx="5">
                  <c:v>80.9366674949217</c:v>
                </c:pt>
                <c:pt idx="6">
                  <c:v>77.39886675441136</c:v>
                </c:pt>
                <c:pt idx="7">
                  <c:v>84.57101262648267</c:v>
                </c:pt>
                <c:pt idx="8">
                  <c:v>91.00371013544107</c:v>
                </c:pt>
                <c:pt idx="9">
                  <c:v>97.34056242693155</c:v>
                </c:pt>
                <c:pt idx="10">
                  <c:v>123.8085454781495</c:v>
                </c:pt>
                <c:pt idx="11">
                  <c:v>89.9333682992673</c:v>
                </c:pt>
                <c:pt idx="12">
                  <c:v>85.95989942207536</c:v>
                </c:pt>
                <c:pt idx="13">
                  <c:v>90.14226118948225</c:v>
                </c:pt>
                <c:pt idx="14">
                  <c:v>92.49503938732998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3154672"/>
        <c:axId val="-2122258048"/>
      </c:lineChart>
      <c:dateAx>
        <c:axId val="-2053154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258048"/>
        <c:crosses val="autoZero"/>
        <c:auto val="1"/>
        <c:lblOffset val="100"/>
        <c:baseTimeUnit val="months"/>
      </c:dateAx>
      <c:valAx>
        <c:axId val="-2122258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1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6AC9-718C-B244-B510-EA8E3E17FDDE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42D8-C446-5347-8A1D-4D181746A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8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91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82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74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64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55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6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7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9" algn="l" defTabSz="8045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42D8-C446-5347-8A1D-4D181746ABF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173769" y="2167474"/>
            <a:ext cx="5266361" cy="5677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ctr" defTabSz="804582" rtl="0" eaLnBrk="1" latinLnBrk="0" hangingPunct="1">
              <a:defRPr lang="en-US" sz="3600" b="1" kern="1200" dirty="0">
                <a:solidFill>
                  <a:srgbClr val="8A2623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单击此处编辑产品名称</a:t>
            </a:r>
            <a:endParaRPr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10" hasCustomPrompt="1"/>
          </p:nvPr>
        </p:nvSpPr>
        <p:spPr>
          <a:xfrm>
            <a:off x="5184446" y="3943613"/>
            <a:ext cx="1245003" cy="323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80458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0" kern="1200" dirty="0">
                <a:ln w="0"/>
                <a:solidFill>
                  <a:prstClr val="black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144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3716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18288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编辑作者</a:t>
            </a:r>
            <a:endParaRPr lang="zh-CN" altLang="en-US" dirty="0"/>
          </a:p>
        </p:txBody>
      </p:sp>
      <p:sp>
        <p:nvSpPr>
          <p:cNvPr id="32" name="内容占位符 28"/>
          <p:cNvSpPr>
            <a:spLocks noGrp="1"/>
          </p:cNvSpPr>
          <p:nvPr>
            <p:ph sz="quarter" idx="12" hasCustomPrompt="1"/>
          </p:nvPr>
        </p:nvSpPr>
        <p:spPr>
          <a:xfrm>
            <a:off x="4613947" y="5409318"/>
            <a:ext cx="2385997" cy="36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Tx/>
              <a:buNone/>
              <a:defRPr lang="zh-CN" altLang="en-US" sz="1800" b="0" u="none" dirty="0">
                <a:ln w="0"/>
                <a:solidFill>
                  <a:prstClr val="black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228600" lvl="0" indent="-228600" algn="ctr" defTabSz="804582">
              <a:spcBef>
                <a:spcPct val="0"/>
              </a:spcBef>
            </a:pPr>
            <a:r>
              <a:rPr lang="zh-CN" altLang="en-US" dirty="0" smtClean="0"/>
              <a:t>编辑日期</a:t>
            </a:r>
            <a:endParaRPr lang="zh-CN" altLang="en-US" dirty="0"/>
          </a:p>
        </p:txBody>
      </p:sp>
      <p:sp>
        <p:nvSpPr>
          <p:cNvPr id="6" name="内容占位符 26"/>
          <p:cNvSpPr>
            <a:spLocks noGrp="1"/>
          </p:cNvSpPr>
          <p:nvPr>
            <p:ph sz="quarter" idx="14" hasCustomPrompt="1"/>
          </p:nvPr>
        </p:nvSpPr>
        <p:spPr>
          <a:xfrm>
            <a:off x="4763236" y="4267201"/>
            <a:ext cx="2087418" cy="33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80458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0" u="sng" kern="1200" dirty="0">
                <a:ln w="0"/>
                <a:solidFill>
                  <a:prstClr val="black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144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3716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1828800" indent="0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编辑邮箱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191994" y="466491"/>
            <a:ext cx="15114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zh-CN" altLang="en-US" sz="2000" b="1" dirty="0" smtClean="0">
                <a:ln w="0"/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莫尼塔研究</a:t>
            </a:r>
            <a:endParaRPr lang="zh-CN" altLang="en-US" sz="2000" b="1" dirty="0">
              <a:ln w="0"/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1" descr="http://mmsns.qpic.cn/mmsns/Ob7UFzD9icWI2276KkKlhd0wibQZiaMgCqgroB7afQmBycdcmynRiaOTpw/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0434" y="5671211"/>
            <a:ext cx="978782" cy="98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200" y="121091"/>
            <a:ext cx="676951" cy="71780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 hasCustomPrompt="1"/>
          </p:nvPr>
        </p:nvSpPr>
        <p:spPr>
          <a:xfrm>
            <a:off x="3173769" y="2972088"/>
            <a:ext cx="5266361" cy="4801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indent="0" algn="ctr">
              <a:buNone/>
              <a:defRPr lang="zh-CN" altLang="en-US" b="1" smtClean="0">
                <a:solidFill>
                  <a:srgbClr val="8A2623"/>
                </a:solidFill>
                <a:ea typeface="楷体" panose="02010609060101010101" pitchFamily="49" charset="-122"/>
              </a:defRPr>
            </a:lvl1pPr>
            <a:lvl2pPr>
              <a:defRPr lang="zh-CN" altLang="en-US" sz="1584" smtClean="0"/>
            </a:lvl2pPr>
            <a:lvl3pPr>
              <a:defRPr lang="zh-CN" altLang="en-US" sz="1584" smtClean="0"/>
            </a:lvl3pPr>
            <a:lvl4pPr>
              <a:defRPr lang="zh-CN" altLang="en-US" sz="1584" smtClean="0"/>
            </a:lvl4pPr>
            <a:lvl5pPr>
              <a:defRPr lang="zh-CN" altLang="en-US" sz="1584"/>
            </a:lvl5pPr>
          </a:lstStyle>
          <a:p>
            <a:pPr marL="0" lvl="0" algn="ctr" defTabSz="804582"/>
            <a:r>
              <a:rPr lang="zh-CN" altLang="en-US" dirty="0" smtClean="0"/>
              <a:t>编辑报告题目</a:t>
            </a:r>
          </a:p>
        </p:txBody>
      </p:sp>
    </p:spTree>
    <p:extLst>
      <p:ext uri="{BB962C8B-B14F-4D97-AF65-F5344CB8AC3E}">
        <p14:creationId xmlns:p14="http://schemas.microsoft.com/office/powerpoint/2010/main" val="212520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报告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3418" y="951741"/>
            <a:ext cx="1114487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65200" y="6325794"/>
            <a:ext cx="1114487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315656" y="461857"/>
            <a:ext cx="3472873" cy="3996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1" name="页脚占位符 5"/>
          <p:cNvSpPr txBox="1">
            <a:spLocks/>
          </p:cNvSpPr>
          <p:nvPr userDrawn="1"/>
        </p:nvSpPr>
        <p:spPr>
          <a:xfrm>
            <a:off x="482072" y="6383810"/>
            <a:ext cx="2782455" cy="36685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804582" rtl="0" eaLnBrk="1" latinLnBrk="0" hangingPunct="1">
              <a:defRPr sz="1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02291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582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6874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164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455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3746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037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329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财新智库旗下公司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>
          <a:xfrm>
            <a:off x="9085164" y="6408534"/>
            <a:ext cx="2743200" cy="315539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4722090" y="640426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9ED0DFA2-BF0E-4F47-A6E7-13ABF7B370A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200" y="121091"/>
            <a:ext cx="676951" cy="71780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191994" y="466491"/>
            <a:ext cx="1511447" cy="396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zh-CN" altLang="en-US" sz="2000" b="1" dirty="0" smtClean="0">
                <a:ln w="0"/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莫尼塔研究</a:t>
            </a:r>
            <a:endParaRPr lang="zh-CN" altLang="en-US" sz="2000" b="1" dirty="0">
              <a:ln w="0"/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5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免责声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3418" y="951741"/>
            <a:ext cx="1114487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65200" y="6325794"/>
            <a:ext cx="1114487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462477" y="1412650"/>
            <a:ext cx="11524114" cy="2429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本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研究报告中所提供的信息仅供参考。报告根据国际和行业通行的准则，以合法渠道获得这些信息，尽可能保证可靠、准确和完整，但并不保证报告所述信息的准确性和完整性</a:t>
            </a: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本报告不对外公开发布，只有接收客户才可以使用，且对于接收客户而言具有相关保密义务。</a:t>
            </a: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本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报告不能作为投资研究决策的依据</a:t>
            </a: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报告中的信息或所表达观点不构成所涉证券买卖的出价或询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价，</a:t>
            </a: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不能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作为道义的、责任的和法律的依据或者凭证，无论是否已经明示或者暗示</a:t>
            </a: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客户不应以本报告取代其独立判断或仅根据本报告做出决策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本报告发送给某客户是基于该客户被认为有能力独立评估投资风险、独立行使投资决策并独立承担相应风险。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本公司不对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因使用本报告的内容而引致的损失承担任何责任，除非法律法规有明确规定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本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报告的内容、观点或建议并未考虑个别客户的特定状况，不应被视为对特定客户关于特定证券或金融工具的投资建议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。本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报告旨在发送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给特定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客户及其它专业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人士，未经本公司事先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书面许可，任何机构或个人不得以任何形式翻版、复制、刊登、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转载和引用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，否则由此造成的一切不良后果及法律责任由私自翻版、复制、刊登、转载和引用者承担。本报告所载观点并不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代表本公司，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或任何其附属或联营公司的立场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，且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所载资料、意见及推测仅反映研究人员于发出本报告当日的判断，可随时更改且不予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通告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，本公司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可能发表其他与本报告所载资料不一致及有不同结论的报告。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63419" y="4680024"/>
            <a:ext cx="1114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83906" y="4185342"/>
            <a:ext cx="3700469" cy="171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上海（总部）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浦东新区花园石桥路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66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号东亚银行大厦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702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室。邮编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200120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</a:t>
            </a:r>
            <a:r>
              <a:rPr lang="en-US" altLang="zh-CN" sz="1400" u="sng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sales.list@cebm.com.cn</a:t>
            </a:r>
            <a:endParaRPr lang="en-US" altLang="zh-CN" sz="1400" u="sng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504642" y="4168003"/>
            <a:ext cx="3700469" cy="171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67310" defTabSz="914400">
              <a:lnSpc>
                <a:spcPct val="90000"/>
              </a:lnSpc>
              <a:spcBef>
                <a:spcPct val="0"/>
              </a:spcBef>
            </a:pP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东城区东长安街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号东方广场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E1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1803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室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邮编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100738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8734108" y="4168003"/>
            <a:ext cx="3153094" cy="171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67310"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纽约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67310"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Address: 295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Madison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Avenue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12FL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York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NY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10017 USA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7" name="标题 2"/>
          <p:cNvSpPr txBox="1">
            <a:spLocks/>
          </p:cNvSpPr>
          <p:nvPr userDrawn="1"/>
        </p:nvSpPr>
        <p:spPr>
          <a:xfrm>
            <a:off x="10593254" y="461112"/>
            <a:ext cx="1212777" cy="39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免责声明</a:t>
            </a:r>
            <a:endParaRPr lang="zh-CN" altLang="en-US" sz="2000" b="1" dirty="0">
              <a:latin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191994" y="466491"/>
            <a:ext cx="1511447" cy="396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zh-CN" altLang="en-US" sz="2000" b="1" dirty="0" smtClean="0">
                <a:ln w="0"/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莫尼塔研究</a:t>
            </a:r>
            <a:endParaRPr lang="zh-CN" altLang="en-US" sz="2000" b="1" dirty="0">
              <a:ln w="0"/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页脚占位符 5"/>
          <p:cNvSpPr txBox="1">
            <a:spLocks/>
          </p:cNvSpPr>
          <p:nvPr userDrawn="1"/>
        </p:nvSpPr>
        <p:spPr>
          <a:xfrm>
            <a:off x="482072" y="6383810"/>
            <a:ext cx="2782455" cy="36685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804582" rtl="0" eaLnBrk="1" latinLnBrk="0" hangingPunct="1">
              <a:defRPr sz="1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02291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582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6874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164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455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3746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037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329" algn="l" defTabSz="804582" rtl="0" eaLnBrk="1" latinLnBrk="0" hangingPunct="1">
              <a:defRPr sz="15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财新智库旗下公司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4722090" y="640426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9ED0DFA2-BF0E-4F47-A6E7-13ABF7B370A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5" name="日期占位符 13"/>
          <p:cNvSpPr>
            <a:spLocks noGrp="1"/>
          </p:cNvSpPr>
          <p:nvPr>
            <p:ph type="dt" sz="half" idx="10"/>
          </p:nvPr>
        </p:nvSpPr>
        <p:spPr>
          <a:xfrm>
            <a:off x="9085164" y="6408534"/>
            <a:ext cx="2743200" cy="315539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E0EE5E50-BAB3-4290-946C-B8093751E160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200" y="121091"/>
            <a:ext cx="676951" cy="7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64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5" r:id="rId2"/>
    <p:sldLayoutId id="2147483716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tthuang@cebm.com" TargetMode="External"/><Relationship Id="rId5" Type="http://schemas.openxmlformats.org/officeDocument/2006/relationships/hyperlink" Target="mailto:yyuan@cebm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天猫销售数据跟踪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829230" y="3802406"/>
            <a:ext cx="2021424" cy="4594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黄天天、袁颖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2019/04/19</a:t>
            </a:r>
          </a:p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/>
          </p:nvPr>
        </p:nvSpPr>
        <p:spPr>
          <a:xfrm>
            <a:off x="4763236" y="4267201"/>
            <a:ext cx="2087418" cy="4251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hlinkClick r:id="rId4"/>
              </a:rPr>
              <a:t>tthuang@cebm.com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yyuan@cebm.com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美妆个护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815605" y="2833224"/>
            <a:ext cx="5982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2" y="461857"/>
            <a:ext cx="4762087" cy="399600"/>
          </a:xfrm>
        </p:spPr>
        <p:txBody>
          <a:bodyPr/>
          <a:lstStyle/>
          <a:p>
            <a:r>
              <a:rPr lang="zh-CN" altLang="en-US" dirty="0" smtClean="0"/>
              <a:t>天猫平台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月市场份额及销售额增长率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2274" y="6032773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Kaiti SC" charset="-122"/>
                <a:ea typeface="Kaiti SC" charset="-122"/>
                <a:cs typeface="Kaiti SC" charset="-122"/>
              </a:rPr>
              <a:t>来源：莫尼塔研究</a:t>
            </a:r>
            <a:endParaRPr lang="en-US" sz="1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8913" y="2440223"/>
            <a:ext cx="6105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图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1.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 天猫平台美妆个护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年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月销售额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（亿元）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及环比增速（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）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987516"/>
              </p:ext>
            </p:extLst>
          </p:nvPr>
        </p:nvGraphicFramePr>
        <p:xfrm>
          <a:off x="2157413" y="2908318"/>
          <a:ext cx="7343775" cy="337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0150" y="1143009"/>
            <a:ext cx="10001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天猫平台美妆个护品类整体保持稳定增长态势，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1Q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销售额为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301.47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亿元，环比减少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18%,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其主要原因是商家促销的减少导致客单量的下降。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其中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2019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年前三月销售额分别为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79.80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亿元、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101.91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亿元和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119.76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亿元，分别环比增长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-35%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28%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18%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，发展态势较为稳定。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2" y="461857"/>
            <a:ext cx="4762087" cy="399600"/>
          </a:xfrm>
        </p:spPr>
        <p:txBody>
          <a:bodyPr/>
          <a:lstStyle/>
          <a:p>
            <a:r>
              <a:rPr lang="zh-CN" altLang="en-US" dirty="0" smtClean="0"/>
              <a:t>天猫平台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月市场份额及销售额增长率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926" y="1080899"/>
            <a:ext cx="1028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274" y="6032773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Kaiti SC" charset="-122"/>
                <a:ea typeface="Kaiti SC" charset="-122"/>
                <a:cs typeface="Kaiti SC" charset="-122"/>
              </a:rPr>
              <a:t>来源：莫尼塔研究</a:t>
            </a:r>
            <a:endParaRPr lang="en-US" sz="1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796" y="2510112"/>
            <a:ext cx="648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图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2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.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年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1Q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天猫平台美妆主要品牌销售额同比增速（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）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41462606"/>
              </p:ext>
            </p:extLst>
          </p:nvPr>
        </p:nvGraphicFramePr>
        <p:xfrm>
          <a:off x="2185988" y="2783051"/>
          <a:ext cx="8072438" cy="342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椭圆 5"/>
          <p:cNvSpPr/>
          <p:nvPr/>
        </p:nvSpPr>
        <p:spPr>
          <a:xfrm>
            <a:off x="4270955" y="3202836"/>
            <a:ext cx="636105" cy="2395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 txBox="1"/>
          <p:nvPr/>
        </p:nvSpPr>
        <p:spPr>
          <a:xfrm>
            <a:off x="977030" y="1082843"/>
            <a:ext cx="1044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191Q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天猫平台主要化妆品品牌销售额同比增速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62.8%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，欧美品牌表现优于国内及日韩系，成为增长主要驱动力。其中兰蔻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191Q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增速最快，同比增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165%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；欧莱雅及雅诗兰黛其次，增速分别为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151%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及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117%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国内品牌中珀莱雅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191Q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增速最快，同比增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57%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，其次为百雀羚，同比增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37.1%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。一叶子及御泥坊较去年同期下滑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5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2" y="461857"/>
            <a:ext cx="4762087" cy="399600"/>
          </a:xfrm>
        </p:spPr>
        <p:txBody>
          <a:bodyPr/>
          <a:lstStyle/>
          <a:p>
            <a:r>
              <a:rPr lang="zh-CN" altLang="en-US" dirty="0" smtClean="0"/>
              <a:t>天猫平台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月市场份额及销售额增长率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926" y="1080899"/>
            <a:ext cx="10286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从我们跟踪的数据看，欧美品牌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月整体增速高于国内品牌。其中欧莱雅、雅诗兰黛和兰蔻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月销售额同比增速分别为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95.4%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、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45.7%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及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56.4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。国内品牌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月增速最快的为珀莱雅，同比增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10.3%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御泥坊、一叶子、佰草集、自然堂和韩束持续低迷，同比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负增长。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化妆品品牌集中度较低，销售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规模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排名前三的欧莱雅、雅诗兰黛和兰蔻，占美妆个护子品类的比重分别为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1.70%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0.78%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0.70%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</a:t>
            </a:r>
            <a:endParaRPr lang="en-US" altLang="zh-CN" sz="16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728" y="6036221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Kaiti SC" charset="-122"/>
                <a:ea typeface="Kaiti SC" charset="-122"/>
                <a:cs typeface="Kaiti SC" charset="-122"/>
              </a:rPr>
              <a:t>来源：莫尼塔研究</a:t>
            </a:r>
            <a:endParaRPr lang="en-US" sz="1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728" y="2454503"/>
            <a:ext cx="517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图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.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天猫平台美妆个护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19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年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月市场份额及销售额增长率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10447" r="8454" b="2541"/>
          <a:stretch/>
        </p:blipFill>
        <p:spPr>
          <a:xfrm>
            <a:off x="2328863" y="2783051"/>
            <a:ext cx="7286625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天猫平台美妆个护品牌销量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813110"/>
              </p:ext>
            </p:extLst>
          </p:nvPr>
        </p:nvGraphicFramePr>
        <p:xfrm>
          <a:off x="2702527" y="2755557"/>
          <a:ext cx="6914673" cy="324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02527" y="6003758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Kaiti SC" charset="-122"/>
                <a:ea typeface="Kaiti SC" charset="-122"/>
                <a:cs typeface="Kaiti SC" charset="-122"/>
              </a:rPr>
              <a:t>来源：莫尼塔研究</a:t>
            </a:r>
            <a:endParaRPr lang="en-US" sz="1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2527" y="2498662"/>
            <a:ext cx="45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图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3.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 天猫平台美妆个护品牌销量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324" y="1075038"/>
            <a:ext cx="10342606" cy="82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从我们跟踪的美妆个护品牌数据来看，整体销量受商家促销活动影响较为明显，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18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年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6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11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月销量表现尤为突出，整体呈稳定增长态势，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1Q19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销量同比增长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69.18%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。从销量增速来看，欧莱雅、兰蔻和雅诗兰黛对整体销量贡献最大，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月同比增长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108.6%</a:t>
            </a:r>
            <a:r>
              <a:rPr lang="zh-CN" altLang="en-US" sz="1600" dirty="0">
                <a:latin typeface="Kaiti SC" charset="-122"/>
                <a:ea typeface="Kaiti SC" charset="-122"/>
                <a:cs typeface="Kaiti SC" charset="-122"/>
              </a:rPr>
              <a:t>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99.4%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42.4%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。御泥坊、佰草集和一叶子景气度降低，销量同比负增长。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35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1158" y="461857"/>
            <a:ext cx="3727371" cy="399600"/>
          </a:xfrm>
        </p:spPr>
        <p:txBody>
          <a:bodyPr/>
          <a:lstStyle/>
          <a:p>
            <a:r>
              <a:rPr lang="zh-CN" altLang="en-US" dirty="0" smtClean="0"/>
              <a:t>天猫平台美妆个护品牌客单价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782-A679-4D4D-B0B3-52576F41BDEA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35888"/>
              </p:ext>
            </p:extLst>
          </p:nvPr>
        </p:nvGraphicFramePr>
        <p:xfrm>
          <a:off x="2729653" y="2959750"/>
          <a:ext cx="7195190" cy="316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02527" y="6003758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Kaiti SC" charset="-122"/>
                <a:ea typeface="Kaiti SC" charset="-122"/>
                <a:cs typeface="Kaiti SC" charset="-122"/>
              </a:rPr>
              <a:t>来源：莫尼塔研究</a:t>
            </a:r>
            <a:endParaRPr lang="en-US" sz="1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2527" y="2621196"/>
            <a:ext cx="45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图</a:t>
            </a:r>
            <a:r>
              <a:rPr lang="en-US" altLang="zh-CN" sz="1600" dirty="0">
                <a:latin typeface="Kaiti SC" charset="-122"/>
                <a:ea typeface="Kaiti SC" charset="-122"/>
                <a:cs typeface="Kaiti SC" charset="-122"/>
              </a:rPr>
              <a:t>5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.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天猫平台美妆个护品牌客单价（元）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342" y="1077238"/>
            <a:ext cx="10171135" cy="82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天猫美妆个护品牌客单价较为稳定但总体分化明显，雪花秀、雅诗兰黛和兰蔻客单价较高且波动较大，雪花秀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月客单价高达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531.16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元。御泥坊、一叶子、韩束和珀莱雅等品牌客单价较低，平均稳定在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100-200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元左右。佰草集客单价整体波动较大，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月客单价为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210.73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元，环比增长</a:t>
            </a:r>
            <a:r>
              <a:rPr lang="en-US" altLang="zh-CN" sz="1600" dirty="0" smtClean="0">
                <a:latin typeface="Kaiti SC" charset="-122"/>
                <a:ea typeface="Kaiti SC" charset="-122"/>
                <a:cs typeface="Kaiti SC" charset="-122"/>
              </a:rPr>
              <a:t>14.4%</a:t>
            </a:r>
            <a:r>
              <a:rPr lang="zh-CN" altLang="en-US" sz="1600" dirty="0" smtClean="0">
                <a:latin typeface="Kaiti SC" charset="-122"/>
                <a:ea typeface="Kaiti SC" charset="-122"/>
                <a:cs typeface="Kaiti SC" charset="-122"/>
              </a:rPr>
              <a:t>。</a:t>
            </a:r>
            <a:endParaRPr lang="en-US" sz="1600" dirty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DFA2-BF0E-4F47-A6E7-13ABF7B370A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722D-7579-49D5-B8D2-F28292FEAD3E}" type="datetime2">
              <a:rPr kumimoji="1" lang="zh-CN" altLang="en-US" smtClean="0"/>
              <a:t>2019年4月19日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莫尼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53B39"/>
      </a:accent1>
      <a:accent2>
        <a:srgbClr val="C8C8C8"/>
      </a:accent2>
      <a:accent3>
        <a:srgbClr val="3F6999"/>
      </a:accent3>
      <a:accent4>
        <a:srgbClr val="DCBDB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6577</TotalTime>
  <Words>609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DengXian</vt:lpstr>
      <vt:lpstr>Kaiti SC</vt:lpstr>
      <vt:lpstr>楷体</vt:lpstr>
      <vt:lpstr>等线</vt:lpstr>
      <vt:lpstr>Arial</vt:lpstr>
      <vt:lpstr>Office 主题</vt:lpstr>
      <vt:lpstr>天猫销售数据跟踪</vt:lpstr>
      <vt:lpstr>天猫平台3月市场份额及销售额增长率</vt:lpstr>
      <vt:lpstr>天猫平台3月市场份额及销售额增长率</vt:lpstr>
      <vt:lpstr>天猫平台3月市场份额及销售额增长率</vt:lpstr>
      <vt:lpstr>天猫平台美妆个护品牌销量</vt:lpstr>
      <vt:lpstr>天猫平台美妆个护品牌客单价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Karena</cp:lastModifiedBy>
  <cp:revision>466</cp:revision>
  <cp:lastPrinted>2019-03-20T14:53:58Z</cp:lastPrinted>
  <dcterms:created xsi:type="dcterms:W3CDTF">2018-05-23T05:51:32Z</dcterms:created>
  <dcterms:modified xsi:type="dcterms:W3CDTF">2019-04-19T05:51:39Z</dcterms:modified>
</cp:coreProperties>
</file>