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8" r:id="rId5"/>
    <p:sldId id="270" r:id="rId6"/>
    <p:sldId id="271" r:id="rId7"/>
    <p:sldId id="273" r:id="rId8"/>
    <p:sldId id="274" r:id="rId9"/>
    <p:sldId id="260" r:id="rId10"/>
    <p:sldId id="259" r:id="rId11"/>
    <p:sldId id="258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279"/>
    <a:srgbClr val="EFE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660"/>
  </p:normalViewPr>
  <p:slideViewPr>
    <p:cSldViewPr snapToGrid="0">
      <p:cViewPr>
        <p:scale>
          <a:sx n="75" d="100"/>
          <a:sy n="75" d="100"/>
        </p:scale>
        <p:origin x="955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7CA6AD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563-4F81-B317-3C59AB2733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31750">
              <a:solidFill>
                <a:srgbClr val="F47279"/>
              </a:solidFill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2.8</c:v>
                </c:pt>
                <c:pt idx="1">
                  <c:v>3.7</c:v>
                </c:pt>
                <c:pt idx="2">
                  <c:v>2.1</c:v>
                </c:pt>
                <c:pt idx="3">
                  <c:v>2</c:v>
                </c:pt>
                <c:pt idx="4">
                  <c:v>1.8</c:v>
                </c:pt>
                <c:pt idx="5">
                  <c:v>1.2</c:v>
                </c:pt>
                <c:pt idx="6">
                  <c:v>0.9</c:v>
                </c:pt>
                <c:pt idx="7">
                  <c:v>2.1</c:v>
                </c:pt>
                <c:pt idx="8">
                  <c:v>3.8</c:v>
                </c:pt>
                <c:pt idx="9">
                  <c:v>4.0999999999999996</c:v>
                </c:pt>
                <c:pt idx="10">
                  <c:v>5.2</c:v>
                </c:pt>
                <c:pt idx="11">
                  <c:v>5.0999999999999996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563-4F81-B317-3C59AB273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88007168"/>
        <c:axId val="-888014784"/>
      </c:lineChart>
      <c:catAx>
        <c:axId val="-88800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88014784"/>
        <c:crosses val="autoZero"/>
        <c:auto val="1"/>
        <c:lblAlgn val="ctr"/>
        <c:lblOffset val="100"/>
        <c:noMultiLvlLbl val="0"/>
      </c:catAx>
      <c:valAx>
        <c:axId val="-888014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8800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CA6AD"/>
            </a:solidFill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1D3-4F44-A706-9F165AF5E1F6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7CA6AD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1D3-4F44-A706-9F165AF5E1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7CA6AD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D3-4F44-A706-9F165AF5E1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4727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F47279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D3-4F44-A706-9F165AF5E1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3"/>
        <c:overlap val="-28"/>
        <c:axId val="-888010432"/>
        <c:axId val="-888016416"/>
      </c:barChart>
      <c:catAx>
        <c:axId val="-88801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88016416"/>
        <c:crosses val="autoZero"/>
        <c:auto val="1"/>
        <c:lblAlgn val="ctr"/>
        <c:lblOffset val="100"/>
        <c:noMultiLvlLbl val="0"/>
      </c:catAx>
      <c:valAx>
        <c:axId val="-888016416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88801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8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09666" y="2284019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구미</a:t>
            </a:r>
            <a:r>
              <a:rPr lang="en-US" altLang="ko-KR" sz="3600" b="1" i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</a:t>
            </a:r>
            <a:r>
              <a:rPr lang="ko-KR" altLang="en-US" sz="3600" b="1" i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</a:t>
            </a:r>
            <a:r>
              <a:rPr lang="en-US" altLang="ko-KR" sz="6600" b="1" i="1" kern="0" dirty="0" smtClean="0">
                <a:ln>
                  <a:solidFill>
                    <a:prstClr val="white"/>
                  </a:solidFill>
                </a:ln>
                <a:solidFill>
                  <a:srgbClr val="F4727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Haggle   Credit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 smtClean="0">
                <a:solidFill>
                  <a:srgbClr val="E7E6E6">
                    <a:lumMod val="50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“Buy </a:t>
            </a:r>
            <a:r>
              <a:rPr lang="en-US" altLang="ko-KR" kern="0" dirty="0" smtClean="0">
                <a:solidFill>
                  <a:srgbClr val="F4727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Cheaper</a:t>
            </a:r>
            <a:r>
              <a:rPr lang="en-US" altLang="ko-KR" kern="0" dirty="0" smtClean="0">
                <a:solidFill>
                  <a:srgbClr val="E7E6E6">
                    <a:lumMod val="50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and Sell </a:t>
            </a:r>
            <a:r>
              <a:rPr lang="en-US" altLang="ko-KR" kern="0" dirty="0" smtClean="0">
                <a:solidFill>
                  <a:srgbClr val="F4727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more Expensive</a:t>
            </a:r>
            <a:r>
              <a:rPr lang="en-US" altLang="ko-KR" kern="0" dirty="0" smtClean="0">
                <a:solidFill>
                  <a:srgbClr val="E7E6E6">
                    <a:lumMod val="50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</a:t>
            </a:r>
            <a:r>
              <a:rPr lang="en-US" altLang="ko-KR" i="1" kern="0" dirty="0" smtClean="0">
                <a:solidFill>
                  <a:srgbClr val="E7E6E6">
                    <a:lumMod val="50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4000" i="1" kern="0" dirty="0">
              <a:solidFill>
                <a:srgbClr val="E7E6E6">
                  <a:lumMod val="50000"/>
                </a:srgb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왼쪽 대괄호 1"/>
          <p:cNvSpPr/>
          <p:nvPr/>
        </p:nvSpPr>
        <p:spPr>
          <a:xfrm rot="5400000">
            <a:off x="5607162" y="-2279319"/>
            <a:ext cx="1028477" cy="10129523"/>
          </a:xfrm>
          <a:prstGeom prst="leftBracket">
            <a:avLst>
              <a:gd name="adj" fmla="val 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34440" y="2123420"/>
            <a:ext cx="2558473" cy="295563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SSAFY 3</a:t>
            </a:r>
            <a:r>
              <a:rPr lang="ko-KR" altLang="en-US" sz="14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  <a:r>
              <a:rPr lang="en-US" altLang="ko-KR" sz="14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자율</a:t>
            </a:r>
            <a:r>
              <a:rPr lang="en-US" altLang="ko-KR" sz="14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r>
              <a:rPr lang="ko-KR" altLang="en-US" sz="14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</a:t>
            </a:r>
            <a:endParaRPr lang="ko-KR" altLang="en-US" sz="1400" b="1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919" y="2853818"/>
            <a:ext cx="618431" cy="618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79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5482964" y="2081379"/>
            <a:ext cx="513783" cy="4416424"/>
          </a:xfrm>
          <a:prstGeom prst="roundRect">
            <a:avLst>
              <a:gd name="adj" fmla="val 50000"/>
            </a:avLst>
          </a:prstGeom>
          <a:solidFill>
            <a:schemeClr val="bg1">
              <a:alpha val="5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r>
              <a:rPr lang="en-US" altLang="ko-KR" sz="700" i="1" kern="0" dirty="0">
                <a:solidFill>
                  <a:srgbClr val="E7E6E6">
                    <a:lumMod val="75000"/>
                  </a:srgbClr>
                </a:solidFill>
              </a:rPr>
              <a:t> 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graphicFrame>
        <p:nvGraphicFramePr>
          <p:cNvPr id="11" name="차트 10"/>
          <p:cNvGraphicFramePr/>
          <p:nvPr>
            <p:extLst/>
          </p:nvPr>
        </p:nvGraphicFramePr>
        <p:xfrm>
          <a:off x="952500" y="2595746"/>
          <a:ext cx="10467975" cy="3721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00555B-9154-42F8-8D1A-067BCC9C19EF}"/>
              </a:ext>
            </a:extLst>
          </p:cNvPr>
          <p:cNvSpPr/>
          <p:nvPr/>
        </p:nvSpPr>
        <p:spPr>
          <a:xfrm>
            <a:off x="1343835" y="1729464"/>
            <a:ext cx="536744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5,967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srgbClr val="F47279"/>
                </a:solidFill>
              </a:rPr>
              <a:t>▼</a:t>
            </a:r>
            <a:r>
              <a:rPr lang="en-US" altLang="ko-KR" sz="2000" b="1" dirty="0">
                <a:solidFill>
                  <a:srgbClr val="F47279"/>
                </a:solidFill>
              </a:rPr>
              <a:t>2,365 (-60.36%)</a:t>
            </a:r>
            <a:endParaRPr lang="en-US" altLang="ko-KR" sz="1200" dirty="0">
              <a:solidFill>
                <a:srgbClr val="F47279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2210" y="1762968"/>
            <a:ext cx="3851990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771106" y="4109591"/>
            <a:ext cx="1346745" cy="360000"/>
          </a:xfrm>
          <a:prstGeom prst="wedgeRoundRectCallout">
            <a:avLst>
              <a:gd name="adj1" fmla="val -58263"/>
              <a:gd name="adj2" fmla="val 54033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BEP </a:t>
            </a:r>
            <a:r>
              <a:rPr lang="ko-KR" altLang="en-US" sz="1000" b="1" dirty="0">
                <a:solidFill>
                  <a:prstClr val="white"/>
                </a:solidFill>
              </a:rPr>
              <a:t>초과 달성 시점</a:t>
            </a:r>
          </a:p>
        </p:txBody>
      </p:sp>
    </p:spTree>
    <p:extLst>
      <p:ext uri="{BB962C8B-B14F-4D97-AF65-F5344CB8AC3E}">
        <p14:creationId xmlns:p14="http://schemas.microsoft.com/office/powerpoint/2010/main" val="30931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/>
          </p:nvPr>
        </p:nvGraphicFramePr>
        <p:xfrm>
          <a:off x="1769245" y="2603500"/>
          <a:ext cx="9202057" cy="388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모서리가 둥근 사각형 설명선 8"/>
          <p:cNvSpPr/>
          <p:nvPr/>
        </p:nvSpPr>
        <p:spPr>
          <a:xfrm>
            <a:off x="10076035" y="2195898"/>
            <a:ext cx="1282568" cy="360000"/>
          </a:xfrm>
          <a:prstGeom prst="wedgeRoundRectCallout">
            <a:avLst>
              <a:gd name="adj1" fmla="val -58263"/>
              <a:gd name="adj2" fmla="val 54033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white"/>
                </a:solidFill>
              </a:rPr>
              <a:t>최근 </a:t>
            </a:r>
            <a:r>
              <a:rPr lang="en-US" altLang="ko-KR" sz="1000" b="1" dirty="0">
                <a:solidFill>
                  <a:prstClr val="white"/>
                </a:solidFill>
              </a:rPr>
              <a:t>10</a:t>
            </a:r>
            <a:r>
              <a:rPr lang="ko-KR" altLang="en-US" sz="1000" b="1" dirty="0">
                <a:solidFill>
                  <a:prstClr val="white"/>
                </a:solidFill>
              </a:rPr>
              <a:t>년 중 최대</a:t>
            </a:r>
            <a:r>
              <a:rPr lang="en-US" altLang="ko-KR" sz="1000" b="1" dirty="0">
                <a:solidFill>
                  <a:prstClr val="white"/>
                </a:solidFill>
              </a:rPr>
              <a:t> 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9714" y="1955697"/>
            <a:ext cx="990600" cy="215900"/>
          </a:xfrm>
          <a:prstGeom prst="roundRect">
            <a:avLst>
              <a:gd name="adj" fmla="val 50000"/>
            </a:avLst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남자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249714" y="2302894"/>
            <a:ext cx="990600" cy="215900"/>
          </a:xfrm>
          <a:prstGeom prst="roundRect">
            <a:avLst>
              <a:gd name="adj" fmla="val 50000"/>
            </a:avLst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</a:rPr>
              <a:t>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97445" y="174274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r>
              <a:rPr lang="en-US" altLang="ko-KR" sz="700" i="1" kern="0" dirty="0">
                <a:solidFill>
                  <a:srgbClr val="E7E6E6">
                    <a:lumMod val="75000"/>
                  </a:srgbClr>
                </a:solidFill>
              </a:rPr>
              <a:t> 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r>
              <a:rPr lang="en-US" altLang="ko-KR" sz="700" i="1" kern="0" dirty="0">
                <a:solidFill>
                  <a:srgbClr val="E7E6E6">
                    <a:lumMod val="75000"/>
                  </a:srgbClr>
                </a:solidFill>
              </a:rPr>
              <a:t> 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3" name="자유형 102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12750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487712" y="4337956"/>
            <a:ext cx="2004415" cy="149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21794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19444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1320069" y="3403649"/>
            <a:ext cx="5790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84" name="원호 83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14877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 101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48564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5069112" y="4337956"/>
            <a:ext cx="2004415" cy="149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57608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55258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4901469" y="3403649"/>
            <a:ext cx="5790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93" name="원호 92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50691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 100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84378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8650512" y="4337956"/>
            <a:ext cx="2004415" cy="149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93422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91072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8482869" y="3403649"/>
            <a:ext cx="5790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86505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93409" y="2051509"/>
            <a:ext cx="2537503" cy="2537503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124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166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173</a:t>
            </a:r>
          </a:p>
        </p:txBody>
      </p:sp>
      <p:sp>
        <p:nvSpPr>
          <p:cNvPr id="8" name="타원 7"/>
          <p:cNvSpPr/>
          <p:nvPr/>
        </p:nvSpPr>
        <p:spPr>
          <a:xfrm>
            <a:off x="1988539" y="2051509"/>
            <a:ext cx="2537503" cy="2537503"/>
          </a:xfrm>
          <a:prstGeom prst="ellipse">
            <a:avLst/>
          </a:prstGeom>
          <a:solidFill>
            <a:srgbClr val="EFE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231</a:t>
            </a:r>
          </a:p>
        </p:txBody>
      </p:sp>
      <p:sp>
        <p:nvSpPr>
          <p:cNvPr id="6" name="타원 5"/>
          <p:cNvSpPr/>
          <p:nvPr/>
        </p:nvSpPr>
        <p:spPr>
          <a:xfrm>
            <a:off x="7998279" y="2051508"/>
            <a:ext cx="2537503" cy="2537503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244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114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121</a:t>
            </a:r>
          </a:p>
        </p:txBody>
      </p:sp>
    </p:spTree>
    <p:extLst>
      <p:ext uri="{BB962C8B-B14F-4D97-AF65-F5344CB8AC3E}">
        <p14:creationId xmlns:p14="http://schemas.microsoft.com/office/powerpoint/2010/main" val="5672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336921" y="2909627"/>
            <a:ext cx="5518159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  <a:endParaRPr lang="en-US" altLang="ko-KR" sz="4800" b="1" i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06400"/>
            <a:ext cx="12192000" cy="203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00000">
                <a:schemeClr val="bg1">
                  <a:lumMod val="65000"/>
                </a:schemeClr>
              </a:gs>
              <a:gs pos="35000">
                <a:schemeClr val="bg1">
                  <a:shade val="67500"/>
                  <a:satMod val="115000"/>
                </a:schemeClr>
              </a:gs>
              <a:gs pos="74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9625" y="300783"/>
            <a:ext cx="2667000" cy="6080967"/>
            <a:chOff x="228600" y="300783"/>
            <a:chExt cx="2667000" cy="6080967"/>
          </a:xfrm>
        </p:grpSpPr>
        <p:sp>
          <p:nvSpPr>
            <p:cNvPr id="13" name="물결 1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5A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rgbClr val="7030A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01</a:t>
              </a:r>
              <a:endPara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Introduction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홍보영상</a:t>
              </a:r>
              <a:r>
                <a:rPr lang="en-US" altLang="ko-KR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| </a:t>
              </a:r>
              <a:r>
                <a:rPr lang="ko-KR" altLang="en-US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기획 배경</a:t>
              </a:r>
              <a:r>
                <a:rPr lang="en-US" altLang="ko-KR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| </a:t>
              </a:r>
              <a:r>
                <a:rPr lang="ko-KR" altLang="en-US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서비스 소개</a:t>
              </a:r>
              <a:endParaRPr lang="ko-KR" altLang="en-US" sz="8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" name="물결 1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238365" y="300783"/>
            <a:ext cx="2667000" cy="6080967"/>
            <a:chOff x="228600" y="300783"/>
            <a:chExt cx="2667000" cy="6080967"/>
          </a:xfrm>
        </p:grpSpPr>
        <p:sp>
          <p:nvSpPr>
            <p:cNvPr id="18" name="물결 1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D25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02</a:t>
              </a:r>
              <a:endParaRPr lang="en-US" altLang="ko-KR" sz="240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Services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주요기능</a:t>
              </a:r>
              <a:r>
                <a:rPr lang="en-US" altLang="ko-KR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| </a:t>
              </a:r>
              <a:r>
                <a:rPr lang="en-US" altLang="ko-KR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UI·UX </a:t>
              </a:r>
              <a:r>
                <a:rPr lang="en-US" altLang="ko-KR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| </a:t>
              </a:r>
              <a:r>
                <a:rPr lang="ko-KR" altLang="en-US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시연</a:t>
              </a:r>
              <a:endParaRPr lang="en-US" altLang="ko-KR" sz="14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1" name="물결 2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87105" y="300783"/>
            <a:ext cx="2667000" cy="6080967"/>
            <a:chOff x="228600" y="300783"/>
            <a:chExt cx="2667000" cy="6080967"/>
          </a:xfrm>
        </p:grpSpPr>
        <p:sp>
          <p:nvSpPr>
            <p:cNvPr id="23" name="물결 2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244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4472C4">
                      <a:lumMod val="75000"/>
                    </a:srgb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rgbClr val="4472C4">
                      <a:lumMod val="75000"/>
                    </a:srgb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03</a:t>
              </a:r>
              <a:endParaRPr lang="en-US" altLang="ko-KR" sz="2400" dirty="0" smtClean="0">
                <a:solidFill>
                  <a:srgbClr val="4472C4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Dev Skills</a:t>
              </a:r>
            </a:p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Architecture | Feedback </a:t>
              </a:r>
              <a:endParaRPr lang="en-US" altLang="ko-KR" sz="14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| Docs</a:t>
              </a:r>
              <a:endParaRPr lang="ko-KR" altLang="en-US" sz="8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6" name="물결 25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135844" y="300783"/>
            <a:ext cx="2667000" cy="6080967"/>
            <a:chOff x="228600" y="300783"/>
            <a:chExt cx="2667000" cy="6080967"/>
          </a:xfrm>
        </p:grpSpPr>
        <p:sp>
          <p:nvSpPr>
            <p:cNvPr id="28" name="물결 2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C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rgbClr val="FFC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04</a:t>
              </a:r>
              <a:endParaRPr lang="en-US" altLang="ko-KR" sz="2400" dirty="0" smtClean="0">
                <a:solidFill>
                  <a:srgbClr val="FFC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E-</a:t>
              </a:r>
              <a:r>
                <a:rPr lang="en-US" altLang="ko-KR" sz="24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Gemmerce</a:t>
              </a:r>
              <a:endPara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팀원 소개</a:t>
              </a:r>
              <a:r>
                <a:rPr lang="en-US" altLang="ko-KR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및</a:t>
              </a:r>
              <a:r>
                <a:rPr lang="en-US" altLang="ko-KR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ko-KR" altLang="en-US" sz="1400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후기</a:t>
              </a:r>
              <a:endParaRPr lang="en-US" altLang="ko-KR" sz="14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1" name="물결 3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88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900120" y="300783"/>
            <a:ext cx="2667000" cy="6080967"/>
            <a:chOff x="228600" y="300783"/>
            <a:chExt cx="2667000" cy="6080967"/>
          </a:xfrm>
        </p:grpSpPr>
        <p:sp>
          <p:nvSpPr>
            <p:cNvPr id="28" name="물결 2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C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rgbClr val="FFC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04</a:t>
              </a:r>
              <a:endParaRPr lang="en-US" altLang="ko-KR" sz="2400" dirty="0" smtClean="0">
                <a:solidFill>
                  <a:srgbClr val="FFC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0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컨텐츠에</a:t>
              </a: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대한 </a:t>
              </a: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내용을 </a:t>
              </a:r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적어요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Enjoy your stylish business and campus life with BIZCAM </a:t>
              </a:r>
            </a:p>
          </p:txBody>
        </p:sp>
        <p:sp>
          <p:nvSpPr>
            <p:cNvPr id="31" name="물결 3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423933" y="300783"/>
            <a:ext cx="2667000" cy="6080967"/>
            <a:chOff x="228600" y="300783"/>
            <a:chExt cx="2667000" cy="6080967"/>
          </a:xfrm>
        </p:grpSpPr>
        <p:sp>
          <p:nvSpPr>
            <p:cNvPr id="23" name="물결 2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244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chemeClr val="accent1">
                      <a:lumMod val="7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03</a:t>
              </a:r>
              <a:endPara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0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컨텐츠에</a:t>
              </a: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대한 </a:t>
              </a: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내용을 </a:t>
              </a:r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적어요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Enjoy your stylish business and campus life with BIZCAM </a:t>
              </a:r>
            </a:p>
          </p:txBody>
        </p:sp>
        <p:sp>
          <p:nvSpPr>
            <p:cNvPr id="26" name="물결 25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406400"/>
            <a:ext cx="12192000" cy="203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00000">
                <a:schemeClr val="bg1">
                  <a:lumMod val="65000"/>
                </a:schemeClr>
              </a:gs>
              <a:gs pos="35000">
                <a:schemeClr val="bg1">
                  <a:shade val="67500"/>
                  <a:satMod val="115000"/>
                </a:schemeClr>
              </a:gs>
              <a:gs pos="74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47746" y="300783"/>
            <a:ext cx="2667000" cy="6080967"/>
            <a:chOff x="228600" y="300783"/>
            <a:chExt cx="2667000" cy="6080967"/>
          </a:xfrm>
        </p:grpSpPr>
        <p:sp>
          <p:nvSpPr>
            <p:cNvPr id="20" name="자유형 19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02</a:t>
              </a:r>
              <a:endParaRPr lang="en-US" altLang="ko-KR" sz="240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Services</a:t>
              </a:r>
            </a:p>
            <a:p>
              <a:pPr lvl="0" algn="ctr">
                <a:lnSpc>
                  <a:spcPct val="150000"/>
                </a:lnSpc>
              </a:pP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주요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기능을 다루면서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해당 기능에 쓰인 주요 기술의 특이점을 강조했습니다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 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또한 가이드에 맞추어 시연합니다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8" name="물결 1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D25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물결 2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6096000" y="2135752"/>
            <a:ext cx="5518159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i="1" kern="0" dirty="0" smtClean="0">
                <a:solidFill>
                  <a:srgbClr val="F4727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Haggle-Credit</a:t>
            </a:r>
            <a:r>
              <a:rPr lang="en-US" altLang="ko-KR" sz="3600" i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Introduction</a:t>
            </a:r>
            <a:endParaRPr lang="en-US" altLang="ko-KR" sz="5400" b="1" i="1" kern="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홍보영상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</a:t>
            </a: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기획배경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|</a:t>
            </a: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서비스소개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39638" y="300783"/>
            <a:ext cx="2667000" cy="6080967"/>
            <a:chOff x="228600" y="300783"/>
            <a:chExt cx="2667000" cy="6080967"/>
          </a:xfrm>
        </p:grpSpPr>
        <p:sp>
          <p:nvSpPr>
            <p:cNvPr id="13" name="물결 1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5A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7030A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rgbClr val="7030A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01</a:t>
              </a:r>
              <a:endPara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Introduction</a:t>
              </a: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프로젝트를 소개하기 위한 영상을 시작으로 서비스의 기획 배경과 필요성에 대해 다루어 보았습니다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" name="물결 1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1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900120" y="300783"/>
            <a:ext cx="2667000" cy="6080967"/>
            <a:chOff x="228600" y="300783"/>
            <a:chExt cx="2667000" cy="6080967"/>
          </a:xfrm>
        </p:grpSpPr>
        <p:sp>
          <p:nvSpPr>
            <p:cNvPr id="28" name="물결 2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C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rgbClr val="FFC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04</a:t>
              </a:r>
              <a:endParaRPr lang="en-US" altLang="ko-KR" sz="2400" dirty="0" smtClean="0">
                <a:solidFill>
                  <a:srgbClr val="FFC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0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컨텐츠에</a:t>
              </a: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대한 </a:t>
              </a: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내용을 </a:t>
              </a:r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적어요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Enjoy your stylish business and campus life with BIZCAM </a:t>
              </a:r>
            </a:p>
          </p:txBody>
        </p:sp>
        <p:sp>
          <p:nvSpPr>
            <p:cNvPr id="31" name="물결 3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423933" y="300783"/>
            <a:ext cx="2667000" cy="6080967"/>
            <a:chOff x="228600" y="300783"/>
            <a:chExt cx="2667000" cy="6080967"/>
          </a:xfrm>
        </p:grpSpPr>
        <p:sp>
          <p:nvSpPr>
            <p:cNvPr id="23" name="물결 2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244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chemeClr val="accent1">
                      <a:lumMod val="7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03</a:t>
              </a:r>
              <a:endPara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0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컨텐츠에</a:t>
              </a: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대한 </a:t>
              </a: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내용을 </a:t>
              </a:r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적어요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Enjoy your stylish business and campus life with BIZCAM </a:t>
              </a:r>
            </a:p>
          </p:txBody>
        </p:sp>
        <p:sp>
          <p:nvSpPr>
            <p:cNvPr id="26" name="물결 25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406400"/>
            <a:ext cx="12192000" cy="203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00000">
                <a:schemeClr val="bg1">
                  <a:lumMod val="65000"/>
                </a:schemeClr>
              </a:gs>
              <a:gs pos="35000">
                <a:schemeClr val="bg1">
                  <a:shade val="67500"/>
                  <a:satMod val="115000"/>
                </a:schemeClr>
              </a:gs>
              <a:gs pos="74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2135752"/>
            <a:ext cx="5518159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i="1" kern="0" dirty="0" smtClean="0">
                <a:solidFill>
                  <a:srgbClr val="F4727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Haggle-Credit</a:t>
            </a:r>
            <a:r>
              <a:rPr lang="en-US" altLang="ko-KR" sz="3600" i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</a:t>
            </a:r>
            <a:r>
              <a:rPr lang="en-US" altLang="ko-KR" sz="5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ervices</a:t>
            </a:r>
            <a:endParaRPr lang="en-US" altLang="ko-KR" sz="5400" b="1" i="1" kern="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주요기능</a:t>
            </a: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|</a:t>
            </a: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UI·UX</a:t>
            </a: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|</a:t>
            </a: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시연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89842" y="300783"/>
            <a:ext cx="2667000" cy="6080967"/>
            <a:chOff x="228600" y="300783"/>
            <a:chExt cx="2667000" cy="6080967"/>
          </a:xfrm>
        </p:grpSpPr>
        <p:sp>
          <p:nvSpPr>
            <p:cNvPr id="13" name="물결 1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5A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" name="물결 1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47746" y="300783"/>
            <a:ext cx="2667000" cy="6080967"/>
            <a:chOff x="228600" y="300783"/>
            <a:chExt cx="2667000" cy="6080967"/>
          </a:xfrm>
        </p:grpSpPr>
        <p:sp>
          <p:nvSpPr>
            <p:cNvPr id="20" name="자유형 19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02</a:t>
              </a:r>
              <a:endParaRPr lang="en-US" altLang="ko-KR" sz="240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Services</a:t>
              </a:r>
            </a:p>
            <a:p>
              <a:pPr lvl="0"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주요 기능을 다루면서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해당 기능에 쓰인 주요 기술의 특이점을 강조했습니다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또한 가이드에 맞추어 시연합니다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8" name="물결 1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D25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물결 2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0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900120" y="300783"/>
            <a:ext cx="2667000" cy="6080967"/>
            <a:chOff x="228600" y="300783"/>
            <a:chExt cx="2667000" cy="6080967"/>
          </a:xfrm>
        </p:grpSpPr>
        <p:sp>
          <p:nvSpPr>
            <p:cNvPr id="28" name="물결 2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C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rgbClr val="FFC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04</a:t>
              </a:r>
              <a:endParaRPr lang="en-US" altLang="ko-KR" sz="2400" dirty="0" smtClean="0">
                <a:solidFill>
                  <a:srgbClr val="FFC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0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컨텐츠에</a:t>
              </a: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대한 </a:t>
              </a: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내용을 </a:t>
              </a:r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적어요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이커머스</a:t>
              </a: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웹 서비스를 제작한 자랑스러운 개발진들을 소개합니다</a:t>
              </a: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1" name="물결 3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406400"/>
            <a:ext cx="12192000" cy="203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00000">
                <a:schemeClr val="bg1">
                  <a:lumMod val="65000"/>
                </a:schemeClr>
              </a:gs>
              <a:gs pos="35000">
                <a:schemeClr val="bg1">
                  <a:shade val="67500"/>
                  <a:satMod val="115000"/>
                </a:schemeClr>
              </a:gs>
              <a:gs pos="74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2135752"/>
            <a:ext cx="5518159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i="1" kern="0" dirty="0" smtClean="0">
                <a:solidFill>
                  <a:srgbClr val="F4727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Haggle-Credit</a:t>
            </a:r>
            <a:r>
              <a:rPr lang="en-US" altLang="ko-KR" sz="3600" i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Dev Skills</a:t>
            </a:r>
            <a:endParaRPr lang="en-US" altLang="ko-KR" sz="5400" b="1" i="1" kern="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Architecture |</a:t>
            </a: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Feedback |</a:t>
            </a:r>
            <a:r>
              <a:rPr lang="en-US" altLang="ko-KR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Docs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89842" y="300783"/>
            <a:ext cx="2667000" cy="6080967"/>
            <a:chOff x="228600" y="300783"/>
            <a:chExt cx="2667000" cy="6080967"/>
          </a:xfrm>
        </p:grpSpPr>
        <p:sp>
          <p:nvSpPr>
            <p:cNvPr id="13" name="물결 1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5A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" name="물결 1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46529" y="300783"/>
            <a:ext cx="2667000" cy="6080967"/>
            <a:chOff x="268636" y="300783"/>
            <a:chExt cx="2667000" cy="6080967"/>
          </a:xfrm>
        </p:grpSpPr>
        <p:sp>
          <p:nvSpPr>
            <p:cNvPr id="20" name="자유형 19"/>
            <p:cNvSpPr/>
            <p:nvPr/>
          </p:nvSpPr>
          <p:spPr>
            <a:xfrm>
              <a:off x="268636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8" name="물결 1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D25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물결 2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423933" y="300783"/>
            <a:ext cx="2667000" cy="6080967"/>
            <a:chOff x="228600" y="300783"/>
            <a:chExt cx="2667000" cy="6080967"/>
          </a:xfrm>
        </p:grpSpPr>
        <p:sp>
          <p:nvSpPr>
            <p:cNvPr id="23" name="물결 2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244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chemeClr val="accent1">
                      <a:lumMod val="7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03</a:t>
              </a:r>
              <a:endPara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Dev Skills</a:t>
              </a:r>
            </a:p>
            <a:p>
              <a:pPr lvl="0" algn="ctr">
                <a:lnSpc>
                  <a:spcPct val="150000"/>
                </a:lnSpc>
              </a:pP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개발 시 사용된 기술 스택과 구조를 알리고자 하였습니다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그 중에서도 강조하고 싶은 기술 설명을 담아보았습니다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6" name="물결 25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0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06400"/>
            <a:ext cx="12192000" cy="203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00000">
                <a:schemeClr val="bg1">
                  <a:lumMod val="65000"/>
                </a:schemeClr>
              </a:gs>
              <a:gs pos="35000">
                <a:schemeClr val="bg1">
                  <a:shade val="67500"/>
                  <a:satMod val="115000"/>
                </a:schemeClr>
              </a:gs>
              <a:gs pos="74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2135752"/>
            <a:ext cx="5518159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i="1" kern="0" dirty="0">
                <a:solidFill>
                  <a:srgbClr val="F4727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Haggle-Credit</a:t>
            </a:r>
            <a:r>
              <a:rPr lang="en-US" altLang="ko-KR" sz="3600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E-</a:t>
            </a:r>
            <a:r>
              <a:rPr lang="en-US" altLang="ko-KR" sz="5400" b="1" i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Gemmerce</a:t>
            </a:r>
            <a:endParaRPr lang="en-US" altLang="ko-KR" sz="5400" b="1" i="1" kern="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팀원 소개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및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후기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89842" y="300783"/>
            <a:ext cx="2667000" cy="6080967"/>
            <a:chOff x="228600" y="300783"/>
            <a:chExt cx="2667000" cy="6080967"/>
          </a:xfrm>
        </p:grpSpPr>
        <p:sp>
          <p:nvSpPr>
            <p:cNvPr id="13" name="물결 1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5A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" name="물결 1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11152" y="300783"/>
            <a:ext cx="2667000" cy="6080967"/>
            <a:chOff x="268636" y="300783"/>
            <a:chExt cx="2667000" cy="6080967"/>
          </a:xfrm>
        </p:grpSpPr>
        <p:sp>
          <p:nvSpPr>
            <p:cNvPr id="20" name="자유형 19"/>
            <p:cNvSpPr/>
            <p:nvPr/>
          </p:nvSpPr>
          <p:spPr>
            <a:xfrm>
              <a:off x="268636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8" name="물결 1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D25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물결 2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989183" y="300783"/>
            <a:ext cx="2667000" cy="6080967"/>
            <a:chOff x="228600" y="300783"/>
            <a:chExt cx="2667000" cy="6080967"/>
          </a:xfrm>
        </p:grpSpPr>
        <p:sp>
          <p:nvSpPr>
            <p:cNvPr id="23" name="물결 2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244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6" name="물결 25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900120" y="300783"/>
            <a:ext cx="2667000" cy="6080967"/>
            <a:chOff x="228600" y="300783"/>
            <a:chExt cx="2667000" cy="6080967"/>
          </a:xfrm>
        </p:grpSpPr>
        <p:sp>
          <p:nvSpPr>
            <p:cNvPr id="28" name="물결 2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C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</a:t>
              </a:r>
            </a:p>
            <a:p>
              <a:pPr algn="ctr"/>
              <a:r>
                <a:rPr lang="en-US" altLang="ko-KR" sz="7200" b="1" dirty="0" smtClean="0">
                  <a:solidFill>
                    <a:srgbClr val="FFC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04</a:t>
              </a:r>
              <a:endParaRPr lang="en-US" altLang="ko-KR" sz="2400" dirty="0" smtClean="0">
                <a:solidFill>
                  <a:srgbClr val="FFC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E-</a:t>
              </a:r>
              <a:r>
                <a:rPr lang="en-US" altLang="ko-KR" sz="20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Gemmerce</a:t>
              </a:r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4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이커머스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웹 서비스를 제작한 자랑스러운 개발진들을 소개합니다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1" name="물결 3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8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팀원 소개 및 후기</a:t>
            </a:r>
            <a:r>
              <a:rPr lang="en-US" altLang="ko-KR" sz="2400" b="1" i="1" kern="0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700" kern="0" dirty="0" smtClean="0">
                <a:solidFill>
                  <a:srgbClr val="E7E6E6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r>
              <a:rPr lang="en-US" altLang="ko-KR" sz="700" i="1" kern="0" dirty="0" smtClean="0">
                <a:solidFill>
                  <a:srgbClr val="E7E6E6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11944" y="4352081"/>
            <a:ext cx="2859314" cy="548385"/>
          </a:xfrm>
          <a:prstGeom prst="rect">
            <a:avLst/>
          </a:prstGeom>
          <a:solidFill>
            <a:srgbClr val="7CA6AD"/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Frontend</a:t>
            </a:r>
            <a:endParaRPr lang="en-US" altLang="ko-KR" sz="1600" b="1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11944" y="5235744"/>
            <a:ext cx="2859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184499" y="1642255"/>
            <a:ext cx="58230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Microsoft Office PowerPoint is the presentation program used the most in the world.</a:t>
            </a:r>
          </a:p>
        </p:txBody>
      </p:sp>
      <p:sp>
        <p:nvSpPr>
          <p:cNvPr id="52" name="순서도: 문서 51"/>
          <p:cNvSpPr/>
          <p:nvPr/>
        </p:nvSpPr>
        <p:spPr>
          <a:xfrm flipH="1">
            <a:off x="4711944" y="2750251"/>
            <a:ext cx="2859314" cy="2007815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0489" y="4352081"/>
            <a:ext cx="2859314" cy="548385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en-US" altLang="ko-KR" sz="1600" b="1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40489" y="5235744"/>
            <a:ext cx="2859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김지현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ㅁㄴㅇㄼㅈㄷㄱ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6" name="순서도: 문서 65"/>
          <p:cNvSpPr/>
          <p:nvPr/>
        </p:nvSpPr>
        <p:spPr>
          <a:xfrm flipH="1">
            <a:off x="1040489" y="2750251"/>
            <a:ext cx="2859314" cy="2007815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83399" y="4352081"/>
            <a:ext cx="2859314" cy="548385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en-US" altLang="ko-KR" sz="1600" b="1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83399" y="5235744"/>
            <a:ext cx="2859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69" name="순서도: 문서 68"/>
          <p:cNvSpPr/>
          <p:nvPr/>
        </p:nvSpPr>
        <p:spPr>
          <a:xfrm flipH="1">
            <a:off x="8383399" y="2750251"/>
            <a:ext cx="2859314" cy="2007816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4981"/>
          <a:stretch/>
        </p:blipFill>
        <p:spPr>
          <a:xfrm>
            <a:off x="8342061" y="2663887"/>
            <a:ext cx="2955161" cy="1774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62" y="2665362"/>
            <a:ext cx="2982818" cy="1773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78" y="2663887"/>
            <a:ext cx="2934707" cy="1774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62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팀원 소개 및 후기</a:t>
            </a:r>
            <a:r>
              <a:rPr lang="en-US" altLang="ko-KR" sz="2400" b="1" i="1" kern="0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pPr algn="ctr" latinLnBrk="0">
              <a:defRPr/>
            </a:pPr>
            <a:r>
              <a:rPr lang="en-US" altLang="ko-KR" sz="700" kern="0" dirty="0" smtClean="0">
                <a:solidFill>
                  <a:srgbClr val="E7E6E6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r>
              <a:rPr lang="en-US" altLang="ko-KR" sz="700" i="1" kern="0" dirty="0" smtClean="0">
                <a:solidFill>
                  <a:srgbClr val="E7E6E6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230100" y="1751627"/>
            <a:ext cx="58230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Microsoft Office PowerPoint is the presentation program used the most in the world.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29704" y="4461453"/>
            <a:ext cx="2859314" cy="548385"/>
          </a:xfrm>
          <a:prstGeom prst="rect">
            <a:avLst/>
          </a:prstGeom>
          <a:solidFill>
            <a:srgbClr val="7CA6AD"/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Frontend</a:t>
            </a:r>
            <a:endParaRPr lang="en-US" altLang="ko-KR" sz="1600" b="1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29704" y="5345116"/>
            <a:ext cx="2859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20" name="순서도: 문서 19"/>
          <p:cNvSpPr/>
          <p:nvPr/>
        </p:nvSpPr>
        <p:spPr>
          <a:xfrm flipH="1">
            <a:off x="2029704" y="2859623"/>
            <a:ext cx="2859314" cy="2007815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33719" y="4450842"/>
            <a:ext cx="2859314" cy="548385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en-US" altLang="ko-KR" sz="1600" b="1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33719" y="5334505"/>
            <a:ext cx="2859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23" name="순서도: 문서 22"/>
          <p:cNvSpPr/>
          <p:nvPr/>
        </p:nvSpPr>
        <p:spPr>
          <a:xfrm flipH="1">
            <a:off x="7133719" y="2849012"/>
            <a:ext cx="2859314" cy="2007816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54" y="2849012"/>
            <a:ext cx="2844163" cy="1612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 descr="텍스트, 명함, 액자이(가) 표시된 사진&#10;&#10;자동 생성된 설명">
            <a:extLst>
              <a:ext uri="{FF2B5EF4-FFF2-40B4-BE49-F238E27FC236}">
                <a16:creationId xmlns:a16="http://schemas.microsoft.com/office/drawing/2014/main" id="{4E28D918-C595-4B8F-BB39-5DA5A703DC3F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13885" r="25001" b="7350"/>
          <a:stretch/>
        </p:blipFill>
        <p:spPr>
          <a:xfrm rot="5400000">
            <a:off x="7757153" y="2225576"/>
            <a:ext cx="1612443" cy="285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0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r>
              <a:rPr lang="en-US" altLang="ko-KR" sz="700" i="1" kern="0" dirty="0">
                <a:solidFill>
                  <a:srgbClr val="E7E6E6">
                    <a:lumMod val="75000"/>
                  </a:srgbClr>
                </a:solidFill>
              </a:rPr>
              <a:t> </a:t>
            </a:r>
            <a:endParaRPr lang="en-US" altLang="ko-KR" sz="1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05892" y="1670942"/>
            <a:ext cx="7989454" cy="3994071"/>
          </a:xfrm>
          <a:prstGeom prst="roundRect">
            <a:avLst>
              <a:gd name="adj" fmla="val 5443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4240621" y="2240"/>
            <a:ext cx="3719998" cy="73314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35444" y="1973211"/>
            <a:ext cx="5004000" cy="3456000"/>
            <a:chOff x="3635444" y="2214511"/>
            <a:chExt cx="5004000" cy="3456000"/>
          </a:xfrm>
        </p:grpSpPr>
        <p:cxnSp>
          <p:nvCxnSpPr>
            <p:cNvPr id="18" name="직선 연결선 17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타원 19"/>
          <p:cNvSpPr/>
          <p:nvPr/>
        </p:nvSpPr>
        <p:spPr>
          <a:xfrm>
            <a:off x="4114800" y="2514600"/>
            <a:ext cx="368300" cy="368300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694145" y="2592779"/>
            <a:ext cx="580242" cy="5802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645805" y="3060700"/>
            <a:ext cx="473928" cy="473928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896821" y="2579464"/>
            <a:ext cx="238571" cy="238571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71701" y="3996467"/>
            <a:ext cx="109899" cy="109899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540482" y="3203168"/>
            <a:ext cx="276501" cy="276501"/>
          </a:xfrm>
          <a:prstGeom prst="ellipse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653538" y="4703673"/>
            <a:ext cx="276501" cy="276501"/>
          </a:xfrm>
          <a:prstGeom prst="ellipse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34881" y="5897200"/>
            <a:ext cx="73068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8385689" y="2219464"/>
            <a:ext cx="946214" cy="360000"/>
          </a:xfrm>
          <a:prstGeom prst="wedgeRoundRectCallout">
            <a:avLst>
              <a:gd name="adj1" fmla="val -61192"/>
              <a:gd name="adj2" fmla="val 48902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 point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22745" y="3164022"/>
            <a:ext cx="95283" cy="897993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3158071" y="1583298"/>
            <a:ext cx="324000" cy="8764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3741477" y="1583298"/>
            <a:ext cx="504291" cy="87644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4324883" y="1583298"/>
            <a:ext cx="504291" cy="87644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3797272" y="1608229"/>
            <a:ext cx="399517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CA6A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4380678" y="1608229"/>
            <a:ext cx="399517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4727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28164" y="1387595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03020" y="1386687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54613" y="1383243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726</Words>
  <Application>Microsoft Office PowerPoint</Application>
  <PresentationFormat>와이드스크린</PresentationFormat>
  <Paragraphs>201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여기어때 잘난체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multicampus</cp:lastModifiedBy>
  <cp:revision>13</cp:revision>
  <dcterms:created xsi:type="dcterms:W3CDTF">2021-04-29T15:08:55Z</dcterms:created>
  <dcterms:modified xsi:type="dcterms:W3CDTF">2021-05-17T18:17:01Z</dcterms:modified>
</cp:coreProperties>
</file>