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82" r:id="rId3"/>
    <p:sldId id="265" r:id="rId4"/>
    <p:sldId id="281" r:id="rId5"/>
    <p:sldId id="266" r:id="rId6"/>
    <p:sldId id="268" r:id="rId7"/>
    <p:sldId id="269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A54"/>
    <a:srgbClr val="EE4612"/>
    <a:srgbClr val="FF5050"/>
    <a:srgbClr val="523A54"/>
    <a:srgbClr val="523A36"/>
    <a:srgbClr val="516FA1"/>
    <a:srgbClr val="FF3333"/>
    <a:srgbClr val="FF2D2D"/>
    <a:srgbClr val="FF4B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>
      <p:cViewPr>
        <p:scale>
          <a:sx n="75" d="100"/>
          <a:sy n="75" d="100"/>
        </p:scale>
        <p:origin x="-51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40;\Downloads\stats_276801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40;\Desktop\&#51333;&#49444;%20&#50500;&#46160;&#51060;&#45432;\&#51109;&#50528;&#51064;&#44396;&#51613;&#44032;&#509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 전체 인구 대비 장애인 비율</a:t>
            </a:r>
            <a:endParaRPr lang="ko-KR" altLang="en-US" dirty="0"/>
          </a:p>
        </c:rich>
      </c:tx>
      <c:layout>
        <c:manualLayout>
          <c:xMode val="edge"/>
          <c:yMode val="edge"/>
          <c:x val="0.16137452445223804"/>
          <c:y val="7.1050817585924797E-2"/>
        </c:manualLayout>
      </c:layout>
    </c:title>
    <c:view3D>
      <c:rotX val="30"/>
      <c:rotY val="210"/>
      <c:perspective val="30"/>
    </c:view3D>
    <c:plotArea>
      <c:layout>
        <c:manualLayout>
          <c:layoutTarget val="inner"/>
          <c:xMode val="edge"/>
          <c:yMode val="edge"/>
          <c:x val="9.3859128265027611E-2"/>
          <c:y val="0.25334937532193391"/>
          <c:w val="0.76108698132639918"/>
          <c:h val="0.64610119077678241"/>
        </c:manualLayout>
      </c:layout>
      <c:pie3DChart>
        <c:varyColors val="1"/>
        <c:ser>
          <c:idx val="0"/>
          <c:order val="0"/>
          <c:explosion val="24"/>
          <c:dPt>
            <c:idx val="1"/>
            <c:spPr>
              <a:solidFill>
                <a:srgbClr val="EE4612"/>
              </a:solidFill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25357211126868257"/>
                  <c:y val="-7.0396575544593096E-2"/>
                </c:manualLayout>
              </c:layout>
              <c:tx>
                <c:rich>
                  <a:bodyPr/>
                  <a:lstStyle/>
                  <a:p>
                    <a:pPr>
                      <a:defRPr sz="2500" b="1"/>
                    </a:pPr>
                    <a:r>
                      <a:rPr lang="en-US" altLang="ko-KR" sz="2200" b="1" dirty="0"/>
                      <a:t>
4.99%</a:t>
                    </a:r>
                  </a:p>
                </c:rich>
              </c:tx>
              <c:numFmt formatCode="0.00%" sourceLinked="0"/>
              <c:spPr/>
              <c:showCatName val="1"/>
              <c:showPercent val="1"/>
            </c:dLbl>
            <c:numFmt formatCode="0.00%" sourceLinked="0"/>
            <c:txPr>
              <a:bodyPr/>
              <a:lstStyle/>
              <a:p>
                <a:pPr>
                  <a:defRPr sz="1700"/>
                </a:pPr>
                <a:endParaRPr lang="ko-KR"/>
              </a:p>
            </c:txPr>
            <c:showCatName val="1"/>
            <c:showPercent val="1"/>
            <c:showLeaderLines val="1"/>
          </c:dLbls>
          <c:val>
            <c:numRef>
              <c:f>Sheet1!$C$3:$C$4</c:f>
              <c:numCache>
                <c:formatCode>#,##0</c:formatCode>
                <c:ptCount val="2"/>
                <c:pt idx="0">
                  <c:v>49240183</c:v>
                </c:pt>
                <c:pt idx="1">
                  <c:v>2585876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장애별</a:t>
            </a:r>
            <a:r>
              <a:rPr lang="ko-KR" altLang="en-US" dirty="0" smtClean="0"/>
              <a:t> 인구 비율 </a:t>
            </a:r>
            <a:endParaRPr lang="ko-KR" altLang="en-US" dirty="0"/>
          </a:p>
        </c:rich>
      </c:tx>
      <c:layout/>
      <c:overlay val="1"/>
    </c:title>
    <c:view3D>
      <c:rotX val="30"/>
      <c:rotY val="330"/>
      <c:perspective val="30"/>
    </c:view3D>
    <c:plotArea>
      <c:layout/>
      <c:pie3DChart>
        <c:varyColors val="1"/>
        <c:ser>
          <c:idx val="0"/>
          <c:order val="0"/>
          <c:dPt>
            <c:idx val="1"/>
            <c:spPr>
              <a:solidFill>
                <a:srgbClr val="FFCCFF"/>
              </a:solidFill>
            </c:spPr>
          </c:dPt>
          <c:dPt>
            <c:idx val="2"/>
            <c:explosion val="17"/>
            <c:spPr>
              <a:solidFill>
                <a:srgbClr val="F93C23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1500" dirty="0"/>
                      <a:t>47.91 </a:t>
                    </a:r>
                  </a:p>
                </c:rich>
              </c:tx>
              <c:showVal val="1"/>
            </c:dLbl>
            <c:dLbl>
              <c:idx val="1"/>
              <c:delete val="1"/>
            </c:dLbl>
            <c:dLbl>
              <c:idx val="2"/>
              <c:layout>
                <c:manualLayout>
                  <c:x val="7.1061464037871128E-2"/>
                  <c:y val="-3.5502916911829142E-2"/>
                </c:manualLayout>
              </c:layout>
              <c:tx>
                <c:rich>
                  <a:bodyPr/>
                  <a:lstStyle/>
                  <a:p>
                    <a:pPr>
                      <a:defRPr sz="2200" b="1"/>
                    </a:pPr>
                    <a:r>
                      <a:rPr lang="en-US" altLang="en-US" sz="2200" b="1" dirty="0"/>
                      <a:t>1</a:t>
                    </a:r>
                    <a:r>
                      <a:rPr lang="en-US" altLang="en-US" dirty="0"/>
                      <a:t>4.31%</a:t>
                    </a:r>
                    <a:endParaRPr lang="en-US" altLang="en-US" sz="1700" dirty="0"/>
                  </a:p>
                </c:rich>
              </c:tx>
              <c:numFmt formatCode="0.00%" sourceLinked="0"/>
              <c:spPr/>
              <c:showPercent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numFmt formatCode="#,##0.00_);\(#,##0.00\)" sourceLinked="0"/>
            <c:txPr>
              <a:bodyPr/>
              <a:lstStyle/>
              <a:p>
                <a:pPr>
                  <a:defRPr sz="2200" b="1"/>
                </a:pPr>
                <a:endParaRPr lang="ko-KR"/>
              </a:p>
            </c:txPr>
            <c:showPercent val="1"/>
          </c:dLbls>
          <c:cat>
            <c:strRef>
              <c:f>stats_276801!$A$4:$A$12</c:f>
              <c:strCache>
                <c:ptCount val="9"/>
                <c:pt idx="0">
                  <c:v>지체장애</c:v>
                </c:pt>
                <c:pt idx="1">
                  <c:v>시각장애</c:v>
                </c:pt>
                <c:pt idx="2">
                  <c:v>청각,언어</c:v>
                </c:pt>
                <c:pt idx="3">
                  <c:v>지적장애</c:v>
                </c:pt>
                <c:pt idx="4">
                  <c:v>뇌병변장애</c:v>
                </c:pt>
                <c:pt idx="5">
                  <c:v>자폐성장애</c:v>
                </c:pt>
                <c:pt idx="6">
                  <c:v>정신장애</c:v>
                </c:pt>
                <c:pt idx="7">
                  <c:v>신장장애</c:v>
                </c:pt>
                <c:pt idx="8">
                  <c:v>심장장애</c:v>
                </c:pt>
              </c:strCache>
            </c:strRef>
          </c:cat>
          <c:val>
            <c:numRef>
              <c:f>stats_276801!$L$4:$L$12</c:f>
              <c:numCache>
                <c:formatCode>General</c:formatCode>
                <c:ptCount val="9"/>
                <c:pt idx="0">
                  <c:v>47.911830000000002</c:v>
                </c:pt>
                <c:pt idx="1">
                  <c:v>9.7834489999999992</c:v>
                </c:pt>
                <c:pt idx="2">
                  <c:v>14.03712</c:v>
                </c:pt>
                <c:pt idx="3">
                  <c:v>8.0046400000000002</c:v>
                </c:pt>
                <c:pt idx="4">
                  <c:v>9.7834489999999992</c:v>
                </c:pt>
                <c:pt idx="5">
                  <c:v>1.005414</c:v>
                </c:pt>
                <c:pt idx="6">
                  <c:v>3.9443160000000002</c:v>
                </c:pt>
                <c:pt idx="7">
                  <c:v>3.4029389999999999</c:v>
                </c:pt>
                <c:pt idx="8">
                  <c:v>0.19334899999999999</c:v>
                </c:pt>
              </c:numCache>
            </c:numRef>
          </c:val>
        </c:ser>
      </c:pie3DChart>
    </c:plotArea>
    <c:legend>
      <c:legendPos val="r"/>
      <c:legendEntry>
        <c:idx val="2"/>
        <c:txPr>
          <a:bodyPr/>
          <a:lstStyle/>
          <a:p>
            <a:pPr>
              <a:defRPr sz="1600" b="1"/>
            </a:pPr>
            <a:endParaRPr lang="ko-KR"/>
          </a:p>
        </c:txPr>
      </c:legendEntry>
      <c:layout/>
      <c:txPr>
        <a:bodyPr/>
        <a:lstStyle/>
        <a:p>
          <a:pPr>
            <a:defRPr sz="1300"/>
          </a:pPr>
          <a:endParaRPr lang="ko-KR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title>
      <c:tx>
        <c:rich>
          <a:bodyPr/>
          <a:lstStyle/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장애별 전년도 대비 등록인구 증가율 </a:t>
            </a:r>
            <a:endParaRPr lang="ko-KR">
              <a:latin typeface="+mj-ea"/>
              <a:ea typeface="+mj-ea"/>
            </a:endParaRPr>
          </a:p>
        </c:rich>
      </c:tx>
      <c:layout>
        <c:manualLayout>
          <c:xMode val="edge"/>
          <c:yMode val="edge"/>
          <c:x val="0.25851270762758938"/>
          <c:y val="1.2273278961875703E-2"/>
        </c:manualLayout>
      </c:layout>
    </c:title>
    <c:plotArea>
      <c:layout>
        <c:manualLayout>
          <c:layoutTarget val="inner"/>
          <c:xMode val="edge"/>
          <c:yMode val="edge"/>
          <c:x val="4.3654729599478005E-2"/>
          <c:y val="0.13210192052879269"/>
          <c:w val="0.79516336729095216"/>
          <c:h val="0.8495808140036657"/>
        </c:manualLayout>
      </c:layout>
      <c:barChart>
        <c:barDir val="col"/>
        <c:grouping val="clustered"/>
        <c:ser>
          <c:idx val="0"/>
          <c:order val="0"/>
          <c:tx>
            <c:strRef>
              <c:f>데이터!$A$2</c:f>
              <c:strCache>
                <c:ptCount val="1"/>
                <c:pt idx="0">
                  <c:v>지체</c:v>
                </c:pt>
              </c:strCache>
            </c:strRef>
          </c:tx>
          <c:cat>
            <c:strRef>
              <c:f>데이터!$B$1:$G$1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데이터!$B$2:$G$2</c:f>
              <c:numCache>
                <c:formatCode>General</c:formatCode>
                <c:ptCount val="6"/>
                <c:pt idx="0">
                  <c:v>-0.97161325163693868</c:v>
                </c:pt>
                <c:pt idx="1">
                  <c:v>-1.0446159545095248</c:v>
                </c:pt>
                <c:pt idx="2">
                  <c:v>-1.0891411599804854</c:v>
                </c:pt>
                <c:pt idx="3">
                  <c:v>-1.117677216567813</c:v>
                </c:pt>
                <c:pt idx="4">
                  <c:v>-1.0293771810343344</c:v>
                </c:pt>
                <c:pt idx="5">
                  <c:v>-1.2437307137218596</c:v>
                </c:pt>
              </c:numCache>
            </c:numRef>
          </c:val>
        </c:ser>
        <c:ser>
          <c:idx val="1"/>
          <c:order val="1"/>
          <c:tx>
            <c:strRef>
              <c:f>데이터!$A$3</c:f>
              <c:strCache>
                <c:ptCount val="1"/>
                <c:pt idx="0">
                  <c:v>시각</c:v>
                </c:pt>
              </c:strCache>
            </c:strRef>
          </c:tx>
          <c:cat>
            <c:strRef>
              <c:f>데이터!$B$1:$G$1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데이터!$B$3:$G$3</c:f>
              <c:numCache>
                <c:formatCode>General</c:formatCode>
                <c:ptCount val="6"/>
                <c:pt idx="0">
                  <c:v>0.21024374020051084</c:v>
                </c:pt>
                <c:pt idx="1">
                  <c:v>-0.10667931014044996</c:v>
                </c:pt>
                <c:pt idx="2">
                  <c:v>1.9380994759217188E-2</c:v>
                </c:pt>
                <c:pt idx="3">
                  <c:v>-3.1636308991835456E-2</c:v>
                </c:pt>
                <c:pt idx="4">
                  <c:v>-6.4083799457264973E-2</c:v>
                </c:pt>
                <c:pt idx="5">
                  <c:v>0.12864561892396856</c:v>
                </c:pt>
              </c:numCache>
            </c:numRef>
          </c:val>
        </c:ser>
        <c:ser>
          <c:idx val="2"/>
          <c:order val="2"/>
          <c:tx>
            <c:strRef>
              <c:f>데이터!$A$4</c:f>
              <c:strCache>
                <c:ptCount val="1"/>
                <c:pt idx="0">
                  <c:v>청각</c:v>
                </c:pt>
              </c:strCache>
            </c:strRef>
          </c:tx>
          <c:spPr>
            <a:solidFill>
              <a:srgbClr val="FF2D2D"/>
            </a:solidFill>
          </c:spPr>
          <c:dLbls>
            <c:dLbl>
              <c:idx val="3"/>
              <c:layout>
                <c:manualLayout>
                  <c:x val="0"/>
                  <c:y val="2.083333333333335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8.6%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11.1%</a:t>
                    </a:r>
                  </a:p>
                </c:rich>
              </c:tx>
              <c:showVal val="1"/>
            </c:dLbl>
            <c:dLbl>
              <c:idx val="5"/>
              <c:layout>
                <c:manualLayout>
                  <c:x val="-2.1255112733268599E-3"/>
                  <c:y val="2.4305555555555556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13.4%</a:t>
                    </a:r>
                    <a:endParaRPr lang="en-US" altLang="en-US" dirty="0"/>
                  </a:p>
                </c:rich>
              </c:tx>
              <c:showVal val="1"/>
            </c:dLbl>
            <c:delete val="1"/>
          </c:dLbls>
          <c:cat>
            <c:strRef>
              <c:f>데이터!$B$1:$G$1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데이터!$B$4:$G$4</c:f>
              <c:numCache>
                <c:formatCode>General</c:formatCode>
                <c:ptCount val="6"/>
                <c:pt idx="0">
                  <c:v>-1.2336178259709385</c:v>
                </c:pt>
                <c:pt idx="1">
                  <c:v>-1.0258458333822773</c:v>
                </c:pt>
                <c:pt idx="2">
                  <c:v>-0.96724807044888983</c:v>
                </c:pt>
                <c:pt idx="3">
                  <c:v>8.5921209264422771</c:v>
                </c:pt>
                <c:pt idx="4">
                  <c:v>11.094639185117883</c:v>
                </c:pt>
                <c:pt idx="5">
                  <c:v>13.436621490514995</c:v>
                </c:pt>
              </c:numCache>
            </c:numRef>
          </c:val>
        </c:ser>
        <c:ser>
          <c:idx val="3"/>
          <c:order val="3"/>
          <c:tx>
            <c:strRef>
              <c:f>데이터!$A$5</c:f>
              <c:strCache>
                <c:ptCount val="1"/>
                <c:pt idx="0">
                  <c:v>지적</c:v>
                </c:pt>
              </c:strCache>
            </c:strRef>
          </c:tx>
          <c:cat>
            <c:strRef>
              <c:f>데이터!$B$1:$G$1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데이터!$B$5:$G$5</c:f>
              <c:numCache>
                <c:formatCode>General</c:formatCode>
                <c:ptCount val="6"/>
                <c:pt idx="0">
                  <c:v>3.2373872339934322</c:v>
                </c:pt>
                <c:pt idx="1">
                  <c:v>3.0687777442331039</c:v>
                </c:pt>
                <c:pt idx="2">
                  <c:v>2.9275040004339576</c:v>
                </c:pt>
                <c:pt idx="3">
                  <c:v>2.9148572874067185</c:v>
                </c:pt>
                <c:pt idx="4">
                  <c:v>2.8778746741907777</c:v>
                </c:pt>
                <c:pt idx="5">
                  <c:v>2.9934844178533808</c:v>
                </c:pt>
              </c:numCache>
            </c:numRef>
          </c:val>
        </c:ser>
        <c:ser>
          <c:idx val="4"/>
          <c:order val="4"/>
          <c:tx>
            <c:strRef>
              <c:f>데이터!$A$6</c:f>
              <c:strCache>
                <c:ptCount val="1"/>
                <c:pt idx="0">
                  <c:v>뇌병변</c:v>
                </c:pt>
              </c:strCache>
            </c:strRef>
          </c:tx>
          <c:cat>
            <c:strRef>
              <c:f>데이터!$B$1:$G$1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데이터!$B$6:$G$6</c:f>
              <c:numCache>
                <c:formatCode>General</c:formatCode>
                <c:ptCount val="6"/>
                <c:pt idx="0">
                  <c:v>-1.6695306772382992</c:v>
                </c:pt>
                <c:pt idx="1">
                  <c:v>-0.76925201090365669</c:v>
                </c:pt>
                <c:pt idx="2">
                  <c:v>-0.27072906024019971</c:v>
                </c:pt>
                <c:pt idx="3">
                  <c:v>-0.16184196889126679</c:v>
                </c:pt>
                <c:pt idx="4">
                  <c:v>0.94347909413230013</c:v>
                </c:pt>
                <c:pt idx="5">
                  <c:v>0.10442253153442493</c:v>
                </c:pt>
              </c:numCache>
            </c:numRef>
          </c:val>
        </c:ser>
        <c:ser>
          <c:idx val="5"/>
          <c:order val="5"/>
          <c:tx>
            <c:strRef>
              <c:f>데이터!$A$7</c:f>
              <c:strCache>
                <c:ptCount val="1"/>
                <c:pt idx="0">
                  <c:v>신장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데이터!$B$1:$G$1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데이터!$B$7:$G$7</c:f>
              <c:numCache>
                <c:formatCode>General</c:formatCode>
                <c:ptCount val="6"/>
                <c:pt idx="0">
                  <c:v>4.9137686414225934</c:v>
                </c:pt>
                <c:pt idx="1">
                  <c:v>5.834623071028247</c:v>
                </c:pt>
                <c:pt idx="2">
                  <c:v>5.7273475878127016</c:v>
                </c:pt>
                <c:pt idx="3">
                  <c:v>5.7501208572809732</c:v>
                </c:pt>
                <c:pt idx="4">
                  <c:v>6.1104761904762057</c:v>
                </c:pt>
                <c:pt idx="5">
                  <c:v>5.1817811924080415</c:v>
                </c:pt>
              </c:numCache>
            </c:numRef>
          </c:val>
        </c:ser>
        <c:ser>
          <c:idx val="6"/>
          <c:order val="6"/>
          <c:tx>
            <c:strRef>
              <c:f>데이터!$A$8</c:f>
              <c:strCache>
                <c:ptCount val="1"/>
                <c:pt idx="0">
                  <c:v>심장</c:v>
                </c:pt>
              </c:strCache>
            </c:strRef>
          </c:tx>
          <c:cat>
            <c:strRef>
              <c:f>데이터!$B$1:$G$1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데이터!$B$8:$G$8</c:f>
              <c:numCache>
                <c:formatCode>General</c:formatCode>
                <c:ptCount val="6"/>
                <c:pt idx="0">
                  <c:v>-10.537190082644628</c:v>
                </c:pt>
                <c:pt idx="1">
                  <c:v>-7.6068129330254068</c:v>
                </c:pt>
                <c:pt idx="2">
                  <c:v>-8.8736134978909575</c:v>
                </c:pt>
                <c:pt idx="3">
                  <c:v>-5.5888907937596501</c:v>
                </c:pt>
                <c:pt idx="4">
                  <c:v>-1.9611403668058791</c:v>
                </c:pt>
                <c:pt idx="5">
                  <c:v>-1.759585108353406</c:v>
                </c:pt>
              </c:numCache>
            </c:numRef>
          </c:val>
        </c:ser>
        <c:axId val="167797504"/>
        <c:axId val="167799040"/>
      </c:barChart>
      <c:catAx>
        <c:axId val="16779750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500" b="1"/>
            </a:pPr>
            <a:endParaRPr lang="ko-KR"/>
          </a:p>
        </c:txPr>
        <c:crossAx val="167799040"/>
        <c:crosses val="autoZero"/>
        <c:auto val="1"/>
        <c:lblAlgn val="ctr"/>
        <c:lblOffset val="100"/>
      </c:catAx>
      <c:valAx>
        <c:axId val="1677990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6779750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1600" b="1"/>
            </a:pPr>
            <a:endParaRPr lang="ko-KR"/>
          </a:p>
        </c:txPr>
      </c:legendEntry>
      <c:legendEntry>
        <c:idx val="3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4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5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6"/>
        <c:txPr>
          <a:bodyPr/>
          <a:lstStyle/>
          <a:p>
            <a:pPr>
              <a:defRPr sz="1600"/>
            </a:pPr>
            <a:endParaRPr lang="ko-KR"/>
          </a:p>
        </c:txPr>
      </c:legendEntry>
      <c:layout>
        <c:manualLayout>
          <c:xMode val="edge"/>
          <c:yMode val="edge"/>
          <c:x val="0.87441825703990395"/>
          <c:y val="0.21829736466694102"/>
          <c:w val="0.1238721827518223"/>
          <c:h val="0.63334724358681538"/>
        </c:manualLayout>
      </c:layout>
      <c:txPr>
        <a:bodyPr/>
        <a:lstStyle/>
        <a:p>
          <a:pPr>
            <a:defRPr sz="1600"/>
          </a:pPr>
          <a:endParaRPr lang="ko-KR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94912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936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57649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8017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42868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28502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99654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94710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3526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3708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449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51221;&#51652;&#54840;\Downloads\KakaoTalk_Video_20191120_1544_12_748.mp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51221;&#51652;&#54840;\Downloads\KakaoTalk_Video_20191120_1545_57_244.mp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967740"/>
          </a:xfrm>
          <a:prstGeom prst="rect">
            <a:avLst/>
          </a:prstGeom>
          <a:solidFill>
            <a:srgbClr val="516FA1">
              <a:alpha val="8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639" y="0"/>
            <a:ext cx="623590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</a:rPr>
              <a:t>종합 설계 최종 발표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409567" y="2222157"/>
            <a:ext cx="7372865" cy="2413685"/>
          </a:xfrm>
          <a:prstGeom prst="roundRect">
            <a:avLst/>
          </a:prstGeom>
          <a:solidFill>
            <a:srgbClr val="2A3A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</a:rPr>
              <a:t>VB</a:t>
            </a:r>
            <a:r>
              <a:rPr lang="en-US" altLang="ko-KR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</a:rPr>
              <a:t>(Vibration Band)</a:t>
            </a:r>
            <a:endParaRPr lang="ko-KR" alt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490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376" y="188640"/>
            <a:ext cx="6442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시장 조사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6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.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경쟁 제품과의 비교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9416" y="1772816"/>
          <a:ext cx="10585177" cy="396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520280"/>
                <a:gridCol w="3679317"/>
                <a:gridCol w="2369356"/>
              </a:tblGrid>
              <a:tr h="8195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누구나 </a:t>
                      </a:r>
                      <a:r>
                        <a:rPr lang="ko-KR" altLang="en-US" sz="2000" dirty="0" err="1" smtClean="0"/>
                        <a:t>넥밴드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보청기</a:t>
                      </a:r>
                      <a:endParaRPr lang="ko-KR" altLang="en-US" sz="2000" dirty="0"/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VB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30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가격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원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298,000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1,300,000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100,000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4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기능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소음</a:t>
                      </a:r>
                      <a:r>
                        <a:rPr lang="ko-KR" altLang="en-US" baseline="0" dirty="0" smtClean="0"/>
                        <a:t> 알림 기능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알람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음성 증폭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소음 알림 기능</a:t>
                      </a:r>
                      <a:endParaRPr lang="en-US" altLang="ko-KR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의사 소통 지원 기능</a:t>
                      </a:r>
                      <a:endParaRPr lang="en-US" altLang="ko-KR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응급 알림 기능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75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특징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 목에 착용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 청력이 남아있는 사람에게만 사       용 가능</a:t>
                      </a:r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 손목에 착용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409567" y="2222157"/>
            <a:ext cx="7372865" cy="2413685"/>
          </a:xfrm>
          <a:prstGeom prst="roundRect">
            <a:avLst/>
          </a:prstGeom>
          <a:solidFill>
            <a:srgbClr val="2A3A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</a:rPr>
              <a:t>2. </a:t>
            </a:r>
            <a:r>
              <a:rPr lang="ko-KR" altLang="en-US" sz="8000" dirty="0" smtClean="0">
                <a:solidFill>
                  <a:schemeClr val="bg1"/>
                </a:solidFill>
              </a:rPr>
              <a:t>제품 설명</a:t>
            </a:r>
            <a:endParaRPr lang="ko-KR" alt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490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330" y="116632"/>
            <a:ext cx="5673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1.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주요 기능 설명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720" y="1628800"/>
            <a:ext cx="10376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청각의 촉각화</a:t>
            </a:r>
            <a:r>
              <a:rPr lang="en-US" altLang="ko-KR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 시각화</a:t>
            </a:r>
            <a:r>
              <a:rPr lang="en-US" altLang="ko-KR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”</a:t>
            </a:r>
            <a:endParaRPr lang="ko-KR" altLang="en-US" sz="6600" i="1" dirty="0">
              <a:solidFill>
                <a:srgbClr val="EE461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424" y="4077072"/>
            <a:ext cx="7237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사회와의 소통</a:t>
            </a:r>
            <a:r>
              <a:rPr lang="en-US" altLang="ko-KR" sz="6600" i="1" dirty="0" smtClean="0">
                <a:solidFill>
                  <a:srgbClr val="EE4612"/>
                </a:solidFill>
                <a:latin typeface="HY견고딕" pitchFamily="18" charset="-127"/>
                <a:ea typeface="HY견고딕" pitchFamily="18" charset="-127"/>
              </a:rPr>
              <a:t>”</a:t>
            </a:r>
            <a:endParaRPr lang="ko-KR" altLang="en-US" sz="6600" i="1" dirty="0">
              <a:solidFill>
                <a:srgbClr val="EE461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2" y="2228671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800" b="1" dirty="0" smtClean="0">
                <a:latin typeface="+mn-ea"/>
              </a:rPr>
              <a:t>소음 알림 기능</a:t>
            </a:r>
            <a:endParaRPr lang="en-US" altLang="ko-KR" sz="2800" b="1" dirty="0" smtClean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 </a:t>
            </a:r>
            <a:r>
              <a:rPr lang="ko-KR" altLang="en-US" sz="2800" b="1" dirty="0" err="1" smtClean="0">
                <a:latin typeface="+mn-ea"/>
              </a:rPr>
              <a:t>알람</a:t>
            </a:r>
            <a:endParaRPr lang="en-US" altLang="ko-KR" sz="2800" b="1" dirty="0" smtClean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800" b="1" dirty="0" smtClean="0">
                <a:latin typeface="+mn-ea"/>
              </a:rPr>
              <a:t> LED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3592" y="4653136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STT(Speech To Text)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TTS(Text To Speech)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ko-KR" altLang="en-US" sz="2800" b="1" dirty="0" err="1" smtClean="0">
                <a:latin typeface="+mn-ea"/>
              </a:rPr>
              <a:t>그림판</a:t>
            </a:r>
            <a:endParaRPr lang="en-US" altLang="ko-KR" sz="2800" b="1" dirty="0" smtClean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0.5" calcmode="lin" valueType="num">
                                      <p:cBhvr override="childStyl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0.5" calcmode="lin" valueType="num">
                                      <p:cBhvr override="childStyl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3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360" y="116632"/>
            <a:ext cx="8749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2.1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기능 상세 설명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소음 알림 기능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pic>
        <p:nvPicPr>
          <p:cNvPr id="23" name="Picture 3" descr="C:\Users\정진호\Downloads\ala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0336" y="1412776"/>
            <a:ext cx="1584176" cy="1584176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3539716" y="2780928"/>
            <a:ext cx="5141780" cy="2592288"/>
            <a:chOff x="3539716" y="2780928"/>
            <a:chExt cx="5141780" cy="25922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539716" y="3429000"/>
              <a:ext cx="5112568" cy="19442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674" name="Picture 2" descr="C:\Users\정진호\Downloads\microphon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1744" y="3717032"/>
              <a:ext cx="1440160" cy="1440160"/>
            </a:xfrm>
            <a:prstGeom prst="rect">
              <a:avLst/>
            </a:prstGeom>
            <a:noFill/>
          </p:spPr>
        </p:pic>
        <p:pic>
          <p:nvPicPr>
            <p:cNvPr id="28683" name="Picture 11" descr="vibration icon 이미지 검색결과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6416639" y="3900449"/>
              <a:ext cx="1008112" cy="785295"/>
            </a:xfrm>
            <a:prstGeom prst="rect">
              <a:avLst/>
            </a:prstGeom>
            <a:noFill/>
          </p:spPr>
        </p:pic>
        <p:pic>
          <p:nvPicPr>
            <p:cNvPr id="16" name="Picture 11" descr="vibration icon 이미지 검색결과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 flipH="1">
              <a:off x="7784791" y="3900449"/>
              <a:ext cx="1008114" cy="785296"/>
            </a:xfrm>
            <a:prstGeom prst="rect">
              <a:avLst/>
            </a:prstGeom>
            <a:noFill/>
          </p:spPr>
        </p:pic>
        <p:pic>
          <p:nvPicPr>
            <p:cNvPr id="28688" name="Picture 16" descr="C:\Users\정진호\Downloads\led.png"/>
            <p:cNvPicPr>
              <a:picLocks noChangeAspect="1" noChangeArrowheads="1"/>
            </p:cNvPicPr>
            <p:nvPr/>
          </p:nvPicPr>
          <p:blipFill>
            <a:blip r:embed="rId5" cstate="print"/>
            <a:srcRect b="34615"/>
            <a:stretch>
              <a:fillRect/>
            </a:stretch>
          </p:blipFill>
          <p:spPr bwMode="auto">
            <a:xfrm>
              <a:off x="5600416" y="2780928"/>
              <a:ext cx="991168" cy="648072"/>
            </a:xfrm>
            <a:prstGeom prst="rect">
              <a:avLst/>
            </a:prstGeom>
            <a:noFill/>
          </p:spPr>
        </p:pic>
        <p:pic>
          <p:nvPicPr>
            <p:cNvPr id="24" name="Picture 2" descr="C:\Users\정진호\Downloads\microphon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88088" y="3717032"/>
              <a:ext cx="1440160" cy="144016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369" y="188640"/>
            <a:ext cx="6941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2.2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기능 상세 설명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3000" b="1" kern="0" dirty="0" err="1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알</a:t>
            </a:r>
            <a:r>
              <a:rPr lang="ko-KR" altLang="en-US" sz="3000" b="1" kern="0" dirty="0" err="1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람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36160" y="2420888"/>
            <a:ext cx="3944786" cy="2016224"/>
            <a:chOff x="3503712" y="2780928"/>
            <a:chExt cx="5112568" cy="25922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503712" y="3429000"/>
              <a:ext cx="5112568" cy="19442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C:\Users\정진호\Downloads\microphon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16080" y="3717032"/>
              <a:ext cx="1440160" cy="1440160"/>
            </a:xfrm>
            <a:prstGeom prst="rect">
              <a:avLst/>
            </a:prstGeom>
            <a:noFill/>
          </p:spPr>
        </p:pic>
        <p:pic>
          <p:nvPicPr>
            <p:cNvPr id="28683" name="Picture 11" descr="vibration icon 이미지 검색결과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6508115" y="4024997"/>
              <a:ext cx="831954" cy="648072"/>
            </a:xfrm>
            <a:prstGeom prst="rect">
              <a:avLst/>
            </a:prstGeom>
            <a:noFill/>
          </p:spPr>
        </p:pic>
        <p:pic>
          <p:nvPicPr>
            <p:cNvPr id="16" name="Picture 11" descr="vibration icon 이미지 검색결과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H="1">
              <a:off x="7728699" y="4028549"/>
              <a:ext cx="864096" cy="673110"/>
            </a:xfrm>
            <a:prstGeom prst="rect">
              <a:avLst/>
            </a:prstGeom>
            <a:noFill/>
          </p:spPr>
        </p:pic>
        <p:pic>
          <p:nvPicPr>
            <p:cNvPr id="31746" name="Picture 2" descr="C:\Users\정진호\Downloads\blueled.png"/>
            <p:cNvPicPr>
              <a:picLocks noChangeAspect="1" noChangeArrowheads="1"/>
            </p:cNvPicPr>
            <p:nvPr/>
          </p:nvPicPr>
          <p:blipFill>
            <a:blip r:embed="rId4" cstate="print"/>
            <a:srcRect b="34620"/>
            <a:stretch>
              <a:fillRect/>
            </a:stretch>
          </p:blipFill>
          <p:spPr bwMode="auto">
            <a:xfrm>
              <a:off x="5600383" y="2780928"/>
              <a:ext cx="991233" cy="648072"/>
            </a:xfrm>
            <a:prstGeom prst="rect">
              <a:avLst/>
            </a:prstGeom>
            <a:noFill/>
          </p:spPr>
        </p:pic>
        <p:pic>
          <p:nvPicPr>
            <p:cNvPr id="14" name="Picture 2" descr="C:\Users\정진호\Downloads\microphon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1744" y="3717032"/>
              <a:ext cx="1440160" cy="1440160"/>
            </a:xfrm>
            <a:prstGeom prst="rect">
              <a:avLst/>
            </a:prstGeom>
            <a:noFill/>
          </p:spPr>
        </p:pic>
        <p:pic>
          <p:nvPicPr>
            <p:cNvPr id="17" name="Picture 11" descr="vibration icon 이미지 검색결과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483779" y="4024997"/>
              <a:ext cx="831954" cy="648072"/>
            </a:xfrm>
            <a:prstGeom prst="rect">
              <a:avLst/>
            </a:prstGeom>
            <a:noFill/>
          </p:spPr>
        </p:pic>
        <p:pic>
          <p:nvPicPr>
            <p:cNvPr id="18" name="Picture 11" descr="vibration icon 이미지 검색결과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H="1">
              <a:off x="4704363" y="4028549"/>
              <a:ext cx="864096" cy="673110"/>
            </a:xfrm>
            <a:prstGeom prst="rect">
              <a:avLst/>
            </a:prstGeom>
            <a:noFill/>
          </p:spPr>
        </p:pic>
      </p:grpSp>
      <p:pic>
        <p:nvPicPr>
          <p:cNvPr id="31747" name="Picture 3" descr="C:\Users\정진호\Downloads\KakaoTalk_20191120_15162077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1744" y="980728"/>
            <a:ext cx="3240360" cy="57606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1748" name="Picture 4" descr="C:\Users\정진호\Downloads\KakaoTalk_20191120_15161039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9376" y="980728"/>
            <a:ext cx="3240360" cy="576064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8612653" y="4581128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&lt;VB</a:t>
            </a:r>
            <a:r>
              <a:rPr lang="ko-KR" altLang="en-US" dirty="0" smtClean="0"/>
              <a:t> 작동 방식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360" y="188640"/>
            <a:ext cx="899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2.3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기능 상세 설명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(Speech To Text)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pic>
        <p:nvPicPr>
          <p:cNvPr id="25" name="KakaoTalk_Video_20191120_1544_12_74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55440" y="1052736"/>
            <a:ext cx="3096344" cy="550461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67808" y="2780928"/>
            <a:ext cx="70685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밴드에 부착되어 있는 버튼을 누르면 폰 잠금 화면에서 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푸쉬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알림이 오며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알림을 터치하면 바로 음성 인식 화면으로 넘어감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368" y="188640"/>
            <a:ext cx="8921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2.4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기능 상세 설명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(Text to Speech)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pic>
        <p:nvPicPr>
          <p:cNvPr id="4" name="KakaoTalk_Video_20191120_1545_57_24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583832" y="1196752"/>
            <a:ext cx="3024336" cy="53765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376" y="188640"/>
            <a:ext cx="7326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2.5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기능 상세 설명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3000" b="1" kern="0" dirty="0" err="1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그림판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9921" y="1052736"/>
            <a:ext cx="3132158" cy="556828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376" y="188640"/>
            <a:ext cx="8749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2.5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기능 상세 설명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응급 상황 알림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052736"/>
            <a:ext cx="3168352" cy="56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6080" y="1052736"/>
            <a:ext cx="3168352" cy="563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360" y="188640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제품 설명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2.5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기능 상세 설명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감도 조절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3569" y="1040734"/>
            <a:ext cx="3206607" cy="57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967740"/>
          </a:xfrm>
          <a:prstGeom prst="rect">
            <a:avLst/>
          </a:prstGeom>
          <a:solidFill>
            <a:srgbClr val="516FA1">
              <a:alpha val="8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"/>
            <a:ext cx="623590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목차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496" y="1340768"/>
            <a:ext cx="6336704" cy="435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용어 정리</a:t>
            </a:r>
            <a:endParaRPr lang="en-US" altLang="ko-KR" sz="48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시장 조사</a:t>
            </a:r>
            <a:endParaRPr lang="en-US" altLang="ko-KR" sz="48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제품 소개</a:t>
            </a:r>
            <a:endParaRPr lang="en-US" altLang="ko-KR" sz="48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결론 및 </a:t>
            </a:r>
            <a:r>
              <a:rPr lang="ko-KR" altLang="en-US" sz="4800" dirty="0" err="1" smtClean="0">
                <a:latin typeface="HY견고딕" pitchFamily="18" charset="-127"/>
                <a:ea typeface="HY견고딕" pitchFamily="18" charset="-127"/>
              </a:rPr>
              <a:t>느낀점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36160" y="2168860"/>
            <a:ext cx="2736304" cy="2520280"/>
            <a:chOff x="3197935" y="5162971"/>
            <a:chExt cx="1086425" cy="10219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7BD667A-5503-4E05-9874-D99144D04185}"/>
                </a:ext>
              </a:extLst>
            </p:cNvPr>
            <p:cNvSpPr txBox="1"/>
            <p:nvPr/>
          </p:nvSpPr>
          <p:spPr>
            <a:xfrm>
              <a:off x="3197935" y="5279768"/>
              <a:ext cx="990926" cy="75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b="1" i="1" dirty="0" smtClean="0">
                  <a:effectLst>
                    <a:outerShdw blurRad="50800" dist="38100" dir="2700000" sx="102000" sy="102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V.B</a:t>
              </a:r>
              <a:endParaRPr lang="ko-KR" altLang="en-US" sz="11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4C5EA35E-1783-4EC7-A121-3DAE3F611309}"/>
                </a:ext>
              </a:extLst>
            </p:cNvPr>
            <p:cNvSpPr/>
            <p:nvPr/>
          </p:nvSpPr>
          <p:spPr>
            <a:xfrm>
              <a:off x="3226525" y="5162971"/>
              <a:ext cx="1057835" cy="1021976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5490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409567" y="2222157"/>
            <a:ext cx="7372865" cy="2413685"/>
          </a:xfrm>
          <a:prstGeom prst="roundRect">
            <a:avLst/>
          </a:prstGeom>
          <a:solidFill>
            <a:srgbClr val="2A3A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</a:rPr>
              <a:t>3</a:t>
            </a:r>
            <a:r>
              <a:rPr lang="en-US" altLang="ko-KR" sz="8000" dirty="0" smtClean="0">
                <a:solidFill>
                  <a:schemeClr val="bg1"/>
                </a:solidFill>
              </a:rPr>
              <a:t>. </a:t>
            </a:r>
            <a:r>
              <a:rPr lang="ko-KR" altLang="en-US" sz="8000" dirty="0" smtClean="0">
                <a:solidFill>
                  <a:schemeClr val="bg1"/>
                </a:solidFill>
              </a:rPr>
              <a:t>결론</a:t>
            </a:r>
            <a:endParaRPr lang="ko-KR" alt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490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042" y="188640"/>
            <a:ext cx="4264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결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론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결론 및 느낀 점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060848"/>
            <a:ext cx="1089753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dirty="0" smtClean="0"/>
              <a:t>구현 단계에서 초기에 제안했던 기능을 현실적인 이유로 구현 못한 경우도 있었다</a:t>
            </a:r>
            <a:r>
              <a:rPr lang="en-US" altLang="ko-KR" sz="2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200" dirty="0" smtClean="0"/>
          </a:p>
          <a:p>
            <a:pPr marL="342900" indent="-342900">
              <a:buAutoNum type="arabicPeriod"/>
            </a:pPr>
            <a:r>
              <a:rPr lang="en-US" altLang="ko-KR" sz="2200" dirty="0" smtClean="0"/>
              <a:t> </a:t>
            </a:r>
            <a:r>
              <a:rPr lang="ko-KR" altLang="en-US" sz="2200" dirty="0" smtClean="0"/>
              <a:t>장애인 보조 기기 시장이 다른 시장에 너무 빈약함을 느꼈다</a:t>
            </a:r>
            <a:r>
              <a:rPr lang="en-US" altLang="ko-KR" sz="2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200" dirty="0" smtClean="0"/>
          </a:p>
          <a:p>
            <a:pPr marL="342900" indent="-342900">
              <a:buAutoNum type="arabicPeriod"/>
            </a:pPr>
            <a:r>
              <a:rPr lang="en-US" altLang="ko-KR" sz="2200" dirty="0" smtClean="0"/>
              <a:t> </a:t>
            </a:r>
            <a:r>
              <a:rPr lang="ko-KR" altLang="en-US" sz="2200" dirty="0" smtClean="0"/>
              <a:t>보조 기기의 기술이 다른 기술 발전 속도에 비해 형편없이 느렸다</a:t>
            </a:r>
            <a:r>
              <a:rPr lang="en-US" altLang="ko-KR" sz="2200" dirty="0" smtClean="0"/>
              <a:t>.</a:t>
            </a:r>
          </a:p>
          <a:p>
            <a:pPr marL="342900" indent="-342900"/>
            <a:endParaRPr lang="en-US" altLang="ko-KR" sz="2200" dirty="0" smtClean="0"/>
          </a:p>
          <a:p>
            <a:pPr marL="342900" indent="-342900"/>
            <a:endParaRPr lang="en-US" altLang="ko-KR" sz="2200" dirty="0" smtClean="0"/>
          </a:p>
          <a:p>
            <a:pPr marL="342900" indent="-342900"/>
            <a:endParaRPr lang="en-US" altLang="ko-KR" sz="2200" dirty="0" smtClean="0"/>
          </a:p>
          <a:p>
            <a:pPr marL="342900" indent="-342900" algn="ctr"/>
            <a:r>
              <a:rPr lang="ko-KR" altLang="en-US" sz="2800" b="1" dirty="0" smtClean="0"/>
              <a:t>때문에 저희 </a:t>
            </a:r>
            <a:r>
              <a:rPr lang="en-US" altLang="ko-KR" sz="2800" b="1" dirty="0" smtClean="0"/>
              <a:t>VB</a:t>
            </a:r>
            <a:r>
              <a:rPr lang="ko-KR" altLang="en-US" sz="2800" b="1" dirty="0" smtClean="0"/>
              <a:t>와 같은 제품이 많이 개발되어 </a:t>
            </a:r>
            <a:endParaRPr lang="en-US" altLang="ko-KR" sz="2800" b="1" dirty="0" smtClean="0"/>
          </a:p>
          <a:p>
            <a:pPr marL="342900" indent="-342900" algn="ctr"/>
            <a:r>
              <a:rPr lang="ko-KR" altLang="en-US" sz="2800" b="1" dirty="0" smtClean="0"/>
              <a:t>모든 사람이 기술의 혜택을 누리는 시대가 오길 바란다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409567" y="2222157"/>
            <a:ext cx="7372865" cy="2413685"/>
          </a:xfrm>
          <a:prstGeom prst="roundRect">
            <a:avLst/>
          </a:prstGeom>
          <a:solidFill>
            <a:srgbClr val="2A3A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</a:rPr>
              <a:t>Q &amp; A</a:t>
            </a:r>
            <a:endParaRPr lang="ko-KR" alt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490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7271"/>
            <a:ext cx="3312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용어 정리</a:t>
            </a:r>
            <a:endParaRPr lang="en-US" altLang="ko-KR" sz="4400" b="1" kern="0" dirty="0">
              <a:ln w="3175">
                <a:noFill/>
              </a:ln>
              <a:solidFill>
                <a:srgbClr val="43CBD7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424" y="2348880"/>
            <a:ext cx="1072919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i="1" u="sng" dirty="0" smtClean="0"/>
              <a:t>청각장애인</a:t>
            </a:r>
            <a:r>
              <a:rPr lang="ko-KR" altLang="en-US" sz="2200" dirty="0" smtClean="0"/>
              <a:t>  </a:t>
            </a:r>
            <a:r>
              <a:rPr lang="en-US" altLang="ko-KR" sz="2200" dirty="0" smtClean="0"/>
              <a:t>:  </a:t>
            </a:r>
            <a:r>
              <a:rPr lang="ko-KR" altLang="en-US" sz="2200" dirty="0" smtClean="0"/>
              <a:t>일정 데시벨 이하를 못 듣는 사람을 지칭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700" b="1" i="1" u="sng" dirty="0" smtClean="0"/>
              <a:t>농아</a:t>
            </a:r>
            <a:r>
              <a:rPr lang="ko-KR" altLang="en-US" sz="2200" dirty="0" smtClean="0"/>
              <a:t>  </a:t>
            </a:r>
            <a:r>
              <a:rPr lang="en-US" altLang="ko-KR" sz="2200" dirty="0" smtClean="0"/>
              <a:t>:  </a:t>
            </a:r>
            <a:r>
              <a:rPr lang="ko-KR" altLang="en-US" sz="2200" dirty="0" smtClean="0"/>
              <a:t>聾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귀머거리 롱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啞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벙어리 아</a:t>
            </a:r>
            <a:r>
              <a:rPr lang="en-US" altLang="ko-KR" sz="2200" dirty="0" smtClean="0"/>
              <a:t>), </a:t>
            </a:r>
            <a:r>
              <a:rPr lang="ko-KR" altLang="en-US" sz="2200" dirty="0" smtClean="0"/>
              <a:t>듣지 못하고 말하지 못하는 사람을 지칭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           </a:t>
            </a:r>
            <a:r>
              <a:rPr lang="ko-KR" altLang="en-US" sz="2200" dirty="0" smtClean="0"/>
              <a:t>청각 장애 등으로 인해 말하지 못하는 사람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700" b="1" i="1" u="sng" dirty="0" smtClean="0"/>
              <a:t>일반인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비장애인이 아닌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청각장애인을 제외한 모든 사람</a:t>
            </a:r>
            <a:r>
              <a:rPr lang="en-US" altLang="ko-KR" sz="2200" dirty="0" smtClean="0"/>
              <a:t>. </a:t>
            </a:r>
            <a:endParaRPr lang="ko-KR" alt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409567" y="2222157"/>
            <a:ext cx="7372865" cy="2413685"/>
          </a:xfrm>
          <a:prstGeom prst="roundRect">
            <a:avLst/>
          </a:prstGeom>
          <a:solidFill>
            <a:srgbClr val="2A3A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</a:rPr>
              <a:t>1</a:t>
            </a:r>
            <a:r>
              <a:rPr lang="en-US" altLang="ko-KR" sz="8000" dirty="0" smtClean="0">
                <a:solidFill>
                  <a:schemeClr val="bg1"/>
                </a:solidFill>
              </a:rPr>
              <a:t>. </a:t>
            </a:r>
            <a:r>
              <a:rPr lang="ko-KR" altLang="en-US" sz="8000" dirty="0" smtClean="0">
                <a:solidFill>
                  <a:schemeClr val="bg1"/>
                </a:solidFill>
              </a:rPr>
              <a:t>시장 조</a:t>
            </a:r>
            <a:r>
              <a:rPr lang="ko-KR" altLang="en-US" sz="8000" dirty="0" smtClean="0">
                <a:solidFill>
                  <a:schemeClr val="bg1"/>
                </a:solidFill>
              </a:rPr>
              <a:t>사</a:t>
            </a:r>
            <a:endParaRPr lang="ko-KR" altLang="en-US" sz="8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490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7409" y="2168860"/>
            <a:ext cx="2736304" cy="2520280"/>
            <a:chOff x="3197935" y="5162971"/>
            <a:chExt cx="1086425" cy="10219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7BD667A-5503-4E05-9874-D99144D04185}"/>
                </a:ext>
              </a:extLst>
            </p:cNvPr>
            <p:cNvSpPr txBox="1"/>
            <p:nvPr/>
          </p:nvSpPr>
          <p:spPr>
            <a:xfrm>
              <a:off x="3197935" y="5279768"/>
              <a:ext cx="990926" cy="75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b="1" i="1" dirty="0" smtClean="0">
                  <a:effectLst>
                    <a:outerShdw blurRad="50800" dist="38100" dir="2700000" sx="102000" sy="102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V.B</a:t>
              </a:r>
              <a:endParaRPr lang="ko-KR" altLang="en-US" sz="11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4C5EA35E-1783-4EC7-A121-3DAE3F611309}"/>
                </a:ext>
              </a:extLst>
            </p:cNvPr>
            <p:cNvSpPr/>
            <p:nvPr/>
          </p:nvSpPr>
          <p:spPr>
            <a:xfrm>
              <a:off x="3226525" y="5162971"/>
              <a:ext cx="1057835" cy="1021976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91744" y="2204864"/>
            <a:ext cx="8136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200" dirty="0" smtClean="0"/>
              <a:t>청각 </a:t>
            </a:r>
            <a:r>
              <a:rPr lang="ko-KR" altLang="en-US" sz="2200" dirty="0" smtClean="0"/>
              <a:t>장애인이 외부의 소리에 반응할 </a:t>
            </a:r>
            <a:r>
              <a:rPr lang="ko-KR" altLang="en-US" sz="2200" dirty="0" smtClean="0"/>
              <a:t>수 있게끔 도와주는 </a:t>
            </a:r>
            <a:endParaRPr lang="en-US" altLang="ko-KR" sz="2200" dirty="0" smtClean="0"/>
          </a:p>
          <a:p>
            <a:r>
              <a:rPr lang="ko-KR" altLang="en-US" sz="2200" dirty="0" smtClean="0"/>
              <a:t>  </a:t>
            </a:r>
            <a:r>
              <a:rPr lang="ko-KR" altLang="en-US" sz="2200" dirty="0" err="1" smtClean="0"/>
              <a:t>웨어러블</a:t>
            </a:r>
            <a:r>
              <a:rPr lang="ko-KR" altLang="en-US" sz="2200" dirty="0" smtClean="0"/>
              <a:t> 디바이스</a:t>
            </a:r>
            <a:endParaRPr lang="en-US" altLang="ko-KR" sz="2200" dirty="0" smtClean="0"/>
          </a:p>
          <a:p>
            <a:pPr>
              <a:buFont typeface="Arial" pitchFamily="34" charset="0"/>
              <a:buChar char="•"/>
            </a:pPr>
            <a:endParaRPr lang="en-US" altLang="ko-KR" sz="2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200" dirty="0" smtClean="0"/>
              <a:t> </a:t>
            </a:r>
            <a:r>
              <a:rPr lang="ko-KR" altLang="en-US" sz="2200" dirty="0" smtClean="0"/>
              <a:t>큰 소음에 대해 좌우 방향 구분을 </a:t>
            </a:r>
            <a:r>
              <a:rPr lang="ko-KR" altLang="en-US" sz="2200" dirty="0" smtClean="0"/>
              <a:t>해주는 것이 주 기능</a:t>
            </a:r>
            <a:r>
              <a:rPr lang="en-US" altLang="ko-KR" sz="2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200" dirty="0" smtClean="0"/>
              <a:t>이에 </a:t>
            </a:r>
            <a:r>
              <a:rPr lang="ko-KR" altLang="en-US" sz="2200" dirty="0" smtClean="0"/>
              <a:t>추가로 </a:t>
            </a:r>
            <a:r>
              <a:rPr lang="ko-KR" altLang="en-US" sz="2200" dirty="0" err="1" smtClean="0"/>
              <a:t>알람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일반인과 의사소통을 돕는 기능들이 </a:t>
            </a:r>
            <a:r>
              <a:rPr lang="ko-KR" altLang="en-US" sz="2200" dirty="0" smtClean="0"/>
              <a:t>존재</a:t>
            </a:r>
            <a:r>
              <a:rPr lang="en-US" altLang="ko-KR" sz="2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200" dirty="0" smtClean="0"/>
              <a:t> </a:t>
            </a:r>
            <a:r>
              <a:rPr lang="ko-KR" altLang="en-US" sz="2200" dirty="0" smtClean="0"/>
              <a:t>청각 장애인의 삶과 안전에 도움을 주는 기기를 만들고자 함</a:t>
            </a:r>
            <a:endParaRPr lang="ko-KR" altLang="en-US" sz="2200" dirty="0" smtClean="0"/>
          </a:p>
          <a:p>
            <a:r>
              <a:rPr lang="ko-KR" altLang="en-US" sz="2200" dirty="0" smtClean="0"/>
              <a:t/>
            </a:r>
            <a:br>
              <a:rPr lang="ko-KR" altLang="en-US" sz="2200" dirty="0" smtClean="0"/>
            </a:br>
            <a:endParaRPr lang="ko-KR" altLang="en-US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412055" y="188640"/>
            <a:ext cx="7096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시장 조사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1.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간단 소개 및 개발 동기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138" y="188640"/>
            <a:ext cx="6827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시장 조사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2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.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 청각장애인 인구 조사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623392" y="2132856"/>
          <a:ext cx="532859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/>
          <p:nvPr/>
        </p:nvGraphicFramePr>
        <p:xfrm>
          <a:off x="5735960" y="1988840"/>
          <a:ext cx="5904656" cy="383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차트 15"/>
          <p:cNvGraphicFramePr/>
          <p:nvPr/>
        </p:nvGraphicFramePr>
        <p:xfrm>
          <a:off x="1991544" y="1268760"/>
          <a:ext cx="8496944" cy="520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121110" y="188640"/>
            <a:ext cx="7212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시장 조사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3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.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청각장애인 인구 증가율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0235" y="2159000"/>
            <a:ext cx="5173345" cy="3457012"/>
            <a:chOff x="2149474" y="1244598"/>
            <a:chExt cx="8096251" cy="54101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9474" y="1244598"/>
              <a:ext cx="8096251" cy="5410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522220" y="3726176"/>
              <a:ext cx="4800600" cy="205740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06980" y="4008115"/>
              <a:ext cx="2667001" cy="205740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5080" y="5074921"/>
              <a:ext cx="7543800" cy="205740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294" y="2519363"/>
            <a:ext cx="5910373" cy="271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783" y="1651635"/>
            <a:ext cx="1785937" cy="5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831892" y="4392381"/>
            <a:ext cx="5697168" cy="12627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0243" y="2093594"/>
            <a:ext cx="157587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35360" y="188640"/>
            <a:ext cx="8116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시장 조사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4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.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세계적인 청각장애 인구 추이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376" y="188640"/>
            <a:ext cx="6442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시장 조사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5. </a:t>
            </a:r>
            <a:r>
              <a:rPr lang="ko-KR" altLang="en-US" sz="3000" b="1" kern="0" dirty="0" smtClean="0">
                <a:ln w="3175">
                  <a:noFill/>
                </a:ln>
                <a:solidFill>
                  <a:srgbClr val="FFC000"/>
                </a:solidFill>
                <a:latin typeface="+mn-ea"/>
              </a:rPr>
              <a:t>경쟁 제품과의 비교</a:t>
            </a:r>
            <a:endParaRPr lang="en-US" altLang="ko-KR" sz="3000" b="1" kern="0" dirty="0" smtClean="0">
              <a:ln w="3175">
                <a:noFill/>
              </a:ln>
              <a:solidFill>
                <a:srgbClr val="FFC000"/>
              </a:solidFill>
              <a:latin typeface="+mn-ea"/>
            </a:endParaRPr>
          </a:p>
        </p:txBody>
      </p:sp>
      <p:pic>
        <p:nvPicPr>
          <p:cNvPr id="26628" name="Picture 4" descr="누구나 넥밴드 이미지 검색결과&quot;"/>
          <p:cNvPicPr>
            <a:picLocks noChangeAspect="1" noChangeArrowheads="1"/>
          </p:cNvPicPr>
          <p:nvPr/>
        </p:nvPicPr>
        <p:blipFill>
          <a:blip r:embed="rId2" cstate="print"/>
          <a:srcRect l="18144" t="18769" r="16337" b="21760"/>
          <a:stretch>
            <a:fillRect/>
          </a:stretch>
        </p:blipFill>
        <p:spPr bwMode="auto">
          <a:xfrm>
            <a:off x="6744072" y="1628800"/>
            <a:ext cx="4680520" cy="4248472"/>
          </a:xfrm>
          <a:prstGeom prst="rect">
            <a:avLst/>
          </a:prstGeom>
          <a:noFill/>
        </p:spPr>
      </p:pic>
      <p:pic>
        <p:nvPicPr>
          <p:cNvPr id="26630" name="Picture 6" descr="보청기 사진 이미지 검색결과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84" y="2653666"/>
            <a:ext cx="6264696" cy="155066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215680" y="443711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보청기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68208" y="587727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누구나 </a:t>
            </a:r>
            <a:r>
              <a:rPr lang="ko-KR" altLang="en-US" dirty="0" err="1" smtClean="0"/>
              <a:t>넥밴드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687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464</Words>
  <Application>Microsoft Office PowerPoint</Application>
  <PresentationFormat>사용자 지정</PresentationFormat>
  <Paragraphs>93</Paragraphs>
  <Slides>22</Slides>
  <Notes>0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정진호</cp:lastModifiedBy>
  <cp:revision>19</cp:revision>
  <dcterms:created xsi:type="dcterms:W3CDTF">2019-10-04T04:09:33Z</dcterms:created>
  <dcterms:modified xsi:type="dcterms:W3CDTF">2019-11-20T08:57:31Z</dcterms:modified>
</cp:coreProperties>
</file>