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34F40-D992-4B75-98AD-4A76A8AA3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E27CF4-3672-47E9-B1B6-9FE42AF7F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C7160-E002-47E6-94DF-27DF90278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3203A-FD72-4694-A865-3BE8D12CF5A9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8B280-0DE4-4B98-AA9C-2BEB19FB8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E085A-BDDF-42DA-BEE2-3B80FAEB5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DBDFF-A53A-4DC4-98E1-4BFA73495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07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52DFC-BEFC-4508-90CB-E9A389C5E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23E9B4-60BF-4C0B-8BBD-8B55E1DC6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0B80F-E923-4065-9EA3-887786163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3203A-FD72-4694-A865-3BE8D12CF5A9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C9623-37B3-45EE-8973-9A53B2789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B2C05-39D5-48B0-B4B2-D6E71093D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DBDFF-A53A-4DC4-98E1-4BFA73495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16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BA42B8-6786-416E-9E82-DA5671CF1E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A59DEF-9CCC-4C02-995E-96A638BB1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F1644-BEF0-4E65-9429-F022F5F15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3203A-FD72-4694-A865-3BE8D12CF5A9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FA99E-9B24-4437-9A92-A5F8724AF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CD681-5230-47B7-828D-ADA403FE2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DBDFF-A53A-4DC4-98E1-4BFA73495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0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9FEA3-7687-4ADC-ACE9-1A24D24B9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B5069-2E51-4C60-A408-AFDF3385F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62745-0C17-4ECF-9E5A-28269A387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3203A-FD72-4694-A865-3BE8D12CF5A9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95D26-1C5A-4EF1-A0AB-55762C06F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2498D-728D-42B6-A313-C26165705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DBDFF-A53A-4DC4-98E1-4BFA73495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39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2C868-CB73-4A30-A453-5C6726BE7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3CC60-0F2D-4605-AFF5-953B0B50F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73F89-BE16-4038-8018-408CD3043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3203A-FD72-4694-A865-3BE8D12CF5A9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DC464-F60E-480B-80A9-3B94F67DA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849E5-4847-4DAD-A48C-F7B0BCEC0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DBDFF-A53A-4DC4-98E1-4BFA73495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33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AB42-29C5-4E6E-863D-9E813182E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1F852-B295-4E90-A99E-08732E1E83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0FC35A-D9A1-4FDA-909F-646CBCF7C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235DA5-939F-4892-9819-CF4CC3DFE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3203A-FD72-4694-A865-3BE8D12CF5A9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D24E1-F040-4F73-8747-17DB0BFEE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60CED-D836-4DD7-81BE-0D13A66F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DBDFF-A53A-4DC4-98E1-4BFA73495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58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74D7B-EF82-4A47-BABF-C057B4BBB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99360-CB1C-4594-8EF3-2ED5DD164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EAFA83-2838-484A-BCF5-193B9E526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2C28E9-9C5F-445D-8E84-770D1859D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E22A61-62AE-41F0-9493-5A3243CA8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6B601F-D04F-4DC7-88A4-392BDDCC4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3203A-FD72-4694-A865-3BE8D12CF5A9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789110-37B5-4B66-A345-8EBCB969A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F48B1E-7912-451F-A80C-98D90908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DBDFF-A53A-4DC4-98E1-4BFA73495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65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71149-C534-4C5D-ACF0-77DE1E209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CC9C70-47D9-4AE0-87CD-B0D698FB1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3203A-FD72-4694-A865-3BE8D12CF5A9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8FA8A0-64C6-4CED-AA3B-21DEA143A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7CA072-F39A-4CCC-B890-741A1822E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DBDFF-A53A-4DC4-98E1-4BFA73495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34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BD94A2-9527-41AC-BBB7-593D448D5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3203A-FD72-4694-A865-3BE8D12CF5A9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19C05B-54EB-48B9-920D-BC63A6D55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1F2A7-6C18-402C-8BF5-E41EA75CE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DBDFF-A53A-4DC4-98E1-4BFA73495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3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23A0-7844-496D-86F6-3009457D3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94ACD-0D20-4C3E-99DB-E6385CD03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C3F222-F44C-499A-B6BB-415B7CD83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2E9D1-E95C-44D8-A337-B8E7511A4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3203A-FD72-4694-A865-3BE8D12CF5A9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C8F31-5361-42CB-8C96-7CAE1B0E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7BE72-1185-4E4C-99E4-E717F395D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DBDFF-A53A-4DC4-98E1-4BFA73495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45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9B0AE-A44B-4A53-959D-1F22676AF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C7D775-DC7F-482B-8097-05C8132F7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7D4DC-DA8C-4EC1-A2DB-D7002C98F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BEE99-0912-4222-B2CF-54FF2463F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3203A-FD72-4694-A865-3BE8D12CF5A9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BEFA5-068A-4D15-AC28-5BE698BFA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DE67C-AD8A-4A83-9CC6-48C817C31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DBDFF-A53A-4DC4-98E1-4BFA73495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88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7873F4-8976-41C2-A43F-68DBC22A2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01210-30E2-4B7F-8616-24AE2309F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B49C5-8B04-479E-A344-5007E189D4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3203A-FD72-4694-A865-3BE8D12CF5A9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9DD1E-767B-421A-9058-2AB4EF67D1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A524E-AB96-4DAC-A2EB-9FBF5ABEB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DBDFF-A53A-4DC4-98E1-4BFA73495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83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bword://!!ARV6FUJ2JP,corporation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solidFill>
                  <a:srgbClr val="FF0000"/>
                </a:solidFill>
              </a:rPr>
              <a:t>Business Ethics</a:t>
            </a:r>
          </a:p>
        </p:txBody>
      </p:sp>
    </p:spTree>
    <p:extLst>
      <p:ext uri="{BB962C8B-B14F-4D97-AF65-F5344CB8AC3E}">
        <p14:creationId xmlns:p14="http://schemas.microsoft.com/office/powerpoint/2010/main" val="89570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  <p:sndAc>
          <p:stSnd>
            <p:snd r:embed="rId2" name="whoosh.wav"/>
          </p:stSnd>
        </p:sndAc>
      </p:transition>
    </mc:Choice>
    <mc:Fallback xmlns="">
      <p:transition spd="slow">
        <p:circle/>
        <p:sndAc>
          <p:stSnd>
            <p:snd r:embed="rId3" name="whoosh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76200"/>
            <a:ext cx="8763000" cy="678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612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0"/>
            <a:ext cx="9144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3.</a:t>
            </a:r>
            <a:r>
              <a:rPr lang="en-US" sz="2800" dirty="0"/>
              <a:t>	</a:t>
            </a:r>
            <a:r>
              <a:rPr lang="en-US" sz="2800" b="1" dirty="0"/>
              <a:t>Listen to the beginning of a lecture about the ethical behavior of men and women executives. Then write T for true or F for false next to each</a:t>
            </a:r>
            <a:br>
              <a:rPr lang="en-US" sz="2800" b="1" dirty="0"/>
            </a:br>
            <a:r>
              <a:rPr lang="en-US" sz="2800" b="1" dirty="0"/>
              <a:t>statement.</a:t>
            </a:r>
            <a:endParaRPr lang="en-US" sz="2800" dirty="0"/>
          </a:p>
          <a:p>
            <a:r>
              <a:rPr lang="en-US" sz="2800" b="1" dirty="0"/>
              <a:t>	 1. </a:t>
            </a:r>
            <a:r>
              <a:rPr lang="en-US" sz="2800" dirty="0"/>
              <a:t>Corporations with both men and women on the board of directors set the same ethical standards as corporations led by men only.</a:t>
            </a:r>
            <a:r>
              <a:rPr lang="vi-VN" sz="2800" dirty="0"/>
              <a:t>    F</a:t>
            </a:r>
            <a:endParaRPr lang="en-US" sz="2800" dirty="0"/>
          </a:p>
          <a:p>
            <a:r>
              <a:rPr lang="en-US" sz="2800" dirty="0"/>
              <a:t>	 2. Women commit more crimes that involve stealing from their employers.</a:t>
            </a:r>
            <a:r>
              <a:rPr lang="vi-VN" sz="2800" dirty="0"/>
              <a:t>  F ( MEN )</a:t>
            </a:r>
            <a:endParaRPr lang="en-US" sz="2800" dirty="0"/>
          </a:p>
          <a:p>
            <a:r>
              <a:rPr lang="en-US" sz="2800" dirty="0"/>
              <a:t>	 3. Women tend to steal larger amounts of money over longer periods of time</a:t>
            </a:r>
            <a:r>
              <a:rPr lang="vi-VN" sz="2800" dirty="0"/>
              <a:t> </a:t>
            </a:r>
            <a:r>
              <a:rPr lang="en-GB" sz="2800" dirty="0"/>
              <a:t> 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0968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0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4.</a:t>
            </a:r>
            <a:r>
              <a:rPr lang="en-US" sz="2800" dirty="0"/>
              <a:t>	</a:t>
            </a:r>
            <a:r>
              <a:rPr lang="en-US" sz="2800" b="1" dirty="0"/>
              <a:t>Listen to the lecture again. As you listen, write down the lecture language that signals a transition or a new idea. Then listen once more and write down the idea that follows the transition</a:t>
            </a:r>
            <a:endParaRPr 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15883"/>
            <a:ext cx="9144000" cy="3975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389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43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667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Note-taking Strategy</a:t>
            </a:r>
          </a:p>
          <a:p>
            <a:r>
              <a:rPr lang="en-US" sz="3200" b="1" dirty="0">
                <a:solidFill>
                  <a:srgbClr val="0000CC"/>
                </a:solidFill>
              </a:rPr>
              <a:t>Use Symbols and Abbreviations</a:t>
            </a:r>
          </a:p>
          <a:p>
            <a:r>
              <a:rPr lang="en-US" sz="3200" b="1" dirty="0"/>
              <a:t>Because professors often speak quickly</a:t>
            </a:r>
          </a:p>
          <a:p>
            <a:r>
              <a:rPr lang="en-US" sz="3200" b="1" dirty="0"/>
              <a:t>Use symbols and abbreviations in place of full words and phrases in order to write down ideas more quickly</a:t>
            </a:r>
          </a:p>
          <a:p>
            <a:r>
              <a:rPr lang="en-US" sz="3200" b="1" dirty="0"/>
              <a:t>Use symbols and abbreviations</a:t>
            </a:r>
          </a:p>
          <a:p>
            <a:r>
              <a:rPr lang="en-US" sz="3200" b="1" dirty="0"/>
              <a:t>5. Look at these commonly used symbols and abbreviations. Can you think of any others?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41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1"/>
            <a:ext cx="914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00CC"/>
                </a:solidFill>
              </a:rPr>
              <a:t>= equals, is the same</a:t>
            </a:r>
          </a:p>
          <a:p>
            <a:r>
              <a:rPr lang="en-US" sz="3200" b="1" dirty="0">
                <a:solidFill>
                  <a:srgbClr val="0000CC"/>
                </a:solidFill>
              </a:rPr>
              <a:t>% percent</a:t>
            </a:r>
          </a:p>
          <a:p>
            <a:r>
              <a:rPr lang="en-US" sz="3200" b="1" dirty="0">
                <a:solidFill>
                  <a:srgbClr val="0000CC"/>
                </a:solidFill>
              </a:rPr>
              <a:t>+ and</a:t>
            </a:r>
          </a:p>
          <a:p>
            <a:r>
              <a:rPr lang="en-US" sz="3200" b="1" dirty="0">
                <a:solidFill>
                  <a:srgbClr val="0000CC"/>
                </a:solidFill>
              </a:rPr>
              <a:t>/ or</a:t>
            </a:r>
          </a:p>
          <a:p>
            <a:r>
              <a:rPr lang="en-US" sz="3200" b="1" dirty="0">
                <a:solidFill>
                  <a:srgbClr val="0000CC"/>
                </a:solidFill>
              </a:rPr>
              <a:t>⇩to go down, decrease, lower</a:t>
            </a:r>
          </a:p>
          <a:p>
            <a:r>
              <a:rPr lang="en-US" sz="3200" b="1" dirty="0">
                <a:solidFill>
                  <a:srgbClr val="0000CC"/>
                </a:solidFill>
              </a:rPr>
              <a:t>⇧to go up, increase, higher</a:t>
            </a:r>
          </a:p>
          <a:p>
            <a:r>
              <a:rPr lang="en-US" sz="3200" b="1" dirty="0">
                <a:solidFill>
                  <a:srgbClr val="0000CC"/>
                </a:solidFill>
              </a:rPr>
              <a:t>&lt; is less than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b="1" dirty="0">
                <a:solidFill>
                  <a:srgbClr val="0000CC"/>
                </a:solidFill>
              </a:rPr>
              <a:t>is more than</a:t>
            </a:r>
          </a:p>
          <a:p>
            <a:r>
              <a:rPr lang="en-US" sz="3200" b="1" dirty="0">
                <a:solidFill>
                  <a:srgbClr val="0000CC"/>
                </a:solidFill>
              </a:rPr>
              <a:t># number</a:t>
            </a:r>
          </a:p>
          <a:p>
            <a:r>
              <a:rPr lang="en-US" sz="3200" b="1" dirty="0">
                <a:solidFill>
                  <a:srgbClr val="0000CC"/>
                </a:solidFill>
              </a:rPr>
              <a:t>etc. and so on</a:t>
            </a:r>
          </a:p>
          <a:p>
            <a:r>
              <a:rPr lang="en-US" sz="3200" b="1" dirty="0">
                <a:solidFill>
                  <a:srgbClr val="0000CC"/>
                </a:solidFill>
              </a:rPr>
              <a:t>e.g. for example</a:t>
            </a:r>
          </a:p>
          <a:p>
            <a:r>
              <a:rPr lang="en-US" sz="3200" b="1" dirty="0">
                <a:solidFill>
                  <a:srgbClr val="0000CC"/>
                </a:solidFill>
              </a:rPr>
              <a:t>i.e. that is</a:t>
            </a:r>
          </a:p>
        </p:txBody>
      </p:sp>
    </p:spTree>
    <p:extLst>
      <p:ext uri="{BB962C8B-B14F-4D97-AF65-F5344CB8AC3E}">
        <p14:creationId xmlns:p14="http://schemas.microsoft.com/office/powerpoint/2010/main" val="78984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0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Imp </a:t>
            </a:r>
            <a:r>
              <a:rPr lang="en-US" sz="3200" b="1" dirty="0">
                <a:solidFill>
                  <a:srgbClr val="0000CC"/>
                </a:solidFill>
              </a:rPr>
              <a:t>important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w/ </a:t>
            </a:r>
            <a:r>
              <a:rPr lang="en-US" sz="3200" b="1" dirty="0">
                <a:solidFill>
                  <a:srgbClr val="0000CC"/>
                </a:solidFill>
              </a:rPr>
              <a:t>with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w/out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0000CC"/>
                </a:solidFill>
              </a:rPr>
              <a:t>without</a:t>
            </a:r>
          </a:p>
          <a:p>
            <a:r>
              <a:rPr lang="en-US" sz="3200" b="1" dirty="0" err="1">
                <a:solidFill>
                  <a:srgbClr val="FF0000"/>
                </a:solidFill>
              </a:rPr>
              <a:t>Sb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0000CC"/>
                </a:solidFill>
              </a:rPr>
              <a:t>somebody, someone</a:t>
            </a:r>
          </a:p>
          <a:p>
            <a:r>
              <a:rPr lang="en-US" sz="3200" b="1" dirty="0" err="1">
                <a:solidFill>
                  <a:srgbClr val="FF0000"/>
                </a:solidFill>
              </a:rPr>
              <a:t>Sth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0000CC"/>
                </a:solidFill>
              </a:rPr>
              <a:t>something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b/t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0000CC"/>
                </a:solidFill>
              </a:rPr>
              <a:t>between</a:t>
            </a:r>
            <a:endParaRPr lang="en-US" sz="32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84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0"/>
            <a:ext cx="9144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6. Think about the words that you might use to take notes in a lecture on business ethics. How could you abbreviate those words?</a:t>
            </a:r>
            <a:endParaRPr lang="en-US" sz="3200" dirty="0"/>
          </a:p>
          <a:p>
            <a:r>
              <a:rPr lang="en-US" sz="3200" b="1" i="1" u="sng" dirty="0"/>
              <a:t>company</a:t>
            </a:r>
            <a:r>
              <a:rPr lang="en-US" sz="3200" b="1" i="1" dirty="0"/>
              <a:t> – </a:t>
            </a:r>
            <a:r>
              <a:rPr lang="en-US" sz="3200" b="1" i="1" u="sng" dirty="0"/>
              <a:t>co</a:t>
            </a:r>
          </a:p>
          <a:p>
            <a:r>
              <a:rPr lang="en-US" sz="3200" dirty="0"/>
              <a:t>Employee</a:t>
            </a:r>
            <a:r>
              <a:rPr lang="vi-VN" sz="3200" dirty="0"/>
              <a:t> – emp’ee</a:t>
            </a:r>
            <a:endParaRPr lang="en-US" sz="3200" dirty="0"/>
          </a:p>
          <a:p>
            <a:r>
              <a:rPr lang="en-US" sz="3200" dirty="0"/>
              <a:t>Executive</a:t>
            </a:r>
            <a:r>
              <a:rPr lang="vi-VN" sz="3200" dirty="0"/>
              <a:t> - exec</a:t>
            </a:r>
            <a:endParaRPr lang="en-US" sz="3200" dirty="0"/>
          </a:p>
          <a:p>
            <a:r>
              <a:rPr lang="vi-VN" sz="3200" dirty="0"/>
              <a:t>Employer – emp</a:t>
            </a:r>
            <a:endParaRPr lang="en-US" sz="3200" dirty="0"/>
          </a:p>
          <a:p>
            <a:r>
              <a:rPr lang="en-US" sz="3200" dirty="0"/>
              <a:t>Manager</a:t>
            </a:r>
            <a:r>
              <a:rPr lang="vi-VN" sz="3200" dirty="0"/>
              <a:t> – mgr &amp; mngr</a:t>
            </a:r>
            <a:endParaRPr lang="en-US" sz="3200" dirty="0"/>
          </a:p>
          <a:p>
            <a:r>
              <a:rPr lang="en-US" sz="3200" dirty="0"/>
              <a:t>Independent</a:t>
            </a:r>
            <a:r>
              <a:rPr lang="vi-VN" sz="3200" dirty="0"/>
              <a:t> - 	ind</a:t>
            </a:r>
            <a:endParaRPr lang="en-US" sz="3200" dirty="0"/>
          </a:p>
          <a:p>
            <a:r>
              <a:rPr lang="en-US" sz="3200" dirty="0"/>
              <a:t>Corporation</a:t>
            </a:r>
            <a:r>
              <a:rPr lang="vi-VN" sz="3200" dirty="0"/>
              <a:t> - corp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0214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Listen and Take Notes</a:t>
            </a:r>
          </a:p>
          <a:p>
            <a:r>
              <a:rPr lang="en-US" sz="3200" b="1" dirty="0"/>
              <a:t>4.</a:t>
            </a:r>
            <a:r>
              <a:rPr lang="en-US" sz="3200" dirty="0"/>
              <a:t>	</a:t>
            </a:r>
            <a:r>
              <a:rPr lang="en-US" sz="3200" b="1" dirty="0"/>
              <a:t>Use your notes to answer these questions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0" y="1537453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/>
              <a:t>What is the goal of business ethics?</a:t>
            </a:r>
            <a:endParaRPr lang="vi-VN" sz="3200" dirty="0"/>
          </a:p>
          <a:p>
            <a:r>
              <a:rPr lang="vi-VN" sz="3200" dirty="0">
                <a:solidFill>
                  <a:srgbClr val="FF0000"/>
                </a:solidFill>
              </a:rPr>
              <a:t>	</a:t>
            </a:r>
            <a:r>
              <a:rPr lang="en-GB" sz="3200" dirty="0">
                <a:solidFill>
                  <a:srgbClr val="FF0000"/>
                </a:solidFill>
              </a:rPr>
              <a:t>give </a:t>
            </a:r>
            <a:r>
              <a:rPr lang="en-GB" sz="3200" dirty="0" err="1">
                <a:solidFill>
                  <a:srgbClr val="FF0000"/>
                </a:solidFill>
              </a:rPr>
              <a:t>emp’ee</a:t>
            </a:r>
            <a:r>
              <a:rPr lang="en-GB" sz="3200" dirty="0">
                <a:solidFill>
                  <a:srgbClr val="FF0000"/>
                </a:solidFill>
              </a:rPr>
              <a:t> a sense of how to do business responsibly</a:t>
            </a:r>
            <a:endParaRPr lang="vi-VN" sz="32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0" y="2966591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2. What are two examples of the impact of corruption on companies and the economy?</a:t>
            </a:r>
          </a:p>
          <a:p>
            <a:endParaRPr lang="en-US" sz="3200" dirty="0">
              <a:solidFill>
                <a:srgbClr val="FF0000"/>
              </a:solidFill>
            </a:endParaRPr>
          </a:p>
          <a:p>
            <a:r>
              <a:rPr lang="en-US" sz="3200" dirty="0">
                <a:solidFill>
                  <a:srgbClr val="FF0000"/>
                </a:solidFill>
              </a:rPr>
              <a:t>Survey in 2002, reports of corporate corruption</a:t>
            </a:r>
          </a:p>
        </p:txBody>
      </p:sp>
    </p:spTree>
    <p:extLst>
      <p:ext uri="{BB962C8B-B14F-4D97-AF65-F5344CB8AC3E}">
        <p14:creationId xmlns:p14="http://schemas.microsoft.com/office/powerpoint/2010/main" val="57627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3. How can promoting business ethics help a company to succeed?</a:t>
            </a:r>
          </a:p>
          <a:p>
            <a:r>
              <a:rPr lang="en-US" sz="3200" dirty="0"/>
              <a:t>Avoid scandals</a:t>
            </a:r>
          </a:p>
          <a:p>
            <a:r>
              <a:rPr lang="en-US" sz="3200" dirty="0"/>
              <a:t>Create a better work environment and more profitable business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6357" y="2529407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4. Name three things that can be done to encourage an ethical work environment</a:t>
            </a:r>
          </a:p>
          <a:p>
            <a:endParaRPr lang="en-US" sz="3200" dirty="0"/>
          </a:p>
          <a:p>
            <a:r>
              <a:rPr lang="en-US" sz="3200" dirty="0"/>
              <a:t>Establish codes of ethics </a:t>
            </a:r>
          </a:p>
          <a:p>
            <a:r>
              <a:rPr lang="en-US" sz="3200" dirty="0"/>
              <a:t>Train </a:t>
            </a:r>
            <a:r>
              <a:rPr lang="en-US" sz="3200" dirty="0" err="1"/>
              <a:t>emp’ees</a:t>
            </a:r>
            <a:r>
              <a:rPr lang="en-US" sz="3200" dirty="0"/>
              <a:t> how to follow the rules</a:t>
            </a:r>
          </a:p>
          <a:p>
            <a:r>
              <a:rPr lang="en-US" sz="3200" dirty="0"/>
              <a:t>Survey </a:t>
            </a:r>
            <a:r>
              <a:rPr lang="en-US" sz="3200" dirty="0" err="1"/>
              <a:t>emp’ee</a:t>
            </a:r>
            <a:r>
              <a:rPr lang="en-US" sz="3200" dirty="0"/>
              <a:t> for evaluation</a:t>
            </a:r>
          </a:p>
        </p:txBody>
      </p:sp>
    </p:spTree>
    <p:extLst>
      <p:ext uri="{BB962C8B-B14F-4D97-AF65-F5344CB8AC3E}">
        <p14:creationId xmlns:p14="http://schemas.microsoft.com/office/powerpoint/2010/main" val="421364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CHAPTER GOALS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/>
              <a:t>Learn about business ethics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/>
              <a:t>Learn a Listening Strategy: Recognize lecture language that signals a new idea or a transition to a new idea in a lecture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/>
              <a:t>Learn a Note-taking Strategy: Use symbols and abbreviations-use sign replace for words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/>
              <a:t>Learn a Discussion Strategy: Ask for clarification and elaboration-short form of words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9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0" y="0"/>
            <a:ext cx="9220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Summarize the Lecture A good way to help remember the information in a lecture is to put the key ideas into your own words</a:t>
            </a:r>
          </a:p>
          <a:p>
            <a:r>
              <a:rPr lang="en-US" sz="2800" b="1" dirty="0"/>
              <a:t>This will also help you confirm that you understood the lecture and that your notes are complete</a:t>
            </a:r>
          </a:p>
          <a:p>
            <a:r>
              <a:rPr lang="en-US" sz="2800" b="1" dirty="0"/>
              <a:t>As soon as possible after a lecture, put the key ideas into your own words and speak them out loud to a study partner or to yourself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5295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"/>
            <a:ext cx="9144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Do you think most company leaders want to do what is best for themselves, or what is best for their employees?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Do you think your business leader or president is honest? Do you think your supervisor is honest? Do you think most of your co-workers are honest?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/>
              <a:t>Do you think women are more ethical at work than men?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5928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Build Background Knowledge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0" y="584775"/>
            <a:ext cx="3505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CC"/>
                </a:solidFill>
              </a:rPr>
              <a:t>corporate crime</a:t>
            </a:r>
            <a:endParaRPr lang="vi-VN" sz="3200" dirty="0">
              <a:solidFill>
                <a:srgbClr val="0000CC"/>
              </a:solidFill>
            </a:endParaRPr>
          </a:p>
          <a:p>
            <a:endParaRPr lang="vi-VN" sz="3200" dirty="0">
              <a:solidFill>
                <a:srgbClr val="0000CC"/>
              </a:solidFill>
            </a:endParaRPr>
          </a:p>
          <a:p>
            <a:endParaRPr lang="vi-VN" sz="3200" dirty="0">
              <a:solidFill>
                <a:srgbClr val="0000CC"/>
              </a:solidFill>
            </a:endParaRPr>
          </a:p>
          <a:p>
            <a:endParaRPr lang="vi-VN" sz="3200" dirty="0">
              <a:solidFill>
                <a:srgbClr val="0000CC"/>
              </a:solidFill>
            </a:endParaRPr>
          </a:p>
          <a:p>
            <a:r>
              <a:rPr lang="en-US" sz="3200" dirty="0">
                <a:solidFill>
                  <a:srgbClr val="0000CC"/>
                </a:solidFill>
              </a:rPr>
              <a:t>business ethics</a:t>
            </a:r>
            <a:endParaRPr lang="vi-VN" sz="3200" dirty="0">
              <a:solidFill>
                <a:srgbClr val="0000CC"/>
              </a:solidFill>
            </a:endParaRPr>
          </a:p>
          <a:p>
            <a:endParaRPr lang="vi-VN" sz="3200" dirty="0">
              <a:solidFill>
                <a:srgbClr val="0000CC"/>
              </a:solidFill>
            </a:endParaRPr>
          </a:p>
          <a:p>
            <a:endParaRPr lang="vi-VN" sz="3200" dirty="0">
              <a:solidFill>
                <a:srgbClr val="0000CC"/>
              </a:solidFill>
            </a:endParaRPr>
          </a:p>
          <a:p>
            <a:r>
              <a:rPr lang="en-US" sz="3200" dirty="0">
                <a:solidFill>
                  <a:srgbClr val="0000CC"/>
                </a:solidFill>
              </a:rPr>
              <a:t>Bankrupt</a:t>
            </a:r>
            <a:endParaRPr lang="vi-VN" sz="3200" dirty="0">
              <a:solidFill>
                <a:srgbClr val="0000CC"/>
              </a:solidFill>
            </a:endParaRPr>
          </a:p>
          <a:p>
            <a:endParaRPr lang="en-US" sz="3200" dirty="0">
              <a:solidFill>
                <a:srgbClr val="0000CC"/>
              </a:solidFill>
            </a:endParaRPr>
          </a:p>
          <a:p>
            <a:r>
              <a:rPr lang="en-US" sz="3200" dirty="0">
                <a:solidFill>
                  <a:srgbClr val="0000CC"/>
                </a:solidFill>
              </a:rPr>
              <a:t>shareholder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584774"/>
            <a:ext cx="5638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crimes committed either by a </a:t>
            </a:r>
            <a:r>
              <a:rPr lang="en-US" sz="3200" dirty="0">
                <a:hlinkClick r:id="rId2" tooltip="Translate: &quot;corporation&quot;"/>
              </a:rPr>
              <a:t>corporation</a:t>
            </a:r>
            <a:r>
              <a:rPr lang="en-US" sz="3200" dirty="0"/>
              <a:t> or by individuals acting on behalf of a corporation </a:t>
            </a:r>
            <a:endParaRPr lang="vi-VN" sz="3200" dirty="0"/>
          </a:p>
          <a:p>
            <a:r>
              <a:rPr lang="en-US" sz="3200" dirty="0"/>
              <a:t>standards governing commercial relationships </a:t>
            </a:r>
            <a:endParaRPr lang="vi-VN" sz="3200" dirty="0"/>
          </a:p>
          <a:p>
            <a:endParaRPr lang="vi-VN" sz="3200" dirty="0"/>
          </a:p>
          <a:p>
            <a:r>
              <a:rPr lang="en-US" sz="3200" dirty="0"/>
              <a:t>unable to pay one's debts </a:t>
            </a:r>
          </a:p>
          <a:p>
            <a:endParaRPr lang="en-US" sz="3200" dirty="0"/>
          </a:p>
          <a:p>
            <a:r>
              <a:rPr lang="en-US" sz="3200" dirty="0"/>
              <a:t>a person who owns shares in a company</a:t>
            </a:r>
          </a:p>
        </p:txBody>
      </p:sp>
    </p:spTree>
    <p:extLst>
      <p:ext uri="{BB962C8B-B14F-4D97-AF65-F5344CB8AC3E}">
        <p14:creationId xmlns:p14="http://schemas.microsoft.com/office/powerpoint/2010/main" val="383239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607837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Executive- </a:t>
            </a:r>
            <a:r>
              <a:rPr lang="en-US" sz="3200" dirty="0" err="1">
                <a:solidFill>
                  <a:srgbClr val="FF0000"/>
                </a:solidFill>
              </a:rPr>
              <a:t>giam</a:t>
            </a:r>
            <a:r>
              <a:rPr lang="en-US" sz="3200" dirty="0">
                <a:solidFill>
                  <a:srgbClr val="FF0000"/>
                </a:solidFill>
              </a:rPr>
              <a:t> doc </a:t>
            </a:r>
            <a:r>
              <a:rPr lang="en-US" sz="3200" dirty="0" err="1">
                <a:solidFill>
                  <a:srgbClr val="FF0000"/>
                </a:solidFill>
              </a:rPr>
              <a:t>dieu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hanh</a:t>
            </a:r>
            <a:endParaRPr lang="en-US" sz="3200" dirty="0">
              <a:solidFill>
                <a:srgbClr val="FF0000"/>
              </a:solidFill>
            </a:endParaRPr>
          </a:p>
          <a:p>
            <a:endParaRPr lang="en-US" sz="3200" dirty="0">
              <a:solidFill>
                <a:srgbClr val="FF0000"/>
              </a:solidFill>
            </a:endParaRPr>
          </a:p>
          <a:p>
            <a:endParaRPr lang="en-US" sz="3200" dirty="0">
              <a:solidFill>
                <a:srgbClr val="FF0000"/>
              </a:solidFill>
            </a:endParaRPr>
          </a:p>
          <a:p>
            <a:r>
              <a:rPr lang="en-US" sz="3200" dirty="0">
                <a:solidFill>
                  <a:srgbClr val="FF0000"/>
                </a:solidFill>
              </a:rPr>
              <a:t>Fraud-</a:t>
            </a:r>
            <a:r>
              <a:rPr lang="en-US" sz="3200" dirty="0" err="1">
                <a:solidFill>
                  <a:srgbClr val="FF0000"/>
                </a:solidFill>
              </a:rPr>
              <a:t>gian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lan</a:t>
            </a:r>
            <a:endParaRPr lang="en-US" sz="3200" dirty="0">
              <a:solidFill>
                <a:srgbClr val="FF0000"/>
              </a:solidFill>
            </a:endParaRPr>
          </a:p>
          <a:p>
            <a:endParaRPr lang="en-US" sz="3200" dirty="0">
              <a:solidFill>
                <a:srgbClr val="FF0000"/>
              </a:solidFill>
            </a:endParaRPr>
          </a:p>
          <a:p>
            <a:r>
              <a:rPr lang="en-US" sz="3200" dirty="0">
                <a:solidFill>
                  <a:srgbClr val="FF0000"/>
                </a:solidFill>
              </a:rPr>
              <a:t>Corruption</a:t>
            </a:r>
          </a:p>
          <a:p>
            <a:r>
              <a:rPr lang="en-US" sz="3200" dirty="0">
                <a:solidFill>
                  <a:srgbClr val="FF0000"/>
                </a:solidFill>
              </a:rPr>
              <a:t>-</a:t>
            </a:r>
            <a:r>
              <a:rPr lang="en-US" sz="3200" dirty="0" err="1">
                <a:solidFill>
                  <a:srgbClr val="FF0000"/>
                </a:solidFill>
              </a:rPr>
              <a:t>tham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nhung</a:t>
            </a:r>
            <a:endParaRPr lang="en-US" sz="3200" dirty="0">
              <a:solidFill>
                <a:srgbClr val="FF0000"/>
              </a:solidFill>
            </a:endParaRPr>
          </a:p>
          <a:p>
            <a:endParaRPr lang="en-US" sz="3200" dirty="0">
              <a:solidFill>
                <a:srgbClr val="FF0000"/>
              </a:solidFill>
            </a:endParaRPr>
          </a:p>
          <a:p>
            <a:r>
              <a:rPr lang="en-US" sz="3200" dirty="0">
                <a:solidFill>
                  <a:srgbClr val="FF0000"/>
                </a:solidFill>
              </a:rPr>
              <a:t>Conscience – </a:t>
            </a:r>
            <a:r>
              <a:rPr lang="en-US" sz="3200" dirty="0" err="1">
                <a:solidFill>
                  <a:srgbClr val="FF0000"/>
                </a:solidFill>
              </a:rPr>
              <a:t>luong</a:t>
            </a:r>
            <a:r>
              <a:rPr lang="en-US" sz="3200" dirty="0">
                <a:solidFill>
                  <a:srgbClr val="FF0000"/>
                </a:solidFill>
              </a:rPr>
              <a:t> tam</a:t>
            </a:r>
          </a:p>
          <a:p>
            <a:endParaRPr lang="en-US" sz="3200" dirty="0">
              <a:solidFill>
                <a:srgbClr val="FF0000"/>
              </a:solidFill>
            </a:endParaRPr>
          </a:p>
          <a:p>
            <a:r>
              <a:rPr lang="en-US" sz="3200" dirty="0">
                <a:solidFill>
                  <a:srgbClr val="FF0000"/>
                </a:solidFill>
              </a:rPr>
              <a:t>Scandal</a:t>
            </a:r>
          </a:p>
          <a:p>
            <a:r>
              <a:rPr lang="en-US" sz="3200" dirty="0">
                <a:solidFill>
                  <a:srgbClr val="FF0000"/>
                </a:solidFill>
              </a:rPr>
              <a:t>- Be </a:t>
            </a:r>
            <a:r>
              <a:rPr lang="en-US" sz="3200" dirty="0" err="1">
                <a:solidFill>
                  <a:srgbClr val="FF0000"/>
                </a:solidFill>
              </a:rPr>
              <a:t>boi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38047" y="0"/>
            <a:ext cx="672995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someone in a high position, especially in business</a:t>
            </a:r>
          </a:p>
          <a:p>
            <a:endParaRPr lang="en-US" sz="3200" dirty="0">
              <a:solidFill>
                <a:srgbClr val="FF0000"/>
              </a:solidFill>
            </a:endParaRPr>
          </a:p>
          <a:p>
            <a:r>
              <a:rPr lang="en-US" sz="3200" dirty="0"/>
              <a:t>Cheating</a:t>
            </a:r>
          </a:p>
          <a:p>
            <a:endParaRPr lang="en-US" sz="3200" dirty="0">
              <a:solidFill>
                <a:srgbClr val="FF0000"/>
              </a:solidFill>
            </a:endParaRPr>
          </a:p>
          <a:p>
            <a:r>
              <a:rPr lang="en-US" sz="3200" dirty="0"/>
              <a:t>illegal, immoral or dishonest </a:t>
            </a:r>
            <a:r>
              <a:rPr lang="en-US" sz="3200" dirty="0" err="1"/>
              <a:t>behaviour</a:t>
            </a:r>
            <a:endParaRPr lang="en-US" sz="3200" dirty="0"/>
          </a:p>
          <a:p>
            <a:endParaRPr lang="en-US" sz="3200" dirty="0">
              <a:solidFill>
                <a:srgbClr val="FF0000"/>
              </a:solidFill>
            </a:endParaRPr>
          </a:p>
          <a:p>
            <a:r>
              <a:rPr lang="en-US" sz="3200" dirty="0"/>
              <a:t>sense of right and wrong </a:t>
            </a:r>
          </a:p>
          <a:p>
            <a:endParaRPr lang="en-US" sz="3200" dirty="0">
              <a:solidFill>
                <a:srgbClr val="FF0000"/>
              </a:solidFill>
            </a:endParaRPr>
          </a:p>
          <a:p>
            <a:r>
              <a:rPr lang="en-US" sz="3200" dirty="0"/>
              <a:t>an action, situation, or behavior that shocks people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90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0"/>
            <a:ext cx="2819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Accountability –trach </a:t>
            </a:r>
            <a:r>
              <a:rPr lang="en-US" sz="2800" dirty="0" err="1">
                <a:solidFill>
                  <a:srgbClr val="FF0000"/>
                </a:solidFill>
              </a:rPr>
              <a:t>nhiem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giai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trinh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43400" y="7086"/>
            <a:ext cx="632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responsibility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01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0"/>
            <a:ext cx="914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Prepare to Listen and Take Notes</a:t>
            </a:r>
          </a:p>
          <a:p>
            <a:r>
              <a:rPr lang="en-US" sz="3200" b="1" dirty="0">
                <a:solidFill>
                  <a:srgbClr val="0000CC"/>
                </a:solidFill>
              </a:rPr>
              <a:t>Recognize Lecture Language for Transitions</a:t>
            </a:r>
          </a:p>
          <a:p>
            <a:r>
              <a:rPr lang="en-US" sz="3200" b="1" dirty="0">
                <a:solidFill>
                  <a:srgbClr val="0000CC"/>
                </a:solidFill>
              </a:rPr>
              <a:t>During a lecture, professors often signal when they are introducing or changing topics or ideas</a:t>
            </a:r>
          </a:p>
          <a:p>
            <a:r>
              <a:rPr lang="en-US" sz="3200" b="1" dirty="0">
                <a:solidFill>
                  <a:srgbClr val="0000CC"/>
                </a:solidFill>
              </a:rPr>
              <a:t>Listen for transitions—the words and expressions that professors use to indicate when they are moving to a new idea</a:t>
            </a:r>
            <a:endParaRPr lang="en-US" sz="32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02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0"/>
            <a:ext cx="9144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00CC"/>
                </a:solidFill>
              </a:rPr>
              <a:t>Transition lecture language</a:t>
            </a:r>
          </a:p>
          <a:p>
            <a:pPr marL="514350" indent="-514350">
              <a:buAutoNum type="arabicPeriod"/>
            </a:pPr>
            <a:r>
              <a:rPr lang="en-US" sz="3200" b="1" dirty="0"/>
              <a:t>Read the expressions that signal a new idea or a transition to a new idea in a lecture</a:t>
            </a:r>
          </a:p>
          <a:p>
            <a:r>
              <a:rPr lang="en-US" sz="3200" dirty="0"/>
              <a:t>Let me start with ...</a:t>
            </a:r>
          </a:p>
          <a:p>
            <a:r>
              <a:rPr lang="en-US" sz="3200" dirty="0"/>
              <a:t>Let's start by . .</a:t>
            </a:r>
          </a:p>
          <a:p>
            <a:r>
              <a:rPr lang="en-US" sz="3200" dirty="0"/>
              <a:t>First we're going to look at.</a:t>
            </a:r>
          </a:p>
          <a:p>
            <a:r>
              <a:rPr lang="en-US" sz="3200" dirty="0"/>
              <a:t>Now let's talk about...</a:t>
            </a:r>
          </a:p>
          <a:p>
            <a:r>
              <a:rPr lang="en-US" sz="3200" dirty="0"/>
              <a:t>Now that we've talked about</a:t>
            </a:r>
          </a:p>
          <a:p>
            <a:r>
              <a:rPr lang="en-US" sz="3200" dirty="0"/>
              <a:t>Okay, let s move on to . . </a:t>
            </a:r>
          </a:p>
          <a:p>
            <a:r>
              <a:rPr lang="en-US" sz="3200" dirty="0"/>
              <a:t>Next, I'd like to discuss . . .</a:t>
            </a:r>
          </a:p>
          <a:p>
            <a:r>
              <a:rPr lang="en-US" sz="3200" dirty="0"/>
              <a:t>Let's look at/take a look at. . </a:t>
            </a:r>
            <a:endParaRPr lang="en-US" sz="32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85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Another way that a professor can signal a transition is to ask a </a:t>
            </a:r>
            <a:r>
              <a:rPr lang="en-US" sz="3200" b="1" dirty="0">
                <a:solidFill>
                  <a:srgbClr val="FF0000"/>
                </a:solidFill>
              </a:rPr>
              <a:t>rhetorical question</a:t>
            </a:r>
            <a:r>
              <a:rPr lang="en-US" sz="3200" dirty="0"/>
              <a:t>.</a:t>
            </a:r>
          </a:p>
          <a:p>
            <a:r>
              <a:rPr lang="en-US" sz="3200" dirty="0"/>
              <a:t>Rhetorical questions are given for the purpose of preparing the listener for the answer</a:t>
            </a:r>
          </a:p>
          <a:p>
            <a:r>
              <a:rPr lang="en-US" sz="3200" dirty="0"/>
              <a:t>They are not questions that the professor wants students to answer.</a:t>
            </a:r>
          </a:p>
          <a:p>
            <a:r>
              <a:rPr lang="en-US" sz="3200" dirty="0">
                <a:solidFill>
                  <a:srgbClr val="FF0000"/>
                </a:solidFill>
              </a:rPr>
              <a:t>How can we explain this? Well,. .</a:t>
            </a:r>
          </a:p>
          <a:p>
            <a:r>
              <a:rPr lang="en-US" sz="3200" dirty="0">
                <a:solidFill>
                  <a:srgbClr val="FF0000"/>
                </a:solidFill>
              </a:rPr>
              <a:t>What does this all mean? Let's look at..</a:t>
            </a:r>
          </a:p>
          <a:p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46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Recognize lecture language</a:t>
            </a:r>
          </a:p>
          <a:p>
            <a:r>
              <a:rPr lang="en-US" sz="3200" b="1" dirty="0"/>
              <a:t>2. Read the excerpt from a lecture about corporate responsibility. Underline the lecture language that signals a transition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20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924</Words>
  <Application>Microsoft Office PowerPoint</Application>
  <PresentationFormat>Widescreen</PresentationFormat>
  <Paragraphs>125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Business Ethics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Ethics</dc:title>
  <dc:creator>Nguyễn Khánh Phương</dc:creator>
  <cp:lastModifiedBy>27-10Si- Phạm Như Nguyên Trung</cp:lastModifiedBy>
  <cp:revision>3</cp:revision>
  <dcterms:created xsi:type="dcterms:W3CDTF">2021-10-23T14:12:45Z</dcterms:created>
  <dcterms:modified xsi:type="dcterms:W3CDTF">2024-09-27T02:59:16Z</dcterms:modified>
</cp:coreProperties>
</file>