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4051B-1CED-4263-8429-22FEC1093B40}"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45733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4051B-1CED-4263-8429-22FEC1093B40}"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65337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4051B-1CED-4263-8429-22FEC1093B40}"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201187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4051B-1CED-4263-8429-22FEC1093B40}"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116081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4051B-1CED-4263-8429-22FEC1093B40}"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35979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4051B-1CED-4263-8429-22FEC1093B40}"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332580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4051B-1CED-4263-8429-22FEC1093B40}" type="datetimeFigureOut">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211214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4051B-1CED-4263-8429-22FEC1093B40}"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209658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4051B-1CED-4263-8429-22FEC1093B40}" type="datetimeFigureOut">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16218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4051B-1CED-4263-8429-22FEC1093B40}"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126369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4051B-1CED-4263-8429-22FEC1093B40}"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F166A-EFB4-40B9-AAE4-7A7DA1C6E6D0}" type="slidenum">
              <a:rPr lang="en-US" smtClean="0"/>
              <a:t>‹#›</a:t>
            </a:fld>
            <a:endParaRPr lang="en-US"/>
          </a:p>
        </p:txBody>
      </p:sp>
    </p:spTree>
    <p:extLst>
      <p:ext uri="{BB962C8B-B14F-4D97-AF65-F5344CB8AC3E}">
        <p14:creationId xmlns:p14="http://schemas.microsoft.com/office/powerpoint/2010/main" val="177783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4051B-1CED-4263-8429-22FEC1093B40}" type="datetimeFigureOut">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F166A-EFB4-40B9-AAE4-7A7DA1C6E6D0}" type="slidenum">
              <a:rPr lang="en-US" smtClean="0"/>
              <a:t>‹#›</a:t>
            </a:fld>
            <a:endParaRPr lang="en-US"/>
          </a:p>
        </p:txBody>
      </p:sp>
    </p:spTree>
    <p:extLst>
      <p:ext uri="{BB962C8B-B14F-4D97-AF65-F5344CB8AC3E}">
        <p14:creationId xmlns:p14="http://schemas.microsoft.com/office/powerpoint/2010/main" val="425173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3001"/>
            <a:ext cx="9144000" cy="2439362"/>
          </a:xfrm>
        </p:spPr>
        <p:txBody>
          <a:bodyPr>
            <a:noAutofit/>
          </a:bodyPr>
          <a:lstStyle/>
          <a:p>
            <a:r>
              <a:rPr lang="en-US" sz="7200" dirty="0">
                <a:solidFill>
                  <a:srgbClr val="FF0000"/>
                </a:solidFill>
              </a:rPr>
              <a:t>New Trends in Marketing Research</a:t>
            </a:r>
          </a:p>
        </p:txBody>
      </p:sp>
    </p:spTree>
    <p:extLst>
      <p:ext uri="{BB962C8B-B14F-4D97-AF65-F5344CB8AC3E}">
        <p14:creationId xmlns:p14="http://schemas.microsoft.com/office/powerpoint/2010/main" val="790378410"/>
      </p:ext>
    </p:extLst>
  </p:cSld>
  <p:clrMapOvr>
    <a:masterClrMapping/>
  </p:clrMapOvr>
  <mc:AlternateContent xmlns:mc="http://schemas.openxmlformats.org/markup-compatibility/2006">
    <mc:Choice xmlns:p14="http://schemas.microsoft.com/office/powerpoint/2010/main" Requires="p14">
      <p:transition spd="slow" p14:dur="800">
        <p:circle/>
        <p:sndAc>
          <p:stSnd>
            <p:snd r:embed="rId2" name="applause.wav"/>
          </p:stSnd>
        </p:sndAc>
      </p:transition>
    </mc:Choice>
    <mc:Fallback>
      <p:transition spd="slow">
        <p:circle/>
        <p:sndAc>
          <p:stSnd>
            <p:snd r:embed="rId2" name="applaus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5078313"/>
          </a:xfrm>
          <a:prstGeom prst="rect">
            <a:avLst/>
          </a:prstGeom>
          <a:noFill/>
        </p:spPr>
        <p:txBody>
          <a:bodyPr wrap="square" rtlCol="0">
            <a:spAutoFit/>
          </a:bodyPr>
          <a:lstStyle/>
          <a:p>
            <a:r>
              <a:rPr lang="en-US" sz="3600" dirty="0">
                <a:solidFill>
                  <a:srgbClr val="0000CC"/>
                </a:solidFill>
              </a:rPr>
              <a:t>Focus groups allow researchers to talk directly with their target market to find out about their beliefs, attitudes, and feelings; however, there are some difficulties in trying to find out what motivates buying behavior with this method. Participants may not always tell the truth. They may avoid disagreeing with others in the group to appear more friendly and likable. They may also lie to avoid embarrassment</a:t>
            </a:r>
          </a:p>
        </p:txBody>
      </p:sp>
    </p:spTree>
    <p:extLst>
      <p:ext uri="{BB962C8B-B14F-4D97-AF65-F5344CB8AC3E}">
        <p14:creationId xmlns:p14="http://schemas.microsoft.com/office/powerpoint/2010/main" val="41253316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4031873"/>
          </a:xfrm>
          <a:prstGeom prst="rect">
            <a:avLst/>
          </a:prstGeom>
          <a:noFill/>
        </p:spPr>
        <p:txBody>
          <a:bodyPr wrap="square" rtlCol="0">
            <a:spAutoFit/>
          </a:bodyPr>
          <a:lstStyle/>
          <a:p>
            <a:r>
              <a:rPr lang="en-US" sz="3200" b="1" dirty="0">
                <a:solidFill>
                  <a:srgbClr val="003300"/>
                </a:solidFill>
              </a:rPr>
              <a:t>Another reason the results may be unreliable is that people are not always aware of what motivates their buying behavior. Some factors are completely </a:t>
            </a:r>
            <a:r>
              <a:rPr lang="en-US" sz="3200" b="1" dirty="0">
                <a:solidFill>
                  <a:srgbClr val="C00000"/>
                </a:solidFill>
              </a:rPr>
              <a:t>unconscious</a:t>
            </a:r>
            <a:r>
              <a:rPr lang="en-US" sz="3200" b="1" dirty="0">
                <a:solidFill>
                  <a:srgbClr val="003300"/>
                </a:solidFill>
              </a:rPr>
              <a:t>. In fact, a growing body of psychological research suggests that most people will give </a:t>
            </a:r>
            <a:r>
              <a:rPr lang="en-US" sz="3200" b="1" dirty="0">
                <a:solidFill>
                  <a:srgbClr val="C00000"/>
                </a:solidFill>
              </a:rPr>
              <a:t>rational </a:t>
            </a:r>
            <a:r>
              <a:rPr lang="en-US" sz="3200" b="1" dirty="0">
                <a:solidFill>
                  <a:srgbClr val="003300"/>
                </a:solidFill>
              </a:rPr>
              <a:t>reasons for their purchases when asked, but unconscious emotional needs also </a:t>
            </a:r>
            <a:r>
              <a:rPr lang="en-US" sz="3200" b="1" dirty="0">
                <a:solidFill>
                  <a:srgbClr val="C00000"/>
                </a:solidFill>
              </a:rPr>
              <a:t>influence</a:t>
            </a:r>
            <a:r>
              <a:rPr lang="en-US" sz="3200" b="1" dirty="0">
                <a:solidFill>
                  <a:srgbClr val="003300"/>
                </a:solidFill>
              </a:rPr>
              <a:t> many of their buying decisions</a:t>
            </a:r>
          </a:p>
        </p:txBody>
      </p:sp>
    </p:spTree>
    <p:extLst>
      <p:ext uri="{BB962C8B-B14F-4D97-AF65-F5344CB8AC3E}">
        <p14:creationId xmlns:p14="http://schemas.microsoft.com/office/powerpoint/2010/main" val="21928445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954107"/>
          </a:xfrm>
          <a:prstGeom prst="rect">
            <a:avLst/>
          </a:prstGeom>
          <a:noFill/>
        </p:spPr>
        <p:txBody>
          <a:bodyPr wrap="square" rtlCol="0">
            <a:spAutoFit/>
          </a:bodyPr>
          <a:lstStyle/>
          <a:p>
            <a:r>
              <a:rPr lang="en-US" sz="2800" b="1" dirty="0"/>
              <a:t>3. Answer the questions about the reading on page 3. Then discuss your answers with a partner</a:t>
            </a:r>
            <a:endParaRPr lang="en-US" sz="2800" dirty="0"/>
          </a:p>
        </p:txBody>
      </p:sp>
      <p:sp>
        <p:nvSpPr>
          <p:cNvPr id="3" name="TextBox 2"/>
          <p:cNvSpPr txBox="1"/>
          <p:nvPr/>
        </p:nvSpPr>
        <p:spPr>
          <a:xfrm>
            <a:off x="1524000" y="954108"/>
            <a:ext cx="9144000" cy="954107"/>
          </a:xfrm>
          <a:prstGeom prst="rect">
            <a:avLst/>
          </a:prstGeom>
          <a:noFill/>
        </p:spPr>
        <p:txBody>
          <a:bodyPr wrap="square" rtlCol="0">
            <a:spAutoFit/>
          </a:bodyPr>
          <a:lstStyle/>
          <a:p>
            <a:pPr marL="514350" indent="-514350">
              <a:buFont typeface="+mj-lt"/>
              <a:buAutoNum type="arabicPeriod"/>
            </a:pPr>
            <a:r>
              <a:rPr lang="en-US" sz="2800" dirty="0"/>
              <a:t>Why do marketing experts want to learn about how people make buying decisions?</a:t>
            </a:r>
          </a:p>
        </p:txBody>
      </p:sp>
      <p:sp>
        <p:nvSpPr>
          <p:cNvPr id="4" name="TextBox 3"/>
          <p:cNvSpPr txBox="1"/>
          <p:nvPr/>
        </p:nvSpPr>
        <p:spPr>
          <a:xfrm>
            <a:off x="1525571" y="2286001"/>
            <a:ext cx="9144000" cy="954107"/>
          </a:xfrm>
          <a:prstGeom prst="rect">
            <a:avLst/>
          </a:prstGeom>
          <a:noFill/>
        </p:spPr>
        <p:txBody>
          <a:bodyPr wrap="square" rtlCol="0">
            <a:spAutoFit/>
          </a:bodyPr>
          <a:lstStyle/>
          <a:p>
            <a:pPr marL="514350" indent="-514350">
              <a:buFont typeface="+mj-lt"/>
              <a:buAutoNum type="arabicPeriod" startAt="2"/>
            </a:pPr>
            <a:r>
              <a:rPr lang="en-US" sz="2800" dirty="0"/>
              <a:t>What is an "open-ended" question? Why do focus group discussion leaders ask this type of question?</a:t>
            </a:r>
          </a:p>
        </p:txBody>
      </p:sp>
      <p:sp>
        <p:nvSpPr>
          <p:cNvPr id="5" name="TextBox 4"/>
          <p:cNvSpPr txBox="1"/>
          <p:nvPr/>
        </p:nvSpPr>
        <p:spPr>
          <a:xfrm>
            <a:off x="1508289" y="4399605"/>
            <a:ext cx="9144000" cy="954107"/>
          </a:xfrm>
          <a:prstGeom prst="rect">
            <a:avLst/>
          </a:prstGeom>
          <a:noFill/>
        </p:spPr>
        <p:txBody>
          <a:bodyPr wrap="square" rtlCol="0">
            <a:spAutoFit/>
          </a:bodyPr>
          <a:lstStyle/>
          <a:p>
            <a:pPr marL="514350" indent="-514350">
              <a:buFont typeface="+mj-lt"/>
              <a:buAutoNum type="arabicPeriod" startAt="3"/>
            </a:pPr>
            <a:r>
              <a:rPr lang="en-US" sz="2800" dirty="0"/>
              <a:t>Why are the opinions given in a focus group sometimes not helpful to marketers?</a:t>
            </a:r>
          </a:p>
        </p:txBody>
      </p:sp>
      <p:sp>
        <p:nvSpPr>
          <p:cNvPr id="11" name="TextBox 10"/>
          <p:cNvSpPr txBox="1"/>
          <p:nvPr/>
        </p:nvSpPr>
        <p:spPr>
          <a:xfrm>
            <a:off x="10058401" y="4507325"/>
            <a:ext cx="580034" cy="369332"/>
          </a:xfrm>
          <a:prstGeom prst="rect">
            <a:avLst/>
          </a:prstGeom>
          <a:noFill/>
        </p:spPr>
        <p:txBody>
          <a:bodyPr wrap="square" rtlCol="0">
            <a:spAutoFit/>
          </a:bodyPr>
          <a:lstStyle/>
          <a:p>
            <a:r>
              <a:rPr lang="en-US" b="1" dirty="0"/>
              <a:t>10</a:t>
            </a:r>
            <a:endParaRPr lang="en-US" b="1" dirty="0"/>
          </a:p>
        </p:txBody>
      </p:sp>
    </p:spTree>
    <p:extLst>
      <p:ext uri="{BB962C8B-B14F-4D97-AF65-F5344CB8AC3E}">
        <p14:creationId xmlns:p14="http://schemas.microsoft.com/office/powerpoint/2010/main" val="30856069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1077218"/>
          </a:xfrm>
          <a:prstGeom prst="rect">
            <a:avLst/>
          </a:prstGeom>
          <a:noFill/>
        </p:spPr>
        <p:txBody>
          <a:bodyPr wrap="square" rtlCol="0">
            <a:spAutoFit/>
          </a:bodyPr>
          <a:lstStyle/>
          <a:p>
            <a:r>
              <a:rPr lang="en-US" sz="3200" b="1" dirty="0"/>
              <a:t>Match the words with their definitions. Look back at the reading </a:t>
            </a:r>
            <a:r>
              <a:rPr lang="en-US" sz="3200" b="1" dirty="0"/>
              <a:t>on </a:t>
            </a:r>
            <a:r>
              <a:rPr lang="en-US" sz="3200" b="1" dirty="0"/>
              <a:t>page 3 to check your answers</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1"/>
            <a:ext cx="80200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6826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539430"/>
          </a:xfrm>
          <a:prstGeom prst="rect">
            <a:avLst/>
          </a:prstGeom>
          <a:noFill/>
        </p:spPr>
        <p:txBody>
          <a:bodyPr wrap="square" rtlCol="0">
            <a:spAutoFit/>
          </a:bodyPr>
          <a:lstStyle/>
          <a:p>
            <a:r>
              <a:rPr lang="en-US" sz="3200" b="1" dirty="0">
                <a:solidFill>
                  <a:srgbClr val="FF0000"/>
                </a:solidFill>
              </a:rPr>
              <a:t>Prepare to Listen and Take </a:t>
            </a:r>
            <a:r>
              <a:rPr lang="en-US" sz="3200" b="1" dirty="0">
                <a:solidFill>
                  <a:srgbClr val="FF0000"/>
                </a:solidFill>
              </a:rPr>
              <a:t>Notes</a:t>
            </a:r>
          </a:p>
          <a:p>
            <a:pPr marL="514350" indent="-514350">
              <a:buAutoNum type="arabicPeriod"/>
            </a:pPr>
            <a:r>
              <a:rPr lang="en-US" sz="3200" b="1" dirty="0"/>
              <a:t>To </a:t>
            </a:r>
            <a:r>
              <a:rPr lang="en-US" sz="3200" b="1" dirty="0"/>
              <a:t>help you understand the listening strategy, discuss the situation below and answer the </a:t>
            </a:r>
            <a:r>
              <a:rPr lang="en-US" sz="3200" b="1" dirty="0"/>
              <a:t>questions</a:t>
            </a:r>
          </a:p>
          <a:p>
            <a:r>
              <a:rPr lang="en-US" sz="3200" dirty="0"/>
              <a:t>If you arrive late to class and miss the beginning of the lecture, what information might you miss? Why is this information important?</a:t>
            </a:r>
            <a:endParaRPr lang="en-US" sz="3200" b="1" dirty="0">
              <a:solidFill>
                <a:srgbClr val="FF0000"/>
              </a:solidFill>
            </a:endParaRPr>
          </a:p>
        </p:txBody>
      </p:sp>
    </p:spTree>
    <p:extLst>
      <p:ext uri="{BB962C8B-B14F-4D97-AF65-F5344CB8AC3E}">
        <p14:creationId xmlns:p14="http://schemas.microsoft.com/office/powerpoint/2010/main" val="12683392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954107"/>
          </a:xfrm>
          <a:prstGeom prst="rect">
            <a:avLst/>
          </a:prstGeom>
          <a:noFill/>
        </p:spPr>
        <p:txBody>
          <a:bodyPr wrap="square" rtlCol="0">
            <a:spAutoFit/>
          </a:bodyPr>
          <a:lstStyle/>
          <a:p>
            <a:r>
              <a:rPr lang="en-US" sz="2800" b="1" dirty="0">
                <a:solidFill>
                  <a:srgbClr val="FF0000"/>
                </a:solidFill>
              </a:rPr>
              <a:t>Listening </a:t>
            </a:r>
            <a:r>
              <a:rPr lang="en-US" sz="2800" b="1" dirty="0">
                <a:solidFill>
                  <a:srgbClr val="FF0000"/>
                </a:solidFill>
              </a:rPr>
              <a:t>Strategy</a:t>
            </a:r>
          </a:p>
          <a:p>
            <a:endParaRPr lang="en-US" sz="2800" b="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8991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1584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4401205"/>
          </a:xfrm>
          <a:prstGeom prst="rect">
            <a:avLst/>
          </a:prstGeom>
          <a:noFill/>
        </p:spPr>
        <p:txBody>
          <a:bodyPr wrap="square" rtlCol="0">
            <a:spAutoFit/>
          </a:bodyPr>
          <a:lstStyle/>
          <a:p>
            <a:r>
              <a:rPr lang="en-US" sz="2800" b="1" dirty="0">
                <a:solidFill>
                  <a:srgbClr val="FF0000"/>
                </a:solidFill>
              </a:rPr>
              <a:t>Topic </a:t>
            </a:r>
            <a:r>
              <a:rPr lang="en-US" sz="2800" b="1" dirty="0">
                <a:solidFill>
                  <a:srgbClr val="FF0000"/>
                </a:solidFill>
              </a:rPr>
              <a:t>lecture  language</a:t>
            </a:r>
          </a:p>
          <a:p>
            <a:r>
              <a:rPr lang="en-US" sz="2800" b="1" dirty="0"/>
              <a:t>2. Read the expressions that signal the topic of a lecture. Can you </a:t>
            </a:r>
            <a:r>
              <a:rPr lang="en-US" sz="2800" b="1" dirty="0"/>
              <a:t>add others to the list?</a:t>
            </a:r>
          </a:p>
          <a:p>
            <a:r>
              <a:rPr lang="en-US" sz="2800" dirty="0"/>
              <a:t>Today we're going to talk about</a:t>
            </a:r>
            <a:r>
              <a:rPr lang="en-US" sz="2800" dirty="0"/>
              <a:t>...</a:t>
            </a:r>
          </a:p>
          <a:p>
            <a:r>
              <a:rPr lang="en-US" sz="2800" dirty="0"/>
              <a:t>What I want to discuss today is </a:t>
            </a:r>
            <a:r>
              <a:rPr lang="en-US" sz="2800" dirty="0"/>
              <a:t>...</a:t>
            </a:r>
          </a:p>
          <a:p>
            <a:r>
              <a:rPr lang="en-US" sz="2800" dirty="0"/>
              <a:t>Today's topic is . . </a:t>
            </a:r>
            <a:r>
              <a:rPr lang="en-US" sz="2800" dirty="0"/>
              <a:t>.</a:t>
            </a:r>
          </a:p>
          <a:p>
            <a:r>
              <a:rPr lang="en-US" sz="2800" dirty="0"/>
              <a:t>We'll be looking at</a:t>
            </a:r>
            <a:r>
              <a:rPr lang="en-US" sz="2800" dirty="0"/>
              <a:t>...</a:t>
            </a:r>
          </a:p>
          <a:p>
            <a:r>
              <a:rPr lang="en-US" sz="2800" dirty="0"/>
              <a:t>I'll give you an overview of. </a:t>
            </a:r>
            <a:r>
              <a:rPr lang="en-US" sz="2800" dirty="0"/>
              <a:t>..</a:t>
            </a:r>
          </a:p>
          <a:p>
            <a:r>
              <a:rPr lang="en-US" sz="2800" dirty="0"/>
              <a:t>Last time we discussed .. ., and this week we're going to </a:t>
            </a:r>
            <a:r>
              <a:rPr lang="en-US" sz="2800" dirty="0"/>
              <a:t>...</a:t>
            </a:r>
          </a:p>
          <a:p>
            <a:r>
              <a:rPr lang="en-US" sz="2800" dirty="0"/>
              <a:t>In today's class we'll focus on .. .</a:t>
            </a:r>
            <a:endParaRPr lang="en-US" sz="2800" b="1" dirty="0">
              <a:solidFill>
                <a:srgbClr val="FF0000"/>
              </a:solidFill>
            </a:endParaRPr>
          </a:p>
        </p:txBody>
      </p:sp>
    </p:spTree>
    <p:extLst>
      <p:ext uri="{BB962C8B-B14F-4D97-AF65-F5344CB8AC3E}">
        <p14:creationId xmlns:p14="http://schemas.microsoft.com/office/powerpoint/2010/main" val="12646222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4031873"/>
          </a:xfrm>
          <a:prstGeom prst="rect">
            <a:avLst/>
          </a:prstGeom>
          <a:noFill/>
        </p:spPr>
        <p:txBody>
          <a:bodyPr wrap="square" rtlCol="0">
            <a:spAutoFit/>
          </a:bodyPr>
          <a:lstStyle/>
          <a:p>
            <a:r>
              <a:rPr lang="en-US" sz="3200" b="1" dirty="0">
                <a:solidFill>
                  <a:srgbClr val="FF0000"/>
                </a:solidFill>
              </a:rPr>
              <a:t>Lecture </a:t>
            </a:r>
            <a:r>
              <a:rPr lang="en-US" sz="3200" b="1" dirty="0">
                <a:solidFill>
                  <a:srgbClr val="FF0000"/>
                </a:solidFill>
              </a:rPr>
              <a:t>plan language</a:t>
            </a:r>
          </a:p>
          <a:p>
            <a:r>
              <a:rPr lang="en-US" sz="3200" b="1" dirty="0"/>
              <a:t>3. Read the expressions that signal the plan of a lecture. Can you </a:t>
            </a:r>
            <a:r>
              <a:rPr lang="en-US" sz="3200" b="1" dirty="0"/>
              <a:t>add </a:t>
            </a:r>
            <a:r>
              <a:rPr lang="en-US" sz="3200" b="1" dirty="0"/>
              <a:t>others to the list</a:t>
            </a:r>
            <a:r>
              <a:rPr lang="en-US" sz="3200" b="1" dirty="0"/>
              <a:t>?</a:t>
            </a:r>
          </a:p>
          <a:p>
            <a:r>
              <a:rPr lang="en-US" sz="3200" dirty="0"/>
              <a:t>There are a few things we'll be covering today.. </a:t>
            </a:r>
            <a:r>
              <a:rPr lang="en-US" sz="3200" dirty="0"/>
              <a:t>..</a:t>
            </a:r>
          </a:p>
          <a:p>
            <a:r>
              <a:rPr lang="en-US" sz="3200" dirty="0"/>
              <a:t>We'll start out with .. ., and then look at.. </a:t>
            </a:r>
            <a:r>
              <a:rPr lang="en-US" sz="3200" dirty="0"/>
              <a:t>.</a:t>
            </a:r>
          </a:p>
          <a:p>
            <a:r>
              <a:rPr lang="en-US" sz="3200" dirty="0"/>
              <a:t>I'll be covering two areas in today's lecture....</a:t>
            </a:r>
          </a:p>
          <a:p>
            <a:r>
              <a:rPr lang="en-US" sz="3200" dirty="0"/>
              <a:t>First, we'll look at..., then ..., and finally we'll move on to . . </a:t>
            </a:r>
            <a:endParaRPr lang="en-US" sz="3200" b="1" dirty="0">
              <a:solidFill>
                <a:srgbClr val="FF0000"/>
              </a:solidFill>
            </a:endParaRPr>
          </a:p>
        </p:txBody>
      </p:sp>
    </p:spTree>
    <p:extLst>
      <p:ext uri="{BB962C8B-B14F-4D97-AF65-F5344CB8AC3E}">
        <p14:creationId xmlns:p14="http://schemas.microsoft.com/office/powerpoint/2010/main" val="12292938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2554545"/>
          </a:xfrm>
          <a:prstGeom prst="rect">
            <a:avLst/>
          </a:prstGeom>
          <a:noFill/>
        </p:spPr>
        <p:txBody>
          <a:bodyPr wrap="square" rtlCol="0">
            <a:spAutoFit/>
          </a:bodyPr>
          <a:lstStyle/>
          <a:p>
            <a:r>
              <a:rPr lang="en-US" sz="3200" b="1" dirty="0">
                <a:solidFill>
                  <a:srgbClr val="FF0000"/>
                </a:solidFill>
              </a:rPr>
              <a:t>Recognize </a:t>
            </a:r>
            <a:r>
              <a:rPr lang="en-US" sz="3200" b="1" dirty="0">
                <a:solidFill>
                  <a:srgbClr val="FF0000"/>
                </a:solidFill>
              </a:rPr>
              <a:t>lecture language</a:t>
            </a:r>
          </a:p>
          <a:p>
            <a:r>
              <a:rPr lang="en-US" sz="3200" b="1" dirty="0"/>
              <a:t>4. Read this lecture introduction. Circle the topic. Then underline </a:t>
            </a:r>
            <a:r>
              <a:rPr lang="en-US" sz="3200" b="1" dirty="0"/>
              <a:t>and label the lecture language that </a:t>
            </a:r>
            <a:r>
              <a:rPr lang="en-US" sz="3200" b="1" dirty="0"/>
              <a:t>signals the topic and the </a:t>
            </a:r>
            <a:r>
              <a:rPr lang="en-US" sz="3200" b="1" dirty="0"/>
              <a:t>lecture </a:t>
            </a:r>
            <a:r>
              <a:rPr lang="en-US" sz="3200" b="1" dirty="0"/>
              <a:t>language that signals the lecture plan</a:t>
            </a:r>
            <a:endParaRPr lang="en-US" sz="3200" dirty="0">
              <a:solidFill>
                <a:srgbClr val="FF0000"/>
              </a:solidFill>
            </a:endParaRPr>
          </a:p>
        </p:txBody>
      </p:sp>
    </p:spTree>
    <p:extLst>
      <p:ext uri="{BB962C8B-B14F-4D97-AF65-F5344CB8AC3E}">
        <p14:creationId xmlns:p14="http://schemas.microsoft.com/office/powerpoint/2010/main" val="9013728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915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7618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970318"/>
          </a:xfrm>
          <a:prstGeom prst="rect">
            <a:avLst/>
          </a:prstGeom>
          <a:noFill/>
        </p:spPr>
        <p:txBody>
          <a:bodyPr wrap="square" rtlCol="0">
            <a:spAutoFit/>
          </a:bodyPr>
          <a:lstStyle/>
          <a:p>
            <a:r>
              <a:rPr lang="en-US" sz="2800" b="1" dirty="0">
                <a:solidFill>
                  <a:srgbClr val="FF0000"/>
                </a:solidFill>
              </a:rPr>
              <a:t>CHAPTER </a:t>
            </a:r>
            <a:r>
              <a:rPr lang="en-US" sz="2800" b="1" dirty="0">
                <a:solidFill>
                  <a:srgbClr val="FF0000"/>
                </a:solidFill>
              </a:rPr>
              <a:t>GOALS</a:t>
            </a:r>
          </a:p>
          <a:p>
            <a:pPr marL="457200" indent="-457200">
              <a:buFont typeface="Arial" pitchFamily="34" charset="0"/>
              <a:buChar char="•"/>
            </a:pPr>
            <a:r>
              <a:rPr lang="en-US" sz="2800" dirty="0"/>
              <a:t>Learn about marketing research: different types and current trends </a:t>
            </a:r>
            <a:endParaRPr lang="en-US" sz="2800" dirty="0"/>
          </a:p>
          <a:p>
            <a:pPr marL="457200" indent="-457200">
              <a:buFont typeface="Arial" pitchFamily="34" charset="0"/>
              <a:buChar char="•"/>
            </a:pPr>
            <a:r>
              <a:rPr lang="en-US" sz="2800" dirty="0"/>
              <a:t>Learn a Listening </a:t>
            </a:r>
            <a:r>
              <a:rPr lang="en-US" sz="2800" dirty="0"/>
              <a:t>Strategy</a:t>
            </a:r>
            <a:r>
              <a:rPr lang="en-US" sz="2800" dirty="0"/>
              <a:t>: Recognize lecture language that introduces the topic and lecture </a:t>
            </a:r>
            <a:r>
              <a:rPr lang="en-US" sz="2800" dirty="0"/>
              <a:t>plan</a:t>
            </a:r>
          </a:p>
          <a:p>
            <a:pPr marL="457200" indent="-457200">
              <a:buFont typeface="Arial" pitchFamily="34" charset="0"/>
              <a:buChar char="•"/>
            </a:pPr>
            <a:r>
              <a:rPr lang="en-US" sz="2800" dirty="0"/>
              <a:t>Learn a Note-taking Strategy: Organize your notes by outlining </a:t>
            </a:r>
            <a:endParaRPr lang="en-US" sz="2800" dirty="0"/>
          </a:p>
          <a:p>
            <a:pPr marL="457200" indent="-457200">
              <a:buFont typeface="Arial" pitchFamily="34" charset="0"/>
              <a:buChar char="•"/>
            </a:pPr>
            <a:r>
              <a:rPr lang="en-US" sz="2800"/>
              <a:t>Learn a Discussion Strategy: Express your ideas during a discussion</a:t>
            </a:r>
            <a:endParaRPr lang="en-US" sz="2800" b="1" dirty="0">
              <a:solidFill>
                <a:srgbClr val="FF0000"/>
              </a:solidFill>
            </a:endParaRPr>
          </a:p>
        </p:txBody>
      </p:sp>
    </p:spTree>
    <p:extLst>
      <p:ext uri="{BB962C8B-B14F-4D97-AF65-F5344CB8AC3E}">
        <p14:creationId xmlns:p14="http://schemas.microsoft.com/office/powerpoint/2010/main" val="37350482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539430"/>
          </a:xfrm>
          <a:prstGeom prst="rect">
            <a:avLst/>
          </a:prstGeom>
          <a:noFill/>
        </p:spPr>
        <p:txBody>
          <a:bodyPr wrap="square" rtlCol="0">
            <a:spAutoFit/>
          </a:bodyPr>
          <a:lstStyle/>
          <a:p>
            <a:r>
              <a:rPr lang="en-US" sz="3200" b="1" dirty="0">
                <a:solidFill>
                  <a:srgbClr val="FF0000"/>
                </a:solidFill>
              </a:rPr>
              <a:t>Listen for the topic and lecture </a:t>
            </a:r>
            <a:r>
              <a:rPr lang="en-US" sz="3200" b="1" dirty="0">
                <a:solidFill>
                  <a:srgbClr val="FF0000"/>
                </a:solidFill>
              </a:rPr>
              <a:t>plan</a:t>
            </a:r>
          </a:p>
          <a:p>
            <a:r>
              <a:rPr lang="en-US" sz="3200" b="1" dirty="0"/>
              <a:t>5. Listen to the introductions of three different lectures. First listen to each introduction and write down the topic lecture language and the topic. Then listen to each introduction again and write down the lecture language that </a:t>
            </a:r>
            <a:r>
              <a:rPr lang="en-US" sz="3200" b="1" i="1" dirty="0">
                <a:solidFill>
                  <a:srgbClr val="FF0000"/>
                </a:solidFill>
              </a:rPr>
              <a:t>signals </a:t>
            </a:r>
            <a:r>
              <a:rPr lang="en-US" sz="3200" b="1" dirty="0"/>
              <a:t>a plan, and also the plan</a:t>
            </a:r>
            <a:endParaRPr lang="en-US" sz="3200" b="1" dirty="0">
              <a:solidFill>
                <a:srgbClr val="FF0000"/>
              </a:solidFill>
            </a:endParaRPr>
          </a:p>
        </p:txBody>
      </p:sp>
    </p:spTree>
    <p:extLst>
      <p:ext uri="{BB962C8B-B14F-4D97-AF65-F5344CB8AC3E}">
        <p14:creationId xmlns:p14="http://schemas.microsoft.com/office/powerpoint/2010/main" val="41813539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3108543"/>
          </a:xfrm>
          <a:prstGeom prst="rect">
            <a:avLst/>
          </a:prstGeom>
          <a:noFill/>
        </p:spPr>
        <p:txBody>
          <a:bodyPr wrap="square" rtlCol="0">
            <a:spAutoFit/>
          </a:bodyPr>
          <a:lstStyle/>
          <a:p>
            <a:r>
              <a:rPr lang="en-US" sz="2800" b="1" dirty="0"/>
              <a:t>1. </a:t>
            </a:r>
            <a:r>
              <a:rPr lang="en-US" sz="2800" dirty="0"/>
              <a:t>Topic lecture language: </a:t>
            </a:r>
            <a:r>
              <a:rPr lang="en-US" sz="2800" dirty="0"/>
              <a:t>________________________</a:t>
            </a:r>
            <a:endParaRPr lang="en-US" sz="2800" dirty="0"/>
          </a:p>
          <a:p>
            <a:endParaRPr lang="en-US" sz="2800" dirty="0"/>
          </a:p>
          <a:p>
            <a:r>
              <a:rPr lang="en-US" sz="2800" dirty="0"/>
              <a:t>Topic: _____________________________</a:t>
            </a:r>
            <a:r>
              <a:rPr lang="en-US" sz="2800" dirty="0"/>
              <a:t>	</a:t>
            </a:r>
          </a:p>
          <a:p>
            <a:r>
              <a:rPr lang="en-US" sz="2800" dirty="0"/>
              <a:t>Plan lecture language</a:t>
            </a:r>
            <a:r>
              <a:rPr lang="en-US" sz="2800" dirty="0"/>
              <a:t>: ___________________________</a:t>
            </a:r>
            <a:endParaRPr lang="en-US" sz="2800" dirty="0"/>
          </a:p>
          <a:p>
            <a:r>
              <a:rPr lang="en-US" sz="2800" dirty="0"/>
              <a:t>Plan</a:t>
            </a:r>
            <a:r>
              <a:rPr lang="en-US" sz="2800" dirty="0"/>
              <a:t>: _____________________________________________________________________________________________</a:t>
            </a:r>
            <a:r>
              <a:rPr lang="en-US" sz="2800" dirty="0"/>
              <a:t>	</a:t>
            </a:r>
          </a:p>
        </p:txBody>
      </p:sp>
      <p:sp>
        <p:nvSpPr>
          <p:cNvPr id="8" name="TextBox 7"/>
          <p:cNvSpPr txBox="1"/>
          <p:nvPr/>
        </p:nvSpPr>
        <p:spPr>
          <a:xfrm>
            <a:off x="1600200" y="2981980"/>
            <a:ext cx="9067800" cy="523220"/>
          </a:xfrm>
          <a:prstGeom prst="rect">
            <a:avLst/>
          </a:prstGeom>
          <a:noFill/>
        </p:spPr>
        <p:txBody>
          <a:bodyPr wrap="square" rtlCol="0">
            <a:spAutoFit/>
          </a:bodyPr>
          <a:lstStyle/>
          <a:p>
            <a:endParaRPr lang="en-US" sz="2800" b="1" dirty="0">
              <a:solidFill>
                <a:srgbClr val="FF0000"/>
              </a:solidFill>
            </a:endParaRPr>
          </a:p>
        </p:txBody>
      </p:sp>
    </p:spTree>
    <p:extLst>
      <p:ext uri="{BB962C8B-B14F-4D97-AF65-F5344CB8AC3E}">
        <p14:creationId xmlns:p14="http://schemas.microsoft.com/office/powerpoint/2010/main" val="39592399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4031873"/>
          </a:xfrm>
          <a:prstGeom prst="rect">
            <a:avLst/>
          </a:prstGeom>
          <a:noFill/>
        </p:spPr>
        <p:txBody>
          <a:bodyPr wrap="square" rtlCol="0">
            <a:spAutoFit/>
          </a:bodyPr>
          <a:lstStyle/>
          <a:p>
            <a:r>
              <a:rPr lang="en-US" sz="3200" b="1" dirty="0"/>
              <a:t>2. </a:t>
            </a:r>
            <a:r>
              <a:rPr lang="en-US" sz="3200" dirty="0"/>
              <a:t>Topic lecture language</a:t>
            </a:r>
            <a:r>
              <a:rPr lang="en-US" sz="3200" dirty="0"/>
              <a:t>: ________________</a:t>
            </a:r>
          </a:p>
          <a:p>
            <a:r>
              <a:rPr lang="en-US" sz="3200" dirty="0"/>
              <a:t>________________</a:t>
            </a:r>
          </a:p>
          <a:p>
            <a:r>
              <a:rPr lang="en-US" sz="3200" dirty="0"/>
              <a:t>Topic: ________________</a:t>
            </a:r>
            <a:r>
              <a:rPr lang="en-US" sz="3200" dirty="0"/>
              <a:t>________________</a:t>
            </a:r>
          </a:p>
          <a:p>
            <a:endParaRPr lang="en-US" sz="3200" dirty="0"/>
          </a:p>
          <a:p>
            <a:r>
              <a:rPr lang="en-US" sz="3200" dirty="0"/>
              <a:t>Plan </a:t>
            </a:r>
            <a:r>
              <a:rPr lang="en-US" sz="3200" dirty="0"/>
              <a:t>lecture language</a:t>
            </a:r>
            <a:r>
              <a:rPr lang="en-US" sz="3200" dirty="0"/>
              <a:t>: _____________________</a:t>
            </a:r>
          </a:p>
          <a:p>
            <a:r>
              <a:rPr lang="en-US" sz="3200" dirty="0"/>
              <a:t>_____________</a:t>
            </a:r>
            <a:endParaRPr lang="en-US" sz="3200" dirty="0"/>
          </a:p>
          <a:p>
            <a:r>
              <a:rPr lang="en-US" sz="3200" dirty="0"/>
              <a:t>Plan: __________________________</a:t>
            </a:r>
            <a:r>
              <a:rPr lang="en-US" sz="3200" dirty="0"/>
              <a:t>	</a:t>
            </a:r>
            <a:r>
              <a:rPr lang="en-US" sz="3200" dirty="0"/>
              <a:t>____________</a:t>
            </a:r>
          </a:p>
          <a:p>
            <a:r>
              <a:rPr lang="en-US" sz="3200" dirty="0"/>
              <a:t>__________________________</a:t>
            </a:r>
            <a:endParaRPr lang="en-US" sz="3200" dirty="0"/>
          </a:p>
        </p:txBody>
      </p:sp>
    </p:spTree>
    <p:extLst>
      <p:ext uri="{BB962C8B-B14F-4D97-AF65-F5344CB8AC3E}">
        <p14:creationId xmlns:p14="http://schemas.microsoft.com/office/powerpoint/2010/main" val="6840239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539430"/>
          </a:xfrm>
          <a:prstGeom prst="rect">
            <a:avLst/>
          </a:prstGeom>
          <a:noFill/>
        </p:spPr>
        <p:txBody>
          <a:bodyPr wrap="square" rtlCol="0">
            <a:spAutoFit/>
          </a:bodyPr>
          <a:lstStyle/>
          <a:p>
            <a:r>
              <a:rPr lang="en-US" sz="3200" b="1" dirty="0"/>
              <a:t>3. </a:t>
            </a:r>
            <a:r>
              <a:rPr lang="en-US" sz="3200" dirty="0"/>
              <a:t>Topic lecture language</a:t>
            </a:r>
            <a:r>
              <a:rPr lang="en-US" sz="3200" dirty="0"/>
              <a:t>: _________________</a:t>
            </a:r>
          </a:p>
          <a:p>
            <a:r>
              <a:rPr lang="en-US" sz="3200" dirty="0"/>
              <a:t>____________</a:t>
            </a:r>
            <a:endParaRPr lang="en-US" sz="3200" dirty="0"/>
          </a:p>
          <a:p>
            <a:r>
              <a:rPr lang="en-US" sz="3200" dirty="0"/>
              <a:t>Topic</a:t>
            </a:r>
            <a:r>
              <a:rPr lang="en-US" sz="3200" dirty="0"/>
              <a:t>: </a:t>
            </a:r>
            <a:r>
              <a:rPr lang="en-US" sz="3200" dirty="0"/>
              <a:t>_________________</a:t>
            </a:r>
          </a:p>
          <a:p>
            <a:r>
              <a:rPr lang="en-US" sz="3200" dirty="0"/>
              <a:t>Plan </a:t>
            </a:r>
            <a:r>
              <a:rPr lang="en-US" sz="3200" dirty="0"/>
              <a:t>lecture language</a:t>
            </a:r>
            <a:r>
              <a:rPr lang="en-US" sz="3200" dirty="0"/>
              <a:t>: ______________________</a:t>
            </a:r>
            <a:endParaRPr lang="en-US" sz="3200" dirty="0"/>
          </a:p>
          <a:p>
            <a:r>
              <a:rPr lang="en-US" sz="3200" dirty="0"/>
              <a:t>_________________</a:t>
            </a:r>
            <a:r>
              <a:rPr lang="en-US" sz="3200" dirty="0"/>
              <a:t>_________________</a:t>
            </a:r>
          </a:p>
          <a:p>
            <a:r>
              <a:rPr lang="en-US" sz="3200" dirty="0"/>
              <a:t>Plan</a:t>
            </a:r>
            <a:r>
              <a:rPr lang="en-US" sz="3200" dirty="0"/>
              <a:t>: </a:t>
            </a:r>
            <a:r>
              <a:rPr lang="en-US" sz="3200" dirty="0"/>
              <a:t>______________________________________</a:t>
            </a:r>
            <a:endParaRPr lang="en-US" sz="3200" dirty="0"/>
          </a:p>
          <a:p>
            <a:endParaRPr lang="en-US" sz="3200" dirty="0"/>
          </a:p>
        </p:txBody>
      </p:sp>
    </p:spTree>
    <p:extLst>
      <p:ext uri="{BB962C8B-B14F-4D97-AF65-F5344CB8AC3E}">
        <p14:creationId xmlns:p14="http://schemas.microsoft.com/office/powerpoint/2010/main" val="16112666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539430"/>
          </a:xfrm>
          <a:prstGeom prst="rect">
            <a:avLst/>
          </a:prstGeom>
          <a:noFill/>
        </p:spPr>
        <p:txBody>
          <a:bodyPr wrap="square" rtlCol="0">
            <a:spAutoFit/>
          </a:bodyPr>
          <a:lstStyle/>
          <a:p>
            <a:r>
              <a:rPr lang="en-US" sz="3200" b="1" dirty="0">
                <a:solidFill>
                  <a:srgbClr val="FF0000"/>
                </a:solidFill>
              </a:rPr>
              <a:t>Note-taking </a:t>
            </a:r>
            <a:r>
              <a:rPr lang="en-US" sz="3200" b="1" dirty="0">
                <a:solidFill>
                  <a:srgbClr val="FF0000"/>
                </a:solidFill>
              </a:rPr>
              <a:t>Strategy</a:t>
            </a:r>
          </a:p>
          <a:p>
            <a:r>
              <a:rPr lang="en-US" sz="3200" b="1" dirty="0">
                <a:solidFill>
                  <a:srgbClr val="0000CC"/>
                </a:solidFill>
              </a:rPr>
              <a:t>Organize Your Notes by </a:t>
            </a:r>
            <a:r>
              <a:rPr lang="en-US" sz="3200" b="1" dirty="0">
                <a:solidFill>
                  <a:srgbClr val="0000CC"/>
                </a:solidFill>
              </a:rPr>
              <a:t>Outlining</a:t>
            </a:r>
          </a:p>
          <a:p>
            <a:r>
              <a:rPr lang="en-US" sz="3200" dirty="0"/>
              <a:t>a way to visually represent the relationships between </a:t>
            </a:r>
            <a:r>
              <a:rPr lang="en-US" sz="3200" dirty="0"/>
              <a:t>ideas</a:t>
            </a:r>
          </a:p>
          <a:p>
            <a:r>
              <a:rPr lang="en-US" sz="3200" dirty="0"/>
              <a:t>Space and indentation show which ideas are main points and which are supporting </a:t>
            </a:r>
            <a:r>
              <a:rPr lang="en-US" sz="3200" dirty="0"/>
              <a:t>points</a:t>
            </a:r>
          </a:p>
          <a:p>
            <a:r>
              <a:rPr lang="en-US" sz="3200" dirty="0"/>
              <a:t>differentiate main points from supporting points </a:t>
            </a:r>
            <a:endParaRPr lang="en-US" sz="3200" b="1" dirty="0">
              <a:solidFill>
                <a:srgbClr val="0000CC"/>
              </a:solidFill>
            </a:endParaRPr>
          </a:p>
        </p:txBody>
      </p:sp>
    </p:spTree>
    <p:extLst>
      <p:ext uri="{BB962C8B-B14F-4D97-AF65-F5344CB8AC3E}">
        <p14:creationId xmlns:p14="http://schemas.microsoft.com/office/powerpoint/2010/main" val="18593237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1077218"/>
          </a:xfrm>
          <a:prstGeom prst="rect">
            <a:avLst/>
          </a:prstGeom>
          <a:noFill/>
        </p:spPr>
        <p:txBody>
          <a:bodyPr wrap="square" rtlCol="0">
            <a:spAutoFit/>
          </a:bodyPr>
          <a:lstStyle/>
          <a:p>
            <a:r>
              <a:rPr lang="en-US" sz="3200" b="1" dirty="0"/>
              <a:t>7. Read this lecture transcript and take notes in outline form in your notebook</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77218"/>
            <a:ext cx="9144000" cy="570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00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4031873"/>
          </a:xfrm>
          <a:prstGeom prst="rect">
            <a:avLst/>
          </a:prstGeom>
          <a:noFill/>
        </p:spPr>
        <p:txBody>
          <a:bodyPr wrap="square" rtlCol="0">
            <a:spAutoFit/>
          </a:bodyPr>
          <a:lstStyle/>
          <a:p>
            <a:r>
              <a:rPr lang="en-US" sz="3200" b="1" dirty="0">
                <a:solidFill>
                  <a:srgbClr val="0000CC"/>
                </a:solidFill>
              </a:rPr>
              <a:t>Marketing strategies &amp; </a:t>
            </a:r>
            <a:r>
              <a:rPr lang="en-US" sz="3200" b="1" dirty="0">
                <a:solidFill>
                  <a:srgbClr val="0000CC"/>
                </a:solidFill>
              </a:rPr>
              <a:t>activities</a:t>
            </a:r>
          </a:p>
          <a:p>
            <a:r>
              <a:rPr lang="en-US" sz="3200" b="1" dirty="0">
                <a:solidFill>
                  <a:srgbClr val="0000CC"/>
                </a:solidFill>
              </a:rPr>
              <a:t>Two </a:t>
            </a:r>
            <a:r>
              <a:rPr lang="en-US" sz="3200" b="1" dirty="0">
                <a:solidFill>
                  <a:srgbClr val="0000CC"/>
                </a:solidFill>
              </a:rPr>
              <a:t>parts</a:t>
            </a:r>
          </a:p>
          <a:p>
            <a:r>
              <a:rPr lang="en-US" sz="3200" b="1" dirty="0">
                <a:solidFill>
                  <a:srgbClr val="0000CC"/>
                </a:solidFill>
              </a:rPr>
              <a:t>Product</a:t>
            </a:r>
          </a:p>
          <a:p>
            <a:r>
              <a:rPr lang="en-US" sz="3200" dirty="0"/>
              <a:t>Choose product, service, or idea </a:t>
            </a:r>
            <a:endParaRPr lang="en-US" sz="3200" dirty="0"/>
          </a:p>
          <a:p>
            <a:r>
              <a:rPr lang="en-US" sz="3200" dirty="0"/>
              <a:t>Determine target market </a:t>
            </a:r>
            <a:endParaRPr lang="en-US" sz="3200" dirty="0"/>
          </a:p>
          <a:p>
            <a:r>
              <a:rPr lang="en-US" sz="3200" b="1" dirty="0">
                <a:solidFill>
                  <a:srgbClr val="0000CC"/>
                </a:solidFill>
              </a:rPr>
              <a:t>Pricing</a:t>
            </a:r>
          </a:p>
          <a:p>
            <a:r>
              <a:rPr lang="en-US" sz="3200" dirty="0"/>
              <a:t>Low enough to </a:t>
            </a:r>
            <a:r>
              <a:rPr lang="en-US" sz="3200" dirty="0"/>
              <a:t>sell</a:t>
            </a:r>
          </a:p>
          <a:p>
            <a:r>
              <a:rPr lang="en-US" sz="3200"/>
              <a:t>High enough to make a profit</a:t>
            </a:r>
            <a:endParaRPr lang="en-US" sz="3200" b="1" dirty="0">
              <a:solidFill>
                <a:srgbClr val="0000CC"/>
              </a:solidFill>
            </a:endParaRPr>
          </a:p>
        </p:txBody>
      </p:sp>
    </p:spTree>
    <p:extLst>
      <p:ext uri="{BB962C8B-B14F-4D97-AF65-F5344CB8AC3E}">
        <p14:creationId xmlns:p14="http://schemas.microsoft.com/office/powerpoint/2010/main" val="25682069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4832092"/>
          </a:xfrm>
          <a:prstGeom prst="rect">
            <a:avLst/>
          </a:prstGeom>
          <a:noFill/>
        </p:spPr>
        <p:txBody>
          <a:bodyPr wrap="square" rtlCol="0">
            <a:spAutoFit/>
          </a:bodyPr>
          <a:lstStyle/>
          <a:p>
            <a:r>
              <a:rPr lang="en-US" sz="2800" b="1" dirty="0">
                <a:solidFill>
                  <a:srgbClr val="FF0000"/>
                </a:solidFill>
              </a:rPr>
              <a:t>Listen and Take </a:t>
            </a:r>
            <a:r>
              <a:rPr lang="en-US" sz="2800" b="1" dirty="0">
                <a:solidFill>
                  <a:srgbClr val="FF0000"/>
                </a:solidFill>
              </a:rPr>
              <a:t>Notes</a:t>
            </a:r>
          </a:p>
          <a:p>
            <a:r>
              <a:rPr lang="en-US" sz="2800" b="1" dirty="0">
                <a:solidFill>
                  <a:srgbClr val="003300"/>
                </a:solidFill>
              </a:rPr>
              <a:t>Listening </a:t>
            </a:r>
            <a:r>
              <a:rPr lang="en-US" sz="2800" b="1" dirty="0">
                <a:solidFill>
                  <a:srgbClr val="003300"/>
                </a:solidFill>
              </a:rPr>
              <a:t>Strategy</a:t>
            </a:r>
          </a:p>
          <a:p>
            <a:r>
              <a:rPr lang="en-US" sz="2800" b="1" dirty="0"/>
              <a:t>Predict</a:t>
            </a:r>
          </a:p>
          <a:p>
            <a:r>
              <a:rPr lang="en-US" sz="2800" dirty="0"/>
              <a:t>make a prediction about what the professor will discuss based on what you already know about the </a:t>
            </a:r>
            <a:r>
              <a:rPr lang="en-US" sz="2800" dirty="0"/>
              <a:t>topic</a:t>
            </a:r>
          </a:p>
          <a:p>
            <a:r>
              <a:rPr lang="en-US" sz="2800" b="1" dirty="0">
                <a:solidFill>
                  <a:srgbClr val="003300"/>
                </a:solidFill>
              </a:rPr>
              <a:t>Make </a:t>
            </a:r>
            <a:r>
              <a:rPr lang="en-US" sz="2800" b="1" dirty="0">
                <a:solidFill>
                  <a:srgbClr val="003300"/>
                </a:solidFill>
              </a:rPr>
              <a:t>predictions</a:t>
            </a:r>
          </a:p>
          <a:p>
            <a:r>
              <a:rPr lang="en-US" sz="2800" b="1" dirty="0"/>
              <a:t>1. Before the lecture, think about everything you have learned and discussed on the topic of marketing research. What do you expect to learn more about in the lecture? Write three predictions below. Compare your predictions with a partner</a:t>
            </a:r>
            <a:endParaRPr lang="en-US" sz="2800" b="1" dirty="0">
              <a:solidFill>
                <a:srgbClr val="003300"/>
              </a:solidFill>
            </a:endParaRPr>
          </a:p>
        </p:txBody>
      </p:sp>
    </p:spTree>
    <p:extLst>
      <p:ext uri="{BB962C8B-B14F-4D97-AF65-F5344CB8AC3E}">
        <p14:creationId xmlns:p14="http://schemas.microsoft.com/office/powerpoint/2010/main" val="13739369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2062103"/>
          </a:xfrm>
          <a:prstGeom prst="rect">
            <a:avLst/>
          </a:prstGeom>
          <a:noFill/>
        </p:spPr>
        <p:txBody>
          <a:bodyPr wrap="square" rtlCol="0">
            <a:spAutoFit/>
          </a:bodyPr>
          <a:lstStyle/>
          <a:p>
            <a:r>
              <a:rPr lang="en-US" sz="3200" b="1" dirty="0">
                <a:solidFill>
                  <a:srgbClr val="003300"/>
                </a:solidFill>
              </a:rPr>
              <a:t>Follow the </a:t>
            </a:r>
            <a:r>
              <a:rPr lang="en-US" sz="3200" b="1" dirty="0">
                <a:solidFill>
                  <a:srgbClr val="003300"/>
                </a:solidFill>
              </a:rPr>
              <a:t>lecture</a:t>
            </a:r>
          </a:p>
          <a:p>
            <a:pPr marL="514350" indent="-514350">
              <a:buFont typeface="+mj-lt"/>
              <a:buAutoNum type="arabicPeriod" startAt="2"/>
            </a:pPr>
            <a:r>
              <a:rPr lang="en-US" sz="3200" b="1" dirty="0"/>
              <a:t>Now follow the lecture and take notes. Be sure to listen for the lecture language that signals the topic and lecture plan</a:t>
            </a:r>
            <a:endParaRPr lang="en-US" sz="3200" b="1" dirty="0">
              <a:solidFill>
                <a:srgbClr val="0033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0"/>
            <a:ext cx="9144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3665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5509200"/>
          </a:xfrm>
          <a:prstGeom prst="rect">
            <a:avLst/>
          </a:prstGeom>
          <a:noFill/>
        </p:spPr>
        <p:txBody>
          <a:bodyPr wrap="square" rtlCol="0">
            <a:spAutoFit/>
          </a:bodyPr>
          <a:lstStyle/>
          <a:p>
            <a:r>
              <a:rPr lang="en-US" sz="3200" b="1" dirty="0">
                <a:solidFill>
                  <a:srgbClr val="003300"/>
                </a:solidFill>
              </a:rPr>
              <a:t>Assess your </a:t>
            </a:r>
            <a:r>
              <a:rPr lang="en-US" sz="3200" b="1" dirty="0">
                <a:solidFill>
                  <a:srgbClr val="003300"/>
                </a:solidFill>
              </a:rPr>
              <a:t>comprehension</a:t>
            </a:r>
          </a:p>
          <a:p>
            <a:r>
              <a:rPr lang="en-US" sz="3200" b="1" dirty="0"/>
              <a:t>3.</a:t>
            </a:r>
            <a:r>
              <a:rPr lang="en-US" sz="3200" dirty="0"/>
              <a:t>	</a:t>
            </a:r>
            <a:r>
              <a:rPr lang="en-US" sz="3200" b="1" dirty="0"/>
              <a:t>How well were you able to recognize the lecture language? Check the</a:t>
            </a:r>
            <a:br>
              <a:rPr lang="en-US" sz="3200" b="1" dirty="0"/>
            </a:br>
            <a:r>
              <a:rPr lang="en-US" sz="3200" b="1" dirty="0"/>
              <a:t>statement that best describes you. Explain your answer.</a:t>
            </a:r>
            <a:endParaRPr lang="en-US" sz="3200" dirty="0"/>
          </a:p>
          <a:p>
            <a:r>
              <a:rPr lang="en-US" sz="3200" dirty="0"/>
              <a:t>	 I was able to recognize when the lecturer said the topic and plan of</a:t>
            </a:r>
          </a:p>
          <a:p>
            <a:r>
              <a:rPr lang="en-US" sz="3200" dirty="0"/>
              <a:t>the lecture.</a:t>
            </a:r>
          </a:p>
          <a:p>
            <a:r>
              <a:rPr lang="en-US" sz="3200" dirty="0"/>
              <a:t>	 I didn't recognize when the lecturer said the topic and plan of the</a:t>
            </a:r>
          </a:p>
          <a:p>
            <a:r>
              <a:rPr lang="en-US" sz="3200" dirty="0"/>
              <a:t>lecture</a:t>
            </a:r>
            <a:endParaRPr lang="en-US" sz="3200" b="1" dirty="0">
              <a:solidFill>
                <a:srgbClr val="003300"/>
              </a:solidFill>
            </a:endParaRPr>
          </a:p>
        </p:txBody>
      </p:sp>
    </p:spTree>
    <p:extLst>
      <p:ext uri="{BB962C8B-B14F-4D97-AF65-F5344CB8AC3E}">
        <p14:creationId xmlns:p14="http://schemas.microsoft.com/office/powerpoint/2010/main" val="201001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1384995"/>
          </a:xfrm>
          <a:prstGeom prst="rect">
            <a:avLst/>
          </a:prstGeom>
          <a:noFill/>
        </p:spPr>
        <p:txBody>
          <a:bodyPr wrap="square" rtlCol="0">
            <a:spAutoFit/>
          </a:bodyPr>
          <a:lstStyle/>
          <a:p>
            <a:r>
              <a:rPr lang="en-US" sz="2800" b="1" dirty="0">
                <a:solidFill>
                  <a:srgbClr val="FF0000"/>
                </a:solidFill>
              </a:rPr>
              <a:t>Build Background </a:t>
            </a:r>
            <a:r>
              <a:rPr lang="en-US" sz="2800" b="1" dirty="0">
                <a:solidFill>
                  <a:srgbClr val="FF0000"/>
                </a:solidFill>
              </a:rPr>
              <a:t>Knowledge</a:t>
            </a:r>
          </a:p>
          <a:p>
            <a:r>
              <a:rPr lang="en-US" sz="2800" b="1" dirty="0"/>
              <a:t>1. Look at these products. Then answer the questions </a:t>
            </a:r>
            <a:r>
              <a:rPr lang="en-US" sz="2800" b="1" dirty="0"/>
              <a:t>below </a:t>
            </a:r>
            <a:r>
              <a:rPr lang="en-US" sz="2800" b="1" dirty="0"/>
              <a:t>in pairs</a:t>
            </a:r>
            <a:endParaRPr lang="en-US" sz="28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384995"/>
            <a:ext cx="8610600" cy="544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5678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3356"/>
            <a:ext cx="9144000" cy="584775"/>
          </a:xfrm>
          <a:prstGeom prst="rect">
            <a:avLst/>
          </a:prstGeom>
          <a:noFill/>
        </p:spPr>
        <p:txBody>
          <a:bodyPr wrap="square" rtlCol="0">
            <a:spAutoFit/>
          </a:bodyPr>
          <a:lstStyle/>
          <a:p>
            <a:r>
              <a:rPr lang="en-US" sz="3200" b="1" dirty="0"/>
              <a:t>4</a:t>
            </a:r>
            <a:r>
              <a:rPr lang="en-US" sz="3200" b="1" dirty="0"/>
              <a:t>. Use </a:t>
            </a:r>
            <a:r>
              <a:rPr lang="en-US" sz="3200" b="1" dirty="0"/>
              <a:t>your notes to answer these questions</a:t>
            </a:r>
            <a:endParaRPr lang="en-US" sz="3200" dirty="0"/>
          </a:p>
        </p:txBody>
      </p:sp>
      <p:sp>
        <p:nvSpPr>
          <p:cNvPr id="3" name="TextBox 2"/>
          <p:cNvSpPr txBox="1"/>
          <p:nvPr/>
        </p:nvSpPr>
        <p:spPr>
          <a:xfrm>
            <a:off x="1541282" y="598130"/>
            <a:ext cx="9144000" cy="1077218"/>
          </a:xfrm>
          <a:prstGeom prst="rect">
            <a:avLst/>
          </a:prstGeom>
          <a:noFill/>
        </p:spPr>
        <p:txBody>
          <a:bodyPr wrap="square" rtlCol="0">
            <a:spAutoFit/>
          </a:bodyPr>
          <a:lstStyle/>
          <a:p>
            <a:r>
              <a:rPr lang="en-US" sz="3200" b="1" dirty="0"/>
              <a:t>1. </a:t>
            </a:r>
            <a:r>
              <a:rPr lang="en-US" sz="3200" dirty="0"/>
              <a:t>How is </a:t>
            </a:r>
            <a:r>
              <a:rPr lang="en-US" sz="3200" dirty="0" err="1"/>
              <a:t>neuromarketing</a:t>
            </a:r>
            <a:r>
              <a:rPr lang="en-US" sz="3200" dirty="0"/>
              <a:t> research different from other marketing research?</a:t>
            </a:r>
          </a:p>
        </p:txBody>
      </p:sp>
      <p:sp>
        <p:nvSpPr>
          <p:cNvPr id="4" name="TextBox 3"/>
          <p:cNvSpPr txBox="1"/>
          <p:nvPr/>
        </p:nvSpPr>
        <p:spPr>
          <a:xfrm>
            <a:off x="1542854" y="1524000"/>
            <a:ext cx="9144000" cy="1569660"/>
          </a:xfrm>
          <a:prstGeom prst="rect">
            <a:avLst/>
          </a:prstGeom>
          <a:noFill/>
        </p:spPr>
        <p:txBody>
          <a:bodyPr wrap="square" rtlCol="0">
            <a:spAutoFit/>
          </a:bodyPr>
          <a:lstStyle/>
          <a:p>
            <a:r>
              <a:rPr lang="en-US" sz="3200" b="1" dirty="0"/>
              <a:t>2. </a:t>
            </a:r>
            <a:r>
              <a:rPr lang="en-US" sz="3200" dirty="0"/>
              <a:t>Why do researchers care about which area of the brain is used when looking at an advertisement or looking at a product?</a:t>
            </a:r>
          </a:p>
        </p:txBody>
      </p:sp>
      <p:sp>
        <p:nvSpPr>
          <p:cNvPr id="6" name="TextBox 5"/>
          <p:cNvSpPr txBox="1"/>
          <p:nvPr/>
        </p:nvSpPr>
        <p:spPr>
          <a:xfrm>
            <a:off x="1524000" y="3458819"/>
            <a:ext cx="9144000" cy="1569660"/>
          </a:xfrm>
          <a:prstGeom prst="rect">
            <a:avLst/>
          </a:prstGeom>
          <a:noFill/>
        </p:spPr>
        <p:txBody>
          <a:bodyPr wrap="square" rtlCol="0">
            <a:spAutoFit/>
          </a:bodyPr>
          <a:lstStyle/>
          <a:p>
            <a:r>
              <a:rPr lang="en-US" sz="3200" dirty="0"/>
              <a:t>3. In the study about cola taste tests, what were the results of the blind taste test? How did the results change when the brand names were given?</a:t>
            </a:r>
          </a:p>
        </p:txBody>
      </p:sp>
    </p:spTree>
    <p:extLst>
      <p:ext uri="{BB962C8B-B14F-4D97-AF65-F5344CB8AC3E}">
        <p14:creationId xmlns:p14="http://schemas.microsoft.com/office/powerpoint/2010/main" val="7288071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1077218"/>
          </a:xfrm>
          <a:prstGeom prst="rect">
            <a:avLst/>
          </a:prstGeom>
          <a:noFill/>
        </p:spPr>
        <p:txBody>
          <a:bodyPr wrap="square" rtlCol="0">
            <a:spAutoFit/>
          </a:bodyPr>
          <a:lstStyle/>
          <a:p>
            <a:r>
              <a:rPr lang="en-US" sz="3200" b="1" dirty="0"/>
              <a:t>4. </a:t>
            </a:r>
            <a:r>
              <a:rPr lang="en-US" sz="3200" dirty="0"/>
              <a:t>Why are some people concerned about the use of </a:t>
            </a:r>
            <a:r>
              <a:rPr lang="en-US" sz="3200" dirty="0" err="1"/>
              <a:t>neuromarketing</a:t>
            </a:r>
            <a:r>
              <a:rPr lang="en-US" sz="3200" dirty="0"/>
              <a:t> research?</a:t>
            </a:r>
          </a:p>
        </p:txBody>
      </p:sp>
      <p:sp>
        <p:nvSpPr>
          <p:cNvPr id="4" name="TextBox 3"/>
          <p:cNvSpPr txBox="1"/>
          <p:nvPr/>
        </p:nvSpPr>
        <p:spPr>
          <a:xfrm>
            <a:off x="1524001" y="1089207"/>
            <a:ext cx="9152641" cy="5016758"/>
          </a:xfrm>
          <a:prstGeom prst="rect">
            <a:avLst/>
          </a:prstGeom>
          <a:noFill/>
        </p:spPr>
        <p:txBody>
          <a:bodyPr wrap="square" rtlCol="0">
            <a:spAutoFit/>
          </a:bodyPr>
          <a:lstStyle/>
          <a:p>
            <a:r>
              <a:rPr lang="en-US" sz="3200" b="1" dirty="0"/>
              <a:t>Note-taking </a:t>
            </a:r>
            <a:r>
              <a:rPr lang="en-US" sz="3200" b="1" dirty="0"/>
              <a:t>Strategy</a:t>
            </a:r>
          </a:p>
          <a:p>
            <a:r>
              <a:rPr lang="en-US" sz="3200" b="1" dirty="0">
                <a:solidFill>
                  <a:srgbClr val="0000CC"/>
                </a:solidFill>
              </a:rPr>
              <a:t>Assess Your </a:t>
            </a:r>
            <a:r>
              <a:rPr lang="en-US" sz="3200" b="1" dirty="0">
                <a:solidFill>
                  <a:srgbClr val="0000CC"/>
                </a:solidFill>
              </a:rPr>
              <a:t>Notes</a:t>
            </a:r>
          </a:p>
          <a:p>
            <a:r>
              <a:rPr lang="en-US" sz="3200" dirty="0"/>
              <a:t>Compare notes with classmates in a study group after the lecture to check that your notes are </a:t>
            </a:r>
            <a:r>
              <a:rPr lang="en-US" sz="3200" dirty="0"/>
              <a:t>complete</a:t>
            </a:r>
          </a:p>
          <a:p>
            <a:r>
              <a:rPr lang="en-US" sz="3200" b="1" dirty="0"/>
              <a:t>5. Were you able to answer the questions in Exercise 4 using the information in your notes? Compare your notes with a few other students. Discuss the differences and help each other fill in any missing information—word</a:t>
            </a:r>
            <a:r>
              <a:rPr lang="en-US" sz="3200" b="1" dirty="0">
                <a:solidFill>
                  <a:srgbClr val="FFFF00"/>
                </a:solidFill>
              </a:rPr>
              <a:t>s</a:t>
            </a:r>
            <a:r>
              <a:rPr lang="en-US" sz="3200" b="1" dirty="0"/>
              <a:t>, definitions, ideas. Complete your </a:t>
            </a:r>
            <a:r>
              <a:rPr lang="en-US" sz="3200" b="1" dirty="0">
                <a:solidFill>
                  <a:srgbClr val="FFFF00"/>
                </a:solidFill>
              </a:rPr>
              <a:t>notes</a:t>
            </a:r>
          </a:p>
        </p:txBody>
      </p:sp>
    </p:spTree>
    <p:extLst>
      <p:ext uri="{BB962C8B-B14F-4D97-AF65-F5344CB8AC3E}">
        <p14:creationId xmlns:p14="http://schemas.microsoft.com/office/powerpoint/2010/main" val="20054329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8290" y="31480"/>
            <a:ext cx="9181707" cy="5016758"/>
          </a:xfrm>
          <a:prstGeom prst="rect">
            <a:avLst/>
          </a:prstGeom>
        </p:spPr>
        <p:txBody>
          <a:bodyPr wrap="square">
            <a:spAutoFit/>
          </a:bodyPr>
          <a:lstStyle/>
          <a:p>
            <a:r>
              <a:rPr lang="en-US" sz="3200" b="1" dirty="0">
                <a:solidFill>
                  <a:srgbClr val="C00000"/>
                </a:solidFill>
              </a:rPr>
              <a:t>Discuss the </a:t>
            </a:r>
            <a:r>
              <a:rPr lang="en-US" sz="3200" b="1" dirty="0">
                <a:solidFill>
                  <a:srgbClr val="C00000"/>
                </a:solidFill>
              </a:rPr>
              <a:t>Issues</a:t>
            </a:r>
          </a:p>
          <a:p>
            <a:r>
              <a:rPr lang="en-US" sz="3200" b="1" dirty="0"/>
              <a:t>Express Your </a:t>
            </a:r>
            <a:r>
              <a:rPr lang="en-US" sz="3200" b="1" dirty="0"/>
              <a:t>Ideas</a:t>
            </a:r>
          </a:p>
          <a:p>
            <a:r>
              <a:rPr lang="en-US" sz="3200" dirty="0"/>
              <a:t>Many professors in the U.S. will ask students questions during their lectures or in class discussions. Also, students are often expected to express their ideas and opinions with a partner or in small </a:t>
            </a:r>
            <a:r>
              <a:rPr lang="en-US" sz="3200" dirty="0"/>
              <a:t>groups</a:t>
            </a:r>
          </a:p>
          <a:p>
            <a:r>
              <a:rPr lang="en-US" sz="3200" dirty="0"/>
              <a:t>Active participation in class shows that you are interested in and actively thinking about the course content. It can also help you learn and remember the new information presented in class</a:t>
            </a:r>
            <a:endParaRPr lang="en-US" sz="3200" b="1" dirty="0">
              <a:solidFill>
                <a:srgbClr val="C00000"/>
              </a:solidFill>
            </a:endParaRPr>
          </a:p>
        </p:txBody>
      </p:sp>
    </p:spTree>
    <p:extLst>
      <p:ext uri="{BB962C8B-B14F-4D97-AF65-F5344CB8AC3E}">
        <p14:creationId xmlns:p14="http://schemas.microsoft.com/office/powerpoint/2010/main" val="33375994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970318"/>
          </a:xfrm>
          <a:prstGeom prst="rect">
            <a:avLst/>
          </a:prstGeom>
          <a:noFill/>
        </p:spPr>
        <p:txBody>
          <a:bodyPr wrap="square" rtlCol="0">
            <a:spAutoFit/>
          </a:bodyPr>
          <a:lstStyle/>
          <a:p>
            <a:pPr marL="514350" indent="-514350">
              <a:buAutoNum type="arabicPeriod"/>
            </a:pPr>
            <a:r>
              <a:rPr lang="en-US" sz="2800" b="1" dirty="0"/>
              <a:t>Read </a:t>
            </a:r>
            <a:r>
              <a:rPr lang="en-US" sz="2800" b="1" dirty="0"/>
              <a:t>the expressions for expressing your ideas. Can you add others </a:t>
            </a:r>
            <a:r>
              <a:rPr lang="en-US" sz="2800" b="1" dirty="0"/>
              <a:t>to the </a:t>
            </a:r>
            <a:r>
              <a:rPr lang="en-US" sz="2800" b="1" dirty="0"/>
              <a:t>list</a:t>
            </a:r>
            <a:r>
              <a:rPr lang="en-US" sz="2800" b="1" dirty="0"/>
              <a:t>?</a:t>
            </a:r>
          </a:p>
          <a:p>
            <a:r>
              <a:rPr lang="en-US" sz="2800" dirty="0"/>
              <a:t>I think/believe/feel. . . </a:t>
            </a:r>
            <a:endParaRPr lang="en-US" sz="2800" dirty="0"/>
          </a:p>
          <a:p>
            <a:r>
              <a:rPr lang="en-US" sz="2800" dirty="0"/>
              <a:t>In my opinion,. . </a:t>
            </a:r>
            <a:endParaRPr lang="en-US" sz="2800" dirty="0"/>
          </a:p>
          <a:p>
            <a:r>
              <a:rPr lang="en-US" sz="2800" dirty="0"/>
              <a:t>Here's what I think . </a:t>
            </a:r>
            <a:r>
              <a:rPr lang="en-US" sz="2800" dirty="0"/>
              <a:t>.</a:t>
            </a:r>
          </a:p>
          <a:p>
            <a:r>
              <a:rPr lang="en-US" sz="2800" dirty="0"/>
              <a:t>I'd like to say/add/mention . . </a:t>
            </a:r>
            <a:r>
              <a:rPr lang="en-US" sz="2800" dirty="0"/>
              <a:t>.</a:t>
            </a:r>
          </a:p>
          <a:p>
            <a:r>
              <a:rPr lang="en-US" sz="2800" dirty="0"/>
              <a:t>Here are my two cents </a:t>
            </a:r>
            <a:r>
              <a:rPr lang="en-US" sz="2800" dirty="0"/>
              <a:t>.</a:t>
            </a:r>
          </a:p>
          <a:p>
            <a:r>
              <a:rPr lang="en-US" sz="2800" dirty="0"/>
              <a:t>What I'd like to say is . </a:t>
            </a:r>
            <a:endParaRPr lang="en-US" sz="2800" dirty="0"/>
          </a:p>
          <a:p>
            <a:r>
              <a:rPr lang="en-US" sz="2800" dirty="0"/>
              <a:t>Personally. I think/feel . </a:t>
            </a:r>
          </a:p>
        </p:txBody>
      </p:sp>
    </p:spTree>
    <p:extLst>
      <p:ext uri="{BB962C8B-B14F-4D97-AF65-F5344CB8AC3E}">
        <p14:creationId xmlns:p14="http://schemas.microsoft.com/office/powerpoint/2010/main" val="40703518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3970318"/>
          </a:xfrm>
          <a:prstGeom prst="rect">
            <a:avLst/>
          </a:prstGeom>
          <a:noFill/>
        </p:spPr>
        <p:txBody>
          <a:bodyPr wrap="square" rtlCol="0">
            <a:spAutoFit/>
          </a:bodyPr>
          <a:lstStyle/>
          <a:p>
            <a:r>
              <a:rPr lang="en-US" sz="2800" dirty="0"/>
              <a:t>1. Look at the list of factors to consider when purchasing a product. Which factors are most important when purchasing the items in the picture?</a:t>
            </a:r>
          </a:p>
          <a:p>
            <a:pPr marL="342900" indent="-342900">
              <a:buAutoNum type="alphaLcPeriod"/>
            </a:pPr>
            <a:r>
              <a:rPr lang="en-US" sz="2800" dirty="0"/>
              <a:t>cost</a:t>
            </a:r>
            <a:r>
              <a:rPr lang="en-US" sz="2800" dirty="0"/>
              <a:t>	</a:t>
            </a:r>
            <a:endParaRPr lang="en-US" sz="2800" dirty="0"/>
          </a:p>
          <a:p>
            <a:pPr marL="342900" indent="-342900">
              <a:buAutoNum type="alphaLcPeriod"/>
            </a:pPr>
            <a:r>
              <a:rPr lang="en-US" sz="2800" dirty="0"/>
              <a:t>health </a:t>
            </a:r>
            <a:r>
              <a:rPr lang="en-US" sz="2800" dirty="0"/>
              <a:t>or safety</a:t>
            </a:r>
          </a:p>
          <a:p>
            <a:pPr marL="342900" indent="-342900">
              <a:buAutoNum type="alphaLcPeriod" startAt="3"/>
            </a:pPr>
            <a:r>
              <a:rPr lang="en-US" sz="2800" dirty="0"/>
              <a:t>how </a:t>
            </a:r>
            <a:r>
              <a:rPr lang="en-US" sz="2800" dirty="0"/>
              <a:t>well it </a:t>
            </a:r>
            <a:r>
              <a:rPr lang="en-US" sz="2800" dirty="0"/>
              <a:t>works</a:t>
            </a:r>
          </a:p>
          <a:p>
            <a:pPr marL="342900" indent="-342900">
              <a:buAutoNum type="alphaLcPeriod" startAt="3"/>
            </a:pPr>
            <a:r>
              <a:rPr lang="en-US" sz="2800" dirty="0"/>
              <a:t>how it looks, tastes, or </a:t>
            </a:r>
            <a:r>
              <a:rPr lang="en-US" sz="2800" dirty="0"/>
              <a:t>smells</a:t>
            </a:r>
          </a:p>
          <a:p>
            <a:pPr marL="342900" indent="-342900">
              <a:buAutoNum type="alphaLcPeriod" startAt="3"/>
            </a:pPr>
            <a:r>
              <a:rPr lang="en-US" sz="2800" dirty="0"/>
              <a:t>the brand (company name</a:t>
            </a:r>
            <a:r>
              <a:rPr lang="en-US" sz="2800" dirty="0"/>
              <a:t>)</a:t>
            </a:r>
          </a:p>
          <a:p>
            <a:pPr marL="342900" indent="-342900">
              <a:buAutoNum type="alphaLcPeriod" startAt="3"/>
            </a:pPr>
            <a:r>
              <a:rPr lang="en-US" sz="2800" dirty="0"/>
              <a:t>how it makes you feel</a:t>
            </a:r>
          </a:p>
        </p:txBody>
      </p:sp>
      <p:sp>
        <p:nvSpPr>
          <p:cNvPr id="4" name="TextBox 3"/>
          <p:cNvSpPr txBox="1"/>
          <p:nvPr/>
        </p:nvSpPr>
        <p:spPr>
          <a:xfrm>
            <a:off x="9906000" y="6477000"/>
            <a:ext cx="685800" cy="369332"/>
          </a:xfrm>
          <a:prstGeom prst="rect">
            <a:avLst/>
          </a:prstGeom>
          <a:noFill/>
        </p:spPr>
        <p:txBody>
          <a:bodyPr wrap="square" rtlCol="0">
            <a:spAutoFit/>
          </a:bodyPr>
          <a:lstStyle/>
          <a:p>
            <a:r>
              <a:rPr lang="en-US" b="1" dirty="0">
                <a:solidFill>
                  <a:srgbClr val="C00000"/>
                </a:solidFill>
              </a:rPr>
              <a:t>3</a:t>
            </a:r>
            <a:endParaRPr lang="en-US" b="1" dirty="0">
              <a:solidFill>
                <a:srgbClr val="C00000"/>
              </a:solidFill>
            </a:endParaRPr>
          </a:p>
        </p:txBody>
      </p:sp>
    </p:spTree>
    <p:extLst>
      <p:ext uri="{BB962C8B-B14F-4D97-AF65-F5344CB8AC3E}">
        <p14:creationId xmlns:p14="http://schemas.microsoft.com/office/powerpoint/2010/main" val="20405216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2246769"/>
          </a:xfrm>
          <a:prstGeom prst="rect">
            <a:avLst/>
          </a:prstGeom>
          <a:noFill/>
        </p:spPr>
        <p:txBody>
          <a:bodyPr wrap="square" rtlCol="0">
            <a:spAutoFit/>
          </a:bodyPr>
          <a:lstStyle/>
          <a:p>
            <a:r>
              <a:rPr lang="en-US" sz="2800" dirty="0"/>
              <a:t>2. Imagine this situation. You are president of a chocolate company. Sales of your most popular chocolate bar have decreased sharply this year. You want to find out what people think about your company and this product. What are some ways you can do this?</a:t>
            </a:r>
          </a:p>
        </p:txBody>
      </p:sp>
      <p:sp>
        <p:nvSpPr>
          <p:cNvPr id="3" name="TextBox 2"/>
          <p:cNvSpPr txBox="1"/>
          <p:nvPr/>
        </p:nvSpPr>
        <p:spPr>
          <a:xfrm>
            <a:off x="2514600" y="2677657"/>
            <a:ext cx="6400800" cy="584775"/>
          </a:xfrm>
          <a:prstGeom prst="rect">
            <a:avLst/>
          </a:prstGeom>
          <a:noFill/>
        </p:spPr>
        <p:txBody>
          <a:bodyPr wrap="square" rtlCol="0">
            <a:spAutoFit/>
          </a:bodyPr>
          <a:lstStyle/>
          <a:p>
            <a:r>
              <a:rPr lang="en-US" sz="3200" b="1" dirty="0">
                <a:solidFill>
                  <a:srgbClr val="003300"/>
                </a:solidFill>
              </a:rPr>
              <a:t>Have surveys or </a:t>
            </a:r>
            <a:r>
              <a:rPr lang="en-US" sz="3200" b="1" dirty="0" err="1">
                <a:solidFill>
                  <a:srgbClr val="003300"/>
                </a:solidFill>
              </a:rPr>
              <a:t>questionaires</a:t>
            </a:r>
            <a:endParaRPr lang="en-US" sz="3200" b="1" dirty="0">
              <a:solidFill>
                <a:srgbClr val="003300"/>
              </a:solidFill>
            </a:endParaRPr>
          </a:p>
        </p:txBody>
      </p:sp>
    </p:spTree>
    <p:extLst>
      <p:ext uri="{BB962C8B-B14F-4D97-AF65-F5344CB8AC3E}">
        <p14:creationId xmlns:p14="http://schemas.microsoft.com/office/powerpoint/2010/main" val="8399665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5262979"/>
          </a:xfrm>
          <a:prstGeom prst="rect">
            <a:avLst/>
          </a:prstGeom>
          <a:noFill/>
        </p:spPr>
        <p:txBody>
          <a:bodyPr wrap="square" rtlCol="0">
            <a:spAutoFit/>
          </a:bodyPr>
          <a:lstStyle/>
          <a:p>
            <a:r>
              <a:rPr lang="en-US" sz="2800" b="1" dirty="0"/>
              <a:t>2. Read this chapter from a marketing textbook on focus groups and how they are used in marketing </a:t>
            </a:r>
            <a:r>
              <a:rPr lang="en-US" sz="2800" b="1" dirty="0"/>
              <a:t>research</a:t>
            </a:r>
          </a:p>
          <a:p>
            <a:pPr algn="ctr"/>
            <a:r>
              <a:rPr lang="en-US" sz="2800" b="1" dirty="0">
                <a:solidFill>
                  <a:srgbClr val="FF0000"/>
                </a:solidFill>
              </a:rPr>
              <a:t>Talking to Your Target Market: Focus </a:t>
            </a:r>
            <a:r>
              <a:rPr lang="en-US" sz="2800" b="1" dirty="0">
                <a:solidFill>
                  <a:srgbClr val="FF0000"/>
                </a:solidFill>
              </a:rPr>
              <a:t>Groups</a:t>
            </a:r>
          </a:p>
          <a:p>
            <a:r>
              <a:rPr lang="en-US" sz="2800" dirty="0"/>
              <a:t>For years, marketing experts have used various methods to try to understand why consumers chose to buy certain products. How do shoppers </a:t>
            </a:r>
            <a:r>
              <a:rPr lang="en-US" sz="2800" b="1" dirty="0"/>
              <a:t>differentiate</a:t>
            </a:r>
            <a:r>
              <a:rPr lang="en-US" sz="2800" dirty="0"/>
              <a:t> one product from another? What </a:t>
            </a:r>
            <a:r>
              <a:rPr lang="en-US" sz="2800" b="1" dirty="0"/>
              <a:t>motivates</a:t>
            </a:r>
            <a:r>
              <a:rPr lang="en-US" sz="2800" dirty="0"/>
              <a:t> a consumer to choose one </a:t>
            </a:r>
            <a:r>
              <a:rPr lang="en-US" sz="2800" b="1" dirty="0"/>
              <a:t>brand</a:t>
            </a:r>
            <a:r>
              <a:rPr lang="en-US" sz="2800" dirty="0"/>
              <a:t> over another? Marketing researchers want to understand the decision making processes of consumers. That information can help companies decide how to advertise a product or service; it can also help them design new products or redesign existing </a:t>
            </a:r>
            <a:r>
              <a:rPr lang="en-US" sz="2800" b="1" dirty="0">
                <a:solidFill>
                  <a:srgbClr val="FFFF00"/>
                </a:solidFill>
              </a:rPr>
              <a:t>products</a:t>
            </a:r>
            <a:r>
              <a:rPr lang="en-US" sz="2800" dirty="0"/>
              <a:t> so that they will sell better</a:t>
            </a:r>
          </a:p>
        </p:txBody>
      </p:sp>
    </p:spTree>
    <p:extLst>
      <p:ext uri="{BB962C8B-B14F-4D97-AF65-F5344CB8AC3E}">
        <p14:creationId xmlns:p14="http://schemas.microsoft.com/office/powerpoint/2010/main" val="21263570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2554545"/>
          </a:xfrm>
          <a:prstGeom prst="rect">
            <a:avLst/>
          </a:prstGeom>
          <a:noFill/>
        </p:spPr>
        <p:txBody>
          <a:bodyPr wrap="square" rtlCol="0">
            <a:spAutoFit/>
          </a:bodyPr>
          <a:lstStyle/>
          <a:p>
            <a:r>
              <a:rPr lang="en-US" sz="3200" dirty="0"/>
              <a:t>In this chapter we will look at the </a:t>
            </a:r>
            <a:r>
              <a:rPr lang="en-US" sz="3200" b="1" i="1" dirty="0">
                <a:solidFill>
                  <a:srgbClr val="FF0000"/>
                </a:solidFill>
              </a:rPr>
              <a:t>focus group,</a:t>
            </a:r>
            <a:r>
              <a:rPr lang="en-US" sz="3200" b="1" i="1" dirty="0"/>
              <a:t> </a:t>
            </a:r>
            <a:r>
              <a:rPr lang="en-US" sz="3200" dirty="0"/>
              <a:t>a type of </a:t>
            </a:r>
            <a:r>
              <a:rPr lang="en-US" sz="3200" b="1" dirty="0">
                <a:solidFill>
                  <a:srgbClr val="FF0000"/>
                </a:solidFill>
              </a:rPr>
              <a:t>group interview</a:t>
            </a:r>
            <a:r>
              <a:rPr lang="en-US" sz="3200" dirty="0"/>
              <a:t>. It has become one of the main marketing research tools to find out how people in the </a:t>
            </a:r>
            <a:r>
              <a:rPr lang="en-US" sz="3200" b="1" dirty="0"/>
              <a:t>target</a:t>
            </a:r>
            <a:r>
              <a:rPr lang="en-US" sz="3200" dirty="0"/>
              <a:t> market feel about themselves and the particular brand, product, or service being researched</a:t>
            </a:r>
          </a:p>
        </p:txBody>
      </p:sp>
    </p:spTree>
    <p:extLst>
      <p:ext uri="{BB962C8B-B14F-4D97-AF65-F5344CB8AC3E}">
        <p14:creationId xmlns:p14="http://schemas.microsoft.com/office/powerpoint/2010/main" val="7290219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9144000" cy="5509200"/>
          </a:xfrm>
          <a:prstGeom prst="rect">
            <a:avLst/>
          </a:prstGeom>
          <a:noFill/>
        </p:spPr>
        <p:txBody>
          <a:bodyPr wrap="square" rtlCol="0">
            <a:spAutoFit/>
          </a:bodyPr>
          <a:lstStyle/>
          <a:p>
            <a:r>
              <a:rPr lang="en-US" sz="3200" dirty="0">
                <a:solidFill>
                  <a:srgbClr val="0000CC"/>
                </a:solidFill>
              </a:rPr>
              <a:t>For a focus group, researchers usually find six to twelve volunteers from their target market and bring them together for one or two hours to answer questions and talk about a product, service, or brand. A skilled discussion leader encourages free discussion but focuses the conversation on the product being researched. To do this, discussion leaders ask a lot of open-ended questions, not simple yes/no or limited choice questions. Open-ended questions allow the group's participants to answer in their own </a:t>
            </a:r>
            <a:r>
              <a:rPr lang="en-US" sz="3200" dirty="0"/>
              <a:t>word</a:t>
            </a:r>
            <a:r>
              <a:rPr lang="en-US" sz="3200" dirty="0">
                <a:solidFill>
                  <a:srgbClr val="0000CC"/>
                </a:solidFill>
              </a:rPr>
              <a:t>s and in ways the discussion leader may </a:t>
            </a:r>
            <a:r>
              <a:rPr lang="en-US" sz="3200" dirty="0">
                <a:solidFill>
                  <a:srgbClr val="FFFF00"/>
                </a:solidFill>
              </a:rPr>
              <a:t>not expect.</a:t>
            </a:r>
          </a:p>
        </p:txBody>
      </p:sp>
    </p:spTree>
    <p:extLst>
      <p:ext uri="{BB962C8B-B14F-4D97-AF65-F5344CB8AC3E}">
        <p14:creationId xmlns:p14="http://schemas.microsoft.com/office/powerpoint/2010/main" val="1305469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9144000" cy="4893647"/>
          </a:xfrm>
          <a:prstGeom prst="rect">
            <a:avLst/>
          </a:prstGeom>
          <a:noFill/>
        </p:spPr>
        <p:txBody>
          <a:bodyPr wrap="square" rtlCol="0">
            <a:spAutoFit/>
          </a:bodyPr>
          <a:lstStyle/>
          <a:p>
            <a:r>
              <a:rPr lang="en-US" sz="2400" b="1" dirty="0">
                <a:solidFill>
                  <a:srgbClr val="003300"/>
                </a:solidFill>
              </a:rPr>
              <a:t>Focus groups usually start with general questions about product type. For example, a focus group for the high school market could be asked, "Which brands of athletic shoes are the most popular with people at your school? Why?' Later they may be asked more specific </a:t>
            </a:r>
            <a:r>
              <a:rPr lang="en-US" sz="2400" b="1" dirty="0">
                <a:solidFill>
                  <a:srgbClr val="003300"/>
                </a:solidFill>
              </a:rPr>
              <a:t>questions </a:t>
            </a:r>
            <a:r>
              <a:rPr lang="en-US" sz="2400" b="1" dirty="0">
                <a:solidFill>
                  <a:srgbClr val="003300"/>
                </a:solidFill>
              </a:rPr>
              <a:t>about a particular brand. Discussion leaders may ask for opinions directly with questions like, "Why do you buy Nike shoes?' Or they may try to get at attitudes and beliefs more indirectly with a question like, "What do you think about people who wear Nike shoes?" The focus group's answers to these questions tell researchers a lot about a brand's </a:t>
            </a:r>
            <a:r>
              <a:rPr lang="en-US" sz="2400" b="1" dirty="0">
                <a:solidFill>
                  <a:srgbClr val="C00000"/>
                </a:solidFill>
              </a:rPr>
              <a:t>image</a:t>
            </a:r>
            <a:r>
              <a:rPr lang="en-US" sz="2400" b="1" dirty="0">
                <a:solidFill>
                  <a:srgbClr val="003300"/>
                </a:solidFill>
              </a:rPr>
              <a:t>—the way people think about a brand and the people who use the brand. If a lot of kids in a school wear one brand of athletic shoe, this </a:t>
            </a:r>
            <a:r>
              <a:rPr lang="en-US" sz="2400" b="1" dirty="0">
                <a:solidFill>
                  <a:srgbClr val="C00000"/>
                </a:solidFill>
              </a:rPr>
              <a:t>suggest</a:t>
            </a:r>
            <a:r>
              <a:rPr lang="en-US" sz="2400" b="1" dirty="0">
                <a:solidFill>
                  <a:srgbClr val="003300"/>
                </a:solidFill>
              </a:rPr>
              <a:t>s that the brand's image is youthful and popular</a:t>
            </a:r>
          </a:p>
        </p:txBody>
      </p:sp>
    </p:spTree>
    <p:extLst>
      <p:ext uri="{BB962C8B-B14F-4D97-AF65-F5344CB8AC3E}">
        <p14:creationId xmlns:p14="http://schemas.microsoft.com/office/powerpoint/2010/main" val="19278127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1614</Words>
  <Application>Microsoft Office PowerPoint</Application>
  <PresentationFormat>Widescreen</PresentationFormat>
  <Paragraphs>123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New Trends in Marketing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2021-10-07T13:18:22Z</dcterms:created>
  <dcterms:modified xsi:type="dcterms:W3CDTF">2021-10-07T13:29:19Z</dcterms:modified>
</cp:coreProperties>
</file>