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12745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667EEA"/>
                </a:solidFill>
              </a:defRPr>
            </a:pPr>
            <a:r>
              <a:t>Access to Financial Agents: The #1 Driver of Formal Inclusion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11274552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646464"/>
                </a:solidFill>
              </a:defRPr>
            </a:pPr>
            <a:r>
              <a:t>Coefficient: 19.78 | Growth: +150.9% (2018-2023) | Impact: 86pp per unit increase</a:t>
            </a:r>
          </a:p>
        </p:txBody>
      </p:sp>
      <p:pic>
        <p:nvPicPr>
          <p:cNvPr id="4" name="Picture 3" descr="agents_coefficient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720"/>
            <a:ext cx="5486400" cy="4373244"/>
          </a:xfrm>
          <a:prstGeom prst="rect">
            <a:avLst/>
          </a:prstGeom>
        </p:spPr>
      </p:pic>
      <p:pic>
        <p:nvPicPr>
          <p:cNvPr id="5" name="Picture 4" descr="agents_componen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1188720"/>
            <a:ext cx="5486400" cy="1816941"/>
          </a:xfrm>
          <a:prstGeom prst="rect">
            <a:avLst/>
          </a:prstGeom>
        </p:spPr>
      </p:pic>
      <p:pic>
        <p:nvPicPr>
          <p:cNvPr id="6" name="Picture 5" descr="agents_growth_analysi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40480"/>
            <a:ext cx="5486400" cy="2320106"/>
          </a:xfrm>
          <a:prstGeom prst="rect">
            <a:avLst/>
          </a:prstGeom>
        </p:spPr>
      </p:pic>
      <p:pic>
        <p:nvPicPr>
          <p:cNvPr id="7" name="Picture 6" descr="agents_vs_inclusion_scat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3840480"/>
            <a:ext cx="5303520" cy="38873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