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Drivers of Formal Financial Inclusion in Nigeria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EFInA Data Analysis (2018-2023)</a:t>
            </a:r>
          </a:p>
          <a:p>
            <a:r>
              <a:t>Octave Analytics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 to Financial Agents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RANK #1 DRIVER</a:t>
            </a:r>
          </a:p>
          <a:p>
            <a:pPr/>
          </a:p>
          <a:p>
            <a:pPr/>
            <a:r>
              <a:t>Components:</a:t>
            </a:r>
          </a:p>
          <a:p>
            <a:pPr/>
            <a:r>
              <a:t>  • Financial agents usage</a:t>
            </a:r>
          </a:p>
          <a:p>
            <a:pPr/>
            <a:r>
              <a:t>  • Transactional account ownership</a:t>
            </a:r>
          </a:p>
          <a:p>
            <a:pPr/>
            <a:r>
              <a:t>  • Mobile money adoption</a:t>
            </a:r>
          </a:p>
          <a:p>
            <a:pPr/>
          </a:p>
          <a:p>
            <a:pPr/>
            <a:r>
              <a:t>Construction: Z-score → Equal weighting → Min-max [0,1]</a:t>
            </a:r>
          </a:p>
          <a:p>
            <a:pPr/>
            <a:r>
              <a:t>Growth: 151% increase (2018-2023)</a:t>
            </a:r>
          </a:p>
          <a:p>
            <a:pPr/>
            <a:r>
              <a:t>Impact: 34.4pp difference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5 Policy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1. AGENT EXPANSION (CRITICAL)</a:t>
            </a:r>
          </a:p>
          <a:p>
            <a:pPr lvl="1"/>
            <a:r>
              <a:t>Deploy 50,000 agents → +8-10pp impact</a:t>
            </a:r>
          </a:p>
          <a:p>
            <a:pPr/>
            <a:r>
              <a:t>2. ZERO-BALANCE ACCOUNTS (HIGH)</a:t>
            </a:r>
          </a:p>
          <a:p>
            <a:pPr lvl="1"/>
            <a:r>
              <a:t>Mandate implementation → +5-7pp impact</a:t>
            </a:r>
          </a:p>
          <a:p>
            <a:pPr/>
            <a:r>
              <a:t>3. FINANCIAL LITERACY (HIGH)</a:t>
            </a:r>
          </a:p>
          <a:p>
            <a:pPr lvl="1"/>
            <a:r>
              <a:t>Mass campaigns → +3-5pp impact</a:t>
            </a:r>
          </a:p>
          <a:p>
            <a:pPr/>
            <a:r>
              <a:t>4. MOBILE MONEY INTEGRATION (MEDIUM)</a:t>
            </a:r>
          </a:p>
          <a:p>
            <a:pPr lvl="1"/>
            <a:r>
              <a:t>Seamless transfers → +4-6pp impact</a:t>
            </a:r>
          </a:p>
          <a:p>
            <a:pPr/>
            <a:r>
              <a:t>5. REGIONAL EQUITY (MEDIUM)</a:t>
            </a:r>
          </a:p>
          <a:p>
            <a:pPr lvl="1"/>
            <a:r>
              <a:t>Target North regions → Narrow gap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Data: 85,341 respondents across 36 states + FCT</a:t>
            </a:r>
          </a:p>
          <a:p>
            <a:pPr/>
            <a:r>
              <a:t>Years: 2018, 2020, 2023</a:t>
            </a:r>
          </a:p>
          <a:p>
            <a:pPr/>
          </a:p>
          <a:p>
            <a:pPr/>
            <a:r>
              <a:t>Models:</a:t>
            </a:r>
          </a:p>
          <a:p>
            <a:pPr/>
            <a:r>
              <a:t>  • Logistic Regression (standardized coefficients)</a:t>
            </a:r>
          </a:p>
          <a:p>
            <a:pPr/>
            <a:r>
              <a:t>  • LASSO (variable selection)</a:t>
            </a:r>
          </a:p>
          <a:p>
            <a:pPr/>
            <a:r>
              <a:t>  • Random Forest (feature importance)</a:t>
            </a:r>
          </a:p>
          <a:p>
            <a:pPr/>
            <a:r>
              <a:t>  • XGBoost + SHAP (marginal contributions)</a:t>
            </a:r>
          </a:p>
          <a:p>
            <a:pPr/>
          </a:p>
          <a:p>
            <a:pPr/>
            <a:r>
              <a:t>Performance: 89-92% accuracy, 0.94-0.98 ROC-AUC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Contribution to Change (2018-2023)</a:t>
            </a:r>
          </a:p>
        </p:txBody>
      </p:sp>
      <p:pic>
        <p:nvPicPr>
          <p:cNvPr id="3" name="Picture 2" descr="waterfall_contribu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467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Inclusion Heatmap</a:t>
            </a:r>
          </a:p>
        </p:txBody>
      </p:sp>
      <p:pic>
        <p:nvPicPr>
          <p:cNvPr id="3" name="Picture 2" descr="regional_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76794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Projections (2024-2026)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IF TOP 3 RECOMMENDATIONS IMPLEMENTED:</a:t>
            </a:r>
          </a:p>
          <a:p>
            <a:pPr/>
          </a:p>
          <a:p>
            <a:pPr/>
            <a:r>
              <a:t>Agent Expansion: +8pp → 69.2% by 2025</a:t>
            </a:r>
          </a:p>
          <a:p>
            <a:pPr/>
            <a:r>
              <a:t>Zero-Balance Accounts: +5pp → 74.2% by 2026</a:t>
            </a:r>
          </a:p>
          <a:p>
            <a:pPr/>
            <a:r>
              <a:t>Financial Literacy: +3pp → 77.2% by 2026</a:t>
            </a:r>
          </a:p>
          <a:p>
            <a:pPr/>
          </a:p>
          <a:p>
            <a:pPr/>
            <a:r>
              <a:t>COMBINED: Could reach 77% by 2026</a:t>
            </a:r>
          </a:p>
          <a:p>
            <a:pPr/>
            <a:r>
              <a:t>(vs. baseline projection of 65%)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KEY INSIGHT: Agent access dominates all other factors</a:t>
            </a:r>
          </a:p>
          <a:p>
            <a:pPr/>
          </a:p>
          <a:p>
            <a:pPr/>
            <a:r>
              <a:t>IMMEDIATE ACTIONS:</a:t>
            </a:r>
          </a:p>
          <a:p>
            <a:pPr/>
            <a:r>
              <a:t>  • Present to CBN Financial Inclusion Secretariat</a:t>
            </a:r>
          </a:p>
          <a:p>
            <a:pPr/>
            <a:r>
              <a:t>  • Advocate for agent expansion pilot (5 LGAs)</a:t>
            </a:r>
          </a:p>
          <a:p>
            <a:pPr/>
            <a:r>
              <a:t>  • Develop zero-balance account regulations</a:t>
            </a:r>
          </a:p>
          <a:p>
            <a:pPr/>
          </a:p>
          <a:p>
            <a:pPr/>
            <a:r>
              <a:t>LONG-TERM GOAL:</a:t>
            </a:r>
          </a:p>
          <a:p>
            <a:pPr/>
            <a:r>
              <a:t>  • 80% national inclusion by 2030</a:t>
            </a:r>
          </a:p>
          <a:p>
            <a:pPr/>
            <a:r>
              <a:t>  • Universal inclusion for all segments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Formal inclusion surged from 45.2% (2018) to 61.2% (2023)</a:t>
            </a:r>
          </a:p>
          <a:p>
            <a:pPr/>
            <a:r>
              <a:t>16 percentage point increase = ~13.7 million newly included Nigerians</a:t>
            </a:r>
          </a:p>
          <a:p>
            <a:pPr/>
            <a:r>
              <a:t>Access to Financial Agents is the #1 driver (coefficient: 19.78)</a:t>
            </a:r>
          </a:p>
          <a:p>
            <a:pPr/>
            <a:r>
              <a:t>2020-2023 saw 15× faster growth than 2018-2020</a:t>
            </a:r>
          </a:p>
          <a:p>
            <a:pPr/>
            <a:r>
              <a:t>Key recommendation: Deploy 50,000+ agents in underserved areas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1. ACCESS TO FINANCIAL AGENTS IS #1 DRIVER</a:t>
            </a:r>
          </a:p>
          <a:p>
            <a:pPr lvl="1"/>
            <a:r>
              <a:t>Coefficient: 19.78 (40× larger than most variables)</a:t>
            </a:r>
          </a:p>
          <a:p>
            <a:pPr lvl="1"/>
            <a:r>
              <a:t>SHAP importance: 3.60</a:t>
            </a:r>
          </a:p>
          <a:p>
            <a:pPr lvl="1"/>
            <a:r>
              <a:t>Effect: 34.4pp difference with/without access</a:t>
            </a:r>
          </a:p>
          <a:p>
            <a:pPr/>
            <a:r>
              <a:t>2. DRAMATIC ACCELERATION POST-2020</a:t>
            </a:r>
          </a:p>
          <a:p>
            <a:pPr lvl="1"/>
            <a:r>
              <a:t>2018-2020: +1.0pp growth</a:t>
            </a:r>
          </a:p>
          <a:p>
            <a:pPr lvl="1"/>
            <a:r>
              <a:t>2020-2023: +15.0pp growth (15× faster)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Drivers (Ranked)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1. access_agents: Coef=19.78, SHAP=3.60</a:t>
            </a:r>
          </a:p>
          <a:p>
            <a:pPr/>
            <a:r>
              <a:t>2. transactional_account_binary: Coef=-6.87, SHAP=0.50</a:t>
            </a:r>
          </a:p>
          <a:p>
            <a:pPr/>
            <a:r>
              <a:t>3. wealth_numeric: Coef=0.49, SHAP=0.23</a:t>
            </a:r>
          </a:p>
          <a:p>
            <a:pPr/>
            <a:r>
              <a:t>4. education_numeric: Coef=0.41, SHAP=0.23</a:t>
            </a:r>
          </a:p>
          <a:p>
            <a:pPr/>
            <a:r>
              <a:t>5. year_2023: Coef=-0.33, SHAP=0.62</a:t>
            </a:r>
          </a:p>
          <a:p>
            <a:pPr/>
            <a:r>
              <a:t>6. income_numeric: Coef=0.20, SHAP=0.11</a:t>
            </a:r>
          </a:p>
          <a:p>
            <a:pPr/>
            <a:r>
              <a:t>7. savings_frequency_numeric: Coef=-0.13, SHAP=0.16</a:t>
            </a:r>
          </a:p>
          <a:p>
            <a:pPr/>
            <a:r>
              <a:t>8. runs_out_of_money: Coef=0.18, SHAP=0.15</a:t>
            </a:r>
          </a:p>
          <a:p>
            <a:pPr/>
            <a:r>
              <a:t>9. urban: Coef=0.12, SHAP=0.11</a:t>
            </a:r>
          </a:p>
          <a:p>
            <a:pPr/>
            <a:r>
              <a:t>10. Population: Coef=-0.03, SHAP=0.18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Formal Inclusion Rate Over Time</a:t>
            </a:r>
          </a:p>
        </p:txBody>
      </p:sp>
      <p:pic>
        <p:nvPicPr>
          <p:cNvPr id="3" name="Picture 2" descr="inclusion_rate_time_ser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52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Trends (2018-2023)</a:t>
            </a:r>
          </a:p>
        </p:txBody>
      </p:sp>
      <p:pic>
        <p:nvPicPr>
          <p:cNvPr id="3" name="Picture 2" descr="regional_tren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217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Urban vs Rural Progression</a:t>
            </a:r>
          </a:p>
        </p:txBody>
      </p:sp>
      <p:pic>
        <p:nvPicPr>
          <p:cNvPr id="3" name="Picture 2" descr="urban_rural_tren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546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Correlations with Formal Inclusion</a:t>
            </a:r>
          </a:p>
        </p:txBody>
      </p:sp>
      <p:pic>
        <p:nvPicPr>
          <p:cNvPr id="3" name="Picture 2" descr="top_correla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8339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SHAP Feature Importance</a:t>
            </a:r>
          </a:p>
        </p:txBody>
      </p:sp>
      <p:pic>
        <p:nvPicPr>
          <p:cNvPr id="3" name="Picture 2" descr="shap_summary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83377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