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667EEA"/>
                </a:solidFill>
              </a:defRPr>
            </a:pPr>
            <a:r>
              <a:t>Driver #3: Wealth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646464"/>
                </a:solidFill>
              </a:defRPr>
            </a:pPr>
            <a:r>
              <a:t>Coefficient: 0.49 | SHAP: 0.23 | Rank: 3/20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5486400" cy="20116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400" b="1">
                <a:solidFill>
                  <a:srgbClr val="667EEA"/>
                </a:solidFill>
              </a:defRPr>
            </a:pPr>
            <a:r>
              <a:t>📊 DEFINITION &amp; MEASUREMENT</a:t>
            </a:r>
          </a:p>
          <a:p>
            <a:pPr>
              <a:defRPr sz="1100"/>
            </a:pPr>
            <a:r>
              <a:t>Wealth quintile (1-5 scale)</a:t>
            </a:r>
          </a:p>
          <a:p>
            <a:pPr>
              <a:defRPr sz="1100"/>
            </a:pPr>
            <a:r>
              <a:t>1 = Poorest, 5 = Richest</a:t>
            </a:r>
          </a:p>
          <a:p>
            <a:pPr>
              <a:defRPr sz="1100"/>
            </a:pPr>
            <a:r>
              <a:t>Based on asset ownership index:</a:t>
            </a:r>
          </a:p>
          <a:p>
            <a:pPr>
              <a:defRPr sz="1100"/>
            </a:pPr>
            <a:r>
              <a:t>• TV, radio, fridge, car, phone</a:t>
            </a:r>
          </a:p>
          <a:p>
            <a:pPr>
              <a:defRPr sz="1100"/>
            </a:pPr>
            <a:r>
              <a:t>• Land, livestock, generator</a:t>
            </a:r>
          </a:p>
          <a:p>
            <a:pPr>
              <a:defRPr sz="1100"/>
            </a:pPr>
            <a:r>
              <a:t>Survey divides into 5 equal groups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7920" y="1097280"/>
            <a:ext cx="5486400" cy="20116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400" b="1">
                <a:solidFill>
                  <a:srgbClr val="667EEA"/>
                </a:solidFill>
              </a:defRPr>
            </a:pPr>
            <a:r>
              <a:t>💡 WHY IT MATTERS</a:t>
            </a:r>
          </a:p>
          <a:p>
            <a:pPr>
              <a:defRPr sz="1100"/>
            </a:pPr>
            <a:r>
              <a:t>Wealthier can afford:</a:t>
            </a:r>
          </a:p>
          <a:p>
            <a:pPr>
              <a:defRPr sz="1100"/>
            </a:pPr>
            <a:r>
              <a:t>• Minimum balance requirements</a:t>
            </a:r>
          </a:p>
          <a:p>
            <a:pPr>
              <a:defRPr sz="1100"/>
            </a:pPr>
            <a:r>
              <a:t>• Transaction fees &amp; charges</a:t>
            </a:r>
          </a:p>
          <a:p>
            <a:pPr>
              <a:defRPr sz="1100"/>
            </a:pPr>
            <a:r>
              <a:t>• Travel to bank branches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Wealth brings:</a:t>
            </a:r>
          </a:p>
          <a:p>
            <a:pPr>
              <a:defRPr sz="1100"/>
            </a:pPr>
            <a:r>
              <a:t>• Financial needs (business accts)</a:t>
            </a:r>
          </a:p>
          <a:p>
            <a:pPr>
              <a:defRPr sz="1100"/>
            </a:pPr>
            <a:r>
              <a:t>• Confidence to approach banks</a:t>
            </a:r>
          </a:p>
          <a:p>
            <a:pPr>
              <a:defRPr sz="1100"/>
            </a:pPr>
            <a:r>
              <a:t>• Social capital &amp; networks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91840"/>
            <a:ext cx="5486400" cy="228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400" b="1">
                <a:solidFill>
                  <a:srgbClr val="667EEA"/>
                </a:solidFill>
              </a:defRPr>
            </a:pPr>
            <a:r>
              <a:t>📈 EFINA EVIDENCE</a:t>
            </a:r>
          </a:p>
          <a:p>
            <a:pPr>
              <a:defRPr sz="1100"/>
            </a:pPr>
            <a:r>
              <a:t>Coefficient: 0.49 (positive)</a:t>
            </a:r>
          </a:p>
          <a:p>
            <a:pPr>
              <a:defRPr sz="1100"/>
            </a:pPr>
            <a:r>
              <a:t>Effect: Each quintile → +13pp inclusion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2018-2023 Change:</a:t>
            </a:r>
          </a:p>
          <a:p>
            <a:pPr>
              <a:defRPr sz="1100"/>
            </a:pPr>
            <a:r>
              <a:t>• Average: 2.52 → 3.00 quintile</a:t>
            </a:r>
          </a:p>
          <a:p>
            <a:pPr>
              <a:defRPr sz="1100"/>
            </a:pPr>
            <a:r>
              <a:t>• Growth: +19% (national wealth up)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Inclusion by Wealth:</a:t>
            </a:r>
          </a:p>
          <a:p>
            <a:pPr>
              <a:defRPr sz="1100"/>
            </a:pPr>
            <a:r>
              <a:t>• Poorest (Q1): 28%</a:t>
            </a:r>
          </a:p>
          <a:p>
            <a:pPr>
              <a:defRPr sz="1100"/>
            </a:pPr>
            <a:r>
              <a:t>• Richest (Q5): 82%</a:t>
            </a:r>
          </a:p>
          <a:p>
            <a:pPr>
              <a:defRPr sz="1100"/>
            </a:pPr>
            <a:r>
              <a:t>• Gap: 54 percentage points!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7920" y="3291840"/>
            <a:ext cx="5486400" cy="228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400" b="1">
                <a:solidFill>
                  <a:srgbClr val="667EEA"/>
                </a:solidFill>
              </a:defRPr>
            </a:pPr>
            <a:r>
              <a:t>🎯 POLICY IMPLICATIONS</a:t>
            </a:r>
          </a:p>
          <a:p>
            <a:pPr>
              <a:defRPr sz="1100"/>
            </a:pPr>
            <a:r>
              <a:t>Challenge: Wealth is hard to change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Solutions:</a:t>
            </a:r>
          </a:p>
          <a:p>
            <a:pPr>
              <a:defRPr sz="1100"/>
            </a:pPr>
            <a:r>
              <a:t>1. Zero-balance accounts</a:t>
            </a:r>
          </a:p>
          <a:p>
            <a:pPr>
              <a:defRPr sz="1100"/>
            </a:pPr>
            <a:r>
              <a:t>   → Remove wealth barrier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2. Subsidized fees for poor</a:t>
            </a:r>
          </a:p>
          <a:p>
            <a:pPr>
              <a:defRPr sz="1100"/>
            </a:pPr>
            <a:r>
              <a:t>   → Government/bank partnership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3. Agent banking in poor areas</a:t>
            </a:r>
          </a:p>
          <a:p>
            <a:pPr>
              <a:defRPr sz="1100"/>
            </a:pPr>
            <a:r>
              <a:t>   → Reduce travel costs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Goal: Break wealth-inclusion link!</a:t>
            </a:r>
          </a:p>
        </p:txBody>
      </p:sp>
      <p:pic>
        <p:nvPicPr>
          <p:cNvPr id="8" name="Picture 7" descr="wealth_inclu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69280"/>
            <a:ext cx="11274552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667EEA"/>
                </a:solidFill>
              </a:defRPr>
            </a:pPr>
            <a:r>
              <a:t>Driver #4: Education Level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646464"/>
                </a:solidFill>
              </a:defRPr>
            </a:pPr>
            <a:r>
              <a:t>Coefficient: 0.41 | SHAP: 0.23 | Rank: 4/20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5486400" cy="20116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400" b="1">
                <a:solidFill>
                  <a:srgbClr val="667EEA"/>
                </a:solidFill>
              </a:defRPr>
            </a:pPr>
            <a:r>
              <a:t>📊 DEFINITION &amp; MEASUREMENT</a:t>
            </a:r>
          </a:p>
          <a:p>
            <a:pPr>
              <a:defRPr sz="1100"/>
            </a:pPr>
            <a:r>
              <a:t>Educational attainment (1-3 scale)</a:t>
            </a:r>
          </a:p>
          <a:p>
            <a:pPr>
              <a:defRPr sz="1100"/>
            </a:pPr>
            <a:r>
              <a:t>1 = Below Secondary</a:t>
            </a:r>
          </a:p>
          <a:p>
            <a:pPr>
              <a:defRPr sz="1100"/>
            </a:pPr>
            <a:r>
              <a:t>2 = Secondary Complete</a:t>
            </a:r>
          </a:p>
          <a:p>
            <a:pPr>
              <a:defRPr sz="1100"/>
            </a:pPr>
            <a:r>
              <a:t>3 = Above Secondary (Tertiary)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Survey Question:</a:t>
            </a:r>
          </a:p>
          <a:p>
            <a:pPr>
              <a:defRPr sz="1100"/>
            </a:pPr>
            <a:r>
              <a:t>"What is the highest level of</a:t>
            </a:r>
          </a:p>
          <a:p>
            <a:pPr>
              <a:defRPr sz="1100"/>
            </a:pPr>
            <a:r>
              <a:t>education you have completed?"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7920" y="1097280"/>
            <a:ext cx="5486400" cy="20116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400" b="1">
                <a:solidFill>
                  <a:srgbClr val="667EEA"/>
                </a:solidFill>
              </a:defRPr>
            </a:pPr>
            <a:r>
              <a:t>💡 WHY IT MATTERS</a:t>
            </a:r>
          </a:p>
          <a:p>
            <a:pPr>
              <a:defRPr sz="1100"/>
            </a:pPr>
            <a:r>
              <a:t>Education enables:</a:t>
            </a:r>
          </a:p>
          <a:p>
            <a:pPr>
              <a:defRPr sz="1100"/>
            </a:pPr>
            <a:r>
              <a:t>• Financial literacy</a:t>
            </a:r>
          </a:p>
          <a:p>
            <a:pPr>
              <a:defRPr sz="1100"/>
            </a:pPr>
            <a:r>
              <a:t>• Reading contracts/forms</a:t>
            </a:r>
          </a:p>
          <a:p>
            <a:pPr>
              <a:defRPr sz="1100"/>
            </a:pPr>
            <a:r>
              <a:t>• Digital literacy (mobile banking)</a:t>
            </a:r>
          </a:p>
          <a:p>
            <a:pPr>
              <a:defRPr sz="1100"/>
            </a:pPr>
            <a:r>
              <a:t>• Understanding KYC requirements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Also brings:</a:t>
            </a:r>
          </a:p>
          <a:p>
            <a:pPr>
              <a:defRPr sz="1100"/>
            </a:pPr>
            <a:r>
              <a:t>• Confidence in banks</a:t>
            </a:r>
          </a:p>
          <a:p>
            <a:pPr>
              <a:defRPr sz="1100"/>
            </a:pPr>
            <a:r>
              <a:t>• Formal employment (salary accts)</a:t>
            </a:r>
          </a:p>
          <a:p>
            <a:pPr>
              <a:defRPr sz="1100"/>
            </a:pPr>
            <a:r>
              <a:t>• Entrepreneurship needs banking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91840"/>
            <a:ext cx="5486400" cy="228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400" b="1">
                <a:solidFill>
                  <a:srgbClr val="667EEA"/>
                </a:solidFill>
              </a:defRPr>
            </a:pPr>
            <a:r>
              <a:t>📈 EFINA EVIDENCE</a:t>
            </a:r>
          </a:p>
          <a:p>
            <a:pPr>
              <a:defRPr sz="1100"/>
            </a:pPr>
            <a:r>
              <a:t>Coefficient: 0.41 (positive)</a:t>
            </a:r>
          </a:p>
          <a:p>
            <a:pPr>
              <a:defRPr sz="1100"/>
            </a:pPr>
            <a:r>
              <a:t>Effect: Each level → +12pp inclusion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2018-2023 Change: +0.4% (stable)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Inclusion by Education:</a:t>
            </a:r>
          </a:p>
          <a:p>
            <a:pPr>
              <a:defRPr sz="1100"/>
            </a:pPr>
            <a:r>
              <a:t>• Below Secondary: 38%</a:t>
            </a:r>
          </a:p>
          <a:p>
            <a:pPr>
              <a:defRPr sz="1100"/>
            </a:pPr>
            <a:r>
              <a:t>• Secondary: 55%</a:t>
            </a:r>
          </a:p>
          <a:p>
            <a:pPr>
              <a:defRPr sz="1100"/>
            </a:pPr>
            <a:r>
              <a:t>• Tertiary: 78%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Gender gap: Women have lower</a:t>
            </a:r>
          </a:p>
          <a:p>
            <a:pPr>
              <a:defRPr sz="1100"/>
            </a:pPr>
            <a:r>
              <a:t>education → lower inclusion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7920" y="3291840"/>
            <a:ext cx="5486400" cy="228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400" b="1">
                <a:solidFill>
                  <a:srgbClr val="667EEA"/>
                </a:solidFill>
              </a:defRPr>
            </a:pPr>
            <a:r>
              <a:t>🎯 POLICY IMPLICATIONS</a:t>
            </a:r>
          </a:p>
          <a:p>
            <a:pPr>
              <a:defRPr sz="1100"/>
            </a:pPr>
            <a:r>
              <a:t>Long-term: Invest in education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Short-term workarounds:</a:t>
            </a:r>
          </a:p>
          <a:p>
            <a:pPr>
              <a:defRPr sz="1100"/>
            </a:pPr>
            <a:r>
              <a:t>1. Financial literacy campaigns</a:t>
            </a:r>
          </a:p>
          <a:p>
            <a:pPr>
              <a:defRPr sz="1100"/>
            </a:pPr>
            <a:r>
              <a:t>   → Radio, TV, community workshops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2. Simplified products</a:t>
            </a:r>
          </a:p>
          <a:p>
            <a:pPr>
              <a:defRPr sz="1100"/>
            </a:pPr>
            <a:r>
              <a:t>   → Easy account opening (1-page)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3. Local language services</a:t>
            </a:r>
          </a:p>
          <a:p>
            <a:pPr>
              <a:defRPr sz="1100"/>
            </a:pPr>
            <a:r>
              <a:t>   → Hausa, Yoruba, Igbo banking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4. Agent assistance</a:t>
            </a:r>
          </a:p>
          <a:p>
            <a:pPr>
              <a:defRPr sz="1100"/>
            </a:pPr>
            <a:r>
              <a:t>   → Agents help with forms</a:t>
            </a:r>
          </a:p>
        </p:txBody>
      </p:sp>
      <p:pic>
        <p:nvPicPr>
          <p:cNvPr id="8" name="Picture 7" descr="education_inclu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69280"/>
            <a:ext cx="11274552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667EEA"/>
                </a:solidFill>
              </a:defRPr>
            </a:pPr>
            <a:r>
              <a:t>Driver #9: Urban Location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646464"/>
                </a:solidFill>
              </a:defRPr>
            </a:pPr>
            <a:r>
              <a:t>Coefficient: 0.12 | SHAP: 0.11 | Rank: 9/20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5486400" cy="20116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400" b="1">
                <a:solidFill>
                  <a:srgbClr val="667EEA"/>
                </a:solidFill>
              </a:defRPr>
            </a:pPr>
            <a:r>
              <a:t>📊 DEFINITION &amp; MEASUREMENT</a:t>
            </a:r>
          </a:p>
          <a:p>
            <a:pPr>
              <a:defRPr sz="1100"/>
            </a:pPr>
            <a:r>
              <a:t>Binary: Urban (1) or Rural (0)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Classification based on:</a:t>
            </a:r>
          </a:p>
          <a:p>
            <a:pPr>
              <a:defRPr sz="1100"/>
            </a:pPr>
            <a:r>
              <a:t>• LGA population density</a:t>
            </a:r>
          </a:p>
          <a:p>
            <a:pPr>
              <a:defRPr sz="1100"/>
            </a:pPr>
            <a:r>
              <a:t>• State capitals = Urban</a:t>
            </a:r>
          </a:p>
          <a:p>
            <a:pPr>
              <a:defRPr sz="1100"/>
            </a:pPr>
            <a:r>
              <a:t>• Major cities = Urban</a:t>
            </a:r>
          </a:p>
          <a:p>
            <a:pPr>
              <a:defRPr sz="1100"/>
            </a:pPr>
            <a:r>
              <a:t>• Density &gt;500/km² = Urban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Source: National Population</a:t>
            </a:r>
          </a:p>
          <a:p>
            <a:pPr>
              <a:defRPr sz="1100"/>
            </a:pPr>
            <a:r>
              <a:t>Commission classifications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7920" y="1097280"/>
            <a:ext cx="5486400" cy="20116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400" b="1">
                <a:solidFill>
                  <a:srgbClr val="667EEA"/>
                </a:solidFill>
              </a:defRPr>
            </a:pPr>
            <a:r>
              <a:t>💡 WHY IT MATTERS</a:t>
            </a:r>
          </a:p>
          <a:p>
            <a:pPr>
              <a:defRPr sz="1100"/>
            </a:pPr>
            <a:r>
              <a:t>Urban advantages:</a:t>
            </a:r>
          </a:p>
          <a:p>
            <a:pPr>
              <a:defRPr sz="1100"/>
            </a:pPr>
            <a:r>
              <a:t>• 5× more agents than rural</a:t>
            </a:r>
          </a:p>
          <a:p>
            <a:pPr>
              <a:defRPr sz="1100"/>
            </a:pPr>
            <a:r>
              <a:t>• More bank branches per capita</a:t>
            </a:r>
          </a:p>
          <a:p>
            <a:pPr>
              <a:defRPr sz="1100"/>
            </a:pPr>
            <a:r>
              <a:t>• Better mobile network coverage</a:t>
            </a:r>
          </a:p>
          <a:p>
            <a:pPr>
              <a:defRPr sz="1100"/>
            </a:pPr>
            <a:r>
              <a:t>• Electricity reliability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Economic factors:</a:t>
            </a:r>
          </a:p>
          <a:p>
            <a:pPr>
              <a:defRPr sz="1100"/>
            </a:pPr>
            <a:r>
              <a:t>• Formal employment common</a:t>
            </a:r>
          </a:p>
          <a:p>
            <a:pPr>
              <a:defRPr sz="1100"/>
            </a:pPr>
            <a:r>
              <a:t>• Cashless transactions norm</a:t>
            </a:r>
          </a:p>
          <a:p>
            <a:pPr>
              <a:defRPr sz="1100"/>
            </a:pPr>
            <a:r>
              <a:t>• Digital adoption faster</a:t>
            </a:r>
          </a:p>
          <a:p>
            <a:pPr>
              <a:defRPr sz="1100"/>
            </a:pPr>
            <a:r>
              <a:t>• Competition drives innovation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91840"/>
            <a:ext cx="5486400" cy="228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400" b="1">
                <a:solidFill>
                  <a:srgbClr val="667EEA"/>
                </a:solidFill>
              </a:defRPr>
            </a:pPr>
            <a:r>
              <a:t>📈 EFINA EVIDENCE</a:t>
            </a:r>
          </a:p>
          <a:p>
            <a:pPr>
              <a:defRPr sz="1100"/>
            </a:pPr>
            <a:r>
              <a:t>Coefficient: 0.12 (positive)</a:t>
            </a:r>
          </a:p>
          <a:p>
            <a:pPr>
              <a:defRPr sz="1100"/>
            </a:pPr>
            <a:r>
              <a:t>Effect: Urban → +18pp vs Rural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2018-2023 Urbanization:</a:t>
            </a:r>
          </a:p>
          <a:p>
            <a:pPr>
              <a:defRPr sz="1100"/>
            </a:pPr>
            <a:r>
              <a:t>• 2018: 27.7% urban</a:t>
            </a:r>
          </a:p>
          <a:p>
            <a:pPr>
              <a:defRPr sz="1100"/>
            </a:pPr>
            <a:r>
              <a:t>• 2023: 54.9% urban</a:t>
            </a:r>
          </a:p>
          <a:p>
            <a:pPr>
              <a:defRPr sz="1100"/>
            </a:pPr>
            <a:r>
              <a:t>• Growth: +99% (doubled!)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Inclusion Rates:</a:t>
            </a:r>
          </a:p>
          <a:p>
            <a:pPr>
              <a:defRPr sz="1100"/>
            </a:pPr>
            <a:r>
              <a:t>• Urban: 72%</a:t>
            </a:r>
          </a:p>
          <a:p>
            <a:pPr>
              <a:defRPr sz="1100"/>
            </a:pPr>
            <a:r>
              <a:t>• Rural: 54%</a:t>
            </a:r>
          </a:p>
          <a:p>
            <a:pPr>
              <a:defRPr sz="1100"/>
            </a:pPr>
            <a:r>
              <a:t>• Gap: 18 percentage points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7920" y="3291840"/>
            <a:ext cx="5486400" cy="228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400" b="1">
                <a:solidFill>
                  <a:srgbClr val="667EEA"/>
                </a:solidFill>
              </a:defRPr>
            </a:pPr>
            <a:r>
              <a:t>🎯 POLICY IMPLICATIONS</a:t>
            </a:r>
          </a:p>
          <a:p>
            <a:pPr>
              <a:defRPr sz="1100"/>
            </a:pPr>
            <a:r>
              <a:t>Challenge: Can't force urbanization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Solutions for rural areas:</a:t>
            </a:r>
          </a:p>
          <a:p>
            <a:pPr>
              <a:defRPr sz="1100"/>
            </a:pPr>
            <a:r>
              <a:t>1. Aggressive agent deployment</a:t>
            </a:r>
          </a:p>
          <a:p>
            <a:pPr>
              <a:defRPr sz="1100"/>
            </a:pPr>
            <a:r>
              <a:t>   → 50k agents in rural LGAs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2. Mobile banking infrastructure</a:t>
            </a:r>
          </a:p>
          <a:p>
            <a:pPr>
              <a:defRPr sz="1100"/>
            </a:pPr>
            <a:r>
              <a:t>   → Network towers, electricity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3. Fintech incentives</a:t>
            </a:r>
          </a:p>
          <a:p>
            <a:pPr>
              <a:defRPr sz="1100"/>
            </a:pPr>
            <a:r>
              <a:t>   → Subsidies for rural operations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Goal: Bring 'urban advantages'</a:t>
            </a:r>
          </a:p>
          <a:p>
            <a:pPr>
              <a:defRPr sz="1100"/>
            </a:pPr>
            <a:r>
              <a:t>to rural areas via technology!</a:t>
            </a:r>
          </a:p>
        </p:txBody>
      </p:sp>
      <p:pic>
        <p:nvPicPr>
          <p:cNvPr id="8" name="Picture 7" descr="urban_rural_inclu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669280"/>
            <a:ext cx="11274552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667EEA"/>
                </a:solidFill>
              </a:defRPr>
            </a:pPr>
            <a:r>
              <a:t>The 2020-2023 Transformation: 15× Faster Growth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11274552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i="1">
                <a:solidFill>
                  <a:srgbClr val="646464"/>
                </a:solidFill>
              </a:defRPr>
            </a:pPr>
            <a:r>
              <a:t>What Drove the Dramatic Acceleration in Formal Inclusion?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5486400" cy="228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400" b="1">
                <a:solidFill>
                  <a:srgbClr val="667EEA"/>
                </a:solidFill>
              </a:defRPr>
            </a:pPr>
            <a:r>
              <a:t>📊 THE DRAMATIC CHANGE</a:t>
            </a:r>
          </a:p>
          <a:p>
            <a:pPr>
              <a:defRPr sz="1100"/>
            </a:pPr>
            <a:r>
              <a:t>2018-2020: +0.97pp (slow)</a:t>
            </a:r>
          </a:p>
          <a:p>
            <a:pPr>
              <a:defRPr sz="1100"/>
            </a:pPr>
            <a:r>
              <a:t>2020-2023: +15.02pp (explosive!)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15× faster growth in 3 years!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From 45.2% → 61.2%</a:t>
            </a:r>
          </a:p>
          <a:p>
            <a:pPr>
              <a:defRPr sz="1100"/>
            </a:pPr>
            <a:r>
              <a:t>= 13.7 million newly included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This represents Nigeria's fastest</a:t>
            </a:r>
          </a:p>
          <a:p>
            <a:pPr>
              <a:defRPr sz="1100"/>
            </a:pPr>
            <a:r>
              <a:t>financial inclusion acceleration</a:t>
            </a:r>
          </a:p>
          <a:p>
            <a:pPr>
              <a:defRPr sz="1100"/>
            </a:pPr>
            <a:r>
              <a:t>in history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17920" y="1097280"/>
            <a:ext cx="5486400" cy="228600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400" b="1">
                <a:solidFill>
                  <a:srgbClr val="667EEA"/>
                </a:solidFill>
              </a:defRPr>
            </a:pPr>
            <a:r>
              <a:t>💡 WHAT CAUSED IT?</a:t>
            </a:r>
          </a:p>
          <a:p>
            <a:pPr>
              <a:defRPr sz="1100"/>
            </a:pPr>
            <a:r>
              <a:t>5 Key Drivers: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1. COVID-19 forced digital adoption</a:t>
            </a:r>
          </a:p>
          <a:p>
            <a:pPr>
              <a:defRPr sz="1100"/>
            </a:pPr>
            <a:r>
              <a:t>2. Agent networks exploded (400k+)</a:t>
            </a:r>
          </a:p>
          <a:p>
            <a:pPr>
              <a:defRPr sz="1100"/>
            </a:pPr>
            <a:r>
              <a:t>3. Fintech boom (Opay, PalmPay)</a:t>
            </a:r>
          </a:p>
          <a:p>
            <a:pPr>
              <a:defRPr sz="1100"/>
            </a:pPr>
            <a:r>
              <a:t>4. Policy reforms (CBN, PSB licenses)</a:t>
            </a:r>
          </a:p>
          <a:p>
            <a:pPr>
              <a:defRPr sz="1100"/>
            </a:pPr>
            <a:r>
              <a:t>5. Urbanization accelerated (+99%)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Not magic - measurable factors!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657600"/>
            <a:ext cx="11274552" cy="201168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>
              <a:defRPr sz="1400" b="1">
                <a:solidFill>
                  <a:srgbClr val="667EEA"/>
                </a:solidFill>
              </a:defRPr>
            </a:pPr>
            <a:r>
              <a:t>📈 DECOMPOSITION: WHAT DROVE THE +16PP INCREASE?</a:t>
            </a:r>
          </a:p>
          <a:p>
            <a:pPr>
              <a:defRPr sz="1100"/>
            </a:pPr>
            <a:r>
              <a:t>• Access to Agents expansion: Primary driver (151% growth)</a:t>
            </a:r>
          </a:p>
          <a:p>
            <a:pPr>
              <a:defRPr sz="1100"/>
            </a:pPr>
            <a:r>
              <a:t>• Wealth improvement: +19% (contributed ~3pp)</a:t>
            </a:r>
          </a:p>
          <a:p>
            <a:pPr>
              <a:defRPr sz="1100"/>
            </a:pPr>
            <a:r>
              <a:t>• Income growth: +35% (contributed ~2pp)</a:t>
            </a:r>
          </a:p>
          <a:p>
            <a:pPr>
              <a:defRPr sz="1100"/>
            </a:pPr>
            <a:r>
              <a:t>• Urbanization: +99% (contributed ~4pp)</a:t>
            </a:r>
          </a:p>
          <a:p>
            <a:pPr>
              <a:defRPr sz="1100"/>
            </a:pPr>
            <a:r>
              <a:t>• Mobile money adoption: +34% (contributed ~2pp)</a:t>
            </a:r>
          </a:p>
          <a:p>
            <a:pPr>
              <a:defRPr sz="1100"/>
            </a:pPr>
            <a:r>
              <a:t>• Structural/policy factors: Remaining ~4-5pp</a:t>
            </a:r>
          </a:p>
          <a:p>
            <a:pPr>
              <a:defRPr sz="1100"/>
            </a:pPr>
          </a:p>
          <a:p>
            <a:pPr>
              <a:defRPr sz="1100"/>
            </a:pPr>
            <a:r>
              <a:t>KEY INSIGHT: We can replicate 2023's success by scaling these measurable factors!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852160"/>
            <a:ext cx="11274552" cy="822960"/>
          </a:xfrm>
          <a:prstGeom prst="rect">
            <a:avLst/>
          </a:prstGeom>
          <a:solidFill>
            <a:srgbClr val="E6F7FF"/>
          </a:solidFill>
        </p:spPr>
        <p:txBody>
          <a:bodyPr wrap="square" anchor="t">
            <a:spAutoFit/>
          </a:bodyPr>
          <a:lstStyle/>
          <a:p>
            <a:pPr>
              <a:defRPr sz="1400" b="1">
                <a:solidFill>
                  <a:srgbClr val="667EEA"/>
                </a:solidFill>
              </a:defRPr>
            </a:pPr>
            <a:r>
              <a:t>🎯 POLICY IMPLICATION</a:t>
            </a:r>
          </a:p>
          <a:p>
            <a:pPr>
              <a:defRPr sz="1100"/>
            </a:pPr>
            <a:r>
              <a:t>The 2023 'miracle' is REPLICABLE: Deploy 50k+ agents, enable zero-balance accounts, expand to rural → Can achieve 80-90% inclusion by 2027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