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45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667EEA"/>
                </a:solidFill>
              </a:defRPr>
            </a:pPr>
            <a:r>
              <a:t>Year-over-Year Progression of Formal Financial Inclusion (2018-2023)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82296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i="1">
                <a:solidFill>
                  <a:srgbClr val="646464"/>
                </a:solidFill>
              </a:defRPr>
            </a:pPr>
            <a:r>
              <a:t>Comprehensive Analysis of Trends, Drivers, and Contributing Factors</a:t>
            </a:r>
          </a:p>
        </p:txBody>
      </p:sp>
      <p:pic>
        <p:nvPicPr>
          <p:cNvPr id="4" name="Picture 3" descr="yoy_progression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1274552" cy="3974482"/>
          </a:xfrm>
          <a:prstGeom prst="rect">
            <a:avLst/>
          </a:prstGeom>
        </p:spPr>
      </p:pic>
      <p:pic>
        <p:nvPicPr>
          <p:cNvPr id="5" name="Picture 4" descr="variable_changes_yo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40480"/>
            <a:ext cx="5486400" cy="2712515"/>
          </a:xfrm>
          <a:prstGeom prst="rect">
            <a:avLst/>
          </a:prstGeom>
        </p:spPr>
      </p:pic>
      <p:pic>
        <p:nvPicPr>
          <p:cNvPr id="6" name="Picture 5" descr="contribution_decomposi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3840480"/>
            <a:ext cx="5486400" cy="27201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400800"/>
            <a:ext cx="11274552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 b="1">
                <a:solidFill>
                  <a:srgbClr val="E60000"/>
                </a:solidFill>
              </a:defRPr>
            </a:pPr>
            <a:r>
              <a:t>KEY INSIGHT: </a:t>
            </a:r>
            <a:r>
              <a:rPr sz="1100">
                <a:solidFill>
                  <a:srgbClr val="323232"/>
                </a:solidFill>
              </a:rPr>
              <a:t>Formal inclusion surged from 45.2% (2018) to 61.2% (2023) — a +16.0pp increase. The 2020-2023 period saw 15× faster growth (+15.02pp) than 2018-2020 (+0.97pp), driven by COVID-19 digitalization, agent expansion, and policy initiatives.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