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95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3" r:id="rId16"/>
    <p:sldId id="314" r:id="rId17"/>
    <p:sldId id="312" r:id="rId18"/>
    <p:sldId id="316" r:id="rId19"/>
    <p:sldId id="319" r:id="rId20"/>
    <p:sldId id="317" r:id="rId21"/>
    <p:sldId id="315" r:id="rId22"/>
    <p:sldId id="318" r:id="rId23"/>
    <p:sldId id="320" r:id="rId24"/>
    <p:sldId id="321" r:id="rId25"/>
    <p:sldId id="322" r:id="rId26"/>
    <p:sldId id="324" r:id="rId27"/>
    <p:sldId id="326" r:id="rId28"/>
    <p:sldId id="328" r:id="rId29"/>
    <p:sldId id="330" r:id="rId30"/>
    <p:sldId id="32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Opriș" initials="AO" lastIdx="1" clrIdx="0">
    <p:extLst>
      <p:ext uri="{19B8F6BF-5375-455C-9EA6-DF929625EA0E}">
        <p15:presenceInfo xmlns:p15="http://schemas.microsoft.com/office/powerpoint/2012/main" userId="9833aeeafe78a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22F4E-A13C-4CCF-838D-F4FF6E11A43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F380-1536-4CC9-97BB-EE22E3C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0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6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5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9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7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1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1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3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1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8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o-RO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𝜋𝑖/4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𝑒</a:t>
                </a:r>
                <a:r>
                  <a:rPr lang="ro-RO" sz="1200" i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𝑖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ro-RO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=cos⁡(𝜋/2)+i𝑠𝑖𝑛(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)=𝑖</a:t>
                </a:r>
                <a:endParaRPr lang="en-US" sz="14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2F380-1536-4CC9-97BB-EE22E3C48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F522-8594-4A4C-AE75-E1227669E425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0A9D-E827-4B11-8925-73C03C334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109C6-DAA7-4D5F-A59D-434AC6A63EA5}"/>
              </a:ext>
            </a:extLst>
          </p:cNvPr>
          <p:cNvSpPr/>
          <p:nvPr userDrawn="1"/>
        </p:nvSpPr>
        <p:spPr>
          <a:xfrm>
            <a:off x="73338" y="0"/>
            <a:ext cx="11651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DD4F8-0075-4CD6-AC94-DD1BA474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1" y="105203"/>
            <a:ext cx="1771955" cy="659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99956-5BA2-4AD9-B8BA-9F51C50A57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77" y="3"/>
            <a:ext cx="1771955" cy="8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Rectangle 115 Id57350">
            <a:extLst>
              <a:ext uri="{FF2B5EF4-FFF2-40B4-BE49-F238E27FC236}">
                <a16:creationId xmlns:a16="http://schemas.microsoft.com/office/drawing/2014/main" id="{B8D23C67-2120-404F-AC51-02A557DDA2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1467276" y="2164256"/>
            <a:ext cx="9257448" cy="1893735"/>
          </a:xfrm>
          <a:prstGeom prst="rect">
            <a:avLst/>
          </a:prstGeom>
          <a:noFill/>
        </p:spPr>
        <p:txBody>
          <a:bodyPr vert="horz" wrap="square" lIns="162000" tIns="67500" rIns="162000" bIns="16200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mtClean="0">
                <a:solidFill>
                  <a:srgbClr val="FFFFFF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ro-RO" sz="6000" b="1" dirty="0">
                <a:solidFill>
                  <a:schemeClr val="tx1"/>
                </a:solidFill>
                <a:latin typeface="UT Sans" panose="00000500000000000000"/>
              </a:rPr>
              <a:t>Înmulțirea </a:t>
            </a:r>
            <a:r>
              <a:rPr lang="en-US" sz="6000" b="1" dirty="0" err="1">
                <a:solidFill>
                  <a:schemeClr val="tx1"/>
                </a:solidFill>
                <a:latin typeface="UT Sans" panose="00000500000000000000"/>
              </a:rPr>
              <a:t>polinoamelor</a:t>
            </a:r>
            <a:endParaRPr lang="en-US" sz="6000" b="1" dirty="0">
              <a:solidFill>
                <a:schemeClr val="tx1"/>
              </a:solidFill>
              <a:latin typeface="UT Sans" panose="00000500000000000000"/>
            </a:endParaRPr>
          </a:p>
          <a:p>
            <a:r>
              <a:rPr lang="en-US" sz="6000" dirty="0">
                <a:solidFill>
                  <a:schemeClr val="tx1"/>
                </a:solidFill>
                <a:latin typeface="UT Sans" panose="00000500000000000000"/>
              </a:rPr>
              <a:t>-</a:t>
            </a:r>
            <a:r>
              <a:rPr lang="en-US" sz="6000" dirty="0" err="1">
                <a:solidFill>
                  <a:schemeClr val="tx1"/>
                </a:solidFill>
                <a:latin typeface="UT Sans" panose="00000500000000000000"/>
              </a:rPr>
              <a:t>exemplu</a:t>
            </a:r>
            <a:r>
              <a:rPr lang="en-US" sz="6000" dirty="0">
                <a:solidFill>
                  <a:schemeClr val="tx1"/>
                </a:solidFill>
                <a:latin typeface="UT Sans" panose="00000500000000000000"/>
              </a:rPr>
              <a:t>-</a:t>
            </a:r>
          </a:p>
        </p:txBody>
      </p:sp>
      <p:sp>
        <p:nvSpPr>
          <p:cNvPr id="5" name="cdtRectangle 115 Id57350">
            <a:extLst>
              <a:ext uri="{FF2B5EF4-FFF2-40B4-BE49-F238E27FC236}">
                <a16:creationId xmlns:a16="http://schemas.microsoft.com/office/drawing/2014/main" id="{E3007A7D-8873-42E9-BE54-1FB9EC59BC5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ltGray">
          <a:xfrm>
            <a:off x="5374432" y="5726892"/>
            <a:ext cx="6484775" cy="564140"/>
          </a:xfrm>
          <a:prstGeom prst="rect">
            <a:avLst/>
          </a:prstGeom>
          <a:noFill/>
        </p:spPr>
        <p:txBody>
          <a:bodyPr vert="horz" wrap="square" lIns="162000" tIns="67500" rIns="162000" bIns="16200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mtClean="0">
                <a:solidFill>
                  <a:srgbClr val="FFFFFF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tx1"/>
                </a:solidFill>
                <a:latin typeface="UT Sans" panose="00000500000000000000" pitchFamily="50" charset="0"/>
              </a:rPr>
              <a:t>Stud: OPRI</a:t>
            </a:r>
            <a:r>
              <a:rPr lang="ro-RO" sz="2400" dirty="0">
                <a:solidFill>
                  <a:schemeClr val="tx1"/>
                </a:solidFill>
                <a:latin typeface="UT Sans" panose="00000500000000000000" pitchFamily="50" charset="0"/>
              </a:rPr>
              <a:t>Ș </a:t>
            </a:r>
            <a:r>
              <a:rPr lang="en-US" sz="2400" dirty="0">
                <a:solidFill>
                  <a:schemeClr val="tx1"/>
                </a:solidFill>
                <a:latin typeface="UT Sans" panose="00000500000000000000" pitchFamily="50" charset="0"/>
              </a:rPr>
              <a:t>Andre</a:t>
            </a:r>
            <a:r>
              <a:rPr lang="ro-RO" sz="2400" dirty="0">
                <a:solidFill>
                  <a:schemeClr val="tx1"/>
                </a:solidFill>
                <a:latin typeface="UT Sans" panose="00000500000000000000" pitchFamily="50" charset="0"/>
              </a:rPr>
              <a:t>i</a:t>
            </a:r>
            <a:endParaRPr lang="en-US" sz="2400" dirty="0">
              <a:solidFill>
                <a:schemeClr val="tx1"/>
              </a:solidFill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844686" y="1885129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DB778A3-C6DA-43E0-8F92-23C403C47EA3}"/>
              </a:ext>
            </a:extLst>
          </p:cNvPr>
          <p:cNvSpPr/>
          <p:nvPr/>
        </p:nvSpPr>
        <p:spPr>
          <a:xfrm>
            <a:off x="6906828" y="248276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EBA6767-F72B-472F-B839-9495515F77AA}"/>
              </a:ext>
            </a:extLst>
          </p:cNvPr>
          <p:cNvSpPr/>
          <p:nvPr/>
        </p:nvSpPr>
        <p:spPr>
          <a:xfrm>
            <a:off x="6906828" y="2683594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EBA6767-F72B-472F-B839-9495515F77AA}"/>
              </a:ext>
            </a:extLst>
          </p:cNvPr>
          <p:cNvSpPr/>
          <p:nvPr/>
        </p:nvSpPr>
        <p:spPr>
          <a:xfrm>
            <a:off x="6906828" y="2861147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     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792898" y="165713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48133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     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481337" cy="4351338"/>
              </a:xfrm>
              <a:blipFill>
                <a:blip r:embed="rId4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792898" y="1810035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[2]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792898" y="2056749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    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7350711" y="2207526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1600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906828" y="2835408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   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=[0,0]</a:t>
                </a: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906828" y="3022641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BF5A5-57D6-427A-8846-82A9C431E627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BF5A5-57D6-427A-8846-82A9C431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E57C4B6-3743-4127-B397-48A2D8D63AC7}"/>
              </a:ext>
            </a:extLst>
          </p:cNvPr>
          <p:cNvSpPr/>
          <p:nvPr/>
        </p:nvSpPr>
        <p:spPr>
          <a:xfrm>
            <a:off x="6457027" y="1504231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=[0,0]</a:t>
                </a: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F86F3-2702-4E5D-A5F6-1800E6C16A65}"/>
              </a:ext>
            </a:extLst>
          </p:cNvPr>
          <p:cNvSpPr/>
          <p:nvPr/>
        </p:nvSpPr>
        <p:spPr>
          <a:xfrm>
            <a:off x="6906828" y="317554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  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=[7,0]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7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7350711" y="3429000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=[7,3]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7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= 3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7350711" y="3605174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endParaRPr lang="en-US" sz="1600" i="1" dirty="0">
                  <a:solidFill>
                    <a:schemeClr val="accent4">
                      <a:lumMod val="75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[2]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=[7,3]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7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= 3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906828" y="3818238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7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- </a:t>
                </a:r>
                <a:r>
                  <a:rPr lang="en-US" sz="1600" dirty="0" err="1">
                    <a:latin typeface="UT Sans" panose="00000500000000000000" pitchFamily="50" charset="0"/>
                    <a:cs typeface="Arial" pitchFamily="34" charset="0"/>
                  </a:rPr>
                  <a:t>constante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[5]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[2]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 </a:t>
                </a:r>
                <a:endParaRPr lang="en-US" sz="1600" i="1" dirty="0">
                  <a:latin typeface="UT Sans" panose="00000500000000000000" pitchFamily="50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UT Sans" panose="00000500000000000000" pitchFamily="50" charset="0"/>
                    <a:cs typeface="Arial" pitchFamily="34" charset="0"/>
                  </a:rPr>
                  <a:t>=[4,2]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7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 = 3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906828" y="3818238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880196" y="2824692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3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=[0, 0, 0, 0]</a:t>
                </a:r>
                <a:endParaRPr lang="en-US" sz="1600" i="1" dirty="0">
                  <a:solidFill>
                    <a:schemeClr val="accent4">
                      <a:lumMod val="50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906828" y="3022641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UT Sans" panose="00000500000000000000" pitchFamily="50" charset="0"/>
                    <a:cs typeface="Arial" pitchFamily="34" charset="0"/>
                  </a:rPr>
                  <a:t>=[11, 0, 3, 0]</a:t>
                </a:r>
                <a:endParaRPr lang="en-US" sz="1600" i="1" dirty="0">
                  <a:solidFill>
                    <a:schemeClr val="accent4">
                      <a:lumMod val="50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3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7350711" y="3380268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743C6-5785-440E-84C4-5AB8BBAD60F0}"/>
              </a:ext>
            </a:extLst>
          </p:cNvPr>
          <p:cNvSpPr/>
          <p:nvPr/>
        </p:nvSpPr>
        <p:spPr>
          <a:xfrm>
            <a:off x="7350711" y="3605174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=[11,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0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3,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0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chemeClr val="accent4">
                      <a:lumMod val="50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3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906828" y="3193156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5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=[11,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3+2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3,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3−2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chemeClr val="accent4">
                      <a:lumMod val="50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[1]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3 + 2i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[1]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3 - 2i</a:t>
                </a: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7341835" y="3397200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875B6C-0B29-44E5-A324-E6448075BB6D}"/>
              </a:ext>
            </a:extLst>
          </p:cNvPr>
          <p:cNvSpPr/>
          <p:nvPr/>
        </p:nvSpPr>
        <p:spPr>
          <a:xfrm>
            <a:off x="7341834" y="3605174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4C4A9B-F7D5-488F-B70F-6FC1C5DB4924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4C4A9B-F7D5-488F-B70F-6FC1C5DB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06828" y="165713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  <a:endParaRPr lang="en-US" sz="1200" i="1" dirty="0"/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</a:t>
                </a:r>
                <a:r>
                  <a:rPr lang="en-US" sz="1600" b="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C000"/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=[11,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3+2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3,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 3−2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UT Sans" panose="00000500000000000000" pitchFamily="50" charset="0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chemeClr val="accent4">
                      <a:lumMod val="50000"/>
                    </a:schemeClr>
                  </a:solidFill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[0]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[1] +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3 + 2i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[1] 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= </a:t>
                </a:r>
                <a:r>
                  <a:rPr lang="en-US" sz="1600" dirty="0">
                    <a:latin typeface="UT Sans" panose="00000500000000000000" pitchFamily="50" charset="0"/>
                    <a:cs typeface="Arial" pitchFamily="34" charset="0"/>
                  </a:rPr>
                  <a:t>3 - 2i</a:t>
                </a: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B050"/>
                            </a:solidFill>
                            <a:latin typeface="UT Sans" panose="00000500000000000000" pitchFamily="50" charset="0"/>
                            <a:cs typeface="Arial" pitchFamily="34" charset="0"/>
                          </a:rPr>
                          <m:t>11, 3+2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B050"/>
                            </a:solidFill>
                            <a:latin typeface="UT Sans" panose="00000500000000000000" pitchFamily="50" charset="0"/>
                            <a:cs typeface="Arial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B050"/>
                            </a:solidFill>
                            <a:latin typeface="UT Sans" panose="00000500000000000000" pitchFamily="50" charset="0"/>
                            <a:cs typeface="Arial" pitchFamily="34" charset="0"/>
                          </a:rPr>
                          <m:t>, 3, 3−2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B050"/>
                            </a:solidFill>
                            <a:latin typeface="UT Sans" panose="00000500000000000000" pitchFamily="50" charset="0"/>
                            <a:cs typeface="Arial" pitchFamily="34" charset="0"/>
                          </a:rPr>
                          <m:t>i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524987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202C31E-631B-4803-AFDB-FD82BE5933A9}"/>
              </a:ext>
            </a:extLst>
          </p:cNvPr>
          <p:cNvSpPr/>
          <p:nvPr/>
        </p:nvSpPr>
        <p:spPr>
          <a:xfrm>
            <a:off x="6906828" y="3801235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95463C-EC64-412B-BB7F-14935FE5CF6B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95463C-EC64-412B-BB7F-14935FE5C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2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06828" y="186326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06828" y="1997165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E07A8D-6E11-4179-AF43-CBC47BA4960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E07A8D-6E11-4179-AF43-CBC47BA49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3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20F271-77F2-4604-BFCB-255B0F9984E8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20F271-77F2-4604-BFCB-255B0F998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06828" y="248276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66013" y="2657486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endParaRPr lang="en-US" sz="1200" dirty="0"/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915706" y="2843917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7B7AC9C-D962-45A7-81CE-1F73CDCE4EDB}"/>
              </a:ext>
            </a:extLst>
          </p:cNvPr>
          <p:cNvSpPr/>
          <p:nvPr/>
        </p:nvSpPr>
        <p:spPr>
          <a:xfrm>
            <a:off x="3474355" y="1321955"/>
            <a:ext cx="3266528" cy="1325563"/>
          </a:xfrm>
          <a:prstGeom prst="wedgeEllipseCallout">
            <a:avLst>
              <a:gd name="adj1" fmla="val 54967"/>
              <a:gd name="adj2" fmla="val 65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Apelarea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recursiv</a:t>
            </a:r>
            <a:r>
              <a:rPr lang="ro-RO" dirty="0">
                <a:solidFill>
                  <a:schemeClr val="tx1"/>
                </a:solidFill>
              </a:rPr>
              <a:t>ă a funcției pentru polinoamele liniare obtinuțe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/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function FFT(A):</a:t>
                </a:r>
              </a:p>
              <a:p>
                <a:r>
                  <a:rPr lang="en-US" sz="1200" dirty="0"/>
                  <a:t>	input A –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en-US" sz="1200" dirty="0" err="1"/>
                  <a:t>coef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n = </a:t>
                </a:r>
                <a:r>
                  <a:rPr lang="en-US" sz="1200" dirty="0" err="1"/>
                  <a:t>len</a:t>
                </a:r>
                <a:r>
                  <a:rPr lang="en-US" sz="1200" dirty="0"/>
                  <a:t>(A) – </a:t>
                </a:r>
                <a:r>
                  <a:rPr lang="en-US" sz="1200" dirty="0" err="1"/>
                  <a:t>putere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lui</a:t>
                </a:r>
                <a:r>
                  <a:rPr lang="en-US" sz="1200" dirty="0"/>
                  <a:t> 2</a:t>
                </a:r>
              </a:p>
              <a:p>
                <a:r>
                  <a:rPr lang="en-US" sz="1200" dirty="0"/>
                  <a:t>	if (n==1)</a:t>
                </a:r>
              </a:p>
              <a:p>
                <a:r>
                  <a:rPr lang="en-US" sz="1200" dirty="0"/>
                  <a:t>		return A – A </a:t>
                </a:r>
                <a:r>
                  <a:rPr lang="en-US" sz="1200" dirty="0" err="1"/>
                  <a:t>este</a:t>
                </a:r>
                <a:r>
                  <a:rPr lang="en-US" sz="1200" dirty="0"/>
                  <a:t> o </a:t>
                </a:r>
                <a:r>
                  <a:rPr lang="en-US" sz="1200" dirty="0" err="1"/>
                  <a:t>ct</a:t>
                </a:r>
                <a:endParaRPr lang="en-US" sz="1200" dirty="0"/>
              </a:p>
              <a:p>
                <a:r>
                  <a:rPr lang="en-US" sz="1200" dirty="0"/>
                  <a:t>	</a:t>
                </a:r>
                <a:r>
                  <a:rPr lang="ro-RO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   - def </a:t>
                </a:r>
                <a14:m>
                  <m:oMath xmlns:m="http://schemas.openxmlformats.org/officeDocument/2006/math">
                    <m:r>
                      <a:rPr lang="ro-RO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pt</a:t>
                </a:r>
                <a:r>
                  <a:rPr lang="en-US" sz="1200" dirty="0"/>
                  <a:t> det rad de </a:t>
                </a:r>
                <a:r>
                  <a:rPr lang="en-US" sz="1200" dirty="0" err="1"/>
                  <a:t>ordin</a:t>
                </a:r>
                <a:r>
                  <a:rPr lang="en-US" sz="1200" dirty="0"/>
                  <a:t> n ale </a:t>
                </a:r>
                <a:r>
                  <a:rPr lang="en-US" sz="1200" dirty="0" err="1"/>
                  <a:t>unitatii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200" dirty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/>
                  <a:t>] – </a:t>
                </a:r>
                <a:r>
                  <a:rPr lang="ro-RO" sz="1200" dirty="0"/>
                  <a:t>î</a:t>
                </a:r>
                <a:r>
                  <a:rPr lang="en-US" sz="1200" dirty="0" err="1"/>
                  <a:t>mp</a:t>
                </a:r>
                <a:r>
                  <a:rPr lang="ro-RO" sz="1200" dirty="0"/>
                  <a:t>ă</a:t>
                </a:r>
                <a:r>
                  <a:rPr lang="en-US" sz="1200" dirty="0"/>
                  <a:t>r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polin</a:t>
                </a:r>
                <a:endParaRPr lang="en-US" sz="1200" dirty="0"/>
              </a:p>
              <a:p>
                <a:r>
                  <a:rPr lang="en-US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– </a:t>
                </a:r>
                <a:r>
                  <a:rPr lang="en-US" sz="1200" dirty="0" err="1"/>
                  <a:t>apelarea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recursiv</a:t>
                </a:r>
                <a:r>
                  <a:rPr lang="ro-RO" sz="1200" dirty="0"/>
                  <a:t>ă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func</a:t>
                </a:r>
                <a:r>
                  <a:rPr lang="ro-RO" sz="1200" dirty="0"/>
                  <a:t>ț</a:t>
                </a:r>
                <a:r>
                  <a:rPr lang="en-US" sz="1200" dirty="0" err="1"/>
                  <a:t>iei</a:t>
                </a:r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/>
                  <a:t> – </a:t>
                </a:r>
                <a:r>
                  <a:rPr lang="en-US" sz="1200" dirty="0" err="1"/>
                  <a:t>initializare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output</a:t>
                </a:r>
              </a:p>
              <a:p>
                <a:r>
                  <a:rPr lang="en-US" sz="1200" dirty="0"/>
                  <a:t>	for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in range (n/2)</a:t>
                </a:r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	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	return y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3D8EC-5FEA-4F7C-AEA7-13049438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2" y="1408374"/>
                <a:ext cx="4908190" cy="2639249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E0E0A5-D989-4178-A879-65066D6D0F7E}"/>
              </a:ext>
            </a:extLst>
          </p:cNvPr>
          <p:cNvSpPr txBox="1">
            <a:spLocks/>
          </p:cNvSpPr>
          <p:nvPr/>
        </p:nvSpPr>
        <p:spPr>
          <a:xfrm>
            <a:off x="327836" y="331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FFT (</a:t>
            </a:r>
            <a:r>
              <a:rPr lang="en-US" sz="2800" b="1" dirty="0" err="1">
                <a:latin typeface="UT Sans" panose="00000500000000000000" pitchFamily="50" charset="0"/>
                <a:cs typeface="Arial" pitchFamily="34" charset="0"/>
              </a:rPr>
              <a:t>Transformata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Rapid</a:t>
            </a:r>
            <a:r>
              <a:rPr lang="ro-RO" sz="2800" b="1" dirty="0">
                <a:latin typeface="UT Sans" panose="00000500000000000000" pitchFamily="50" charset="0"/>
                <a:cs typeface="Arial" pitchFamily="34" charset="0"/>
              </a:rPr>
              <a:t>ă</a:t>
            </a:r>
            <a:r>
              <a:rPr lang="en-US" sz="2800" b="1" dirty="0">
                <a:latin typeface="UT Sans" panose="00000500000000000000" pitchFamily="50" charset="0"/>
                <a:cs typeface="Arial" pitchFamily="34" charset="0"/>
              </a:rPr>
              <a:t> Fourier)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9C7FB-9827-43F8-A469-6F5B814F8626}"/>
              </a:ext>
            </a:extLst>
          </p:cNvPr>
          <p:cNvSpPr/>
          <p:nvPr/>
        </p:nvSpPr>
        <p:spPr>
          <a:xfrm>
            <a:off x="1881427" y="1810035"/>
            <a:ext cx="56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0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brk m:alnAt="7"/>
                      </m:rP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3, 2, 1]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o-RO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</a:t>
                </a:r>
                <a:r>
                  <a:rPr lang="en-US" sz="2400" i="1" dirty="0"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i="1" dirty="0">
                  <a:latin typeface="UT Sans" panose="00000500000000000000" pitchFamily="50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[5, 2]                              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FFT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UT Sans" panose="00000500000000000000" pitchFamily="50" charset="0"/>
                    <a:ea typeface="+mj-ea"/>
                    <a:cs typeface="Arial" pitchFamily="34" charset="0"/>
                  </a:rPr>
                  <a:t>[3,1]</a:t>
                </a:r>
              </a:p>
              <a:p>
                <a:pPr marL="0" indent="0">
                  <a:buNone/>
                </a:pPr>
                <a:endParaRPr lang="en-US" sz="1600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1600" i="1" dirty="0">
                  <a:latin typeface="UT Sans" panose="00000500000000000000" pitchFamily="50" charset="0"/>
                  <a:ea typeface="+mj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E226F6-98C7-4519-9A4C-F1B685234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0" y="1408374"/>
                <a:ext cx="6925221" cy="4351338"/>
              </a:xfr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3E06293-8783-4091-AC54-AC141EA7FC89}"/>
              </a:ext>
            </a:extLst>
          </p:cNvPr>
          <p:cNvSpPr/>
          <p:nvPr/>
        </p:nvSpPr>
        <p:spPr>
          <a:xfrm>
            <a:off x="6792898" y="1657133"/>
            <a:ext cx="671743" cy="1529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Oval 9">
                <a:extLst>
                  <a:ext uri="{FF2B5EF4-FFF2-40B4-BE49-F238E27FC236}">
                    <a16:creationId xmlns:a16="http://schemas.microsoft.com/office/drawing/2014/main" id="{32272083-3172-4442-A08E-3B1D4219E41F}"/>
                  </a:ext>
                </a:extLst>
              </p:cNvPr>
              <p:cNvSpPr/>
              <p:nvPr/>
            </p:nvSpPr>
            <p:spPr>
              <a:xfrm>
                <a:off x="7788903" y="4434149"/>
                <a:ext cx="3266528" cy="1325563"/>
              </a:xfrm>
              <a:prstGeom prst="wedgeEllipseCallout">
                <a:avLst>
                  <a:gd name="adj1" fmla="val 22082"/>
                  <a:gd name="adj2" fmla="val 2911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Observam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parcurgerea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pentru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Speech Bubble: Oval 9">
                <a:extLst>
                  <a:ext uri="{FF2B5EF4-FFF2-40B4-BE49-F238E27FC236}">
                    <a16:creationId xmlns:a16="http://schemas.microsoft.com/office/drawing/2014/main" id="{32272083-3172-4442-A08E-3B1D4219E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3" y="4434149"/>
                <a:ext cx="3266528" cy="1325563"/>
              </a:xfrm>
              <a:prstGeom prst="wedgeEllipseCallout">
                <a:avLst>
                  <a:gd name="adj1" fmla="val 22082"/>
                  <a:gd name="adj2" fmla="val 29118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20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8205</Words>
  <Application>Microsoft Office PowerPoint</Application>
  <PresentationFormat>Widescreen</PresentationFormat>
  <Paragraphs>722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UT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Opriș</dc:creator>
  <cp:lastModifiedBy>Andrei Opriș</cp:lastModifiedBy>
  <cp:revision>59</cp:revision>
  <dcterms:created xsi:type="dcterms:W3CDTF">2020-12-08T22:03:44Z</dcterms:created>
  <dcterms:modified xsi:type="dcterms:W3CDTF">2020-12-29T18:45:08Z</dcterms:modified>
</cp:coreProperties>
</file>