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8"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B3A0F5C-1CB5-4D22-9BAD-001E856ADA2E}"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13C9A3F-2646-4DB7-B6C8-E359C14C2F05}" type="slidenum">
              <a:rPr lang="en-US" smtClean="0"/>
              <a:t>‹#›</a:t>
            </a:fld>
            <a:endParaRPr lang="en-US"/>
          </a:p>
        </p:txBody>
      </p:sp>
    </p:spTree>
    <p:extLst>
      <p:ext uri="{BB962C8B-B14F-4D97-AF65-F5344CB8AC3E}">
        <p14:creationId xmlns:p14="http://schemas.microsoft.com/office/powerpoint/2010/main" val="2571348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B3A0F5C-1CB5-4D22-9BAD-001E856ADA2E}"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3C9A3F-2646-4DB7-B6C8-E359C14C2F05}" type="slidenum">
              <a:rPr lang="en-US" smtClean="0"/>
              <a:t>‹#›</a:t>
            </a:fld>
            <a:endParaRPr lang="en-US"/>
          </a:p>
        </p:txBody>
      </p:sp>
    </p:spTree>
    <p:extLst>
      <p:ext uri="{BB962C8B-B14F-4D97-AF65-F5344CB8AC3E}">
        <p14:creationId xmlns:p14="http://schemas.microsoft.com/office/powerpoint/2010/main" val="3677878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B3A0F5C-1CB5-4D22-9BAD-001E856ADA2E}"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3C9A3F-2646-4DB7-B6C8-E359C14C2F0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12279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B3A0F5C-1CB5-4D22-9BAD-001E856ADA2E}" type="datetimeFigureOut">
              <a:rPr lang="en-US" smtClean="0"/>
              <a:t>2/8/2016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3C9A3F-2646-4DB7-B6C8-E359C14C2F05}" type="slidenum">
              <a:rPr lang="en-US" smtClean="0"/>
              <a:t>‹#›</a:t>
            </a:fld>
            <a:endParaRPr lang="en-US"/>
          </a:p>
        </p:txBody>
      </p:sp>
    </p:spTree>
    <p:extLst>
      <p:ext uri="{BB962C8B-B14F-4D97-AF65-F5344CB8AC3E}">
        <p14:creationId xmlns:p14="http://schemas.microsoft.com/office/powerpoint/2010/main" val="1551235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B3A0F5C-1CB5-4D22-9BAD-001E856ADA2E}" type="datetimeFigureOut">
              <a:rPr lang="en-US" smtClean="0"/>
              <a:t>2/8/2016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3C9A3F-2646-4DB7-B6C8-E359C14C2F0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49450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B3A0F5C-1CB5-4D22-9BAD-001E856ADA2E}" type="datetimeFigureOut">
              <a:rPr lang="en-US" smtClean="0"/>
              <a:t>2/8/2016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3C9A3F-2646-4DB7-B6C8-E359C14C2F05}" type="slidenum">
              <a:rPr lang="en-US" smtClean="0"/>
              <a:t>‹#›</a:t>
            </a:fld>
            <a:endParaRPr lang="en-US"/>
          </a:p>
        </p:txBody>
      </p:sp>
    </p:spTree>
    <p:extLst>
      <p:ext uri="{BB962C8B-B14F-4D97-AF65-F5344CB8AC3E}">
        <p14:creationId xmlns:p14="http://schemas.microsoft.com/office/powerpoint/2010/main" val="2036817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3A0F5C-1CB5-4D22-9BAD-001E856ADA2E}"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3C9A3F-2646-4DB7-B6C8-E359C14C2F05}" type="slidenum">
              <a:rPr lang="en-US" smtClean="0"/>
              <a:t>‹#›</a:t>
            </a:fld>
            <a:endParaRPr lang="en-US"/>
          </a:p>
        </p:txBody>
      </p:sp>
    </p:spTree>
    <p:extLst>
      <p:ext uri="{BB962C8B-B14F-4D97-AF65-F5344CB8AC3E}">
        <p14:creationId xmlns:p14="http://schemas.microsoft.com/office/powerpoint/2010/main" val="57947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3A0F5C-1CB5-4D22-9BAD-001E856ADA2E}"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3C9A3F-2646-4DB7-B6C8-E359C14C2F05}" type="slidenum">
              <a:rPr lang="en-US" smtClean="0"/>
              <a:t>‹#›</a:t>
            </a:fld>
            <a:endParaRPr lang="en-US"/>
          </a:p>
        </p:txBody>
      </p:sp>
    </p:spTree>
    <p:extLst>
      <p:ext uri="{BB962C8B-B14F-4D97-AF65-F5344CB8AC3E}">
        <p14:creationId xmlns:p14="http://schemas.microsoft.com/office/powerpoint/2010/main" val="1821304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3A0F5C-1CB5-4D22-9BAD-001E856ADA2E}"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3C9A3F-2646-4DB7-B6C8-E359C14C2F05}" type="slidenum">
              <a:rPr lang="en-US" smtClean="0"/>
              <a:t>‹#›</a:t>
            </a:fld>
            <a:endParaRPr lang="en-US"/>
          </a:p>
        </p:txBody>
      </p:sp>
    </p:spTree>
    <p:extLst>
      <p:ext uri="{BB962C8B-B14F-4D97-AF65-F5344CB8AC3E}">
        <p14:creationId xmlns:p14="http://schemas.microsoft.com/office/powerpoint/2010/main" val="222038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B3A0F5C-1CB5-4D22-9BAD-001E856ADA2E}"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3C9A3F-2646-4DB7-B6C8-E359C14C2F05}" type="slidenum">
              <a:rPr lang="en-US" smtClean="0"/>
              <a:t>‹#›</a:t>
            </a:fld>
            <a:endParaRPr lang="en-US"/>
          </a:p>
        </p:txBody>
      </p:sp>
    </p:spTree>
    <p:extLst>
      <p:ext uri="{BB962C8B-B14F-4D97-AF65-F5344CB8AC3E}">
        <p14:creationId xmlns:p14="http://schemas.microsoft.com/office/powerpoint/2010/main" val="2162467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3A0F5C-1CB5-4D22-9BAD-001E856ADA2E}" type="datetimeFigureOut">
              <a:rPr lang="en-US" smtClean="0"/>
              <a:t>2/8/2016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13C9A3F-2646-4DB7-B6C8-E359C14C2F05}" type="slidenum">
              <a:rPr lang="en-US" smtClean="0"/>
              <a:t>‹#›</a:t>
            </a:fld>
            <a:endParaRPr lang="en-US"/>
          </a:p>
        </p:txBody>
      </p:sp>
    </p:spTree>
    <p:extLst>
      <p:ext uri="{BB962C8B-B14F-4D97-AF65-F5344CB8AC3E}">
        <p14:creationId xmlns:p14="http://schemas.microsoft.com/office/powerpoint/2010/main" val="3656212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3A0F5C-1CB5-4D22-9BAD-001E856ADA2E}" type="datetimeFigureOut">
              <a:rPr lang="en-US" smtClean="0"/>
              <a:t>2/8/2016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13C9A3F-2646-4DB7-B6C8-E359C14C2F05}" type="slidenum">
              <a:rPr lang="en-US" smtClean="0"/>
              <a:t>‹#›</a:t>
            </a:fld>
            <a:endParaRPr lang="en-US"/>
          </a:p>
        </p:txBody>
      </p:sp>
    </p:spTree>
    <p:extLst>
      <p:ext uri="{BB962C8B-B14F-4D97-AF65-F5344CB8AC3E}">
        <p14:creationId xmlns:p14="http://schemas.microsoft.com/office/powerpoint/2010/main" val="3579953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3A0F5C-1CB5-4D22-9BAD-001E856ADA2E}" type="datetimeFigureOut">
              <a:rPr lang="en-US" smtClean="0"/>
              <a:t>2/8/2016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13C9A3F-2646-4DB7-B6C8-E359C14C2F05}" type="slidenum">
              <a:rPr lang="en-US" smtClean="0"/>
              <a:t>‹#›</a:t>
            </a:fld>
            <a:endParaRPr lang="en-US"/>
          </a:p>
        </p:txBody>
      </p:sp>
    </p:spTree>
    <p:extLst>
      <p:ext uri="{BB962C8B-B14F-4D97-AF65-F5344CB8AC3E}">
        <p14:creationId xmlns:p14="http://schemas.microsoft.com/office/powerpoint/2010/main" val="2805442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A0F5C-1CB5-4D22-9BAD-001E856ADA2E}" type="datetimeFigureOut">
              <a:rPr lang="en-US" smtClean="0"/>
              <a:t>2/8/2016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13C9A3F-2646-4DB7-B6C8-E359C14C2F05}" type="slidenum">
              <a:rPr lang="en-US" smtClean="0"/>
              <a:t>‹#›</a:t>
            </a:fld>
            <a:endParaRPr lang="en-US"/>
          </a:p>
        </p:txBody>
      </p:sp>
    </p:spTree>
    <p:extLst>
      <p:ext uri="{BB962C8B-B14F-4D97-AF65-F5344CB8AC3E}">
        <p14:creationId xmlns:p14="http://schemas.microsoft.com/office/powerpoint/2010/main" val="2742928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B3A0F5C-1CB5-4D22-9BAD-001E856ADA2E}" type="datetimeFigureOut">
              <a:rPr lang="en-US" smtClean="0"/>
              <a:t>2/8/2016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13C9A3F-2646-4DB7-B6C8-E359C14C2F05}" type="slidenum">
              <a:rPr lang="en-US" smtClean="0"/>
              <a:t>‹#›</a:t>
            </a:fld>
            <a:endParaRPr lang="en-US"/>
          </a:p>
        </p:txBody>
      </p:sp>
    </p:spTree>
    <p:extLst>
      <p:ext uri="{BB962C8B-B14F-4D97-AF65-F5344CB8AC3E}">
        <p14:creationId xmlns:p14="http://schemas.microsoft.com/office/powerpoint/2010/main" val="982033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B3A0F5C-1CB5-4D22-9BAD-001E856ADA2E}" type="datetimeFigureOut">
              <a:rPr lang="en-US" smtClean="0"/>
              <a:t>2/8/2016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3C9A3F-2646-4DB7-B6C8-E359C14C2F05}" type="slidenum">
              <a:rPr lang="en-US" smtClean="0"/>
              <a:t>‹#›</a:t>
            </a:fld>
            <a:endParaRPr lang="en-US"/>
          </a:p>
        </p:txBody>
      </p:sp>
    </p:spTree>
    <p:extLst>
      <p:ext uri="{BB962C8B-B14F-4D97-AF65-F5344CB8AC3E}">
        <p14:creationId xmlns:p14="http://schemas.microsoft.com/office/powerpoint/2010/main" val="22777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B3A0F5C-1CB5-4D22-9BAD-001E856ADA2E}" type="datetimeFigureOut">
              <a:rPr lang="en-US" smtClean="0"/>
              <a:t>2/8/2016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13C9A3F-2646-4DB7-B6C8-E359C14C2F05}" type="slidenum">
              <a:rPr lang="en-US" smtClean="0"/>
              <a:t>‹#›</a:t>
            </a:fld>
            <a:endParaRPr lang="en-US"/>
          </a:p>
        </p:txBody>
      </p:sp>
    </p:spTree>
    <p:extLst>
      <p:ext uri="{BB962C8B-B14F-4D97-AF65-F5344CB8AC3E}">
        <p14:creationId xmlns:p14="http://schemas.microsoft.com/office/powerpoint/2010/main" val="11157367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267691"/>
            <a:ext cx="8915399" cy="2262781"/>
          </a:xfrm>
        </p:spPr>
        <p:txBody>
          <a:bodyPr/>
          <a:lstStyle/>
          <a:p>
            <a:pPr algn="ctr"/>
            <a:r>
              <a:rPr lang="en-US" dirty="0" smtClean="0"/>
              <a:t>Algorithm Compendium	</a:t>
            </a:r>
            <a:br>
              <a:rPr lang="en-US" dirty="0" smtClean="0"/>
            </a:br>
            <a:r>
              <a:rPr lang="en-US" dirty="0" err="1" smtClean="0"/>
              <a:t>Lucrare</a:t>
            </a:r>
            <a:r>
              <a:rPr lang="en-US" dirty="0" smtClean="0"/>
              <a:t> de </a:t>
            </a:r>
            <a:r>
              <a:rPr lang="en-US" dirty="0" err="1" smtClean="0"/>
              <a:t>dizertatie</a:t>
            </a:r>
            <a:endParaRPr lang="en-US" dirty="0"/>
          </a:p>
        </p:txBody>
      </p:sp>
      <p:sp>
        <p:nvSpPr>
          <p:cNvPr id="3" name="Subtitle 2"/>
          <p:cNvSpPr>
            <a:spLocks noGrp="1"/>
          </p:cNvSpPr>
          <p:nvPr>
            <p:ph type="subTitle" idx="1"/>
          </p:nvPr>
        </p:nvSpPr>
        <p:spPr/>
        <p:txBody>
          <a:bodyPr>
            <a:normAutofit lnSpcReduction="10000"/>
          </a:bodyPr>
          <a:lstStyle/>
          <a:p>
            <a:pPr algn="r"/>
            <a:r>
              <a:rPr lang="ro-RO" dirty="0" smtClean="0"/>
              <a:t>Student</a:t>
            </a:r>
            <a:r>
              <a:rPr lang="en-US" dirty="0" smtClean="0"/>
              <a:t>: </a:t>
            </a:r>
            <a:r>
              <a:rPr lang="en-US" dirty="0" err="1" smtClean="0"/>
              <a:t>Fermu</a:t>
            </a:r>
            <a:r>
              <a:rPr lang="ro-RO" dirty="0" smtClean="0"/>
              <a:t>s V. Vasile-Octavian</a:t>
            </a:r>
            <a:endParaRPr lang="en-US" dirty="0" smtClean="0"/>
          </a:p>
          <a:p>
            <a:pPr algn="r"/>
            <a:r>
              <a:rPr lang="en-US" dirty="0" err="1" smtClean="0"/>
              <a:t>Specializare</a:t>
            </a:r>
            <a:r>
              <a:rPr lang="en-US" dirty="0" smtClean="0"/>
              <a:t>: </a:t>
            </a:r>
            <a:r>
              <a:rPr lang="en-US" dirty="0" err="1" smtClean="0"/>
              <a:t>Sisteme</a:t>
            </a:r>
            <a:r>
              <a:rPr lang="en-US" dirty="0" smtClean="0"/>
              <a:t> </a:t>
            </a:r>
            <a:r>
              <a:rPr lang="en-US" dirty="0" err="1" smtClean="0"/>
              <a:t>Distribuite</a:t>
            </a:r>
            <a:endParaRPr lang="en-US" dirty="0" smtClean="0"/>
          </a:p>
          <a:p>
            <a:pPr algn="r"/>
            <a:r>
              <a:rPr lang="en-US" dirty="0" err="1" smtClean="0"/>
              <a:t>Profesor</a:t>
            </a:r>
            <a:r>
              <a:rPr lang="en-US" dirty="0" smtClean="0"/>
              <a:t> </a:t>
            </a:r>
            <a:r>
              <a:rPr lang="en-US" dirty="0" err="1" smtClean="0"/>
              <a:t>Coordonator</a:t>
            </a:r>
            <a:r>
              <a:rPr lang="en-US" dirty="0" smtClean="0"/>
              <a:t>: </a:t>
            </a:r>
            <a:r>
              <a:rPr lang="en-US" dirty="0" err="1"/>
              <a:t>Asist</a:t>
            </a:r>
            <a:r>
              <a:rPr lang="en-US" dirty="0"/>
              <a:t>. </a:t>
            </a:r>
            <a:r>
              <a:rPr lang="en-US" dirty="0" err="1" smtClean="0"/>
              <a:t>Dr</a:t>
            </a:r>
            <a:r>
              <a:rPr lang="en-US" dirty="0" smtClean="0"/>
              <a:t> </a:t>
            </a:r>
            <a:r>
              <a:rPr lang="en-US" dirty="0" err="1" smtClean="0"/>
              <a:t>Vasile</a:t>
            </a:r>
            <a:r>
              <a:rPr lang="en-US" dirty="0" smtClean="0"/>
              <a:t> </a:t>
            </a:r>
            <a:r>
              <a:rPr lang="en-US" dirty="0" err="1" smtClean="0"/>
              <a:t>Alaiba</a:t>
            </a:r>
            <a:endParaRPr lang="en-US" dirty="0"/>
          </a:p>
        </p:txBody>
      </p:sp>
    </p:spTree>
    <p:extLst>
      <p:ext uri="{BB962C8B-B14F-4D97-AF65-F5344CB8AC3E}">
        <p14:creationId xmlns:p14="http://schemas.microsoft.com/office/powerpoint/2010/main" val="2629918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Functionalities</a:t>
            </a:r>
            <a:endParaRPr lang="en-US" dirty="0"/>
          </a:p>
        </p:txBody>
      </p:sp>
      <p:sp>
        <p:nvSpPr>
          <p:cNvPr id="3" name="Content Placeholder 2"/>
          <p:cNvSpPr>
            <a:spLocks noGrp="1"/>
          </p:cNvSpPr>
          <p:nvPr>
            <p:ph idx="1"/>
          </p:nvPr>
        </p:nvSpPr>
        <p:spPr>
          <a:xfrm>
            <a:off x="2741612" y="1440872"/>
            <a:ext cx="8915400" cy="734292"/>
          </a:xfrm>
        </p:spPr>
        <p:txBody>
          <a:bodyPr/>
          <a:lstStyle/>
          <a:p>
            <a:pPr marL="0" indent="0">
              <a:buNone/>
            </a:pPr>
            <a:r>
              <a:rPr lang="en-US" dirty="0" smtClean="0"/>
              <a:t>Messaging System</a:t>
            </a:r>
          </a:p>
          <a:p>
            <a:endParaRPr lang="en-US" dirty="0"/>
          </a:p>
        </p:txBody>
      </p:sp>
      <p:sp>
        <p:nvSpPr>
          <p:cNvPr id="4" name="Content Placeholder 2"/>
          <p:cNvSpPr txBox="1">
            <a:spLocks/>
          </p:cNvSpPr>
          <p:nvPr/>
        </p:nvSpPr>
        <p:spPr>
          <a:xfrm>
            <a:off x="2741612" y="2286000"/>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Any user will have a notification tab, which will have three main sections: </a:t>
            </a:r>
          </a:p>
          <a:p>
            <a:pPr marL="800100" lvl="1" indent="-342900">
              <a:buFont typeface="+mj-lt"/>
              <a:buAutoNum type="arabicPeriod"/>
            </a:pPr>
            <a:r>
              <a:rPr lang="en-US" dirty="0" smtClean="0"/>
              <a:t>Algorithms</a:t>
            </a:r>
          </a:p>
          <a:p>
            <a:pPr marL="857250" lvl="2" indent="0">
              <a:buNone/>
            </a:pPr>
            <a:r>
              <a:rPr lang="en-US" dirty="0" smtClean="0"/>
              <a:t>Here, the user will be notified of algorithm comments, either on his own algorithms or replies on comments made by the user</a:t>
            </a:r>
          </a:p>
          <a:p>
            <a:pPr marL="800100" lvl="1" indent="-342900">
              <a:buFont typeface="+mj-lt"/>
              <a:buAutoNum type="arabicPeriod"/>
            </a:pPr>
            <a:r>
              <a:rPr lang="en-US" dirty="0" smtClean="0"/>
              <a:t>Conversations</a:t>
            </a:r>
          </a:p>
          <a:p>
            <a:pPr marL="857250" lvl="2" indent="0">
              <a:buNone/>
            </a:pPr>
            <a:r>
              <a:rPr lang="en-US" dirty="0" smtClean="0"/>
              <a:t>This section functions as a inbox/outbox, in a two-way communications between only two persons, alike an email system between users in the application</a:t>
            </a:r>
          </a:p>
          <a:p>
            <a:pPr marL="800100" lvl="1" indent="-342900">
              <a:buFont typeface="+mj-lt"/>
              <a:buAutoNum type="arabicPeriod"/>
            </a:pPr>
            <a:r>
              <a:rPr lang="en-US" dirty="0" smtClean="0"/>
              <a:t>Groups</a:t>
            </a:r>
          </a:p>
          <a:p>
            <a:pPr marL="857250" lvl="2" indent="0">
              <a:buNone/>
            </a:pPr>
            <a:r>
              <a:rPr lang="en-US" dirty="0" smtClean="0"/>
              <a:t>Similar to the ‘Conversations’ section, this tab provides support for group pages which will be able to display links, text and images seen by all group members.  Anyone can create groups and add members to it and of course, leave the group.</a:t>
            </a:r>
          </a:p>
          <a:p>
            <a:pPr marL="457200" lvl="1" indent="0">
              <a:buNone/>
            </a:pPr>
            <a:endParaRPr lang="en-US" dirty="0"/>
          </a:p>
          <a:p>
            <a:pPr marL="457200" lvl="1" indent="0">
              <a:buNone/>
            </a:pPr>
            <a:endParaRPr lang="en-US" dirty="0" smtClean="0"/>
          </a:p>
          <a:p>
            <a:pPr marL="457200" lvl="1" indent="0">
              <a:buNone/>
            </a:pPr>
            <a:endParaRPr lang="en-US" dirty="0" smtClean="0"/>
          </a:p>
          <a:p>
            <a:endParaRPr lang="en-US" dirty="0"/>
          </a:p>
        </p:txBody>
      </p:sp>
    </p:spTree>
    <p:extLst>
      <p:ext uri="{BB962C8B-B14F-4D97-AF65-F5344CB8AC3E}">
        <p14:creationId xmlns:p14="http://schemas.microsoft.com/office/powerpoint/2010/main" val="3423600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Notifications page mock-up</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0691" y="1661468"/>
            <a:ext cx="8345434" cy="4250382"/>
          </a:xfrm>
        </p:spPr>
      </p:pic>
    </p:spTree>
    <p:extLst>
      <p:ext uri="{BB962C8B-B14F-4D97-AF65-F5344CB8AC3E}">
        <p14:creationId xmlns:p14="http://schemas.microsoft.com/office/powerpoint/2010/main" val="3631448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Functionalities</a:t>
            </a:r>
            <a:endParaRPr lang="en-US" dirty="0"/>
          </a:p>
        </p:txBody>
      </p:sp>
      <p:sp>
        <p:nvSpPr>
          <p:cNvPr id="3" name="Content Placeholder 2"/>
          <p:cNvSpPr>
            <a:spLocks noGrp="1"/>
          </p:cNvSpPr>
          <p:nvPr>
            <p:ph idx="1"/>
          </p:nvPr>
        </p:nvSpPr>
        <p:spPr>
          <a:xfrm>
            <a:off x="2741612" y="1440872"/>
            <a:ext cx="8915400" cy="734292"/>
          </a:xfrm>
        </p:spPr>
        <p:txBody>
          <a:bodyPr/>
          <a:lstStyle/>
          <a:p>
            <a:pPr marL="0" indent="0">
              <a:buNone/>
            </a:pPr>
            <a:r>
              <a:rPr lang="en-US" dirty="0" smtClean="0"/>
              <a:t>Algorithm Search and Request</a:t>
            </a:r>
          </a:p>
          <a:p>
            <a:endParaRPr lang="en-US" dirty="0"/>
          </a:p>
        </p:txBody>
      </p:sp>
      <p:sp>
        <p:nvSpPr>
          <p:cNvPr id="4" name="Content Placeholder 2"/>
          <p:cNvSpPr txBox="1">
            <a:spLocks/>
          </p:cNvSpPr>
          <p:nvPr/>
        </p:nvSpPr>
        <p:spPr>
          <a:xfrm>
            <a:off x="2741612" y="2286000"/>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In the main page, any logged user can search algorithms based on keywords and/or programming language. </a:t>
            </a:r>
          </a:p>
          <a:p>
            <a:r>
              <a:rPr lang="en-US" dirty="0" smtClean="0"/>
              <a:t>In his search, a user can choose to be provided only popular algorithms or ones with a positive </a:t>
            </a:r>
            <a:r>
              <a:rPr lang="en-US" dirty="0" err="1" smtClean="0"/>
              <a:t>upvote</a:t>
            </a:r>
            <a:r>
              <a:rPr lang="en-US" dirty="0" smtClean="0"/>
              <a:t>/</a:t>
            </a:r>
            <a:r>
              <a:rPr lang="en-US" dirty="0" err="1" smtClean="0"/>
              <a:t>downvote</a:t>
            </a:r>
            <a:r>
              <a:rPr lang="en-US" dirty="0" smtClean="0"/>
              <a:t> ratio.</a:t>
            </a:r>
          </a:p>
          <a:p>
            <a:r>
              <a:rPr lang="en-US" dirty="0" smtClean="0"/>
              <a:t>A user can also request an algorithm if he cannot find what he looks for, being notified when someone creates it. </a:t>
            </a:r>
          </a:p>
          <a:p>
            <a:r>
              <a:rPr lang="en-US" dirty="0" smtClean="0"/>
              <a:t>Users will also be able to favorite algorithms to have them in a list for easy and fast viewing later on. Any saved algorithms will still be deleted if the creator wishes so, and any user that saved it will be notified.</a:t>
            </a:r>
          </a:p>
          <a:p>
            <a:r>
              <a:rPr lang="en-US" dirty="0" smtClean="0"/>
              <a:t>The results can be viewed either in table form or in a simple list form, based on user preference.</a:t>
            </a:r>
            <a:endParaRPr lang="en-US" dirty="0"/>
          </a:p>
          <a:p>
            <a:pPr marL="457200" lvl="1" indent="0">
              <a:buNone/>
            </a:pPr>
            <a:endParaRPr lang="en-US" dirty="0" smtClean="0"/>
          </a:p>
          <a:p>
            <a:pPr marL="457200" lvl="1" indent="0">
              <a:buNone/>
            </a:pPr>
            <a:endParaRPr lang="en-US" dirty="0" smtClean="0"/>
          </a:p>
          <a:p>
            <a:endParaRPr lang="en-US" dirty="0"/>
          </a:p>
        </p:txBody>
      </p:sp>
    </p:spTree>
    <p:extLst>
      <p:ext uri="{BB962C8B-B14F-4D97-AF65-F5344CB8AC3E}">
        <p14:creationId xmlns:p14="http://schemas.microsoft.com/office/powerpoint/2010/main" val="1964582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search page mock-up</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054" y="1318935"/>
            <a:ext cx="6788727" cy="5202955"/>
          </a:xfrm>
        </p:spPr>
      </p:pic>
    </p:spTree>
    <p:extLst>
      <p:ext uri="{BB962C8B-B14F-4D97-AF65-F5344CB8AC3E}">
        <p14:creationId xmlns:p14="http://schemas.microsoft.com/office/powerpoint/2010/main" val="98742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request modal mock-up</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4036" y="1508428"/>
            <a:ext cx="7343207" cy="4403422"/>
          </a:xfrm>
        </p:spPr>
      </p:pic>
    </p:spTree>
    <p:extLst>
      <p:ext uri="{BB962C8B-B14F-4D97-AF65-F5344CB8AC3E}">
        <p14:creationId xmlns:p14="http://schemas.microsoft.com/office/powerpoint/2010/main" val="35843370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Functionalities</a:t>
            </a:r>
            <a:endParaRPr lang="en-US" dirty="0"/>
          </a:p>
        </p:txBody>
      </p:sp>
      <p:sp>
        <p:nvSpPr>
          <p:cNvPr id="3" name="Content Placeholder 2"/>
          <p:cNvSpPr>
            <a:spLocks noGrp="1"/>
          </p:cNvSpPr>
          <p:nvPr>
            <p:ph idx="1"/>
          </p:nvPr>
        </p:nvSpPr>
        <p:spPr>
          <a:xfrm>
            <a:off x="2741612" y="1440872"/>
            <a:ext cx="8915400" cy="734292"/>
          </a:xfrm>
        </p:spPr>
        <p:txBody>
          <a:bodyPr/>
          <a:lstStyle/>
          <a:p>
            <a:pPr marL="0" indent="0">
              <a:buNone/>
            </a:pPr>
            <a:r>
              <a:rPr lang="en-US" dirty="0" smtClean="0"/>
              <a:t>Algorithm Post</a:t>
            </a:r>
          </a:p>
          <a:p>
            <a:endParaRPr lang="en-US" dirty="0"/>
          </a:p>
        </p:txBody>
      </p:sp>
      <p:sp>
        <p:nvSpPr>
          <p:cNvPr id="4" name="Content Placeholder 2"/>
          <p:cNvSpPr txBox="1">
            <a:spLocks/>
          </p:cNvSpPr>
          <p:nvPr/>
        </p:nvSpPr>
        <p:spPr>
          <a:xfrm>
            <a:off x="2741612" y="2286000"/>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The user is prompted for a algorithm name, short description, programming language and an optional source link, then he can click ‘Continue’ to start writing the algorithm in a text area created with the Ace Editor plugin with support for the picked language (if the language is available). </a:t>
            </a:r>
          </a:p>
          <a:p>
            <a:r>
              <a:rPr lang="en-US" dirty="0" smtClean="0"/>
              <a:t>The user can choose to publish the post (without the option of editing it after publishing) or saving it for later use, in which case it can be edited.</a:t>
            </a:r>
          </a:p>
          <a:p>
            <a:r>
              <a:rPr lang="en-US" dirty="0" smtClean="0"/>
              <a:t>The creator will have a special tab on the home page where he can see his algorithms, being able do delete or publish them.</a:t>
            </a:r>
          </a:p>
          <a:p>
            <a:endParaRPr lang="en-US" dirty="0"/>
          </a:p>
        </p:txBody>
      </p:sp>
    </p:spTree>
    <p:extLst>
      <p:ext uri="{BB962C8B-B14F-4D97-AF65-F5344CB8AC3E}">
        <p14:creationId xmlns:p14="http://schemas.microsoft.com/office/powerpoint/2010/main" val="22256657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post mock-up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2182" y="1355932"/>
            <a:ext cx="6774873" cy="5244876"/>
          </a:xfrm>
        </p:spPr>
      </p:pic>
    </p:spTree>
    <p:extLst>
      <p:ext uri="{BB962C8B-B14F-4D97-AF65-F5344CB8AC3E}">
        <p14:creationId xmlns:p14="http://schemas.microsoft.com/office/powerpoint/2010/main" val="4020715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written algorithms mock-up</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0691" y="1418061"/>
            <a:ext cx="8474552" cy="4761066"/>
          </a:xfrm>
        </p:spPr>
      </p:pic>
    </p:spTree>
    <p:extLst>
      <p:ext uri="{BB962C8B-B14F-4D97-AF65-F5344CB8AC3E}">
        <p14:creationId xmlns:p14="http://schemas.microsoft.com/office/powerpoint/2010/main" val="31874268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Functionalities</a:t>
            </a:r>
            <a:endParaRPr lang="en-US" dirty="0"/>
          </a:p>
        </p:txBody>
      </p:sp>
      <p:sp>
        <p:nvSpPr>
          <p:cNvPr id="3" name="Content Placeholder 2"/>
          <p:cNvSpPr>
            <a:spLocks noGrp="1"/>
          </p:cNvSpPr>
          <p:nvPr>
            <p:ph idx="1"/>
          </p:nvPr>
        </p:nvSpPr>
        <p:spPr>
          <a:xfrm>
            <a:off x="2741612" y="1440872"/>
            <a:ext cx="8915400" cy="734292"/>
          </a:xfrm>
        </p:spPr>
        <p:txBody>
          <a:bodyPr/>
          <a:lstStyle/>
          <a:p>
            <a:pPr marL="457200" lvl="1" indent="0">
              <a:buNone/>
            </a:pPr>
            <a:r>
              <a:rPr lang="en-US" dirty="0"/>
              <a:t>Algorithm Comment and Grading</a:t>
            </a:r>
          </a:p>
          <a:p>
            <a:pPr marL="0" indent="0">
              <a:buNone/>
            </a:pPr>
            <a:endParaRPr lang="en-US" dirty="0"/>
          </a:p>
        </p:txBody>
      </p:sp>
      <p:sp>
        <p:nvSpPr>
          <p:cNvPr id="4" name="Content Placeholder 2"/>
          <p:cNvSpPr txBox="1">
            <a:spLocks/>
          </p:cNvSpPr>
          <p:nvPr/>
        </p:nvSpPr>
        <p:spPr>
          <a:xfrm>
            <a:off x="2741612" y="2286000"/>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Users can comment on the algorithm as a whole, but can choose to comment exact lines of the algorithm by clicking on the Ace Editor Sidebar.</a:t>
            </a:r>
          </a:p>
          <a:p>
            <a:r>
              <a:rPr lang="en-US" dirty="0" smtClean="0"/>
              <a:t>By doing so, they can see other comments made at that exact line and add their own if needed be. The Popup Line Section popup is </a:t>
            </a:r>
            <a:r>
              <a:rPr lang="en-US" dirty="0" err="1" smtClean="0"/>
              <a:t>draggable</a:t>
            </a:r>
            <a:r>
              <a:rPr lang="en-US" dirty="0" smtClean="0"/>
              <a:t> and resizable. </a:t>
            </a:r>
          </a:p>
          <a:p>
            <a:r>
              <a:rPr lang="en-US" dirty="0" smtClean="0"/>
              <a:t>In the up right corner, the user can choose to </a:t>
            </a:r>
            <a:r>
              <a:rPr lang="en-US" dirty="0" err="1" smtClean="0"/>
              <a:t>upvote</a:t>
            </a:r>
            <a:r>
              <a:rPr lang="en-US" dirty="0" smtClean="0"/>
              <a:t>/</a:t>
            </a:r>
            <a:r>
              <a:rPr lang="en-US" dirty="0" err="1" smtClean="0"/>
              <a:t>downvote</a:t>
            </a:r>
            <a:r>
              <a:rPr lang="en-US" dirty="0" smtClean="0"/>
              <a:t> or report the algorithm.</a:t>
            </a:r>
            <a:endParaRPr lang="en-US" dirty="0"/>
          </a:p>
        </p:txBody>
      </p:sp>
    </p:spTree>
    <p:extLst>
      <p:ext uri="{BB962C8B-B14F-4D97-AF65-F5344CB8AC3E}">
        <p14:creationId xmlns:p14="http://schemas.microsoft.com/office/powerpoint/2010/main" val="11683921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comment mock-up</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6836" y="1618469"/>
            <a:ext cx="8728364" cy="4512877"/>
          </a:xfrm>
        </p:spPr>
      </p:pic>
    </p:spTree>
    <p:extLst>
      <p:ext uri="{BB962C8B-B14F-4D97-AF65-F5344CB8AC3E}">
        <p14:creationId xmlns:p14="http://schemas.microsoft.com/office/powerpoint/2010/main" val="1046116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2589212" y="914401"/>
            <a:ext cx="8915400" cy="5514108"/>
          </a:xfrm>
        </p:spPr>
        <p:txBody>
          <a:bodyPr>
            <a:normAutofit/>
          </a:bodyPr>
          <a:lstStyle/>
          <a:p>
            <a:pPr marL="0" indent="0">
              <a:buNone/>
            </a:pPr>
            <a:endParaRPr lang="en-US" dirty="0" smtClean="0"/>
          </a:p>
          <a:p>
            <a:pPr lvl="0"/>
            <a:r>
              <a:rPr lang="en-US" dirty="0" smtClean="0"/>
              <a:t>Introduction</a:t>
            </a:r>
            <a:endParaRPr lang="en-US" sz="1400" dirty="0" smtClean="0"/>
          </a:p>
          <a:p>
            <a:pPr lvl="0"/>
            <a:r>
              <a:rPr lang="en-US" dirty="0" smtClean="0"/>
              <a:t>Used Technologies</a:t>
            </a:r>
            <a:endParaRPr lang="en-US" sz="1400" dirty="0"/>
          </a:p>
          <a:p>
            <a:pPr lvl="1"/>
            <a:r>
              <a:rPr lang="en-US" dirty="0" smtClean="0"/>
              <a:t>Front-End</a:t>
            </a:r>
            <a:endParaRPr lang="en-US" sz="1200" dirty="0" smtClean="0"/>
          </a:p>
          <a:p>
            <a:pPr lvl="1"/>
            <a:r>
              <a:rPr lang="en-US" dirty="0" smtClean="0"/>
              <a:t>Back-End</a:t>
            </a:r>
            <a:endParaRPr lang="en-US" sz="1200" dirty="0" smtClean="0"/>
          </a:p>
          <a:p>
            <a:pPr lvl="0"/>
            <a:r>
              <a:rPr lang="en-US" dirty="0" smtClean="0"/>
              <a:t>Functionality</a:t>
            </a:r>
            <a:endParaRPr lang="en-US" sz="1400" dirty="0"/>
          </a:p>
          <a:p>
            <a:pPr lvl="1"/>
            <a:r>
              <a:rPr lang="en-US" dirty="0" smtClean="0"/>
              <a:t>Mandatory Functionalities</a:t>
            </a:r>
            <a:endParaRPr lang="en-US" sz="1200" dirty="0"/>
          </a:p>
          <a:p>
            <a:pPr lvl="1"/>
            <a:r>
              <a:rPr lang="en-US" dirty="0" smtClean="0"/>
              <a:t>Messaging System</a:t>
            </a:r>
            <a:endParaRPr lang="en-US" sz="1200" dirty="0"/>
          </a:p>
          <a:p>
            <a:pPr lvl="1"/>
            <a:r>
              <a:rPr lang="en-US" dirty="0" smtClean="0"/>
              <a:t>Algorithm Search and Request</a:t>
            </a:r>
            <a:endParaRPr lang="en-US" sz="1200" dirty="0"/>
          </a:p>
          <a:p>
            <a:pPr lvl="1"/>
            <a:r>
              <a:rPr lang="en-US" dirty="0" smtClean="0"/>
              <a:t>Algorithm Post</a:t>
            </a:r>
          </a:p>
          <a:p>
            <a:pPr lvl="1"/>
            <a:r>
              <a:rPr lang="en-US" dirty="0" smtClean="0"/>
              <a:t>Algorithm Comment and Grading</a:t>
            </a:r>
          </a:p>
          <a:p>
            <a:pPr lvl="1"/>
            <a:r>
              <a:rPr lang="en-US" dirty="0" smtClean="0"/>
              <a:t>Multi-Language Support</a:t>
            </a:r>
            <a:endParaRPr lang="en-US" sz="1200" dirty="0"/>
          </a:p>
          <a:p>
            <a:pPr lvl="1"/>
            <a:r>
              <a:rPr lang="en-US" smtClean="0"/>
              <a:t>Report </a:t>
            </a:r>
            <a:r>
              <a:rPr lang="en-US" smtClean="0"/>
              <a:t>System</a:t>
            </a:r>
            <a:endParaRPr lang="en-US" dirty="0"/>
          </a:p>
        </p:txBody>
      </p:sp>
    </p:spTree>
    <p:extLst>
      <p:ext uri="{BB962C8B-B14F-4D97-AF65-F5344CB8AC3E}">
        <p14:creationId xmlns:p14="http://schemas.microsoft.com/office/powerpoint/2010/main" val="883014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Functionalities</a:t>
            </a:r>
            <a:endParaRPr lang="en-US" dirty="0"/>
          </a:p>
        </p:txBody>
      </p:sp>
      <p:sp>
        <p:nvSpPr>
          <p:cNvPr id="3" name="Content Placeholder 2"/>
          <p:cNvSpPr>
            <a:spLocks noGrp="1"/>
          </p:cNvSpPr>
          <p:nvPr>
            <p:ph idx="1"/>
          </p:nvPr>
        </p:nvSpPr>
        <p:spPr>
          <a:xfrm>
            <a:off x="2741612" y="1440872"/>
            <a:ext cx="8915400" cy="734292"/>
          </a:xfrm>
        </p:spPr>
        <p:txBody>
          <a:bodyPr/>
          <a:lstStyle/>
          <a:p>
            <a:pPr marL="457200" lvl="1" indent="0">
              <a:buNone/>
            </a:pPr>
            <a:r>
              <a:rPr lang="en-US" dirty="0" smtClean="0"/>
              <a:t>Multilanguage support</a:t>
            </a:r>
            <a:endParaRPr lang="en-US" dirty="0"/>
          </a:p>
          <a:p>
            <a:pPr marL="0" indent="0">
              <a:buNone/>
            </a:pPr>
            <a:endParaRPr lang="en-US" dirty="0"/>
          </a:p>
        </p:txBody>
      </p:sp>
      <p:sp>
        <p:nvSpPr>
          <p:cNvPr id="4" name="Content Placeholder 2"/>
          <p:cNvSpPr txBox="1">
            <a:spLocks/>
          </p:cNvSpPr>
          <p:nvPr/>
        </p:nvSpPr>
        <p:spPr>
          <a:xfrm>
            <a:off x="2741612" y="2286000"/>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As a starting point, the application will be created using the English language, but if time allows it I would like to implement Romanian language support using Ajax to get the data needed for the changed text and cookies to save preference. </a:t>
            </a:r>
          </a:p>
          <a:p>
            <a:r>
              <a:rPr lang="en-US" dirty="0" smtClean="0"/>
              <a:t>If the user chooses one of the languages wanted in the profile section, that language will be taken as default, otherwise English will be used if no cookie is found.</a:t>
            </a:r>
            <a:endParaRPr lang="en-US" dirty="0"/>
          </a:p>
        </p:txBody>
      </p:sp>
    </p:spTree>
    <p:extLst>
      <p:ext uri="{BB962C8B-B14F-4D97-AF65-F5344CB8AC3E}">
        <p14:creationId xmlns:p14="http://schemas.microsoft.com/office/powerpoint/2010/main" val="28899487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Functionalities</a:t>
            </a:r>
            <a:endParaRPr lang="en-US" dirty="0"/>
          </a:p>
        </p:txBody>
      </p:sp>
      <p:sp>
        <p:nvSpPr>
          <p:cNvPr id="3" name="Content Placeholder 2"/>
          <p:cNvSpPr>
            <a:spLocks noGrp="1"/>
          </p:cNvSpPr>
          <p:nvPr>
            <p:ph idx="1"/>
          </p:nvPr>
        </p:nvSpPr>
        <p:spPr>
          <a:xfrm>
            <a:off x="2741612" y="1440872"/>
            <a:ext cx="8915400" cy="734292"/>
          </a:xfrm>
        </p:spPr>
        <p:txBody>
          <a:bodyPr/>
          <a:lstStyle/>
          <a:p>
            <a:pPr marL="457200" lvl="1" indent="0">
              <a:buNone/>
            </a:pPr>
            <a:r>
              <a:rPr lang="en-US" dirty="0" smtClean="0"/>
              <a:t>Report System</a:t>
            </a:r>
            <a:endParaRPr lang="en-US" dirty="0"/>
          </a:p>
          <a:p>
            <a:pPr marL="0" indent="0">
              <a:buNone/>
            </a:pPr>
            <a:endParaRPr lang="en-US" dirty="0"/>
          </a:p>
        </p:txBody>
      </p:sp>
      <p:sp>
        <p:nvSpPr>
          <p:cNvPr id="4" name="Content Placeholder 2"/>
          <p:cNvSpPr txBox="1">
            <a:spLocks/>
          </p:cNvSpPr>
          <p:nvPr/>
        </p:nvSpPr>
        <p:spPr>
          <a:xfrm>
            <a:off x="2741612" y="2286000"/>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Algorithms and users can be reported for various reasons</a:t>
            </a:r>
          </a:p>
          <a:p>
            <a:r>
              <a:rPr lang="en-US" dirty="0" smtClean="0"/>
              <a:t>Measures will be taken, either upon the user that reported the page/user if the claim is false and considered as abuse or the user that was reported if the claim is valid.</a:t>
            </a:r>
          </a:p>
          <a:p>
            <a:r>
              <a:rPr lang="en-US" dirty="0" smtClean="0"/>
              <a:t>Measures can vary from warnings to algorithm/comment deletion and bans. </a:t>
            </a:r>
            <a:endParaRPr lang="en-US" dirty="0"/>
          </a:p>
        </p:txBody>
      </p:sp>
    </p:spTree>
    <p:extLst>
      <p:ext uri="{BB962C8B-B14F-4D97-AF65-F5344CB8AC3E}">
        <p14:creationId xmlns:p14="http://schemas.microsoft.com/office/powerpoint/2010/main" val="4925011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modal mock-up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5273" y="1590912"/>
            <a:ext cx="8336284" cy="4320938"/>
          </a:xfrm>
        </p:spPr>
      </p:pic>
    </p:spTree>
    <p:extLst>
      <p:ext uri="{BB962C8B-B14F-4D97-AF65-F5344CB8AC3E}">
        <p14:creationId xmlns:p14="http://schemas.microsoft.com/office/powerpoint/2010/main" val="211205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Algorithm Compendium is an online application that wishes to gather algorithms written in a multitude of different programming languages with the help of its users. </a:t>
            </a:r>
          </a:p>
          <a:p>
            <a:r>
              <a:rPr lang="en-US" dirty="0" smtClean="0"/>
              <a:t>The application, at its core will let users:</a:t>
            </a:r>
          </a:p>
          <a:p>
            <a:pPr lvl="1">
              <a:buFont typeface="+mj-lt"/>
              <a:buAutoNum type="arabicPeriod"/>
            </a:pPr>
            <a:r>
              <a:rPr lang="en-US" dirty="0" smtClean="0"/>
              <a:t>post algorithms</a:t>
            </a:r>
          </a:p>
          <a:p>
            <a:pPr lvl="1">
              <a:buFont typeface="+mj-lt"/>
              <a:buAutoNum type="arabicPeriod"/>
            </a:pPr>
            <a:r>
              <a:rPr lang="en-US" dirty="0" smtClean="0"/>
              <a:t>grade algorithms</a:t>
            </a:r>
          </a:p>
          <a:p>
            <a:pPr lvl="1">
              <a:buFont typeface="+mj-lt"/>
              <a:buAutoNum type="arabicPeriod"/>
            </a:pPr>
            <a:r>
              <a:rPr lang="en-US" dirty="0"/>
              <a:t>c</a:t>
            </a:r>
            <a:r>
              <a:rPr lang="en-US" dirty="0" smtClean="0"/>
              <a:t>omment on exact lines of a given algorithm in order to provide feedback </a:t>
            </a:r>
          </a:p>
          <a:p>
            <a:pPr lvl="1">
              <a:buFont typeface="+mj-lt"/>
              <a:buAutoNum type="arabicPeriod"/>
            </a:pPr>
            <a:r>
              <a:rPr lang="en-US" dirty="0" smtClean="0"/>
              <a:t>request algorithms</a:t>
            </a:r>
          </a:p>
          <a:p>
            <a:pPr lvl="1">
              <a:buFont typeface="+mj-lt"/>
              <a:buAutoNum type="arabicPeriod"/>
            </a:pPr>
            <a:r>
              <a:rPr lang="en-US" dirty="0" smtClean="0"/>
              <a:t>create groups and talk through private messages</a:t>
            </a:r>
          </a:p>
          <a:p>
            <a:pPr lvl="1">
              <a:buFont typeface="+mj-lt"/>
              <a:buAutoNum type="arabicPeriod"/>
            </a:pPr>
            <a:r>
              <a:rPr lang="en-US" dirty="0"/>
              <a:t>s</a:t>
            </a:r>
            <a:r>
              <a:rPr lang="en-US" dirty="0" smtClean="0"/>
              <a:t>earch for algorithms based on popularity, name and/or programming language</a:t>
            </a:r>
          </a:p>
        </p:txBody>
      </p:sp>
    </p:spTree>
    <p:extLst>
      <p:ext uri="{BB962C8B-B14F-4D97-AF65-F5344CB8AC3E}">
        <p14:creationId xmlns:p14="http://schemas.microsoft.com/office/powerpoint/2010/main" val="4208270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Used </a:t>
            </a:r>
            <a:r>
              <a:rPr lang="en-US" dirty="0" smtClean="0"/>
              <a:t>Technologies – Back-End</a:t>
            </a:r>
            <a:endParaRPr lang="en-US" dirty="0"/>
          </a:p>
        </p:txBody>
      </p:sp>
      <p:sp>
        <p:nvSpPr>
          <p:cNvPr id="3" name="Content Placeholder 2"/>
          <p:cNvSpPr>
            <a:spLocks noGrp="1"/>
          </p:cNvSpPr>
          <p:nvPr>
            <p:ph idx="1"/>
          </p:nvPr>
        </p:nvSpPr>
        <p:spPr>
          <a:xfrm>
            <a:off x="2741612" y="1440872"/>
            <a:ext cx="8915400" cy="734292"/>
          </a:xfrm>
        </p:spPr>
        <p:txBody>
          <a:bodyPr/>
          <a:lstStyle/>
          <a:p>
            <a:pPr marL="0" indent="0">
              <a:buNone/>
            </a:pPr>
            <a:r>
              <a:rPr lang="en-US" dirty="0" smtClean="0"/>
              <a:t>What will I use? </a:t>
            </a:r>
          </a:p>
          <a:p>
            <a:endParaRPr lang="en-US" dirty="0"/>
          </a:p>
        </p:txBody>
      </p:sp>
      <p:sp>
        <p:nvSpPr>
          <p:cNvPr id="4" name="Content Placeholder 2"/>
          <p:cNvSpPr txBox="1">
            <a:spLocks/>
          </p:cNvSpPr>
          <p:nvPr/>
        </p:nvSpPr>
        <p:spPr>
          <a:xfrm>
            <a:off x="2741612" y="2285999"/>
            <a:ext cx="8915400" cy="446116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indent="-285750"/>
            <a:r>
              <a:rPr lang="en-US" dirty="0" smtClean="0"/>
              <a:t>MySQL </a:t>
            </a:r>
          </a:p>
          <a:p>
            <a:pPr marL="457200" lvl="1" indent="0">
              <a:buNone/>
            </a:pPr>
            <a:r>
              <a:rPr lang="en-US" dirty="0" smtClean="0"/>
              <a:t>MySQL will be use to store data in databases, different for users, posts, comments and notifications. </a:t>
            </a:r>
          </a:p>
          <a:p>
            <a:pPr marL="800100" lvl="1" indent="-342900">
              <a:buFont typeface="+mj-lt"/>
              <a:buAutoNum type="arabicPeriod"/>
            </a:pPr>
            <a:r>
              <a:rPr lang="en-US" dirty="0" smtClean="0"/>
              <a:t>Persistence</a:t>
            </a:r>
          </a:p>
          <a:p>
            <a:pPr indent="-285750"/>
            <a:r>
              <a:rPr lang="en-US" dirty="0" smtClean="0"/>
              <a:t>PHP (</a:t>
            </a:r>
            <a:r>
              <a:rPr lang="en-US" dirty="0" err="1" smtClean="0"/>
              <a:t>Laravel</a:t>
            </a:r>
            <a:r>
              <a:rPr lang="en-US" dirty="0" smtClean="0"/>
              <a:t> 5)</a:t>
            </a:r>
          </a:p>
          <a:p>
            <a:pPr marL="457200" lvl="1" indent="0">
              <a:buNone/>
            </a:pPr>
            <a:r>
              <a:rPr lang="en-US" dirty="0" err="1" smtClean="0"/>
              <a:t>Laravel</a:t>
            </a:r>
            <a:r>
              <a:rPr lang="en-US" dirty="0" smtClean="0"/>
              <a:t> 5 will be used as the framework for the Back-End Implementation, 	dealing with server calls through API-s, and providing a consistent session implementation and ease of use</a:t>
            </a:r>
          </a:p>
          <a:p>
            <a:pPr marL="800100" lvl="1" indent="-342900">
              <a:buFont typeface="+mj-lt"/>
              <a:buAutoNum type="arabicPeriod"/>
            </a:pPr>
            <a:r>
              <a:rPr lang="en-US" dirty="0" smtClean="0"/>
              <a:t>Session Management</a:t>
            </a:r>
          </a:p>
          <a:p>
            <a:pPr marL="800100" lvl="1" indent="-342900">
              <a:buFont typeface="+mj-lt"/>
              <a:buAutoNum type="arabicPeriod"/>
            </a:pPr>
            <a:r>
              <a:rPr lang="en-US" dirty="0" err="1" smtClean="0"/>
              <a:t>Templating</a:t>
            </a:r>
            <a:r>
              <a:rPr lang="en-US" dirty="0" smtClean="0"/>
              <a:t> Engine</a:t>
            </a:r>
          </a:p>
          <a:p>
            <a:pPr marL="800100" lvl="1" indent="-342900">
              <a:buFont typeface="+mj-lt"/>
              <a:buAutoNum type="arabicPeriod"/>
            </a:pPr>
            <a:r>
              <a:rPr lang="en-US" dirty="0" smtClean="0"/>
              <a:t>Ease of use</a:t>
            </a:r>
          </a:p>
          <a:p>
            <a:pPr indent="-285750"/>
            <a:r>
              <a:rPr lang="en-US" dirty="0" smtClean="0"/>
              <a:t>More to come</a:t>
            </a:r>
          </a:p>
          <a:p>
            <a:pPr marL="457200" lvl="1" indent="0">
              <a:buNone/>
            </a:pPr>
            <a:r>
              <a:rPr lang="en-US" dirty="0" smtClean="0"/>
              <a:t>As project development will continue, libraries and plugins might be added in order to facilitate it. At the moment, on the possible list of libraries I only have Upload (for image uploads).</a:t>
            </a:r>
          </a:p>
          <a:p>
            <a:pPr lvl="1"/>
            <a:endParaRPr lang="en-US" dirty="0" smtClean="0"/>
          </a:p>
          <a:p>
            <a:endParaRPr lang="en-US" dirty="0"/>
          </a:p>
        </p:txBody>
      </p:sp>
    </p:spTree>
    <p:extLst>
      <p:ext uri="{BB962C8B-B14F-4D97-AF65-F5344CB8AC3E}">
        <p14:creationId xmlns:p14="http://schemas.microsoft.com/office/powerpoint/2010/main" val="2242618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Used </a:t>
            </a:r>
            <a:r>
              <a:rPr lang="en-US" dirty="0" smtClean="0"/>
              <a:t>Technologies – Front-End</a:t>
            </a:r>
            <a:endParaRPr lang="en-US" dirty="0"/>
          </a:p>
        </p:txBody>
      </p:sp>
      <p:sp>
        <p:nvSpPr>
          <p:cNvPr id="3" name="Content Placeholder 2"/>
          <p:cNvSpPr>
            <a:spLocks noGrp="1"/>
          </p:cNvSpPr>
          <p:nvPr>
            <p:ph idx="1"/>
          </p:nvPr>
        </p:nvSpPr>
        <p:spPr>
          <a:xfrm>
            <a:off x="2741612" y="1440872"/>
            <a:ext cx="8915400" cy="734292"/>
          </a:xfrm>
        </p:spPr>
        <p:txBody>
          <a:bodyPr/>
          <a:lstStyle/>
          <a:p>
            <a:pPr marL="0" indent="0">
              <a:buNone/>
            </a:pPr>
            <a:r>
              <a:rPr lang="en-US" dirty="0" smtClean="0"/>
              <a:t>What will I use? </a:t>
            </a:r>
          </a:p>
          <a:p>
            <a:endParaRPr lang="en-US" dirty="0"/>
          </a:p>
        </p:txBody>
      </p:sp>
      <p:sp>
        <p:nvSpPr>
          <p:cNvPr id="4" name="Content Placeholder 2"/>
          <p:cNvSpPr txBox="1">
            <a:spLocks/>
          </p:cNvSpPr>
          <p:nvPr/>
        </p:nvSpPr>
        <p:spPr>
          <a:xfrm>
            <a:off x="2741612" y="2286000"/>
            <a:ext cx="8915400" cy="3777622"/>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Blade </a:t>
            </a:r>
            <a:r>
              <a:rPr lang="en-US" dirty="0" err="1" smtClean="0"/>
              <a:t>Templating</a:t>
            </a:r>
            <a:r>
              <a:rPr lang="en-US" dirty="0" smtClean="0"/>
              <a:t> Engine</a:t>
            </a:r>
          </a:p>
          <a:p>
            <a:pPr marL="457200" lvl="1" indent="0">
              <a:buNone/>
            </a:pPr>
            <a:r>
              <a:rPr lang="en-US" dirty="0" smtClean="0"/>
              <a:t>Blade is a </a:t>
            </a:r>
            <a:r>
              <a:rPr lang="en-US" dirty="0" err="1" smtClean="0"/>
              <a:t>templating</a:t>
            </a:r>
            <a:r>
              <a:rPr lang="en-US" dirty="0" smtClean="0"/>
              <a:t> engine provided by </a:t>
            </a:r>
            <a:r>
              <a:rPr lang="en-US" dirty="0" err="1" smtClean="0"/>
              <a:t>Laravel</a:t>
            </a:r>
            <a:r>
              <a:rPr lang="en-US" dirty="0" smtClean="0"/>
              <a:t>. Making use of sections and template inheritance, duplicate code in pages is removed, simply by inserting a section that is only written once in a different file. If that file is modified, the modification will be seen across all the pages using the section. This will help us with the GUI</a:t>
            </a:r>
          </a:p>
          <a:p>
            <a:pPr marL="800100" lvl="1" indent="-342900">
              <a:buFont typeface="+mj-lt"/>
              <a:buAutoNum type="arabicPeriod"/>
            </a:pPr>
            <a:r>
              <a:rPr lang="en-US" dirty="0" smtClean="0"/>
              <a:t>Ease of use</a:t>
            </a:r>
          </a:p>
          <a:p>
            <a:pPr marL="800100" lvl="1" indent="-342900">
              <a:buFont typeface="+mj-lt"/>
              <a:buAutoNum type="arabicPeriod"/>
            </a:pPr>
            <a:r>
              <a:rPr lang="en-US" dirty="0" smtClean="0"/>
              <a:t>Removing duplicate content</a:t>
            </a:r>
          </a:p>
          <a:p>
            <a:pPr marL="800100" lvl="1" indent="-342900">
              <a:buFont typeface="+mj-lt"/>
              <a:buAutoNum type="arabicPeriod"/>
            </a:pPr>
            <a:r>
              <a:rPr lang="en-US" dirty="0" smtClean="0"/>
              <a:t>Lightweight code</a:t>
            </a:r>
          </a:p>
          <a:p>
            <a:r>
              <a:rPr lang="en-US" dirty="0" smtClean="0"/>
              <a:t> SASS</a:t>
            </a:r>
          </a:p>
          <a:p>
            <a:pPr marL="457200" lvl="1" indent="0">
              <a:buNone/>
            </a:pPr>
            <a:r>
              <a:rPr lang="en-US" dirty="0" smtClean="0"/>
              <a:t>SASS will be used for stylizing the pages, providing a better form of CSS, allowing clean code, variables and other beneficial chances to the classic CSS</a:t>
            </a:r>
          </a:p>
          <a:p>
            <a:pPr marL="800100" lvl="1" indent="-342900">
              <a:buFont typeface="+mj-lt"/>
              <a:buAutoNum type="arabicPeriod"/>
            </a:pPr>
            <a:r>
              <a:rPr lang="en-US" dirty="0" smtClean="0"/>
              <a:t>Page stylization</a:t>
            </a:r>
          </a:p>
          <a:p>
            <a:pPr marL="800100" lvl="1" indent="-342900">
              <a:buFont typeface="+mj-lt"/>
              <a:buAutoNum type="arabicPeriod"/>
            </a:pPr>
            <a:r>
              <a:rPr lang="en-US" dirty="0" smtClean="0"/>
              <a:t>The use of variables in CSS</a:t>
            </a:r>
          </a:p>
          <a:p>
            <a:pPr marL="800100" lvl="1" indent="-342900">
              <a:buFont typeface="+mj-lt"/>
              <a:buAutoNum type="arabicPeriod"/>
            </a:pPr>
            <a:r>
              <a:rPr lang="en-US" dirty="0" err="1" smtClean="0"/>
              <a:t>Mixins</a:t>
            </a:r>
            <a:endParaRPr lang="en-US" dirty="0" smtClean="0"/>
          </a:p>
          <a:p>
            <a:pPr marL="457200" lvl="1" indent="0">
              <a:buNone/>
            </a:pPr>
            <a:endParaRPr lang="en-US" dirty="0" smtClean="0"/>
          </a:p>
          <a:p>
            <a:pPr marL="457200" lvl="1" indent="0">
              <a:buNone/>
            </a:pPr>
            <a:endParaRPr lang="en-US" dirty="0" smtClean="0"/>
          </a:p>
          <a:p>
            <a:endParaRPr lang="en-US" dirty="0"/>
          </a:p>
        </p:txBody>
      </p:sp>
    </p:spTree>
    <p:extLst>
      <p:ext uri="{BB962C8B-B14F-4D97-AF65-F5344CB8AC3E}">
        <p14:creationId xmlns:p14="http://schemas.microsoft.com/office/powerpoint/2010/main" val="133201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Used Technologies</a:t>
            </a:r>
            <a:r>
              <a:rPr lang="en-US" dirty="0" smtClean="0"/>
              <a:t> – Front-End</a:t>
            </a:r>
            <a:endParaRPr lang="en-US" dirty="0"/>
          </a:p>
        </p:txBody>
      </p:sp>
      <p:sp>
        <p:nvSpPr>
          <p:cNvPr id="3" name="Content Placeholder 2"/>
          <p:cNvSpPr>
            <a:spLocks noGrp="1"/>
          </p:cNvSpPr>
          <p:nvPr>
            <p:ph idx="1"/>
          </p:nvPr>
        </p:nvSpPr>
        <p:spPr>
          <a:xfrm>
            <a:off x="2741612" y="1440872"/>
            <a:ext cx="8915400" cy="734292"/>
          </a:xfrm>
        </p:spPr>
        <p:txBody>
          <a:bodyPr/>
          <a:lstStyle/>
          <a:p>
            <a:pPr marL="0" indent="0">
              <a:buNone/>
            </a:pPr>
            <a:r>
              <a:rPr lang="en-US" dirty="0" smtClean="0"/>
              <a:t>What will I use? </a:t>
            </a:r>
          </a:p>
          <a:p>
            <a:endParaRPr lang="en-US" dirty="0"/>
          </a:p>
        </p:txBody>
      </p:sp>
      <p:sp>
        <p:nvSpPr>
          <p:cNvPr id="4" name="Content Placeholder 2"/>
          <p:cNvSpPr txBox="1">
            <a:spLocks/>
          </p:cNvSpPr>
          <p:nvPr/>
        </p:nvSpPr>
        <p:spPr>
          <a:xfrm>
            <a:off x="2741612" y="2286000"/>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err="1" smtClean="0"/>
              <a:t>Javascript</a:t>
            </a:r>
            <a:r>
              <a:rPr lang="en-US" dirty="0" smtClean="0"/>
              <a:t> (jQuery)</a:t>
            </a:r>
          </a:p>
          <a:p>
            <a:pPr marL="457200" lvl="1" indent="0">
              <a:buNone/>
            </a:pPr>
            <a:r>
              <a:rPr lang="en-US" dirty="0" err="1" smtClean="0"/>
              <a:t>Javascript</a:t>
            </a:r>
            <a:r>
              <a:rPr lang="en-US" dirty="0" smtClean="0"/>
              <a:t> will be the scripting language, using jQuery as the main library for HTML manipulation, event handling, cross browser compatibility and AJAX calls. Most requests to the server will be made with Ajax Calls to facilitate user experience. </a:t>
            </a:r>
          </a:p>
          <a:p>
            <a:pPr marL="457200" lvl="1" indent="0">
              <a:buNone/>
            </a:pPr>
            <a:r>
              <a:rPr lang="en-US" dirty="0" smtClean="0"/>
              <a:t>Other used libraries will be:</a:t>
            </a:r>
          </a:p>
          <a:p>
            <a:pPr marL="800100" lvl="1" indent="-342900">
              <a:buFont typeface="+mj-lt"/>
              <a:buAutoNum type="arabicPeriod"/>
            </a:pPr>
            <a:r>
              <a:rPr lang="en-US" dirty="0" smtClean="0"/>
              <a:t>jQuery UI – to provide different UI elements which would take considerable time to develop by hand such as </a:t>
            </a:r>
            <a:r>
              <a:rPr lang="en-US" dirty="0" err="1" smtClean="0"/>
              <a:t>draggable</a:t>
            </a:r>
            <a:r>
              <a:rPr lang="en-US" dirty="0" smtClean="0"/>
              <a:t> elements or autocomplete</a:t>
            </a:r>
          </a:p>
          <a:p>
            <a:pPr marL="800100" lvl="1" indent="-342900">
              <a:buFont typeface="+mj-lt"/>
              <a:buAutoNum type="arabicPeriod"/>
            </a:pPr>
            <a:r>
              <a:rPr lang="en-US" dirty="0" smtClean="0"/>
              <a:t>Ace Editor – to provide a customizable text area for code writing and reading, with programming language support </a:t>
            </a:r>
          </a:p>
          <a:p>
            <a:pPr marL="457200" lvl="1" indent="0">
              <a:buNone/>
            </a:pPr>
            <a:endParaRPr lang="en-US" dirty="0" smtClean="0"/>
          </a:p>
          <a:p>
            <a:pPr marL="457200" lvl="1" indent="0">
              <a:buNone/>
            </a:pPr>
            <a:endParaRPr lang="en-US" dirty="0" smtClean="0"/>
          </a:p>
          <a:p>
            <a:endParaRPr lang="en-US" dirty="0"/>
          </a:p>
        </p:txBody>
      </p:sp>
    </p:spTree>
    <p:extLst>
      <p:ext uri="{BB962C8B-B14F-4D97-AF65-F5344CB8AC3E}">
        <p14:creationId xmlns:p14="http://schemas.microsoft.com/office/powerpoint/2010/main" val="1565142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Used Technologies</a:t>
            </a:r>
            <a:r>
              <a:rPr lang="en-US" dirty="0" smtClean="0"/>
              <a:t> – Front-End</a:t>
            </a:r>
            <a:endParaRPr lang="en-US" dirty="0"/>
          </a:p>
        </p:txBody>
      </p:sp>
      <p:sp>
        <p:nvSpPr>
          <p:cNvPr id="3" name="Content Placeholder 2"/>
          <p:cNvSpPr>
            <a:spLocks noGrp="1"/>
          </p:cNvSpPr>
          <p:nvPr>
            <p:ph idx="1"/>
          </p:nvPr>
        </p:nvSpPr>
        <p:spPr>
          <a:xfrm>
            <a:off x="2741612" y="1440872"/>
            <a:ext cx="8915400" cy="734292"/>
          </a:xfrm>
        </p:spPr>
        <p:txBody>
          <a:bodyPr/>
          <a:lstStyle/>
          <a:p>
            <a:pPr marL="0" indent="0">
              <a:buNone/>
            </a:pPr>
            <a:r>
              <a:rPr lang="en-US" dirty="0" smtClean="0"/>
              <a:t>What will I use? </a:t>
            </a:r>
          </a:p>
          <a:p>
            <a:endParaRPr lang="en-US" dirty="0"/>
          </a:p>
        </p:txBody>
      </p:sp>
      <p:sp>
        <p:nvSpPr>
          <p:cNvPr id="4" name="Content Placeholder 2"/>
          <p:cNvSpPr txBox="1">
            <a:spLocks/>
          </p:cNvSpPr>
          <p:nvPr/>
        </p:nvSpPr>
        <p:spPr>
          <a:xfrm>
            <a:off x="2741612" y="2286000"/>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Bootstrap</a:t>
            </a:r>
          </a:p>
          <a:p>
            <a:pPr marL="457200" lvl="1" indent="0">
              <a:buNone/>
            </a:pPr>
            <a:r>
              <a:rPr lang="en-US" dirty="0" smtClean="0"/>
              <a:t>Bootstrap is a framework used to develop responsive online applications, offering, among others, grid support and basic stylization. Most stylization will be developed from scratch, but the grid support is invaluable.</a:t>
            </a:r>
          </a:p>
          <a:p>
            <a:r>
              <a:rPr lang="en-US" dirty="0"/>
              <a:t>Grunt</a:t>
            </a:r>
          </a:p>
          <a:p>
            <a:pPr marL="457200" lvl="1" indent="0">
              <a:buNone/>
            </a:pPr>
            <a:r>
              <a:rPr lang="en-US" dirty="0"/>
              <a:t>Grunt will be used to minify SCSS and JS through provided libraries and </a:t>
            </a:r>
            <a:r>
              <a:rPr lang="en-US" dirty="0" err="1"/>
              <a:t>uglify</a:t>
            </a:r>
            <a:r>
              <a:rPr lang="en-US" dirty="0"/>
              <a:t> the code, reducing its size</a:t>
            </a:r>
          </a:p>
          <a:p>
            <a:r>
              <a:rPr lang="en-US" dirty="0" smtClean="0"/>
              <a:t>HTML 5</a:t>
            </a:r>
          </a:p>
          <a:p>
            <a:pPr marL="457200" lvl="1" indent="0">
              <a:buNone/>
            </a:pPr>
            <a:r>
              <a:rPr lang="en-US" dirty="0" smtClean="0"/>
              <a:t>HTML5 will be used for the structure of the pages, along with Blade </a:t>
            </a:r>
            <a:r>
              <a:rPr lang="en-US" dirty="0" err="1" smtClean="0"/>
              <a:t>Templating</a:t>
            </a:r>
            <a:r>
              <a:rPr lang="en-US" dirty="0" smtClean="0"/>
              <a:t>.</a:t>
            </a:r>
          </a:p>
          <a:p>
            <a:pPr marL="457200" lvl="1" indent="0">
              <a:buNone/>
            </a:pPr>
            <a:endParaRPr lang="en-US" dirty="0" smtClean="0"/>
          </a:p>
          <a:p>
            <a:endParaRPr lang="en-US" dirty="0"/>
          </a:p>
        </p:txBody>
      </p:sp>
    </p:spTree>
    <p:extLst>
      <p:ext uri="{BB962C8B-B14F-4D97-AF65-F5344CB8AC3E}">
        <p14:creationId xmlns:p14="http://schemas.microsoft.com/office/powerpoint/2010/main" val="32644968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Functionalities</a:t>
            </a:r>
            <a:endParaRPr lang="en-US" dirty="0"/>
          </a:p>
        </p:txBody>
      </p:sp>
      <p:sp>
        <p:nvSpPr>
          <p:cNvPr id="3" name="Content Placeholder 2"/>
          <p:cNvSpPr>
            <a:spLocks noGrp="1"/>
          </p:cNvSpPr>
          <p:nvPr>
            <p:ph idx="1"/>
          </p:nvPr>
        </p:nvSpPr>
        <p:spPr>
          <a:xfrm>
            <a:off x="2741612" y="1440872"/>
            <a:ext cx="8915400" cy="734292"/>
          </a:xfrm>
        </p:spPr>
        <p:txBody>
          <a:bodyPr/>
          <a:lstStyle/>
          <a:p>
            <a:pPr marL="0" indent="0">
              <a:buNone/>
            </a:pPr>
            <a:r>
              <a:rPr lang="en-US" dirty="0" smtClean="0"/>
              <a:t>Mandatory functionalities</a:t>
            </a:r>
          </a:p>
          <a:p>
            <a:endParaRPr lang="en-US" dirty="0"/>
          </a:p>
        </p:txBody>
      </p:sp>
      <p:sp>
        <p:nvSpPr>
          <p:cNvPr id="4" name="Content Placeholder 2"/>
          <p:cNvSpPr txBox="1">
            <a:spLocks/>
          </p:cNvSpPr>
          <p:nvPr/>
        </p:nvSpPr>
        <p:spPr>
          <a:xfrm>
            <a:off x="2741612" y="2286000"/>
            <a:ext cx="8915400" cy="3777622"/>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Register/Login</a:t>
            </a:r>
          </a:p>
          <a:p>
            <a:pPr marL="457200" lvl="1" indent="0">
              <a:buNone/>
            </a:pPr>
            <a:r>
              <a:rPr lang="en-US" dirty="0" smtClean="0"/>
              <a:t>Register and Login forms will be provided on a single page, server requests for both functions will be done with AJAX calls. The possibility of registering an account using Facebook or Google Plus is being taken into consideration.</a:t>
            </a:r>
          </a:p>
          <a:p>
            <a:r>
              <a:rPr lang="en-US" dirty="0" smtClean="0"/>
              <a:t>Forgotten Password</a:t>
            </a:r>
          </a:p>
          <a:p>
            <a:pPr marL="457200" lvl="1" indent="0">
              <a:buNone/>
            </a:pPr>
            <a:r>
              <a:rPr lang="en-US" dirty="0" smtClean="0"/>
              <a:t>Forgotten Password function will be on the same page as the previous two, sending the user an email in order to change it if he provides a correct email address</a:t>
            </a:r>
          </a:p>
          <a:p>
            <a:r>
              <a:rPr lang="en-US" dirty="0" smtClean="0"/>
              <a:t>Session Support</a:t>
            </a:r>
          </a:p>
          <a:p>
            <a:pPr marL="457200" lvl="1" indent="0">
              <a:buNone/>
            </a:pPr>
            <a:r>
              <a:rPr lang="en-US" dirty="0" smtClean="0"/>
              <a:t>Session Support will be provided by </a:t>
            </a:r>
            <a:r>
              <a:rPr lang="en-US" dirty="0" err="1" smtClean="0"/>
              <a:t>Laravel</a:t>
            </a:r>
            <a:r>
              <a:rPr lang="en-US" dirty="0" smtClean="0"/>
              <a:t>, along with creating a hash of the password instead of storing it in its clean form.</a:t>
            </a:r>
          </a:p>
          <a:p>
            <a:r>
              <a:rPr lang="en-US" dirty="0" smtClean="0"/>
              <a:t>Profile Page</a:t>
            </a:r>
          </a:p>
          <a:p>
            <a:pPr marL="457200" lvl="1" indent="0">
              <a:buNone/>
            </a:pPr>
            <a:r>
              <a:rPr lang="en-US" dirty="0" smtClean="0"/>
              <a:t>Users will be provided with profile pages with editable information; People can also comment on the user’s page and </a:t>
            </a:r>
            <a:r>
              <a:rPr lang="en-US" dirty="0" err="1" smtClean="0"/>
              <a:t>upvote</a:t>
            </a:r>
            <a:r>
              <a:rPr lang="en-US" dirty="0" smtClean="0"/>
              <a:t> the user if they so desire</a:t>
            </a:r>
            <a:endParaRPr lang="en-US" dirty="0"/>
          </a:p>
          <a:p>
            <a:pPr marL="457200" lvl="1" indent="0">
              <a:buNone/>
            </a:pPr>
            <a:endParaRPr lang="en-US" dirty="0" smtClean="0"/>
          </a:p>
          <a:p>
            <a:pPr marL="457200" lvl="1" indent="0">
              <a:buNone/>
            </a:pPr>
            <a:endParaRPr lang="en-US" dirty="0" smtClean="0"/>
          </a:p>
          <a:p>
            <a:endParaRPr lang="en-US" dirty="0"/>
          </a:p>
        </p:txBody>
      </p:sp>
    </p:spTree>
    <p:extLst>
      <p:ext uri="{BB962C8B-B14F-4D97-AF65-F5344CB8AC3E}">
        <p14:creationId xmlns:p14="http://schemas.microsoft.com/office/powerpoint/2010/main" val="1134548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Landing Page mock-up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6331" y="2036618"/>
            <a:ext cx="10228282" cy="3520349"/>
          </a:xfrm>
        </p:spPr>
      </p:pic>
    </p:spTree>
    <p:extLst>
      <p:ext uri="{BB962C8B-B14F-4D97-AF65-F5344CB8AC3E}">
        <p14:creationId xmlns:p14="http://schemas.microsoft.com/office/powerpoint/2010/main" val="118167764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135</TotalTime>
  <Words>1235</Words>
  <Application>Microsoft Office PowerPoint</Application>
  <PresentationFormat>Widescreen</PresentationFormat>
  <Paragraphs>125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Wisp</vt:lpstr>
      <vt:lpstr>Algorithm Compendium  Lucrare de dizertatie</vt:lpstr>
      <vt:lpstr>Contents</vt:lpstr>
      <vt:lpstr>Introduction</vt:lpstr>
      <vt:lpstr>Used Technologies – Back-End</vt:lpstr>
      <vt:lpstr>Used Technologies – Front-End</vt:lpstr>
      <vt:lpstr>Used Technologies – Front-End</vt:lpstr>
      <vt:lpstr>Used Technologies – Front-End</vt:lpstr>
      <vt:lpstr>Functionalities</vt:lpstr>
      <vt:lpstr>Landing Page mock-up</vt:lpstr>
      <vt:lpstr>Functionalities</vt:lpstr>
      <vt:lpstr>Notifications page mock-up</vt:lpstr>
      <vt:lpstr>Functionalities</vt:lpstr>
      <vt:lpstr>Algorithm search page mock-up</vt:lpstr>
      <vt:lpstr>Algorithm request modal mock-up</vt:lpstr>
      <vt:lpstr>Functionalities</vt:lpstr>
      <vt:lpstr>Algorithm post mock-up</vt:lpstr>
      <vt:lpstr>User written algorithms mock-up</vt:lpstr>
      <vt:lpstr>Functionalities</vt:lpstr>
      <vt:lpstr>Algorithm comment mock-up</vt:lpstr>
      <vt:lpstr>Functionalities</vt:lpstr>
      <vt:lpstr>Functionalities</vt:lpstr>
      <vt:lpstr>Report modal mock-up</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Compendium  Lucrare de dizertatie</dc:title>
  <dc:creator>RePack by Diakov</dc:creator>
  <cp:lastModifiedBy>RePack by Diakov</cp:lastModifiedBy>
  <cp:revision>26</cp:revision>
  <dcterms:created xsi:type="dcterms:W3CDTF">2016-02-07T17:24:37Z</dcterms:created>
  <dcterms:modified xsi:type="dcterms:W3CDTF">2016-02-07T22:38:52Z</dcterms:modified>
</cp:coreProperties>
</file>